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Lst>
  <p:sldSz cy="5143500" cx="9144000"/>
  <p:notesSz cx="6858000" cy="9144000"/>
  <p:embeddedFontLst>
    <p:embeddedFont>
      <p:font typeface="Architects Daughter"/>
      <p:regular r:id="rId3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34" roundtripDataSignature="AMtx7miefl8niLK5pTi4s461TpKkhsKar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F4CA7A3-B9C9-481F-8794-290E9A2ED479}">
  <a:tblStyle styleId="{3F4CA7A3-B9C9-481F-8794-290E9A2ED479}"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BF5"/>
          </a:solidFill>
        </a:fill>
      </a:tcStyle>
    </a:wholeTbl>
    <a:band1H>
      <a:tcTxStyle/>
      <a:tcStyle>
        <a:fill>
          <a:solidFill>
            <a:srgbClr val="CDD4EA"/>
          </a:solidFill>
        </a:fill>
      </a:tcStyle>
    </a:band1H>
    <a:band2H>
      <a:tcTxStyle/>
    </a:band2H>
    <a:band1V>
      <a:tcTxStyle/>
      <a:tcStyle>
        <a:fill>
          <a:solidFill>
            <a:srgbClr val="CDD4EA"/>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 styleId="{575C6FB8-9739-478C-AF99-13AD33CAEA0C}" styleName="Table_1">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CF4"/>
          </a:solidFill>
        </a:fill>
      </a:tcStyle>
    </a:wholeTbl>
    <a:band1H>
      <a:tcTxStyle/>
      <a:tcStyle>
        <a:fill>
          <a:solidFill>
            <a:srgbClr val="CFD7E7"/>
          </a:solidFill>
        </a:fill>
      </a:tcStyle>
    </a:band1H>
    <a:band2H>
      <a:tcTxStyle/>
    </a:band2H>
    <a:band1V>
      <a:tcTxStyle/>
      <a:tcStyle>
        <a:fill>
          <a:solidFill>
            <a:srgbClr val="CFD7E7"/>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2.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font" Target="fonts/ArchitectsDaughter-regular.fntdata"/><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12" Type="http://schemas.openxmlformats.org/officeDocument/2006/relationships/slide" Target="slides/slide6.xml"/><Relationship Id="rId34" Type="http://customschemas.google.com/relationships/presentationmetadata" Target="metadata"/><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1" name="Google Shape;161;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4" name="Google Shape;224;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1" lang="en-US"/>
              <a:t>Notes for trainer:</a:t>
            </a:r>
            <a:endParaRPr/>
          </a:p>
          <a:p>
            <a:pPr indent="0" lvl="0" marL="0" rtl="0" algn="l">
              <a:spcBef>
                <a:spcPts val="0"/>
              </a:spcBef>
              <a:spcAft>
                <a:spcPts val="0"/>
              </a:spcAft>
              <a:buNone/>
            </a:pPr>
            <a:r>
              <a:t/>
            </a:r>
            <a:endParaRPr b="1" i="1"/>
          </a:p>
          <a:p>
            <a:pPr indent="0" lvl="0" marL="0" rtl="0" algn="l">
              <a:spcBef>
                <a:spcPts val="0"/>
              </a:spcBef>
              <a:spcAft>
                <a:spcPts val="0"/>
              </a:spcAft>
              <a:buNone/>
            </a:pPr>
            <a:r>
              <a:rPr b="0" i="0" lang="en-US"/>
              <a:t>The map demonstrates the occurrence and absence of new employment forms in several EU countries. Explain that out of the 9 forms, 5 will be explored, as they are in comparison to the rest more relevant to the countries involved in the project, and are present in most EU countries, which is of interest since new employment forms have more than often remote working as in-built characteristic. The five forms are the following:</a:t>
            </a:r>
            <a:endParaRPr/>
          </a:p>
          <a:p>
            <a:pPr indent="-171450" lvl="0" marL="171450" rtl="0" algn="l">
              <a:spcBef>
                <a:spcPts val="0"/>
              </a:spcBef>
              <a:spcAft>
                <a:spcPts val="0"/>
              </a:spcAft>
              <a:buClr>
                <a:schemeClr val="dk1"/>
              </a:buClr>
              <a:buSzPts val="1200"/>
              <a:buFont typeface="Arial"/>
              <a:buChar char="•"/>
            </a:pPr>
            <a:r>
              <a:rPr b="0" i="0" lang="en-US"/>
              <a:t>ICT-enabled work</a:t>
            </a:r>
            <a:endParaRPr/>
          </a:p>
          <a:p>
            <a:pPr indent="-171450" lvl="0" marL="171450" rtl="0" algn="l">
              <a:spcBef>
                <a:spcPts val="0"/>
              </a:spcBef>
              <a:spcAft>
                <a:spcPts val="0"/>
              </a:spcAft>
              <a:buClr>
                <a:schemeClr val="dk1"/>
              </a:buClr>
              <a:buSzPts val="1200"/>
              <a:buFont typeface="Arial"/>
              <a:buChar char="•"/>
            </a:pPr>
            <a:r>
              <a:rPr b="0" i="0" lang="en-US"/>
              <a:t>Platform work</a:t>
            </a:r>
            <a:endParaRPr/>
          </a:p>
          <a:p>
            <a:pPr indent="-171450" lvl="0" marL="171450" rtl="0" algn="l">
              <a:spcBef>
                <a:spcPts val="0"/>
              </a:spcBef>
              <a:spcAft>
                <a:spcPts val="0"/>
              </a:spcAft>
              <a:buClr>
                <a:schemeClr val="dk1"/>
              </a:buClr>
              <a:buSzPts val="1200"/>
              <a:buFont typeface="Arial"/>
              <a:buChar char="•"/>
            </a:pPr>
            <a:r>
              <a:rPr b="0" i="0" lang="en-US"/>
              <a:t>Casual work</a:t>
            </a:r>
            <a:endParaRPr/>
          </a:p>
          <a:p>
            <a:pPr indent="-171450" lvl="0" marL="171450" rtl="0" algn="l">
              <a:spcBef>
                <a:spcPts val="0"/>
              </a:spcBef>
              <a:spcAft>
                <a:spcPts val="0"/>
              </a:spcAft>
              <a:buClr>
                <a:schemeClr val="dk1"/>
              </a:buClr>
              <a:buSzPts val="1200"/>
              <a:buFont typeface="Arial"/>
              <a:buChar char="•"/>
            </a:pPr>
            <a:r>
              <a:rPr b="0" i="0" lang="en-US"/>
              <a:t>Job sharing</a:t>
            </a:r>
            <a:endParaRPr/>
          </a:p>
          <a:p>
            <a:pPr indent="-171450" lvl="0" marL="171450" rtl="0" algn="l">
              <a:spcBef>
                <a:spcPts val="0"/>
              </a:spcBef>
              <a:spcAft>
                <a:spcPts val="0"/>
              </a:spcAft>
              <a:buClr>
                <a:schemeClr val="dk1"/>
              </a:buClr>
              <a:buSzPts val="1200"/>
              <a:buFont typeface="Arial"/>
              <a:buChar char="•"/>
            </a:pPr>
            <a:r>
              <a:rPr b="0" i="0" lang="en-US"/>
              <a:t>Co-working</a:t>
            </a:r>
            <a:endParaRPr b="0" i="0"/>
          </a:p>
        </p:txBody>
      </p:sp>
      <p:sp>
        <p:nvSpPr>
          <p:cNvPr id="225" name="Google Shape;225;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3" name="Google Shape;233;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1" lang="en-US"/>
              <a:t>Notes for trainer:</a:t>
            </a:r>
            <a:endParaRPr/>
          </a:p>
          <a:p>
            <a:pPr indent="0" lvl="0" marL="0" rtl="0" algn="l">
              <a:spcBef>
                <a:spcPts val="0"/>
              </a:spcBef>
              <a:spcAft>
                <a:spcPts val="0"/>
              </a:spcAft>
              <a:buNone/>
            </a:pPr>
            <a:r>
              <a:t/>
            </a:r>
            <a:endParaRPr b="1" i="1"/>
          </a:p>
          <a:p>
            <a:pPr indent="0" lvl="0" marL="0" rtl="0" algn="l">
              <a:spcBef>
                <a:spcPts val="0"/>
              </a:spcBef>
              <a:spcAft>
                <a:spcPts val="0"/>
              </a:spcAft>
              <a:buNone/>
            </a:pPr>
            <a:r>
              <a:rPr b="0" i="0" lang="en-US"/>
              <a:t>Here starts the presentation of the five employment forms. Each employment form will follow the same pattern of presentation. First a short definition and then a table presenting the main positive and negative aspects of each employment form. </a:t>
            </a:r>
            <a:endParaRPr/>
          </a:p>
          <a:p>
            <a:pPr indent="0" lvl="0" marL="0" rtl="0" algn="l">
              <a:spcBef>
                <a:spcPts val="0"/>
              </a:spcBef>
              <a:spcAft>
                <a:spcPts val="0"/>
              </a:spcAft>
              <a:buNone/>
            </a:pPr>
            <a:r>
              <a:t/>
            </a:r>
            <a:endParaRPr b="0" i="1"/>
          </a:p>
          <a:p>
            <a:pPr indent="0" lvl="0" marL="0" rtl="0" algn="l">
              <a:spcBef>
                <a:spcPts val="0"/>
              </a:spcBef>
              <a:spcAft>
                <a:spcPts val="0"/>
              </a:spcAft>
              <a:buNone/>
            </a:pPr>
            <a:r>
              <a:rPr b="0" i="1" lang="en-US"/>
              <a:t>ID card of employment form 1. ICT-enabled mobile work -  Definition / What is it about</a:t>
            </a:r>
            <a:endParaRPr/>
          </a:p>
          <a:p>
            <a:pPr indent="0" lvl="0" marL="0" rtl="0" algn="l">
              <a:spcBef>
                <a:spcPts val="0"/>
              </a:spcBef>
              <a:spcAft>
                <a:spcPts val="0"/>
              </a:spcAft>
              <a:buNone/>
            </a:pPr>
            <a:r>
              <a:rPr b="0" i="1" lang="en-US"/>
              <a:t>Some elements of specific interest that the trainer could stress:</a:t>
            </a:r>
            <a:endParaRPr/>
          </a:p>
          <a:p>
            <a:pPr indent="0" lvl="0" marL="0" rtl="0" algn="l">
              <a:spcBef>
                <a:spcPts val="0"/>
              </a:spcBef>
              <a:spcAft>
                <a:spcPts val="0"/>
              </a:spcAft>
              <a:buNone/>
            </a:pPr>
            <a:r>
              <a:t/>
            </a:r>
            <a:endParaRPr b="0" i="1"/>
          </a:p>
          <a:p>
            <a:pPr indent="-171450" lvl="0" marL="171450" rtl="0" algn="l">
              <a:spcBef>
                <a:spcPts val="0"/>
              </a:spcBef>
              <a:spcAft>
                <a:spcPts val="0"/>
              </a:spcAft>
              <a:buClr>
                <a:schemeClr val="dk1"/>
              </a:buClr>
              <a:buSzPts val="1200"/>
              <a:buFont typeface="Arial"/>
              <a:buChar char="•"/>
            </a:pPr>
            <a:r>
              <a:rPr b="0" i="1" lang="en-US"/>
              <a:t>Young up to 30 are most of the time occasional workers rather than full time workers. </a:t>
            </a:r>
            <a:endParaRPr/>
          </a:p>
          <a:p>
            <a:pPr indent="-171450" lvl="0" marL="171450" rtl="0" algn="l">
              <a:spcBef>
                <a:spcPts val="0"/>
              </a:spcBef>
              <a:spcAft>
                <a:spcPts val="0"/>
              </a:spcAft>
              <a:buClr>
                <a:schemeClr val="dk1"/>
              </a:buClr>
              <a:buSzPts val="1200"/>
              <a:buFont typeface="Arial"/>
              <a:buChar char="•"/>
            </a:pPr>
            <a:r>
              <a:rPr b="0" i="1" lang="en-US"/>
              <a:t>Mobility is the core characteristic of ICT-enabled mobile work</a:t>
            </a:r>
            <a:endParaRPr b="0" i="1"/>
          </a:p>
        </p:txBody>
      </p:sp>
      <p:sp>
        <p:nvSpPr>
          <p:cNvPr id="234" name="Google Shape;234;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0" name="Google Shape;240;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1" lang="en-US"/>
              <a:t>Notes for trainer:</a:t>
            </a:r>
            <a:endParaRPr/>
          </a:p>
          <a:p>
            <a:pPr indent="0" lvl="0" marL="0" rtl="0" algn="l">
              <a:spcBef>
                <a:spcPts val="0"/>
              </a:spcBef>
              <a:spcAft>
                <a:spcPts val="0"/>
              </a:spcAft>
              <a:buNone/>
            </a:pPr>
            <a:r>
              <a:t/>
            </a:r>
            <a:endParaRPr b="1" i="1"/>
          </a:p>
          <a:p>
            <a:pPr indent="0" lvl="0" marL="0" rtl="0" algn="l">
              <a:spcBef>
                <a:spcPts val="0"/>
              </a:spcBef>
              <a:spcAft>
                <a:spcPts val="0"/>
              </a:spcAft>
              <a:buNone/>
            </a:pPr>
            <a:r>
              <a:rPr b="0" i="1" lang="en-US"/>
              <a:t>When presenting the positive and negative aspects, it is suggested to stress the following ones as more important:</a:t>
            </a:r>
            <a:endParaRPr/>
          </a:p>
          <a:p>
            <a:pPr indent="-171450" lvl="0" marL="171450" rtl="0" algn="l">
              <a:spcBef>
                <a:spcPts val="0"/>
              </a:spcBef>
              <a:spcAft>
                <a:spcPts val="0"/>
              </a:spcAft>
              <a:buClr>
                <a:schemeClr val="dk1"/>
              </a:buClr>
              <a:buSzPts val="1200"/>
              <a:buFont typeface="Arial"/>
              <a:buChar char="•"/>
            </a:pPr>
            <a:r>
              <a:rPr b="0" i="1" lang="en-US"/>
              <a:t>Important aspect in positives: Flexibility, autonomy</a:t>
            </a:r>
            <a:endParaRPr/>
          </a:p>
          <a:p>
            <a:pPr indent="-171450" lvl="0" marL="171450" rtl="0" algn="l">
              <a:spcBef>
                <a:spcPts val="0"/>
              </a:spcBef>
              <a:spcAft>
                <a:spcPts val="0"/>
              </a:spcAft>
              <a:buClr>
                <a:schemeClr val="dk1"/>
              </a:buClr>
              <a:buSzPts val="1200"/>
              <a:buFont typeface="Arial"/>
              <a:buChar char="•"/>
            </a:pPr>
            <a:r>
              <a:rPr b="0" i="1" lang="en-US"/>
              <a:t>Important aspect in negatives (the “cost” of the positive): Taking over costs, and blurring work and private life</a:t>
            </a:r>
            <a:endParaRPr/>
          </a:p>
          <a:p>
            <a:pPr indent="-95250" lvl="0" marL="171450" rtl="0" algn="l">
              <a:spcBef>
                <a:spcPts val="0"/>
              </a:spcBef>
              <a:spcAft>
                <a:spcPts val="0"/>
              </a:spcAft>
              <a:buClr>
                <a:schemeClr val="dk1"/>
              </a:buClr>
              <a:buSzPts val="1200"/>
              <a:buFont typeface="Arial"/>
              <a:buNone/>
            </a:pPr>
            <a:r>
              <a:t/>
            </a:r>
            <a:endParaRPr b="0" i="1"/>
          </a:p>
          <a:p>
            <a:pPr indent="0" lvl="0" marL="0" rtl="0" algn="l">
              <a:spcBef>
                <a:spcPts val="0"/>
              </a:spcBef>
              <a:spcAft>
                <a:spcPts val="0"/>
              </a:spcAft>
              <a:buClr>
                <a:schemeClr val="dk1"/>
              </a:buClr>
              <a:buSzPts val="1200"/>
              <a:buFont typeface="Arial"/>
              <a:buNone/>
            </a:pPr>
            <a:r>
              <a:rPr b="0" i="1" lang="en-US"/>
              <a:t>Flexibility and autonomy as appositive aspect has the downside of the possibility of undertaking costs that in traditional employment forms fall on the employer (e.g. infrastructure, appliances, consumption of energy, laptop, PC, printer, communication costs etc.). Moreover, work and life balance can be distorted and blured. </a:t>
            </a:r>
            <a:endParaRPr/>
          </a:p>
        </p:txBody>
      </p:sp>
      <p:sp>
        <p:nvSpPr>
          <p:cNvPr id="241" name="Google Shape;241;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8" name="Google Shape;248;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1" lang="en-US"/>
              <a:t>Notes for trainer:</a:t>
            </a:r>
            <a:endParaRPr/>
          </a:p>
          <a:p>
            <a:pPr indent="0" lvl="0" marL="0" marR="0" rtl="0" algn="l">
              <a:lnSpc>
                <a:spcPct val="100000"/>
              </a:lnSpc>
              <a:spcBef>
                <a:spcPts val="0"/>
              </a:spcBef>
              <a:spcAft>
                <a:spcPts val="0"/>
              </a:spcAft>
              <a:buClr>
                <a:schemeClr val="dk1"/>
              </a:buClr>
              <a:buSzPts val="1200"/>
              <a:buFont typeface="Calibri"/>
              <a:buNone/>
            </a:pPr>
            <a:r>
              <a:t/>
            </a:r>
            <a:endParaRPr b="0" i="1"/>
          </a:p>
          <a:p>
            <a:pPr indent="0" lvl="0" marL="0" rtl="0" algn="l">
              <a:spcBef>
                <a:spcPts val="0"/>
              </a:spcBef>
              <a:spcAft>
                <a:spcPts val="0"/>
              </a:spcAft>
              <a:buNone/>
            </a:pPr>
            <a:r>
              <a:rPr b="0" i="1" lang="en-US"/>
              <a:t>ID card of employment form 2. Platform work -  Definition / What is it about</a:t>
            </a:r>
            <a:endParaRPr/>
          </a:p>
          <a:p>
            <a:pPr indent="0" lvl="0" marL="0" rtl="0" algn="l">
              <a:spcBef>
                <a:spcPts val="0"/>
              </a:spcBef>
              <a:spcAft>
                <a:spcPts val="0"/>
              </a:spcAft>
              <a:buNone/>
            </a:pPr>
            <a:r>
              <a:rPr b="0" i="1" lang="en-US"/>
              <a:t>Some elements of specific interest that the trainer could stress:</a:t>
            </a:r>
            <a:endParaRPr/>
          </a:p>
          <a:p>
            <a:pPr indent="0" lvl="0" marL="0" rtl="0" algn="l">
              <a:spcBef>
                <a:spcPts val="0"/>
              </a:spcBef>
              <a:spcAft>
                <a:spcPts val="0"/>
              </a:spcAft>
              <a:buNone/>
            </a:pPr>
            <a:r>
              <a:t/>
            </a:r>
            <a:endParaRPr b="0" i="1"/>
          </a:p>
          <a:p>
            <a:pPr indent="0" lvl="0" marL="0" rtl="0" algn="l">
              <a:spcBef>
                <a:spcPts val="0"/>
              </a:spcBef>
              <a:spcAft>
                <a:spcPts val="0"/>
              </a:spcAft>
              <a:buNone/>
            </a:pPr>
            <a:r>
              <a:t/>
            </a:r>
            <a:endParaRPr b="0" i="1"/>
          </a:p>
          <a:p>
            <a:pPr indent="-171450" lvl="0" marL="171450" rtl="0" algn="l">
              <a:spcBef>
                <a:spcPts val="0"/>
              </a:spcBef>
              <a:spcAft>
                <a:spcPts val="0"/>
              </a:spcAft>
              <a:buClr>
                <a:schemeClr val="dk1"/>
              </a:buClr>
              <a:buSzPts val="1200"/>
              <a:buFont typeface="Arial"/>
              <a:buChar char="•"/>
            </a:pPr>
            <a:r>
              <a:rPr b="0" i="1" lang="en-US"/>
              <a:t>The platform is the “employer’ and the client is the “employer” as well. The “worker” is offering services to the “client”, but both do it through the platform and its terms (including a fee, commission etc.). The “platform’ is the shadow administrator of both the client and the worker.  </a:t>
            </a:r>
            <a:endParaRPr b="0" i="1"/>
          </a:p>
        </p:txBody>
      </p:sp>
      <p:sp>
        <p:nvSpPr>
          <p:cNvPr id="249" name="Google Shape;249;p1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5" name="Google Shape;255;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1" lang="en-US"/>
              <a:t>Notes for trainers:</a:t>
            </a:r>
            <a:endParaRPr/>
          </a:p>
          <a:p>
            <a:pPr indent="0" lvl="0" marL="0" rtl="0" algn="l">
              <a:spcBef>
                <a:spcPts val="0"/>
              </a:spcBef>
              <a:spcAft>
                <a:spcPts val="0"/>
              </a:spcAft>
              <a:buNone/>
            </a:pPr>
            <a:r>
              <a:t/>
            </a:r>
            <a:endParaRPr b="0" i="1"/>
          </a:p>
          <a:p>
            <a:pPr indent="0" lvl="0" marL="0" marR="0" rtl="0" algn="l">
              <a:lnSpc>
                <a:spcPct val="100000"/>
              </a:lnSpc>
              <a:spcBef>
                <a:spcPts val="0"/>
              </a:spcBef>
              <a:spcAft>
                <a:spcPts val="0"/>
              </a:spcAft>
              <a:buClr>
                <a:schemeClr val="dk1"/>
              </a:buClr>
              <a:buSzPts val="1200"/>
              <a:buFont typeface="Calibri"/>
              <a:buNone/>
            </a:pPr>
            <a:r>
              <a:rPr b="0" i="1" lang="en-US"/>
              <a:t>When presenting the positive and negative aspects, it is suggested to stress the following ones as more important:</a:t>
            </a:r>
            <a:endParaRPr/>
          </a:p>
          <a:p>
            <a:pPr indent="0" lvl="0" marL="0" rtl="0" algn="l">
              <a:spcBef>
                <a:spcPts val="0"/>
              </a:spcBef>
              <a:spcAft>
                <a:spcPts val="0"/>
              </a:spcAft>
              <a:buNone/>
            </a:pPr>
            <a:r>
              <a:t/>
            </a:r>
            <a:endParaRPr b="0" i="1"/>
          </a:p>
          <a:p>
            <a:pPr indent="-171450" lvl="0" marL="171450" rtl="0" algn="l">
              <a:spcBef>
                <a:spcPts val="0"/>
              </a:spcBef>
              <a:spcAft>
                <a:spcPts val="0"/>
              </a:spcAft>
              <a:buClr>
                <a:schemeClr val="dk1"/>
              </a:buClr>
              <a:buSzPts val="1200"/>
              <a:buFont typeface="Arial"/>
              <a:buChar char="•"/>
            </a:pPr>
            <a:r>
              <a:rPr b="0" i="1" lang="en-US"/>
              <a:t>Important aspect in positives: self-employment philosophy, control of payment/income</a:t>
            </a:r>
            <a:endParaRPr/>
          </a:p>
          <a:p>
            <a:pPr indent="-171450" lvl="0" marL="171450" rtl="0" algn="l">
              <a:spcBef>
                <a:spcPts val="0"/>
              </a:spcBef>
              <a:spcAft>
                <a:spcPts val="0"/>
              </a:spcAft>
              <a:buClr>
                <a:schemeClr val="dk1"/>
              </a:buClr>
              <a:buSzPts val="1200"/>
              <a:buFont typeface="Arial"/>
              <a:buChar char="•"/>
            </a:pPr>
            <a:r>
              <a:rPr b="0" i="1" lang="en-US"/>
              <a:t>Important aspect in negatives (the “cost” of positive): Obscure social security issues, instability (clients have to spot you), unpredictable income in mid or long-term, resulting in difficulties in financial planning. </a:t>
            </a:r>
            <a:endParaRPr b="0" i="1"/>
          </a:p>
        </p:txBody>
      </p:sp>
      <p:sp>
        <p:nvSpPr>
          <p:cNvPr id="256" name="Google Shape;256;p1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3" name="Google Shape;263;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1" lang="en-US"/>
              <a:t>Notes for trainer:</a:t>
            </a:r>
            <a:endParaRPr/>
          </a:p>
          <a:p>
            <a:pPr indent="0" lvl="0" marL="0" rtl="0" algn="l">
              <a:spcBef>
                <a:spcPts val="0"/>
              </a:spcBef>
              <a:spcAft>
                <a:spcPts val="0"/>
              </a:spcAft>
              <a:buNone/>
            </a:pPr>
            <a:r>
              <a:t/>
            </a:r>
            <a:endParaRPr b="1" i="1"/>
          </a:p>
          <a:p>
            <a:pPr indent="0" lvl="0" marL="0" rtl="0" algn="l">
              <a:spcBef>
                <a:spcPts val="0"/>
              </a:spcBef>
              <a:spcAft>
                <a:spcPts val="0"/>
              </a:spcAft>
              <a:buNone/>
            </a:pPr>
            <a:r>
              <a:rPr b="0" i="1" lang="en-US"/>
              <a:t>ID card of employment form 3. Casual work -  Definition / What is it about</a:t>
            </a:r>
            <a:endParaRPr/>
          </a:p>
          <a:p>
            <a:pPr indent="0" lvl="0" marL="0" rtl="0" algn="l">
              <a:spcBef>
                <a:spcPts val="0"/>
              </a:spcBef>
              <a:spcAft>
                <a:spcPts val="0"/>
              </a:spcAft>
              <a:buNone/>
            </a:pPr>
            <a:r>
              <a:rPr b="0" i="1" lang="en-US"/>
              <a:t>Some elements of specific interest that the trainer could stress:</a:t>
            </a:r>
            <a:endParaRPr/>
          </a:p>
          <a:p>
            <a:pPr indent="0" lvl="0" marL="0" rtl="0" algn="l">
              <a:spcBef>
                <a:spcPts val="0"/>
              </a:spcBef>
              <a:spcAft>
                <a:spcPts val="0"/>
              </a:spcAft>
              <a:buNone/>
            </a:pPr>
            <a:r>
              <a:t/>
            </a:r>
            <a:endParaRPr b="0" i="1"/>
          </a:p>
          <a:p>
            <a:pPr indent="0" lvl="0" marL="0" marR="0" rtl="0" algn="l">
              <a:lnSpc>
                <a:spcPct val="100000"/>
              </a:lnSpc>
              <a:spcBef>
                <a:spcPts val="0"/>
              </a:spcBef>
              <a:spcAft>
                <a:spcPts val="0"/>
              </a:spcAft>
              <a:buClr>
                <a:schemeClr val="dk1"/>
              </a:buClr>
              <a:buSzPts val="1200"/>
              <a:buFont typeface="Calibri"/>
              <a:buNone/>
            </a:pPr>
            <a:r>
              <a:t/>
            </a:r>
            <a:endParaRPr b="0" i="1"/>
          </a:p>
          <a:p>
            <a:pPr indent="-171450" lvl="0" marL="171450" marR="0" rtl="0" algn="l">
              <a:lnSpc>
                <a:spcPct val="100000"/>
              </a:lnSpc>
              <a:spcBef>
                <a:spcPts val="0"/>
              </a:spcBef>
              <a:spcAft>
                <a:spcPts val="0"/>
              </a:spcAft>
              <a:buClr>
                <a:schemeClr val="dk1"/>
              </a:buClr>
              <a:buSzPts val="1200"/>
              <a:buFont typeface="Arial"/>
              <a:buChar char="•"/>
            </a:pPr>
            <a:r>
              <a:rPr b="0" i="1" lang="en-US"/>
              <a:t>Casual means non continuous, nonstable, which makes financial planning challenging</a:t>
            </a:r>
            <a:endParaRPr/>
          </a:p>
          <a:p>
            <a:pPr indent="-171450" lvl="0" marL="171450" marR="0" rtl="0" algn="l">
              <a:lnSpc>
                <a:spcPct val="100000"/>
              </a:lnSpc>
              <a:spcBef>
                <a:spcPts val="0"/>
              </a:spcBef>
              <a:spcAft>
                <a:spcPts val="0"/>
              </a:spcAft>
              <a:buClr>
                <a:schemeClr val="dk1"/>
              </a:buClr>
              <a:buSzPts val="1200"/>
              <a:buFont typeface="Arial"/>
              <a:buChar char="•"/>
            </a:pPr>
            <a:r>
              <a:rPr b="0" i="1" lang="en-US"/>
              <a:t>Employer is in power position</a:t>
            </a:r>
            <a:endParaRPr/>
          </a:p>
          <a:p>
            <a:pPr indent="-171450" lvl="0" marL="171450" marR="0" rtl="0" algn="l">
              <a:lnSpc>
                <a:spcPct val="100000"/>
              </a:lnSpc>
              <a:spcBef>
                <a:spcPts val="0"/>
              </a:spcBef>
              <a:spcAft>
                <a:spcPts val="0"/>
              </a:spcAft>
              <a:buClr>
                <a:schemeClr val="dk1"/>
              </a:buClr>
              <a:buSzPts val="1200"/>
              <a:buFont typeface="Arial"/>
              <a:buChar char="•"/>
            </a:pPr>
            <a:r>
              <a:rPr b="0" i="1" lang="en-US"/>
              <a:t>Seasonality and fragmented professional life is usually a bad element for a CV</a:t>
            </a:r>
            <a:endParaRPr/>
          </a:p>
          <a:p>
            <a:pPr indent="0" lvl="0" marL="0" rtl="0" algn="l">
              <a:spcBef>
                <a:spcPts val="0"/>
              </a:spcBef>
              <a:spcAft>
                <a:spcPts val="0"/>
              </a:spcAft>
              <a:buNone/>
            </a:pPr>
            <a:r>
              <a:t/>
            </a:r>
            <a:endParaRPr b="1" i="1"/>
          </a:p>
        </p:txBody>
      </p:sp>
      <p:sp>
        <p:nvSpPr>
          <p:cNvPr id="264" name="Google Shape;264;p1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0" name="Google Shape;270;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1" lang="en-US"/>
              <a:t>Notes for trainers:</a:t>
            </a:r>
            <a:endParaRPr/>
          </a:p>
          <a:p>
            <a:pPr indent="0" lvl="0" marL="0" rtl="0" algn="l">
              <a:spcBef>
                <a:spcPts val="0"/>
              </a:spcBef>
              <a:spcAft>
                <a:spcPts val="0"/>
              </a:spcAft>
              <a:buNone/>
            </a:pPr>
            <a:r>
              <a:t/>
            </a:r>
            <a:endParaRPr b="0" i="1"/>
          </a:p>
          <a:p>
            <a:pPr indent="0" lvl="0" marL="0" marR="0" rtl="0" algn="l">
              <a:lnSpc>
                <a:spcPct val="100000"/>
              </a:lnSpc>
              <a:spcBef>
                <a:spcPts val="0"/>
              </a:spcBef>
              <a:spcAft>
                <a:spcPts val="0"/>
              </a:spcAft>
              <a:buClr>
                <a:schemeClr val="dk1"/>
              </a:buClr>
              <a:buSzPts val="1200"/>
              <a:buFont typeface="Calibri"/>
              <a:buNone/>
            </a:pPr>
            <a:r>
              <a:rPr b="0" i="1" lang="en-US"/>
              <a:t>When presenting the positive and negative aspects, it is suggested to stress the following ones as more important:</a:t>
            </a:r>
            <a:endParaRPr/>
          </a:p>
          <a:p>
            <a:pPr indent="0" lvl="0" marL="0" rtl="0" algn="l">
              <a:spcBef>
                <a:spcPts val="0"/>
              </a:spcBef>
              <a:spcAft>
                <a:spcPts val="0"/>
              </a:spcAft>
              <a:buNone/>
            </a:pPr>
            <a:r>
              <a:t/>
            </a:r>
            <a:endParaRPr b="0" i="1"/>
          </a:p>
          <a:p>
            <a:pPr indent="-171450" lvl="0" marL="171450" rtl="0" algn="l">
              <a:spcBef>
                <a:spcPts val="0"/>
              </a:spcBef>
              <a:spcAft>
                <a:spcPts val="0"/>
              </a:spcAft>
              <a:buClr>
                <a:schemeClr val="dk1"/>
              </a:buClr>
              <a:buSzPts val="1200"/>
              <a:buFont typeface="Arial"/>
              <a:buChar char="•"/>
            </a:pPr>
            <a:r>
              <a:rPr b="0" i="1" lang="en-US"/>
              <a:t>Important aspect in positives: Access to labour market which could lead to full time work</a:t>
            </a:r>
            <a:endParaRPr/>
          </a:p>
          <a:p>
            <a:pPr indent="-171450" lvl="0" marL="171450" rtl="0" algn="l">
              <a:spcBef>
                <a:spcPts val="0"/>
              </a:spcBef>
              <a:spcAft>
                <a:spcPts val="0"/>
              </a:spcAft>
              <a:buClr>
                <a:schemeClr val="dk1"/>
              </a:buClr>
              <a:buSzPts val="1200"/>
              <a:buFont typeface="Arial"/>
              <a:buChar char="•"/>
            </a:pPr>
            <a:r>
              <a:rPr b="0" i="1" lang="en-US"/>
              <a:t>Important aspect in negatives (the “cost” of positive): Irregularity, unpredictability, amplified job insecurity</a:t>
            </a:r>
            <a:endParaRPr b="0" i="1"/>
          </a:p>
          <a:p>
            <a:pPr indent="0" lvl="0" marL="0" rtl="0" algn="l">
              <a:spcBef>
                <a:spcPts val="0"/>
              </a:spcBef>
              <a:spcAft>
                <a:spcPts val="0"/>
              </a:spcAft>
              <a:buNone/>
            </a:pPr>
            <a:r>
              <a:t/>
            </a:r>
            <a:endParaRPr/>
          </a:p>
        </p:txBody>
      </p:sp>
      <p:sp>
        <p:nvSpPr>
          <p:cNvPr id="271" name="Google Shape;271;p1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8" name="Google Shape;278;p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1" lang="en-US"/>
              <a:t>Notes for trainer:</a:t>
            </a:r>
            <a:endParaRPr/>
          </a:p>
          <a:p>
            <a:pPr indent="0" lvl="0" marL="0" rtl="0" algn="l">
              <a:spcBef>
                <a:spcPts val="0"/>
              </a:spcBef>
              <a:spcAft>
                <a:spcPts val="0"/>
              </a:spcAft>
              <a:buNone/>
            </a:pPr>
            <a:r>
              <a:t/>
            </a:r>
            <a:endParaRPr b="1" i="1"/>
          </a:p>
          <a:p>
            <a:pPr indent="0" lvl="0" marL="0" rtl="0" algn="l">
              <a:spcBef>
                <a:spcPts val="0"/>
              </a:spcBef>
              <a:spcAft>
                <a:spcPts val="0"/>
              </a:spcAft>
              <a:buNone/>
            </a:pPr>
            <a:r>
              <a:rPr b="0" i="1" lang="en-US"/>
              <a:t>ID card of employment form 4. Job sharing -  Definition / What is it about</a:t>
            </a:r>
            <a:endParaRPr/>
          </a:p>
          <a:p>
            <a:pPr indent="0" lvl="0" marL="0" rtl="0" algn="l">
              <a:spcBef>
                <a:spcPts val="0"/>
              </a:spcBef>
              <a:spcAft>
                <a:spcPts val="0"/>
              </a:spcAft>
              <a:buNone/>
            </a:pPr>
            <a:r>
              <a:rPr b="0" i="1" lang="en-US"/>
              <a:t>Some elements of specific interest that the trainer could stress:</a:t>
            </a:r>
            <a:endParaRPr/>
          </a:p>
          <a:p>
            <a:pPr indent="0" lvl="0" marL="0" marR="0" rtl="0" algn="l">
              <a:lnSpc>
                <a:spcPct val="100000"/>
              </a:lnSpc>
              <a:spcBef>
                <a:spcPts val="0"/>
              </a:spcBef>
              <a:spcAft>
                <a:spcPts val="0"/>
              </a:spcAft>
              <a:buClr>
                <a:schemeClr val="dk1"/>
              </a:buClr>
              <a:buSzPts val="1200"/>
              <a:buFont typeface="Calibri"/>
              <a:buNone/>
            </a:pPr>
            <a:r>
              <a:t/>
            </a:r>
            <a:endParaRPr b="0" i="1"/>
          </a:p>
          <a:p>
            <a:pPr indent="0" lvl="0" marL="0" marR="0" rtl="0" algn="l">
              <a:lnSpc>
                <a:spcPct val="100000"/>
              </a:lnSpc>
              <a:spcBef>
                <a:spcPts val="0"/>
              </a:spcBef>
              <a:spcAft>
                <a:spcPts val="0"/>
              </a:spcAft>
              <a:buClr>
                <a:schemeClr val="dk1"/>
              </a:buClr>
              <a:buSzPts val="1200"/>
              <a:buFont typeface="Calibri"/>
              <a:buNone/>
            </a:pPr>
            <a:r>
              <a:rPr b="0" i="1" lang="en-US"/>
              <a:t>Skills development, career prospects, but also possible conflicts (two people on same task)</a:t>
            </a:r>
            <a:endParaRPr/>
          </a:p>
          <a:p>
            <a:pPr indent="0" lvl="0" marL="0" marR="0" rtl="0" algn="l">
              <a:lnSpc>
                <a:spcPct val="100000"/>
              </a:lnSpc>
              <a:spcBef>
                <a:spcPts val="0"/>
              </a:spcBef>
              <a:spcAft>
                <a:spcPts val="0"/>
              </a:spcAft>
              <a:buClr>
                <a:schemeClr val="dk1"/>
              </a:buClr>
              <a:buSzPts val="1200"/>
              <a:buFont typeface="Calibri"/>
              <a:buNone/>
            </a:pPr>
            <a:r>
              <a:t/>
            </a:r>
            <a:endParaRPr b="0" i="1"/>
          </a:p>
          <a:p>
            <a:pPr indent="0" lvl="0" marL="0" marR="0" rtl="0" algn="l">
              <a:lnSpc>
                <a:spcPct val="100000"/>
              </a:lnSpc>
              <a:spcBef>
                <a:spcPts val="0"/>
              </a:spcBef>
              <a:spcAft>
                <a:spcPts val="0"/>
              </a:spcAft>
              <a:buClr>
                <a:schemeClr val="dk1"/>
              </a:buClr>
              <a:buSzPts val="1200"/>
              <a:buFont typeface="Calibri"/>
              <a:buNone/>
            </a:pPr>
            <a:r>
              <a:rPr b="0" i="1" lang="en-US"/>
              <a:t>When presenting the positive and negative aspects, it is suggested to stress the following ones as more important:</a:t>
            </a:r>
            <a:endParaRPr/>
          </a:p>
          <a:p>
            <a:pPr indent="0" lvl="0" marL="0" rtl="0" algn="l">
              <a:spcBef>
                <a:spcPts val="0"/>
              </a:spcBef>
              <a:spcAft>
                <a:spcPts val="0"/>
              </a:spcAft>
              <a:buNone/>
            </a:pPr>
            <a:r>
              <a:t/>
            </a:r>
            <a:endParaRPr b="0" i="1"/>
          </a:p>
          <a:p>
            <a:pPr indent="0" lvl="0" marL="0" marR="0" rtl="0" algn="l">
              <a:lnSpc>
                <a:spcPct val="100000"/>
              </a:lnSpc>
              <a:spcBef>
                <a:spcPts val="0"/>
              </a:spcBef>
              <a:spcAft>
                <a:spcPts val="0"/>
              </a:spcAft>
              <a:buClr>
                <a:schemeClr val="dk1"/>
              </a:buClr>
              <a:buSzPts val="1200"/>
              <a:buFont typeface="Calibri"/>
              <a:buNone/>
            </a:pPr>
            <a:r>
              <a:rPr b="0" i="1" lang="en-US"/>
              <a:t>Important aspect in positives:</a:t>
            </a:r>
            <a:endParaRPr/>
          </a:p>
          <a:p>
            <a:pPr indent="-171450" lvl="0" marL="171450" marR="0" rtl="0" algn="l">
              <a:lnSpc>
                <a:spcPct val="100000"/>
              </a:lnSpc>
              <a:spcBef>
                <a:spcPts val="0"/>
              </a:spcBef>
              <a:spcAft>
                <a:spcPts val="0"/>
              </a:spcAft>
              <a:buClr>
                <a:schemeClr val="dk1"/>
              </a:buClr>
              <a:buSzPts val="1200"/>
              <a:buFont typeface="Arial"/>
              <a:buChar char="•"/>
            </a:pPr>
            <a:r>
              <a:rPr b="0" i="1" lang="en-US"/>
              <a:t>Scheduled pattern</a:t>
            </a:r>
            <a:endParaRPr/>
          </a:p>
          <a:p>
            <a:pPr indent="0" lvl="0" marL="0" marR="0" rtl="0" algn="l">
              <a:lnSpc>
                <a:spcPct val="100000"/>
              </a:lnSpc>
              <a:spcBef>
                <a:spcPts val="0"/>
              </a:spcBef>
              <a:spcAft>
                <a:spcPts val="0"/>
              </a:spcAft>
              <a:buClr>
                <a:schemeClr val="dk1"/>
              </a:buClr>
              <a:buSzPts val="1200"/>
              <a:buFont typeface="Calibri"/>
              <a:buNone/>
            </a:pPr>
            <a:r>
              <a:t/>
            </a:r>
            <a:endParaRPr b="0" i="1"/>
          </a:p>
          <a:p>
            <a:pPr indent="0" lvl="0" marL="0" marR="0" rtl="0" algn="l">
              <a:lnSpc>
                <a:spcPct val="100000"/>
              </a:lnSpc>
              <a:spcBef>
                <a:spcPts val="0"/>
              </a:spcBef>
              <a:spcAft>
                <a:spcPts val="0"/>
              </a:spcAft>
              <a:buClr>
                <a:schemeClr val="dk1"/>
              </a:buClr>
              <a:buSzPts val="1200"/>
              <a:buFont typeface="Calibri"/>
              <a:buNone/>
            </a:pPr>
            <a:r>
              <a:rPr b="0" i="1" lang="en-US"/>
              <a:t>Important aspect in negatives:</a:t>
            </a:r>
            <a:endParaRPr/>
          </a:p>
          <a:p>
            <a:pPr indent="-171450" lvl="0" marL="171450" marR="0" rtl="0" algn="l">
              <a:lnSpc>
                <a:spcPct val="100000"/>
              </a:lnSpc>
              <a:spcBef>
                <a:spcPts val="0"/>
              </a:spcBef>
              <a:spcAft>
                <a:spcPts val="0"/>
              </a:spcAft>
              <a:buClr>
                <a:schemeClr val="dk1"/>
              </a:buClr>
              <a:buSzPts val="1200"/>
              <a:buFont typeface="Arial"/>
              <a:buChar char="•"/>
            </a:pPr>
            <a:r>
              <a:rPr b="0" i="1" lang="en-US"/>
              <a:t>Possible conflict on shared responsibilities and eventually with the employer</a:t>
            </a:r>
            <a:endParaRPr/>
          </a:p>
          <a:p>
            <a:pPr indent="0" lvl="0" marL="0" marR="0" rtl="0" algn="l">
              <a:lnSpc>
                <a:spcPct val="100000"/>
              </a:lnSpc>
              <a:spcBef>
                <a:spcPts val="0"/>
              </a:spcBef>
              <a:spcAft>
                <a:spcPts val="0"/>
              </a:spcAft>
              <a:buClr>
                <a:schemeClr val="dk1"/>
              </a:buClr>
              <a:buSzPts val="1200"/>
              <a:buFont typeface="Calibri"/>
              <a:buNone/>
            </a:pPr>
            <a:r>
              <a:t/>
            </a:r>
            <a:endParaRPr b="0" i="1"/>
          </a:p>
          <a:p>
            <a:pPr indent="0" lvl="0" marL="0" marR="0" rtl="0" algn="l">
              <a:lnSpc>
                <a:spcPct val="100000"/>
              </a:lnSpc>
              <a:spcBef>
                <a:spcPts val="0"/>
              </a:spcBef>
              <a:spcAft>
                <a:spcPts val="0"/>
              </a:spcAft>
              <a:buClr>
                <a:schemeClr val="dk1"/>
              </a:buClr>
              <a:buSzPts val="1200"/>
              <a:buFont typeface="Calibri"/>
              <a:buNone/>
            </a:pPr>
            <a:r>
              <a:t/>
            </a:r>
            <a:endParaRPr b="0" i="1"/>
          </a:p>
          <a:p>
            <a:pPr indent="0" lvl="0" marL="0" rtl="0" algn="l">
              <a:spcBef>
                <a:spcPts val="0"/>
              </a:spcBef>
              <a:spcAft>
                <a:spcPts val="0"/>
              </a:spcAft>
              <a:buNone/>
            </a:pPr>
            <a:r>
              <a:t/>
            </a:r>
            <a:endParaRPr/>
          </a:p>
        </p:txBody>
      </p:sp>
      <p:sp>
        <p:nvSpPr>
          <p:cNvPr id="279" name="Google Shape;279;p1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6" name="Google Shape;286;p1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1" lang="en-US"/>
              <a:t>Notes for trainer:</a:t>
            </a:r>
            <a:endParaRPr/>
          </a:p>
          <a:p>
            <a:pPr indent="0" lvl="0" marL="0" rtl="0" algn="l">
              <a:spcBef>
                <a:spcPts val="0"/>
              </a:spcBef>
              <a:spcAft>
                <a:spcPts val="0"/>
              </a:spcAft>
              <a:buNone/>
            </a:pPr>
            <a:r>
              <a:rPr b="0" i="1" lang="en-US"/>
              <a:t>ID card of employment form 5. Coworking -  Definition / What is it about</a:t>
            </a:r>
            <a:endParaRPr/>
          </a:p>
          <a:p>
            <a:pPr indent="0" lvl="0" marL="0" rtl="0" algn="l">
              <a:spcBef>
                <a:spcPts val="0"/>
              </a:spcBef>
              <a:spcAft>
                <a:spcPts val="0"/>
              </a:spcAft>
              <a:buNone/>
            </a:pPr>
            <a:r>
              <a:t/>
            </a:r>
            <a:endParaRPr b="0" i="1"/>
          </a:p>
          <a:p>
            <a:pPr indent="0" lvl="0" marL="0" rtl="0" algn="l">
              <a:spcBef>
                <a:spcPts val="0"/>
              </a:spcBef>
              <a:spcAft>
                <a:spcPts val="0"/>
              </a:spcAft>
              <a:buNone/>
            </a:pPr>
            <a:r>
              <a:rPr b="0" i="1" lang="en-US"/>
              <a:t>Some elements of specific interest that the trainer could stress:</a:t>
            </a:r>
            <a:endParaRPr/>
          </a:p>
          <a:p>
            <a:pPr indent="0" lvl="0" marL="0" marR="0" rtl="0" algn="l">
              <a:lnSpc>
                <a:spcPct val="100000"/>
              </a:lnSpc>
              <a:spcBef>
                <a:spcPts val="0"/>
              </a:spcBef>
              <a:spcAft>
                <a:spcPts val="0"/>
              </a:spcAft>
              <a:buClr>
                <a:schemeClr val="dk1"/>
              </a:buClr>
              <a:buSzPts val="1200"/>
              <a:buFont typeface="Calibri"/>
              <a:buNone/>
            </a:pPr>
            <a:r>
              <a:t/>
            </a:r>
            <a:endParaRPr b="0" i="1"/>
          </a:p>
          <a:p>
            <a:pPr indent="-171450" lvl="0" marL="171450" marR="0" rtl="0" algn="l">
              <a:lnSpc>
                <a:spcPct val="100000"/>
              </a:lnSpc>
              <a:spcBef>
                <a:spcPts val="0"/>
              </a:spcBef>
              <a:spcAft>
                <a:spcPts val="0"/>
              </a:spcAft>
              <a:buClr>
                <a:schemeClr val="dk1"/>
              </a:buClr>
              <a:buSzPts val="1200"/>
              <a:buFont typeface="Arial"/>
              <a:buChar char="•"/>
            </a:pPr>
            <a:r>
              <a:rPr b="0" i="1" lang="en-US"/>
              <a:t>Promoting networking and entrepreneurial spirit</a:t>
            </a:r>
            <a:endParaRPr/>
          </a:p>
          <a:p>
            <a:pPr indent="-171450" lvl="0" marL="171450" marR="0" rtl="0" algn="l">
              <a:lnSpc>
                <a:spcPct val="100000"/>
              </a:lnSpc>
              <a:spcBef>
                <a:spcPts val="0"/>
              </a:spcBef>
              <a:spcAft>
                <a:spcPts val="0"/>
              </a:spcAft>
              <a:buClr>
                <a:schemeClr val="dk1"/>
              </a:buClr>
              <a:buSzPts val="1200"/>
              <a:buFont typeface="Arial"/>
              <a:buChar char="•"/>
            </a:pPr>
            <a:r>
              <a:rPr b="0" i="1" lang="en-US"/>
              <a:t>Can facilitate entrepreneurial hubs</a:t>
            </a:r>
            <a:endParaRPr/>
          </a:p>
          <a:p>
            <a:pPr indent="0" lvl="0" marL="0" rtl="0" algn="l">
              <a:spcBef>
                <a:spcPts val="0"/>
              </a:spcBef>
              <a:spcAft>
                <a:spcPts val="0"/>
              </a:spcAft>
              <a:buNone/>
            </a:pPr>
            <a:r>
              <a:t/>
            </a:r>
            <a:endParaRPr b="0" i="0"/>
          </a:p>
        </p:txBody>
      </p:sp>
      <p:sp>
        <p:nvSpPr>
          <p:cNvPr id="287" name="Google Shape;287;p1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93" name="Google Shape;293;p1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1" lang="en-US"/>
              <a:t>Notes for trainers:</a:t>
            </a:r>
            <a:endParaRPr/>
          </a:p>
          <a:p>
            <a:pPr indent="0" lvl="0" marL="0" rtl="0" algn="l">
              <a:spcBef>
                <a:spcPts val="0"/>
              </a:spcBef>
              <a:spcAft>
                <a:spcPts val="0"/>
              </a:spcAft>
              <a:buNone/>
            </a:pPr>
            <a:r>
              <a:t/>
            </a:r>
            <a:endParaRPr b="0" i="1"/>
          </a:p>
          <a:p>
            <a:pPr indent="0" lvl="0" marL="0" marR="0" rtl="0" algn="l">
              <a:lnSpc>
                <a:spcPct val="100000"/>
              </a:lnSpc>
              <a:spcBef>
                <a:spcPts val="0"/>
              </a:spcBef>
              <a:spcAft>
                <a:spcPts val="0"/>
              </a:spcAft>
              <a:buClr>
                <a:schemeClr val="dk1"/>
              </a:buClr>
              <a:buSzPts val="1200"/>
              <a:buFont typeface="Calibri"/>
              <a:buNone/>
            </a:pPr>
            <a:r>
              <a:rPr b="0" i="1" lang="en-US"/>
              <a:t>When presenting the positive and negative aspects, it is suggested to stress the following ones as more important:</a:t>
            </a:r>
            <a:endParaRPr/>
          </a:p>
          <a:p>
            <a:pPr indent="0" lvl="0" marL="0" rtl="0" algn="l">
              <a:spcBef>
                <a:spcPts val="0"/>
              </a:spcBef>
              <a:spcAft>
                <a:spcPts val="0"/>
              </a:spcAft>
              <a:buNone/>
            </a:pPr>
            <a:r>
              <a:t/>
            </a:r>
            <a:endParaRPr b="0" i="1"/>
          </a:p>
          <a:p>
            <a:pPr indent="0" lvl="0" marL="0" rtl="0" algn="l">
              <a:spcBef>
                <a:spcPts val="0"/>
              </a:spcBef>
              <a:spcAft>
                <a:spcPts val="0"/>
              </a:spcAft>
              <a:buNone/>
            </a:pPr>
            <a:r>
              <a:rPr b="0" i="1" lang="en-US"/>
              <a:t>Important aspects in positives:</a:t>
            </a:r>
            <a:endParaRPr/>
          </a:p>
          <a:p>
            <a:pPr indent="-171450" lvl="0" marL="171450" rtl="0" algn="l">
              <a:spcBef>
                <a:spcPts val="0"/>
              </a:spcBef>
              <a:spcAft>
                <a:spcPts val="0"/>
              </a:spcAft>
              <a:buClr>
                <a:schemeClr val="dk1"/>
              </a:buClr>
              <a:buSzPts val="1200"/>
              <a:buFont typeface="Arial"/>
              <a:buChar char="•"/>
            </a:pPr>
            <a:r>
              <a:rPr b="0" i="1" lang="en-US"/>
              <a:t>Networking, skills development (exchanges)</a:t>
            </a:r>
            <a:endParaRPr/>
          </a:p>
          <a:p>
            <a:pPr indent="-95250" lvl="0" marL="171450" rtl="0" algn="l">
              <a:spcBef>
                <a:spcPts val="0"/>
              </a:spcBef>
              <a:spcAft>
                <a:spcPts val="0"/>
              </a:spcAft>
              <a:buClr>
                <a:schemeClr val="dk1"/>
              </a:buClr>
              <a:buSzPts val="1200"/>
              <a:buFont typeface="Arial"/>
              <a:buNone/>
            </a:pPr>
            <a:r>
              <a:t/>
            </a:r>
            <a:endParaRPr b="0" i="1"/>
          </a:p>
          <a:p>
            <a:pPr indent="-171450" lvl="0" marL="171450" rtl="0" algn="l">
              <a:spcBef>
                <a:spcPts val="0"/>
              </a:spcBef>
              <a:spcAft>
                <a:spcPts val="0"/>
              </a:spcAft>
              <a:buClr>
                <a:schemeClr val="dk1"/>
              </a:buClr>
              <a:buSzPts val="1200"/>
              <a:buFont typeface="Arial"/>
              <a:buChar char="•"/>
            </a:pPr>
            <a:r>
              <a:rPr b="0" i="1" lang="en-US"/>
              <a:t>Important aspects in negatives: Sharing costs </a:t>
            </a:r>
            <a:endParaRPr/>
          </a:p>
          <a:p>
            <a:pPr indent="0" lvl="0" marL="0" rtl="0" algn="l">
              <a:spcBef>
                <a:spcPts val="0"/>
              </a:spcBef>
              <a:spcAft>
                <a:spcPts val="0"/>
              </a:spcAft>
              <a:buNone/>
            </a:pPr>
            <a:r>
              <a:t/>
            </a:r>
            <a:endParaRPr b="0" i="1"/>
          </a:p>
        </p:txBody>
      </p:sp>
      <p:sp>
        <p:nvSpPr>
          <p:cNvPr id="294" name="Google Shape;294;p1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7" name="Google Shape;167;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1" lang="en-US"/>
              <a:t>Notes for the trainer:</a:t>
            </a:r>
            <a:endParaRPr/>
          </a:p>
          <a:p>
            <a:pPr indent="0" lvl="0" marL="0" rtl="0" algn="l">
              <a:spcBef>
                <a:spcPts val="0"/>
              </a:spcBef>
              <a:spcAft>
                <a:spcPts val="0"/>
              </a:spcAft>
              <a:buNone/>
            </a:pPr>
            <a:r>
              <a:t/>
            </a:r>
            <a:endParaRPr b="1" i="1"/>
          </a:p>
          <a:p>
            <a:pPr indent="0" lvl="0" marL="0" rtl="0" algn="l">
              <a:spcBef>
                <a:spcPts val="0"/>
              </a:spcBef>
              <a:spcAft>
                <a:spcPts val="0"/>
              </a:spcAft>
              <a:buNone/>
            </a:pPr>
            <a:r>
              <a:rPr b="0" i="0" lang="en-US" u="sng"/>
              <a:t>Framing new employment forms and entrepreneurial thinking as areas within the wider scope of financial literacy.   </a:t>
            </a:r>
            <a:endParaRPr/>
          </a:p>
          <a:p>
            <a:pPr indent="0" lvl="0" marL="0" rtl="0" algn="l">
              <a:spcBef>
                <a:spcPts val="0"/>
              </a:spcBef>
              <a:spcAft>
                <a:spcPts val="0"/>
              </a:spcAft>
              <a:buNone/>
            </a:pPr>
            <a:r>
              <a:t/>
            </a:r>
            <a:endParaRPr b="0" i="0" u="sng"/>
          </a:p>
          <a:p>
            <a:pPr indent="0" lvl="0" marL="0" rtl="0" algn="l">
              <a:spcBef>
                <a:spcPts val="0"/>
              </a:spcBef>
              <a:spcAft>
                <a:spcPts val="0"/>
              </a:spcAft>
              <a:buNone/>
            </a:pPr>
            <a:r>
              <a:rPr b="0" i="0" lang="en-US"/>
              <a:t>The purpose of this last part of the FinFluencers training provision is to complement Modules 1-4 by looking into employment and work as one of the sources which create income. Young people, especially those at the mid to late cohort of the age group 19-29, have probably made their first professional steps in the pandemic era, the lockdowns, the steep rise of home-working, teleworking, hybrid work, the severe negative effects of the pandemic on certain labor market sectors, and most importantly, disruptions, changes in plans, unexpected turns in work-life as we knew it, fueling precariousness and uncertainty.</a:t>
            </a:r>
            <a:endParaRPr/>
          </a:p>
          <a:p>
            <a:pPr indent="0" lvl="0" marL="0" rtl="0" algn="l">
              <a:spcBef>
                <a:spcPts val="0"/>
              </a:spcBef>
              <a:spcAft>
                <a:spcPts val="0"/>
              </a:spcAft>
              <a:buNone/>
            </a:pPr>
            <a:r>
              <a:t/>
            </a:r>
            <a:endParaRPr b="0" i="0"/>
          </a:p>
          <a:p>
            <a:pPr indent="0" lvl="0" marL="0" rtl="0" algn="l">
              <a:spcBef>
                <a:spcPts val="0"/>
              </a:spcBef>
              <a:spcAft>
                <a:spcPts val="0"/>
              </a:spcAft>
              <a:buNone/>
            </a:pPr>
            <a:r>
              <a:rPr b="0" i="0" lang="en-US"/>
              <a:t>The pandemic caused problems in the labor market and affected professional aspirations, as it emerged in the backwater of the economic crisis. New forms of employment became prominent in a very fast pace: teleworking, flexible work-arrangements, several forms of part-time working. All these forms of employment were present even before the pandemic, but during it and after it, they became to a large extent mainstream, challenging professional plans which were based on traditional employment forms as we knew it. The pandemic was then followed by the energy crisis, heightened cost of life and inflation, just about the time when high unemployment rates due to the economic crisis had begun to fall. </a:t>
            </a:r>
            <a:endParaRPr/>
          </a:p>
          <a:p>
            <a:pPr indent="0" lvl="0" marL="0" rtl="0" algn="l">
              <a:spcBef>
                <a:spcPts val="0"/>
              </a:spcBef>
              <a:spcAft>
                <a:spcPts val="0"/>
              </a:spcAft>
              <a:buNone/>
            </a:pPr>
            <a:r>
              <a:t/>
            </a:r>
            <a:endParaRPr b="0" i="0"/>
          </a:p>
          <a:p>
            <a:pPr indent="0" lvl="0" marL="0" rtl="0" algn="l">
              <a:spcBef>
                <a:spcPts val="0"/>
              </a:spcBef>
              <a:spcAft>
                <a:spcPts val="0"/>
              </a:spcAft>
              <a:buNone/>
            </a:pPr>
            <a:r>
              <a:rPr b="0" i="0" lang="en-US"/>
              <a:t>Lastly, concepts and phenomena such as “the great resignation”  and “quiet quitting” as coined by media and else, have signaled a new cultural turn on how we and especially the younger generations perceive “work” and “employment” in the first place; a short introductory discussion on this issue would be beneficial to set the scenery before entering the Module material. Here is a link that provides some insights on those https://www.euronews.com/next/2022/05/25/no-end-in-sight-for-the-great-resignation-as-inflation-pushes-workers-to-seek-better-paid- </a:t>
            </a:r>
            <a:r>
              <a:rPr b="0" i="0" lang="en-US" sz="1200" u="none" cap="none" strike="noStrike">
                <a:solidFill>
                  <a:srgbClr val="000000"/>
                </a:solidFill>
                <a:latin typeface="Calibri"/>
                <a:ea typeface="Calibri"/>
                <a:cs typeface="Calibri"/>
                <a:sym typeface="Calibri"/>
              </a:rPr>
              <a:t>. </a:t>
            </a:r>
            <a:endParaRPr/>
          </a:p>
          <a:p>
            <a:pPr indent="0" lvl="0" marL="0" rtl="0" algn="l">
              <a:spcBef>
                <a:spcPts val="0"/>
              </a:spcBef>
              <a:spcAft>
                <a:spcPts val="0"/>
              </a:spcAft>
              <a:buNone/>
            </a:pPr>
            <a:r>
              <a:t/>
            </a:r>
            <a:endParaRPr b="0" i="0"/>
          </a:p>
          <a:p>
            <a:pPr indent="0" lvl="0" marL="0" rtl="0" algn="l">
              <a:spcBef>
                <a:spcPts val="0"/>
              </a:spcBef>
              <a:spcAft>
                <a:spcPts val="0"/>
              </a:spcAft>
              <a:buNone/>
            </a:pPr>
            <a:r>
              <a:rPr b="0" i="0" lang="en-US"/>
              <a:t>The trainer should frame the purpose of this Part, and explain the main objectives of it, which are to provide a concise account of the pros and cons of these new employment forms. Furthermore, new employment forms have given a renewed boost to self-employment, since most of these new forms evolve around a person who carries out a job (short- mid- long-termed) in a self-employment/entrepreneurial fashion. This will be evident in the 1</a:t>
            </a:r>
            <a:r>
              <a:rPr b="0" baseline="30000" i="0" lang="en-US"/>
              <a:t>st</a:t>
            </a:r>
            <a:r>
              <a:rPr b="0" i="0" lang="en-US"/>
              <a:t> Unit, while in the 2</a:t>
            </a:r>
            <a:r>
              <a:rPr b="0" baseline="30000" i="0" lang="en-US"/>
              <a:t>nd</a:t>
            </a:r>
            <a:r>
              <a:rPr b="0" i="0" lang="en-US"/>
              <a:t> Unit, the Business Model Canvas is presented as a tool with the help of which a young person can flesh out several professional initiatives or aspirations of entrepreneurial nature or else, along the lines of different aspects which reflect the possible resources for doing it, but also the desired results. Complementing the material for new employment forms, a non-exhaustive glossary of terms relevant to employment has been conducted, to help trainees know and understand the ‘language’ of employment and several types of contracting, responsibilities, and rights.  </a:t>
            </a:r>
            <a:endParaRPr/>
          </a:p>
          <a:p>
            <a:pPr indent="0" lvl="0" marL="0" rtl="0" algn="l">
              <a:spcBef>
                <a:spcPts val="0"/>
              </a:spcBef>
              <a:spcAft>
                <a:spcPts val="0"/>
              </a:spcAft>
              <a:buNone/>
            </a:pPr>
            <a:r>
              <a:t/>
            </a:r>
            <a:endParaRPr b="0" i="0"/>
          </a:p>
          <a:p>
            <a:pPr indent="0" lvl="0" marL="0" rtl="0" algn="l">
              <a:spcBef>
                <a:spcPts val="0"/>
              </a:spcBef>
              <a:spcAft>
                <a:spcPts val="0"/>
              </a:spcAft>
              <a:buNone/>
            </a:pPr>
            <a:r>
              <a:rPr b="0" i="0" lang="en-US"/>
              <a:t>  </a:t>
            </a:r>
            <a:endParaRPr/>
          </a:p>
          <a:p>
            <a:pPr indent="0" lvl="0" marL="0" rtl="0" algn="l">
              <a:spcBef>
                <a:spcPts val="0"/>
              </a:spcBef>
              <a:spcAft>
                <a:spcPts val="0"/>
              </a:spcAft>
              <a:buNone/>
            </a:pPr>
            <a:r>
              <a:t/>
            </a:r>
            <a:endParaRPr b="1" i="1"/>
          </a:p>
          <a:p>
            <a:pPr indent="0" lvl="0" marL="0" rtl="0" algn="l">
              <a:spcBef>
                <a:spcPts val="0"/>
              </a:spcBef>
              <a:spcAft>
                <a:spcPts val="0"/>
              </a:spcAft>
              <a:buNone/>
            </a:pPr>
            <a:r>
              <a:t/>
            </a:r>
            <a:endParaRPr b="0" i="0"/>
          </a:p>
        </p:txBody>
      </p:sp>
      <p:sp>
        <p:nvSpPr>
          <p:cNvPr id="168" name="Google Shape;168;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01" name="Google Shape;301;p1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1" lang="en-US"/>
              <a:t>Notes for trainer:</a:t>
            </a:r>
            <a:endParaRPr/>
          </a:p>
          <a:p>
            <a:pPr indent="0" lvl="0" marL="0" rtl="0" algn="l">
              <a:spcBef>
                <a:spcPts val="0"/>
              </a:spcBef>
              <a:spcAft>
                <a:spcPts val="0"/>
              </a:spcAft>
              <a:buNone/>
            </a:pPr>
            <a:r>
              <a:rPr b="0" i="0" lang="en-US"/>
              <a:t>Short presentation on less present employment forms.</a:t>
            </a:r>
            <a:endParaRPr/>
          </a:p>
          <a:p>
            <a:pPr indent="0" lvl="0" marL="0" rtl="0" algn="l">
              <a:spcBef>
                <a:spcPts val="0"/>
              </a:spcBef>
              <a:spcAft>
                <a:spcPts val="0"/>
              </a:spcAft>
              <a:buNone/>
            </a:pPr>
            <a:r>
              <a:t/>
            </a:r>
            <a:endParaRPr b="0" i="0"/>
          </a:p>
          <a:p>
            <a:pPr indent="0" lvl="0" marL="0" rtl="0" algn="l">
              <a:spcBef>
                <a:spcPts val="0"/>
              </a:spcBef>
              <a:spcAft>
                <a:spcPts val="0"/>
              </a:spcAft>
              <a:buNone/>
            </a:pPr>
            <a:r>
              <a:rPr b="1" i="0" lang="en-US"/>
              <a:t>Further activity:</a:t>
            </a:r>
            <a:endParaRPr/>
          </a:p>
          <a:p>
            <a:pPr indent="0" lvl="0" marL="0" rtl="0" algn="l">
              <a:spcBef>
                <a:spcPts val="0"/>
              </a:spcBef>
              <a:spcAft>
                <a:spcPts val="0"/>
              </a:spcAft>
              <a:buNone/>
            </a:pPr>
            <a:r>
              <a:rPr b="1" i="0" lang="en-US"/>
              <a:t>Open discussion on opinions regarding new employment forms.</a:t>
            </a:r>
            <a:endParaRPr/>
          </a:p>
          <a:p>
            <a:pPr indent="-171450" lvl="0" marL="171450" rtl="0" algn="l">
              <a:spcBef>
                <a:spcPts val="0"/>
              </a:spcBef>
              <a:spcAft>
                <a:spcPts val="0"/>
              </a:spcAft>
              <a:buClr>
                <a:schemeClr val="dk1"/>
              </a:buClr>
              <a:buSzPts val="1200"/>
              <a:buFont typeface="Arial"/>
              <a:buChar char="•"/>
            </a:pPr>
            <a:r>
              <a:rPr b="0" i="0" lang="en-US"/>
              <a:t>How are young people feeling about this new work-environment?</a:t>
            </a:r>
            <a:endParaRPr/>
          </a:p>
          <a:p>
            <a:pPr indent="-171450" lvl="0" marL="171450" rtl="0" algn="l">
              <a:spcBef>
                <a:spcPts val="0"/>
              </a:spcBef>
              <a:spcAft>
                <a:spcPts val="0"/>
              </a:spcAft>
              <a:buClr>
                <a:schemeClr val="dk1"/>
              </a:buClr>
              <a:buSzPts val="1200"/>
              <a:buFont typeface="Arial"/>
              <a:buChar char="•"/>
            </a:pPr>
            <a:r>
              <a:rPr b="0" i="0" lang="en-US"/>
              <a:t>Do they compare with what they know from previous generations and how? (parents etc.)</a:t>
            </a:r>
            <a:endParaRPr/>
          </a:p>
          <a:p>
            <a:pPr indent="-171450" lvl="0" marL="171450" rtl="0" algn="l">
              <a:spcBef>
                <a:spcPts val="0"/>
              </a:spcBef>
              <a:spcAft>
                <a:spcPts val="0"/>
              </a:spcAft>
              <a:buClr>
                <a:schemeClr val="dk1"/>
              </a:buClr>
              <a:buSzPts val="1200"/>
              <a:buFont typeface="Arial"/>
              <a:buChar char="•"/>
            </a:pPr>
            <a:r>
              <a:rPr b="0" i="0" lang="en-US"/>
              <a:t>How secure or insecure do they feel professionally if thinking of entering in one or more of them?</a:t>
            </a:r>
            <a:endParaRPr/>
          </a:p>
          <a:p>
            <a:pPr indent="-171450" lvl="0" marL="171450" rtl="0" algn="l">
              <a:spcBef>
                <a:spcPts val="0"/>
              </a:spcBef>
              <a:spcAft>
                <a:spcPts val="0"/>
              </a:spcAft>
              <a:buClr>
                <a:schemeClr val="dk1"/>
              </a:buClr>
              <a:buSzPts val="1200"/>
              <a:buFont typeface="Arial"/>
              <a:buChar char="•"/>
            </a:pPr>
            <a:r>
              <a:rPr b="0" i="0" lang="en-US"/>
              <a:t>To what extent do they think that these employment forms are fair for a young worker?</a:t>
            </a:r>
            <a:endParaRPr/>
          </a:p>
          <a:p>
            <a:pPr indent="-171450" lvl="0" marL="171450" rtl="0" algn="l">
              <a:spcBef>
                <a:spcPts val="0"/>
              </a:spcBef>
              <a:spcAft>
                <a:spcPts val="0"/>
              </a:spcAft>
              <a:buClr>
                <a:schemeClr val="dk1"/>
              </a:buClr>
              <a:buSzPts val="1200"/>
              <a:buFont typeface="Arial"/>
              <a:buChar char="•"/>
            </a:pPr>
            <a:r>
              <a:rPr b="0" i="0" lang="en-US"/>
              <a:t>How do they connect them with later years in life? (retirement, pension etc.)</a:t>
            </a:r>
            <a:endParaRPr/>
          </a:p>
          <a:p>
            <a:pPr indent="-171450" lvl="0" marL="171450" rtl="0" algn="l">
              <a:spcBef>
                <a:spcPts val="0"/>
              </a:spcBef>
              <a:spcAft>
                <a:spcPts val="0"/>
              </a:spcAft>
              <a:buClr>
                <a:schemeClr val="dk1"/>
              </a:buClr>
              <a:buSzPts val="1200"/>
              <a:buFont typeface="Arial"/>
              <a:buChar char="•"/>
            </a:pPr>
            <a:r>
              <a:rPr b="0" i="0" lang="en-US"/>
              <a:t>How do they connect them with their knowledge they have gained in previous Modules regarding financial planning?</a:t>
            </a:r>
            <a:endParaRPr/>
          </a:p>
          <a:p>
            <a:pPr indent="-95250" lvl="0" marL="171450" rtl="0" algn="l">
              <a:spcBef>
                <a:spcPts val="0"/>
              </a:spcBef>
              <a:spcAft>
                <a:spcPts val="0"/>
              </a:spcAft>
              <a:buClr>
                <a:schemeClr val="dk1"/>
              </a:buClr>
              <a:buSzPts val="1200"/>
              <a:buFont typeface="Arial"/>
              <a:buNone/>
            </a:pPr>
            <a:r>
              <a:t/>
            </a:r>
            <a:endParaRPr b="0" i="0"/>
          </a:p>
          <a:p>
            <a:pPr indent="0" lvl="0" marL="0" marR="0" rtl="0" algn="l">
              <a:lnSpc>
                <a:spcPct val="100000"/>
              </a:lnSpc>
              <a:spcBef>
                <a:spcPts val="0"/>
              </a:spcBef>
              <a:spcAft>
                <a:spcPts val="0"/>
              </a:spcAft>
              <a:buClr>
                <a:srgbClr val="1A1A1A"/>
              </a:buClr>
              <a:buSzPts val="1800"/>
              <a:buFont typeface="Arial"/>
              <a:buNone/>
            </a:pPr>
            <a:r>
              <a:rPr lang="en-US" sz="1800">
                <a:solidFill>
                  <a:srgbClr val="1A1A1A"/>
                </a:solidFill>
                <a:latin typeface="Verdana"/>
                <a:ea typeface="Verdana"/>
                <a:cs typeface="Verdana"/>
                <a:sym typeface="Verdana"/>
              </a:rPr>
              <a:t>Identify recurring or diverse patterns and make a summary for everyone to hear.</a:t>
            </a:r>
            <a:endParaRPr sz="1800">
              <a:latin typeface="Calibri"/>
              <a:ea typeface="Calibri"/>
              <a:cs typeface="Calibri"/>
              <a:sym typeface="Calibri"/>
            </a:endParaRPr>
          </a:p>
          <a:p>
            <a:pPr indent="0" lvl="0" marL="0" rtl="0" algn="l">
              <a:spcBef>
                <a:spcPts val="0"/>
              </a:spcBef>
              <a:spcAft>
                <a:spcPts val="0"/>
              </a:spcAft>
              <a:buClr>
                <a:schemeClr val="dk1"/>
              </a:buClr>
              <a:buSzPts val="1200"/>
              <a:buFont typeface="Arial"/>
              <a:buNone/>
            </a:pPr>
            <a:r>
              <a:t/>
            </a:r>
            <a:endParaRPr b="0" i="1"/>
          </a:p>
        </p:txBody>
      </p:sp>
      <p:sp>
        <p:nvSpPr>
          <p:cNvPr id="302" name="Google Shape;302;p1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6" name="Shape 306"/>
        <p:cNvGrpSpPr/>
        <p:nvPr/>
      </p:nvGrpSpPr>
      <p:grpSpPr>
        <a:xfrm>
          <a:off x="0" y="0"/>
          <a:ext cx="0" cy="0"/>
          <a:chOff x="0" y="0"/>
          <a:chExt cx="0" cy="0"/>
        </a:xfrm>
      </p:grpSpPr>
      <p:sp>
        <p:nvSpPr>
          <p:cNvPr id="307" name="Google Shape;307;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08" name="Google Shape;308;p1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1" lang="en-US"/>
              <a:t>Notes for trainer:</a:t>
            </a:r>
            <a:endParaRPr/>
          </a:p>
          <a:p>
            <a:pPr indent="0" lvl="0" marL="0" rtl="0" algn="l">
              <a:spcBef>
                <a:spcPts val="0"/>
              </a:spcBef>
              <a:spcAft>
                <a:spcPts val="0"/>
              </a:spcAft>
              <a:buNone/>
            </a:pPr>
            <a:r>
              <a:rPr b="0" i="0" lang="en-US"/>
              <a:t>The glossary will be available in all languages. Present the descriptions of each concept/term, by using excel sheet prepared for this reason. In the online version of the training material, the list will be in the form of a graphically edited table. </a:t>
            </a:r>
            <a:endParaRPr/>
          </a:p>
          <a:p>
            <a:pPr indent="0" lvl="0" marL="0" rtl="0" algn="l">
              <a:spcBef>
                <a:spcPts val="0"/>
              </a:spcBef>
              <a:spcAft>
                <a:spcPts val="0"/>
              </a:spcAft>
              <a:buNone/>
            </a:pPr>
            <a:r>
              <a:t/>
            </a:r>
            <a:endParaRPr b="0" i="0"/>
          </a:p>
          <a:p>
            <a:pPr indent="0" lvl="0" marL="0" rtl="0" algn="l">
              <a:spcBef>
                <a:spcPts val="0"/>
              </a:spcBef>
              <a:spcAft>
                <a:spcPts val="0"/>
              </a:spcAft>
              <a:buNone/>
            </a:pPr>
            <a:r>
              <a:rPr b="0" i="0" lang="en-US"/>
              <a:t>Trainees’ familiarity with the terms will probably fluctuate. Especially those who have no prior experience, might not know most of them. The glossary is followed by a short matching exercise, however, the terms table can serve as knowledge and reference, rather than remembering the exact content and definition of each term. </a:t>
            </a:r>
            <a:endParaRPr b="0" i="0"/>
          </a:p>
        </p:txBody>
      </p:sp>
      <p:sp>
        <p:nvSpPr>
          <p:cNvPr id="309" name="Google Shape;309;p1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3" name="Shape 313"/>
        <p:cNvGrpSpPr/>
        <p:nvPr/>
      </p:nvGrpSpPr>
      <p:grpSpPr>
        <a:xfrm>
          <a:off x="0" y="0"/>
          <a:ext cx="0" cy="0"/>
          <a:chOff x="0" y="0"/>
          <a:chExt cx="0" cy="0"/>
        </a:xfrm>
      </p:grpSpPr>
      <p:sp>
        <p:nvSpPr>
          <p:cNvPr id="314" name="Google Shape;314;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15" name="Google Shape;315;p2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1" lang="en-US"/>
              <a:t>Notes for trainer:</a:t>
            </a:r>
            <a:endParaRPr/>
          </a:p>
          <a:p>
            <a:pPr indent="0" lvl="0" marL="0" rtl="0" algn="l">
              <a:spcBef>
                <a:spcPts val="0"/>
              </a:spcBef>
              <a:spcAft>
                <a:spcPts val="0"/>
              </a:spcAft>
              <a:buNone/>
            </a:pPr>
            <a:r>
              <a:rPr b="0" i="1" lang="en-US"/>
              <a:t>The test in its online version will use the drag-and-match function. Here, the two sets of data are provided, complemented by the correct matches. Results will be offered in the online version, while they can be discussed in the offline version. See the correct matches below:</a:t>
            </a:r>
            <a:endParaRPr/>
          </a:p>
          <a:p>
            <a:pPr indent="0" lvl="0" marL="0" rtl="0" algn="l">
              <a:spcBef>
                <a:spcPts val="0"/>
              </a:spcBef>
              <a:spcAft>
                <a:spcPts val="0"/>
              </a:spcAft>
              <a:buNone/>
            </a:pPr>
            <a:r>
              <a:t/>
            </a:r>
            <a:endParaRPr b="0" i="1"/>
          </a:p>
          <a:p>
            <a:pPr indent="0" lvl="0" marL="0" rtl="0" algn="l">
              <a:spcBef>
                <a:spcPts val="0"/>
              </a:spcBef>
              <a:spcAft>
                <a:spcPts val="0"/>
              </a:spcAft>
              <a:buNone/>
            </a:pPr>
            <a:r>
              <a:rPr b="0" i="1" lang="en-US"/>
              <a:t>1 – H</a:t>
            </a:r>
            <a:endParaRPr/>
          </a:p>
          <a:p>
            <a:pPr indent="0" lvl="0" marL="0" rtl="0" algn="l">
              <a:spcBef>
                <a:spcPts val="0"/>
              </a:spcBef>
              <a:spcAft>
                <a:spcPts val="0"/>
              </a:spcAft>
              <a:buNone/>
            </a:pPr>
            <a:r>
              <a:rPr b="0" i="1" lang="en-US"/>
              <a:t>2 – A</a:t>
            </a:r>
            <a:endParaRPr/>
          </a:p>
          <a:p>
            <a:pPr indent="0" lvl="0" marL="0" rtl="0" algn="l">
              <a:spcBef>
                <a:spcPts val="0"/>
              </a:spcBef>
              <a:spcAft>
                <a:spcPts val="0"/>
              </a:spcAft>
              <a:buNone/>
            </a:pPr>
            <a:r>
              <a:rPr b="0" i="1" lang="en-US"/>
              <a:t>3 – B</a:t>
            </a:r>
            <a:endParaRPr/>
          </a:p>
          <a:p>
            <a:pPr indent="0" lvl="0" marL="0" rtl="0" algn="l">
              <a:spcBef>
                <a:spcPts val="0"/>
              </a:spcBef>
              <a:spcAft>
                <a:spcPts val="0"/>
              </a:spcAft>
              <a:buNone/>
            </a:pPr>
            <a:r>
              <a:rPr b="0" i="1" lang="en-US"/>
              <a:t>4 – D</a:t>
            </a:r>
            <a:endParaRPr/>
          </a:p>
          <a:p>
            <a:pPr indent="0" lvl="0" marL="0" rtl="0" algn="l">
              <a:spcBef>
                <a:spcPts val="0"/>
              </a:spcBef>
              <a:spcAft>
                <a:spcPts val="0"/>
              </a:spcAft>
              <a:buNone/>
            </a:pPr>
            <a:r>
              <a:rPr b="0" i="1" lang="en-US"/>
              <a:t>5 – C</a:t>
            </a:r>
            <a:endParaRPr/>
          </a:p>
          <a:p>
            <a:pPr indent="0" lvl="0" marL="0" rtl="0" algn="l">
              <a:spcBef>
                <a:spcPts val="0"/>
              </a:spcBef>
              <a:spcAft>
                <a:spcPts val="0"/>
              </a:spcAft>
              <a:buNone/>
            </a:pPr>
            <a:r>
              <a:rPr b="0" i="1" lang="en-US"/>
              <a:t>6 – E</a:t>
            </a:r>
            <a:endParaRPr/>
          </a:p>
          <a:p>
            <a:pPr indent="0" lvl="0" marL="0" rtl="0" algn="l">
              <a:spcBef>
                <a:spcPts val="0"/>
              </a:spcBef>
              <a:spcAft>
                <a:spcPts val="0"/>
              </a:spcAft>
              <a:buNone/>
            </a:pPr>
            <a:r>
              <a:rPr b="0" i="1" lang="en-US"/>
              <a:t>7 – F</a:t>
            </a:r>
            <a:endParaRPr/>
          </a:p>
          <a:p>
            <a:pPr indent="0" lvl="0" marL="0" rtl="0" algn="l">
              <a:spcBef>
                <a:spcPts val="0"/>
              </a:spcBef>
              <a:spcAft>
                <a:spcPts val="0"/>
              </a:spcAft>
              <a:buNone/>
            </a:pPr>
            <a:r>
              <a:rPr b="0" i="1" lang="en-US"/>
              <a:t>8 - G</a:t>
            </a:r>
            <a:endParaRPr/>
          </a:p>
          <a:p>
            <a:pPr indent="0" lvl="0" marL="0" rtl="0" algn="l">
              <a:spcBef>
                <a:spcPts val="0"/>
              </a:spcBef>
              <a:spcAft>
                <a:spcPts val="0"/>
              </a:spcAft>
              <a:buNone/>
            </a:pPr>
            <a:r>
              <a:t/>
            </a:r>
            <a:endParaRPr b="0" i="1"/>
          </a:p>
        </p:txBody>
      </p:sp>
      <p:sp>
        <p:nvSpPr>
          <p:cNvPr id="316" name="Google Shape;316;p2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23" name="Google Shape;323;p2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1" lang="en-US"/>
              <a:t>Notes for trainer:</a:t>
            </a:r>
            <a:endParaRPr/>
          </a:p>
          <a:p>
            <a:pPr indent="0" lvl="0" marL="0" rtl="0" algn="l">
              <a:spcBef>
                <a:spcPts val="0"/>
              </a:spcBef>
              <a:spcAft>
                <a:spcPts val="0"/>
              </a:spcAft>
              <a:buNone/>
            </a:pPr>
            <a:r>
              <a:t/>
            </a:r>
            <a:endParaRPr b="1" i="1"/>
          </a:p>
        </p:txBody>
      </p:sp>
      <p:sp>
        <p:nvSpPr>
          <p:cNvPr id="324" name="Google Shape;324;p2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8" name="Shape 328"/>
        <p:cNvGrpSpPr/>
        <p:nvPr/>
      </p:nvGrpSpPr>
      <p:grpSpPr>
        <a:xfrm>
          <a:off x="0" y="0"/>
          <a:ext cx="0" cy="0"/>
          <a:chOff x="0" y="0"/>
          <a:chExt cx="0" cy="0"/>
        </a:xfrm>
      </p:grpSpPr>
      <p:sp>
        <p:nvSpPr>
          <p:cNvPr id="329" name="Google Shape;329;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30" name="Google Shape;330;p2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1" lang="en-US"/>
              <a:t>Notes for trainer:</a:t>
            </a:r>
            <a:endParaRPr/>
          </a:p>
          <a:p>
            <a:pPr indent="0" lvl="0" marL="0" rtl="0" algn="l">
              <a:spcBef>
                <a:spcPts val="0"/>
              </a:spcBef>
              <a:spcAft>
                <a:spcPts val="0"/>
              </a:spcAft>
              <a:buNone/>
            </a:pPr>
            <a:r>
              <a:t/>
            </a:r>
            <a:endParaRPr b="1" i="1"/>
          </a:p>
          <a:p>
            <a:pPr indent="0" lvl="0" marL="0" rtl="0" algn="l">
              <a:spcBef>
                <a:spcPts val="0"/>
              </a:spcBef>
              <a:spcAft>
                <a:spcPts val="0"/>
              </a:spcAft>
              <a:buNone/>
            </a:pPr>
            <a:r>
              <a:rPr b="0" i="0" lang="en-US"/>
              <a:t>Explain what the BMC is. For the needs of the offline sessions, use the script of the video below. While explaining you can use the IKEA BMC as provided in the next slide. </a:t>
            </a:r>
            <a:endParaRPr/>
          </a:p>
          <a:p>
            <a:pPr indent="0" lvl="0" marL="0" rtl="0" algn="l">
              <a:spcBef>
                <a:spcPts val="0"/>
              </a:spcBef>
              <a:spcAft>
                <a:spcPts val="0"/>
              </a:spcAft>
              <a:buNone/>
            </a:pPr>
            <a:r>
              <a:rPr b="0" i="0" lang="en-US"/>
              <a:t>Below follows the narrative part of the short video:</a:t>
            </a:r>
            <a:endParaRPr/>
          </a:p>
          <a:p>
            <a:pPr indent="0" lvl="0" marL="0" rtl="0" algn="l">
              <a:spcBef>
                <a:spcPts val="0"/>
              </a:spcBef>
              <a:spcAft>
                <a:spcPts val="0"/>
              </a:spcAft>
              <a:buNone/>
            </a:pPr>
            <a:r>
              <a:t/>
            </a:r>
            <a:endParaRPr b="0" i="0"/>
          </a:p>
          <a:p>
            <a:pPr indent="0" lvl="0" marL="0" rtl="0" algn="l">
              <a:spcBef>
                <a:spcPts val="0"/>
              </a:spcBef>
              <a:spcAft>
                <a:spcPts val="0"/>
              </a:spcAft>
              <a:buNone/>
            </a:pPr>
            <a:r>
              <a:rPr baseline="-25000" i="0" lang="en-US" sz="1800">
                <a:latin typeface="Calibri"/>
                <a:ea typeface="Calibri"/>
                <a:cs typeface="Calibri"/>
                <a:sym typeface="Calibri"/>
              </a:rPr>
              <a:t>The business model canvas template was developed by Alex Osterwalder and Yves Pigneur and introduced in the book “Business Model Generation” as a framework for planning and testing the business model of an organization in 2005.</a:t>
            </a:r>
            <a:br>
              <a:rPr baseline="-25000" i="0" lang="en-US" sz="1800">
                <a:latin typeface="Calibri"/>
                <a:ea typeface="Calibri"/>
                <a:cs typeface="Calibri"/>
                <a:sym typeface="Calibri"/>
              </a:rPr>
            </a:br>
            <a:endParaRPr b="0" i="0" sz="1200">
              <a:solidFill>
                <a:schemeClr val="dk1"/>
              </a:solidFill>
              <a:latin typeface="Calibri"/>
              <a:ea typeface="Calibri"/>
              <a:cs typeface="Calibri"/>
              <a:sym typeface="Calibri"/>
            </a:endParaRPr>
          </a:p>
          <a:p>
            <a:pPr indent="0" lvl="0" marL="0" rtl="0" algn="l">
              <a:spcBef>
                <a:spcPts val="0"/>
              </a:spcBef>
              <a:spcAft>
                <a:spcPts val="0"/>
              </a:spcAft>
              <a:buNone/>
            </a:pPr>
            <a:r>
              <a:rPr b="0" i="0" lang="en-US" sz="1200">
                <a:solidFill>
                  <a:schemeClr val="dk1"/>
                </a:solidFill>
                <a:latin typeface="Calibri"/>
                <a:ea typeface="Calibri"/>
                <a:cs typeface="Calibri"/>
                <a:sym typeface="Calibri"/>
              </a:rPr>
              <a:t>The Business Model Canvas (BMC) is a tool for developing a new or documenting an existing business model. For the purpose of this training, it can also be used for tracking any kind of a new endeavour, as for example thinking of getting involved in a professional activity that corresponds to some new form of employment as demonstrated, that could as well have an entrepreneurial twist.  BMC is a visual chart with elements describing a company’s, an idea’s , product’s or service’s value proposition, the needed infrastructure, the potential customers or users, and the respective finances. THE BMC allows you to visualize and evaluate a business or professional concept on a single page.</a:t>
            </a:r>
            <a:br>
              <a:rPr b="0" i="0" lang="en-US" sz="1200">
                <a:solidFill>
                  <a:schemeClr val="dk1"/>
                </a:solidFill>
                <a:latin typeface="Calibri"/>
                <a:ea typeface="Calibri"/>
                <a:cs typeface="Calibri"/>
                <a:sym typeface="Calibri"/>
              </a:rPr>
            </a:br>
            <a:br>
              <a:rPr b="0" i="0" lang="en-US" sz="1200">
                <a:solidFill>
                  <a:schemeClr val="dk1"/>
                </a:solidFill>
                <a:latin typeface="Calibri"/>
                <a:ea typeface="Calibri"/>
                <a:cs typeface="Calibri"/>
                <a:sym typeface="Calibri"/>
              </a:rPr>
            </a:br>
            <a:r>
              <a:rPr b="0" i="0" lang="en-US" sz="1200">
                <a:solidFill>
                  <a:schemeClr val="dk1"/>
                </a:solidFill>
                <a:latin typeface="Calibri"/>
                <a:ea typeface="Calibri"/>
                <a:cs typeface="Calibri"/>
                <a:sym typeface="Calibri"/>
              </a:rPr>
              <a:t>The BMC contains nine boxes: </a:t>
            </a:r>
            <a:endParaRPr/>
          </a:p>
          <a:p>
            <a:pPr indent="0" lvl="0" marL="0" rtl="0" algn="l">
              <a:spcBef>
                <a:spcPts val="0"/>
              </a:spcBef>
              <a:spcAft>
                <a:spcPts val="0"/>
              </a:spcAft>
              <a:buNone/>
            </a:pPr>
            <a:r>
              <a:t/>
            </a:r>
            <a:endParaRPr b="0" i="0" sz="1200">
              <a:solidFill>
                <a:schemeClr val="dk1"/>
              </a:solidFill>
              <a:latin typeface="Calibri"/>
              <a:ea typeface="Calibri"/>
              <a:cs typeface="Calibri"/>
              <a:sym typeface="Calibri"/>
            </a:endParaRPr>
          </a:p>
          <a:p>
            <a:pPr indent="0" lvl="0" marL="0" rtl="0" algn="l">
              <a:spcBef>
                <a:spcPts val="0"/>
              </a:spcBef>
              <a:spcAft>
                <a:spcPts val="0"/>
              </a:spcAft>
              <a:buNone/>
            </a:pPr>
            <a:r>
              <a:rPr b="0" i="0" lang="en-US" sz="1200">
                <a:solidFill>
                  <a:schemeClr val="dk1"/>
                </a:solidFill>
                <a:latin typeface="Calibri"/>
                <a:ea typeface="Calibri"/>
                <a:cs typeface="Calibri"/>
                <a:sym typeface="Calibri"/>
              </a:rPr>
              <a:t>In the </a:t>
            </a:r>
            <a:r>
              <a:rPr b="1" i="0" lang="en-US" sz="1200">
                <a:solidFill>
                  <a:schemeClr val="dk1"/>
                </a:solidFill>
                <a:latin typeface="Calibri"/>
                <a:ea typeface="Calibri"/>
                <a:cs typeface="Calibri"/>
                <a:sym typeface="Calibri"/>
              </a:rPr>
              <a:t>left side </a:t>
            </a:r>
            <a:r>
              <a:rPr b="0" i="0" lang="en-US" sz="1200">
                <a:solidFill>
                  <a:schemeClr val="dk1"/>
                </a:solidFill>
                <a:latin typeface="Calibri"/>
                <a:ea typeface="Calibri"/>
                <a:cs typeface="Calibri"/>
                <a:sym typeface="Calibri"/>
              </a:rPr>
              <a:t>are the business, entrepreneurial idea, or new professional endeavour elements in terms of factors which you can control:</a:t>
            </a:r>
            <a:endParaRPr/>
          </a:p>
          <a:p>
            <a:pPr indent="0" lvl="0" marL="0" rtl="0" algn="l">
              <a:spcBef>
                <a:spcPts val="0"/>
              </a:spcBef>
              <a:spcAft>
                <a:spcPts val="0"/>
              </a:spcAft>
              <a:buNone/>
            </a:pPr>
            <a:r>
              <a:t/>
            </a:r>
            <a:endParaRPr b="0" i="0" sz="1200">
              <a:solidFill>
                <a:schemeClr val="dk1"/>
              </a:solidFill>
              <a:latin typeface="Calibri"/>
              <a:ea typeface="Calibri"/>
              <a:cs typeface="Calibri"/>
              <a:sym typeface="Calibri"/>
            </a:endParaRPr>
          </a:p>
          <a:p>
            <a:pPr indent="0" lvl="0" marL="0" rtl="0" algn="l">
              <a:spcBef>
                <a:spcPts val="0"/>
              </a:spcBef>
              <a:spcAft>
                <a:spcPts val="0"/>
              </a:spcAft>
              <a:buNone/>
            </a:pPr>
            <a:r>
              <a:rPr b="0" i="0" lang="en-US" sz="1200">
                <a:solidFill>
                  <a:schemeClr val="dk1"/>
                </a:solidFill>
                <a:latin typeface="Calibri"/>
                <a:ea typeface="Calibri"/>
                <a:cs typeface="Calibri"/>
                <a:sym typeface="Calibri"/>
              </a:rPr>
              <a:t> </a:t>
            </a:r>
            <a:endParaRPr b="0" i="0" sz="1200">
              <a:solidFill>
                <a:schemeClr val="dk1"/>
              </a:solidFill>
              <a:latin typeface="Calibri"/>
              <a:ea typeface="Calibri"/>
              <a:cs typeface="Calibri"/>
              <a:sym typeface="Calibri"/>
            </a:endParaRPr>
          </a:p>
          <a:p>
            <a:pPr indent="0" lvl="0" marL="0" rtl="0" algn="l">
              <a:spcBef>
                <a:spcPts val="0"/>
              </a:spcBef>
              <a:spcAft>
                <a:spcPts val="0"/>
              </a:spcAft>
              <a:buNone/>
            </a:pPr>
            <a:r>
              <a:rPr b="1" i="0" lang="en-US" sz="1200">
                <a:solidFill>
                  <a:schemeClr val="dk1"/>
                </a:solidFill>
                <a:latin typeface="Calibri"/>
                <a:ea typeface="Calibri"/>
                <a:cs typeface="Calibri"/>
                <a:sym typeface="Calibri"/>
              </a:rPr>
              <a:t>Key Activities: </a:t>
            </a:r>
            <a:r>
              <a:rPr b="0" i="0" lang="en-US" sz="1200">
                <a:solidFill>
                  <a:schemeClr val="dk1"/>
                </a:solidFill>
                <a:latin typeface="Calibri"/>
                <a:ea typeface="Calibri"/>
                <a:cs typeface="Calibri"/>
                <a:sym typeface="Calibri"/>
              </a:rPr>
              <a:t>What activities are needed to meet our value proposition (the value proposition as we will see, stands in the center of the template)</a:t>
            </a:r>
            <a:endParaRPr b="0" i="0" sz="1200">
              <a:solidFill>
                <a:schemeClr val="dk1"/>
              </a:solidFill>
              <a:latin typeface="Calibri"/>
              <a:ea typeface="Calibri"/>
              <a:cs typeface="Calibri"/>
              <a:sym typeface="Calibri"/>
            </a:endParaRPr>
          </a:p>
          <a:p>
            <a:pPr indent="0" lvl="0" marL="0" rtl="0" algn="l">
              <a:spcBef>
                <a:spcPts val="0"/>
              </a:spcBef>
              <a:spcAft>
                <a:spcPts val="0"/>
              </a:spcAft>
              <a:buNone/>
            </a:pPr>
            <a:r>
              <a:rPr b="1" i="0" lang="en-US" sz="1200">
                <a:solidFill>
                  <a:schemeClr val="dk1"/>
                </a:solidFill>
                <a:latin typeface="Calibri"/>
                <a:ea typeface="Calibri"/>
                <a:cs typeface="Calibri"/>
                <a:sym typeface="Calibri"/>
              </a:rPr>
              <a:t>Key Resources: </a:t>
            </a:r>
            <a:r>
              <a:rPr b="0" i="0" lang="en-US" sz="1200">
                <a:solidFill>
                  <a:schemeClr val="dk1"/>
                </a:solidFill>
                <a:latin typeface="Calibri"/>
                <a:ea typeface="Calibri"/>
                <a:cs typeface="Calibri"/>
                <a:sym typeface="Calibri"/>
              </a:rPr>
              <a:t>What kind of human, intellectual, financial resources are needed?</a:t>
            </a:r>
            <a:endParaRPr b="0" i="0" sz="1200">
              <a:solidFill>
                <a:schemeClr val="dk1"/>
              </a:solidFill>
              <a:latin typeface="Calibri"/>
              <a:ea typeface="Calibri"/>
              <a:cs typeface="Calibri"/>
              <a:sym typeface="Calibri"/>
            </a:endParaRPr>
          </a:p>
          <a:p>
            <a:pPr indent="0" lvl="0" marL="0" rtl="0" algn="l">
              <a:spcBef>
                <a:spcPts val="0"/>
              </a:spcBef>
              <a:spcAft>
                <a:spcPts val="0"/>
              </a:spcAft>
              <a:buNone/>
            </a:pPr>
            <a:r>
              <a:rPr b="1" i="0" lang="en-US" sz="1200">
                <a:solidFill>
                  <a:schemeClr val="dk1"/>
                </a:solidFill>
                <a:latin typeface="Calibri"/>
                <a:ea typeface="Calibri"/>
                <a:cs typeface="Calibri"/>
                <a:sym typeface="Calibri"/>
              </a:rPr>
              <a:t>Key Partners: </a:t>
            </a:r>
            <a:r>
              <a:rPr b="0" i="0" lang="en-US" sz="1200">
                <a:solidFill>
                  <a:schemeClr val="dk1"/>
                </a:solidFill>
                <a:latin typeface="Calibri"/>
                <a:ea typeface="Calibri"/>
                <a:cs typeface="Calibri"/>
                <a:sym typeface="Calibri"/>
              </a:rPr>
              <a:t>Who is needed to carry out your idea besides of you? Who will be your possible partners and which needed resources do they bring?</a:t>
            </a:r>
            <a:endParaRPr b="0" i="0" sz="1200">
              <a:solidFill>
                <a:schemeClr val="dk1"/>
              </a:solidFill>
              <a:latin typeface="Calibri"/>
              <a:ea typeface="Calibri"/>
              <a:cs typeface="Calibri"/>
              <a:sym typeface="Calibri"/>
            </a:endParaRPr>
          </a:p>
          <a:p>
            <a:pPr indent="0" lvl="0" marL="0" rtl="0" algn="l">
              <a:spcBef>
                <a:spcPts val="0"/>
              </a:spcBef>
              <a:spcAft>
                <a:spcPts val="0"/>
              </a:spcAft>
              <a:buNone/>
            </a:pPr>
            <a:r>
              <a:rPr b="1" i="0" lang="en-US" sz="1200">
                <a:solidFill>
                  <a:schemeClr val="dk1"/>
                </a:solidFill>
                <a:latin typeface="Calibri"/>
                <a:ea typeface="Calibri"/>
                <a:cs typeface="Calibri"/>
                <a:sym typeface="Calibri"/>
              </a:rPr>
              <a:t>Cost structure: </a:t>
            </a:r>
            <a:r>
              <a:rPr b="0" i="0" lang="en-US" sz="1200">
                <a:solidFill>
                  <a:schemeClr val="dk1"/>
                </a:solidFill>
                <a:latin typeface="Calibri"/>
                <a:ea typeface="Calibri"/>
                <a:cs typeface="Calibri"/>
                <a:sym typeface="Calibri"/>
              </a:rPr>
              <a:t>What costs would be involved in setting it all up and running it? Which of the activities listed above are the most expensive and which less expensive? Which of the key resources are the most expensive and which the less expensive?</a:t>
            </a:r>
            <a:endParaRPr b="0" i="0" sz="1200">
              <a:solidFill>
                <a:schemeClr val="dk1"/>
              </a:solidFill>
              <a:latin typeface="Calibri"/>
              <a:ea typeface="Calibri"/>
              <a:cs typeface="Calibri"/>
              <a:sym typeface="Calibri"/>
            </a:endParaRPr>
          </a:p>
          <a:p>
            <a:pPr indent="0" lvl="0" marL="0" rtl="0" algn="l">
              <a:spcBef>
                <a:spcPts val="0"/>
              </a:spcBef>
              <a:spcAft>
                <a:spcPts val="0"/>
              </a:spcAft>
              <a:buNone/>
            </a:pPr>
            <a:r>
              <a:rPr b="0" i="0" lang="en-US" sz="1200">
                <a:solidFill>
                  <a:schemeClr val="dk1"/>
                </a:solidFill>
                <a:latin typeface="Calibri"/>
                <a:ea typeface="Calibri"/>
                <a:cs typeface="Calibri"/>
                <a:sym typeface="Calibri"/>
              </a:rPr>
              <a:t> </a:t>
            </a:r>
            <a:endParaRPr b="0" i="0" sz="1200">
              <a:solidFill>
                <a:schemeClr val="dk1"/>
              </a:solidFill>
              <a:latin typeface="Calibri"/>
              <a:ea typeface="Calibri"/>
              <a:cs typeface="Calibri"/>
              <a:sym typeface="Calibri"/>
            </a:endParaRPr>
          </a:p>
          <a:p>
            <a:pPr indent="0" lvl="0" marL="0" rtl="0" algn="l">
              <a:spcBef>
                <a:spcPts val="0"/>
              </a:spcBef>
              <a:spcAft>
                <a:spcPts val="0"/>
              </a:spcAft>
              <a:buNone/>
            </a:pPr>
            <a:r>
              <a:rPr b="0" i="0" lang="en-US" sz="1200">
                <a:solidFill>
                  <a:schemeClr val="dk1"/>
                </a:solidFill>
                <a:latin typeface="Calibri"/>
                <a:ea typeface="Calibri"/>
                <a:cs typeface="Calibri"/>
                <a:sym typeface="Calibri"/>
              </a:rPr>
              <a:t>In the </a:t>
            </a:r>
            <a:r>
              <a:rPr b="1" i="0" lang="en-US" sz="1200">
                <a:solidFill>
                  <a:schemeClr val="dk1"/>
                </a:solidFill>
                <a:latin typeface="Calibri"/>
                <a:ea typeface="Calibri"/>
                <a:cs typeface="Calibri"/>
                <a:sym typeface="Calibri"/>
              </a:rPr>
              <a:t>right side</a:t>
            </a:r>
            <a:r>
              <a:rPr b="0" i="0" lang="en-US" sz="1200">
                <a:solidFill>
                  <a:schemeClr val="dk1"/>
                </a:solidFill>
                <a:latin typeface="Calibri"/>
                <a:ea typeface="Calibri"/>
                <a:cs typeface="Calibri"/>
                <a:sym typeface="Calibri"/>
              </a:rPr>
              <a:t> are external factors you can’t control directly:</a:t>
            </a:r>
            <a:endParaRPr/>
          </a:p>
          <a:p>
            <a:pPr indent="0" lvl="0" marL="0" rtl="0" algn="l">
              <a:spcBef>
                <a:spcPts val="0"/>
              </a:spcBef>
              <a:spcAft>
                <a:spcPts val="0"/>
              </a:spcAft>
              <a:buNone/>
            </a:pPr>
            <a:r>
              <a:t/>
            </a:r>
            <a:endParaRPr b="0" i="0" sz="1200">
              <a:solidFill>
                <a:schemeClr val="dk1"/>
              </a:solidFill>
              <a:latin typeface="Calibri"/>
              <a:ea typeface="Calibri"/>
              <a:cs typeface="Calibri"/>
              <a:sym typeface="Calibri"/>
            </a:endParaRPr>
          </a:p>
          <a:p>
            <a:pPr indent="0" lvl="0" marL="0" rtl="0" algn="l">
              <a:spcBef>
                <a:spcPts val="0"/>
              </a:spcBef>
              <a:spcAft>
                <a:spcPts val="0"/>
              </a:spcAft>
              <a:buNone/>
            </a:pPr>
            <a:r>
              <a:rPr b="1" i="0" lang="en-US" sz="1200">
                <a:solidFill>
                  <a:schemeClr val="dk1"/>
                </a:solidFill>
                <a:latin typeface="Calibri"/>
                <a:ea typeface="Calibri"/>
                <a:cs typeface="Calibri"/>
                <a:sym typeface="Calibri"/>
              </a:rPr>
              <a:t>Customer Segments: </a:t>
            </a:r>
            <a:r>
              <a:rPr b="0" i="0" lang="en-US" sz="1200">
                <a:solidFill>
                  <a:schemeClr val="dk1"/>
                </a:solidFill>
                <a:latin typeface="Calibri"/>
                <a:ea typeface="Calibri"/>
                <a:cs typeface="Calibri"/>
                <a:sym typeface="Calibri"/>
              </a:rPr>
              <a:t>For whom are you doing/creating/producing what you are up to? (this is related of course to your value proposition) Which of those persons/group of persons are the most important here? How much diverse are these persons or groups of persons?</a:t>
            </a:r>
            <a:endParaRPr b="0" i="0" sz="1200">
              <a:solidFill>
                <a:schemeClr val="dk1"/>
              </a:solidFill>
              <a:latin typeface="Calibri"/>
              <a:ea typeface="Calibri"/>
              <a:cs typeface="Calibri"/>
              <a:sym typeface="Calibri"/>
            </a:endParaRPr>
          </a:p>
          <a:p>
            <a:pPr indent="0" lvl="0" marL="0" rtl="0" algn="l">
              <a:spcBef>
                <a:spcPts val="0"/>
              </a:spcBef>
              <a:spcAft>
                <a:spcPts val="0"/>
              </a:spcAft>
              <a:buNone/>
            </a:pPr>
            <a:r>
              <a:rPr b="1" i="0" lang="en-US" sz="1200">
                <a:solidFill>
                  <a:schemeClr val="dk1"/>
                </a:solidFill>
                <a:latin typeface="Calibri"/>
                <a:ea typeface="Calibri"/>
                <a:cs typeface="Calibri"/>
                <a:sym typeface="Calibri"/>
              </a:rPr>
              <a:t>Customer Relationships: </a:t>
            </a:r>
            <a:r>
              <a:rPr b="0" i="0" lang="en-US" sz="1200">
                <a:solidFill>
                  <a:schemeClr val="dk1"/>
                </a:solidFill>
                <a:latin typeface="Calibri"/>
                <a:ea typeface="Calibri"/>
                <a:cs typeface="Calibri"/>
                <a:sym typeface="Calibri"/>
              </a:rPr>
              <a:t>What kind of relationships with your customers/users/recipients of your goods or services are foreseen? (for example, some kind of  person to person assistance, or a community-based relationship)</a:t>
            </a:r>
            <a:endParaRPr b="0" i="0" sz="1200">
              <a:solidFill>
                <a:schemeClr val="dk1"/>
              </a:solidFill>
              <a:latin typeface="Calibri"/>
              <a:ea typeface="Calibri"/>
              <a:cs typeface="Calibri"/>
              <a:sym typeface="Calibri"/>
            </a:endParaRPr>
          </a:p>
          <a:p>
            <a:pPr indent="0" lvl="0" marL="0" rtl="0" algn="l">
              <a:spcBef>
                <a:spcPts val="0"/>
              </a:spcBef>
              <a:spcAft>
                <a:spcPts val="0"/>
              </a:spcAft>
              <a:buNone/>
            </a:pPr>
            <a:r>
              <a:rPr b="1" i="0" lang="en-US" sz="1200">
                <a:solidFill>
                  <a:schemeClr val="dk1"/>
                </a:solidFill>
                <a:latin typeface="Calibri"/>
                <a:ea typeface="Calibri"/>
                <a:cs typeface="Calibri"/>
                <a:sym typeface="Calibri"/>
              </a:rPr>
              <a:t>Distribution Channels: </a:t>
            </a:r>
            <a:r>
              <a:rPr b="0" i="0" lang="en-US" sz="1200">
                <a:solidFill>
                  <a:schemeClr val="dk1"/>
                </a:solidFill>
                <a:latin typeface="Calibri"/>
                <a:ea typeface="Calibri"/>
                <a:cs typeface="Calibri"/>
                <a:sym typeface="Calibri"/>
              </a:rPr>
              <a:t>How will these persons reached? Through which channels (offline or online)? How costly might they be?</a:t>
            </a:r>
            <a:endParaRPr b="0" i="0" sz="1200">
              <a:solidFill>
                <a:schemeClr val="dk1"/>
              </a:solidFill>
              <a:latin typeface="Calibri"/>
              <a:ea typeface="Calibri"/>
              <a:cs typeface="Calibri"/>
              <a:sym typeface="Calibri"/>
            </a:endParaRPr>
          </a:p>
          <a:p>
            <a:pPr indent="0" lvl="0" marL="0" rtl="0" algn="l">
              <a:spcBef>
                <a:spcPts val="0"/>
              </a:spcBef>
              <a:spcAft>
                <a:spcPts val="0"/>
              </a:spcAft>
              <a:buNone/>
            </a:pPr>
            <a:r>
              <a:rPr b="1" i="0" lang="en-US" sz="1200">
                <a:solidFill>
                  <a:schemeClr val="dk1"/>
                </a:solidFill>
                <a:latin typeface="Calibri"/>
                <a:ea typeface="Calibri"/>
                <a:cs typeface="Calibri"/>
                <a:sym typeface="Calibri"/>
              </a:rPr>
              <a:t>Revenue Streams: </a:t>
            </a:r>
            <a:r>
              <a:rPr b="0" i="0" lang="en-US" sz="1200">
                <a:solidFill>
                  <a:schemeClr val="dk1"/>
                </a:solidFill>
                <a:latin typeface="Calibri"/>
                <a:ea typeface="Calibri"/>
                <a:cs typeface="Calibri"/>
                <a:sym typeface="Calibri"/>
              </a:rPr>
              <a:t>For what value are these persons willing to pay? </a:t>
            </a:r>
            <a:br>
              <a:rPr b="0" i="0" lang="en-US" sz="1200">
                <a:solidFill>
                  <a:schemeClr val="dk1"/>
                </a:solidFill>
                <a:latin typeface="Calibri"/>
                <a:ea typeface="Calibri"/>
                <a:cs typeface="Calibri"/>
                <a:sym typeface="Calibri"/>
              </a:rPr>
            </a:br>
            <a:br>
              <a:rPr b="0" i="0" lang="en-US" sz="1200">
                <a:solidFill>
                  <a:schemeClr val="dk1"/>
                </a:solidFill>
                <a:latin typeface="Calibri"/>
                <a:ea typeface="Calibri"/>
                <a:cs typeface="Calibri"/>
                <a:sym typeface="Calibri"/>
              </a:rPr>
            </a:br>
            <a:r>
              <a:rPr b="0" i="0" lang="en-US" sz="1200">
                <a:solidFill>
                  <a:schemeClr val="dk1"/>
                </a:solidFill>
                <a:latin typeface="Calibri"/>
                <a:ea typeface="Calibri"/>
                <a:cs typeface="Calibri"/>
                <a:sym typeface="Calibri"/>
              </a:rPr>
              <a:t>In the </a:t>
            </a:r>
            <a:r>
              <a:rPr b="1" i="0" lang="en-US" sz="1200">
                <a:solidFill>
                  <a:schemeClr val="dk1"/>
                </a:solidFill>
                <a:latin typeface="Calibri"/>
                <a:ea typeface="Calibri"/>
                <a:cs typeface="Calibri"/>
                <a:sym typeface="Calibri"/>
              </a:rPr>
              <a:t>center</a:t>
            </a:r>
            <a:r>
              <a:rPr b="0" i="0" lang="en-US" sz="1200">
                <a:solidFill>
                  <a:schemeClr val="dk1"/>
                </a:solidFill>
                <a:latin typeface="Calibri"/>
                <a:ea typeface="Calibri"/>
                <a:cs typeface="Calibri"/>
                <a:sym typeface="Calibri"/>
              </a:rPr>
              <a:t> stands our </a:t>
            </a:r>
            <a:r>
              <a:rPr b="1" i="0" lang="en-US" sz="1200">
                <a:solidFill>
                  <a:schemeClr val="dk1"/>
                </a:solidFill>
                <a:latin typeface="Calibri"/>
                <a:ea typeface="Calibri"/>
                <a:cs typeface="Calibri"/>
                <a:sym typeface="Calibri"/>
              </a:rPr>
              <a:t>value proposition</a:t>
            </a:r>
            <a:r>
              <a:rPr b="0" i="0" lang="en-US" sz="1200">
                <a:solidFill>
                  <a:schemeClr val="dk1"/>
                </a:solidFill>
                <a:latin typeface="Calibri"/>
                <a:ea typeface="Calibri"/>
                <a:cs typeface="Calibri"/>
                <a:sym typeface="Calibri"/>
              </a:rPr>
              <a:t>. Whichever the use of our BMC, our value proposition should consist of these elements:</a:t>
            </a:r>
            <a:endParaRPr b="0" i="0" sz="1200">
              <a:solidFill>
                <a:schemeClr val="dk1"/>
              </a:solidFill>
              <a:latin typeface="Calibri"/>
              <a:ea typeface="Calibri"/>
              <a:cs typeface="Calibri"/>
              <a:sym typeface="Calibri"/>
            </a:endParaRPr>
          </a:p>
          <a:p>
            <a:pPr indent="0" lvl="0" marL="0" rtl="0" algn="l">
              <a:spcBef>
                <a:spcPts val="0"/>
              </a:spcBef>
              <a:spcAft>
                <a:spcPts val="0"/>
              </a:spcAft>
              <a:buNone/>
            </a:pPr>
            <a:r>
              <a:rPr b="0" i="0" lang="en-US" sz="1200">
                <a:solidFill>
                  <a:schemeClr val="dk1"/>
                </a:solidFill>
                <a:latin typeface="Calibri"/>
                <a:ea typeface="Calibri"/>
                <a:cs typeface="Calibri"/>
                <a:sym typeface="Calibri"/>
              </a:rPr>
              <a:t>1) What is </a:t>
            </a:r>
            <a:r>
              <a:rPr b="1" i="0" lang="en-US" sz="1200">
                <a:solidFill>
                  <a:schemeClr val="dk1"/>
                </a:solidFill>
                <a:latin typeface="Calibri"/>
                <a:ea typeface="Calibri"/>
                <a:cs typeface="Calibri"/>
                <a:sym typeface="Calibri"/>
              </a:rPr>
              <a:t>the value </a:t>
            </a:r>
            <a:r>
              <a:rPr b="0" i="0" lang="en-US" sz="1200">
                <a:solidFill>
                  <a:schemeClr val="dk1"/>
                </a:solidFill>
                <a:latin typeface="Calibri"/>
                <a:ea typeface="Calibri"/>
                <a:cs typeface="Calibri"/>
                <a:sym typeface="Calibri"/>
              </a:rPr>
              <a:t>that we plan to deliver?</a:t>
            </a:r>
            <a:endParaRPr b="0" i="0" sz="1200">
              <a:solidFill>
                <a:schemeClr val="dk1"/>
              </a:solidFill>
              <a:latin typeface="Calibri"/>
              <a:ea typeface="Calibri"/>
              <a:cs typeface="Calibri"/>
              <a:sym typeface="Calibri"/>
            </a:endParaRPr>
          </a:p>
          <a:p>
            <a:pPr indent="0" lvl="0" marL="0" rtl="0" algn="l">
              <a:spcBef>
                <a:spcPts val="0"/>
              </a:spcBef>
              <a:spcAft>
                <a:spcPts val="0"/>
              </a:spcAft>
              <a:buNone/>
            </a:pPr>
            <a:r>
              <a:rPr b="0" i="0" lang="en-US" sz="1200">
                <a:solidFill>
                  <a:schemeClr val="dk1"/>
                </a:solidFill>
                <a:latin typeface="Calibri"/>
                <a:ea typeface="Calibri"/>
                <a:cs typeface="Calibri"/>
                <a:sym typeface="Calibri"/>
              </a:rPr>
              <a:t>2) To which </a:t>
            </a:r>
            <a:r>
              <a:rPr b="1" i="0" lang="en-US" sz="1200">
                <a:solidFill>
                  <a:schemeClr val="dk1"/>
                </a:solidFill>
                <a:latin typeface="Calibri"/>
                <a:ea typeface="Calibri"/>
                <a:cs typeface="Calibri"/>
                <a:sym typeface="Calibri"/>
              </a:rPr>
              <a:t>problem</a:t>
            </a:r>
            <a:r>
              <a:rPr b="0" i="0" lang="en-US" sz="1200">
                <a:solidFill>
                  <a:schemeClr val="dk1"/>
                </a:solidFill>
                <a:latin typeface="Calibri"/>
                <a:ea typeface="Calibri"/>
                <a:cs typeface="Calibri"/>
                <a:sym typeface="Calibri"/>
              </a:rPr>
              <a:t> or problems does this value correspond?</a:t>
            </a:r>
            <a:endParaRPr b="0" i="0" sz="1200">
              <a:solidFill>
                <a:schemeClr val="dk1"/>
              </a:solidFill>
              <a:latin typeface="Calibri"/>
              <a:ea typeface="Calibri"/>
              <a:cs typeface="Calibri"/>
              <a:sym typeface="Calibri"/>
            </a:endParaRPr>
          </a:p>
          <a:p>
            <a:pPr indent="0" lvl="0" marL="0" rtl="0" algn="l">
              <a:spcBef>
                <a:spcPts val="0"/>
              </a:spcBef>
              <a:spcAft>
                <a:spcPts val="0"/>
              </a:spcAft>
              <a:buNone/>
            </a:pPr>
            <a:r>
              <a:rPr b="0" i="0" lang="en-US" sz="1200">
                <a:solidFill>
                  <a:schemeClr val="dk1"/>
                </a:solidFill>
                <a:latin typeface="Calibri"/>
                <a:ea typeface="Calibri"/>
                <a:cs typeface="Calibri"/>
                <a:sym typeface="Calibri"/>
              </a:rPr>
              <a:t>3) Which concrete </a:t>
            </a:r>
            <a:r>
              <a:rPr b="1" i="0" lang="en-US" sz="1200">
                <a:solidFill>
                  <a:schemeClr val="dk1"/>
                </a:solidFill>
                <a:latin typeface="Calibri"/>
                <a:ea typeface="Calibri"/>
                <a:cs typeface="Calibri"/>
                <a:sym typeface="Calibri"/>
              </a:rPr>
              <a:t>need </a:t>
            </a:r>
            <a:r>
              <a:rPr b="0" i="0" lang="en-US" sz="1200">
                <a:solidFill>
                  <a:schemeClr val="dk1"/>
                </a:solidFill>
                <a:latin typeface="Calibri"/>
                <a:ea typeface="Calibri"/>
                <a:cs typeface="Calibri"/>
                <a:sym typeface="Calibri"/>
              </a:rPr>
              <a:t>or needs of real persons are covered by</a:t>
            </a:r>
            <a:endParaRPr b="0" i="0" sz="1200">
              <a:solidFill>
                <a:schemeClr val="dk1"/>
              </a:solidFill>
              <a:latin typeface="Calibri"/>
              <a:ea typeface="Calibri"/>
              <a:cs typeface="Calibri"/>
              <a:sym typeface="Calibri"/>
            </a:endParaRPr>
          </a:p>
          <a:p>
            <a:pPr indent="0" lvl="0" marL="0" rtl="0" algn="l">
              <a:spcBef>
                <a:spcPts val="0"/>
              </a:spcBef>
              <a:spcAft>
                <a:spcPts val="0"/>
              </a:spcAft>
              <a:buNone/>
            </a:pPr>
            <a:r>
              <a:rPr b="0" i="0" lang="en-US" sz="1200">
                <a:solidFill>
                  <a:schemeClr val="dk1"/>
                </a:solidFill>
                <a:latin typeface="Calibri"/>
                <a:ea typeface="Calibri"/>
                <a:cs typeface="Calibri"/>
                <a:sym typeface="Calibri"/>
              </a:rPr>
              <a:t>4) Offering which exactly </a:t>
            </a:r>
            <a:r>
              <a:rPr b="1" i="0" lang="en-US" sz="1200">
                <a:solidFill>
                  <a:schemeClr val="dk1"/>
                </a:solidFill>
                <a:latin typeface="Calibri"/>
                <a:ea typeface="Calibri"/>
                <a:cs typeface="Calibri"/>
                <a:sym typeface="Calibri"/>
              </a:rPr>
              <a:t>product or service</a:t>
            </a:r>
            <a:r>
              <a:rPr b="0" i="0" lang="en-US" sz="1200">
                <a:solidFill>
                  <a:schemeClr val="dk1"/>
                </a:solidFill>
                <a:latin typeface="Calibri"/>
                <a:ea typeface="Calibri"/>
                <a:cs typeface="Calibri"/>
                <a:sym typeface="Calibri"/>
              </a:rPr>
              <a:t>? </a:t>
            </a:r>
            <a:br>
              <a:rPr b="0" i="0" lang="en-US" sz="1200">
                <a:solidFill>
                  <a:schemeClr val="dk1"/>
                </a:solidFill>
                <a:latin typeface="Calibri"/>
                <a:ea typeface="Calibri"/>
                <a:cs typeface="Calibri"/>
                <a:sym typeface="Calibri"/>
              </a:rPr>
            </a:br>
            <a:br>
              <a:rPr b="0" i="0" lang="en-US" sz="1200">
                <a:solidFill>
                  <a:schemeClr val="dk1"/>
                </a:solidFill>
                <a:latin typeface="Calibri"/>
                <a:ea typeface="Calibri"/>
                <a:cs typeface="Calibri"/>
                <a:sym typeface="Calibri"/>
              </a:rPr>
            </a:br>
            <a:endParaRPr b="0" i="0" sz="1200">
              <a:solidFill>
                <a:schemeClr val="dk1"/>
              </a:solidFill>
              <a:latin typeface="Calibri"/>
              <a:ea typeface="Calibri"/>
              <a:cs typeface="Calibri"/>
              <a:sym typeface="Calibri"/>
            </a:endParaRPr>
          </a:p>
          <a:p>
            <a:pPr indent="0" lvl="0" marL="0" rtl="0" algn="l">
              <a:spcBef>
                <a:spcPts val="0"/>
              </a:spcBef>
              <a:spcAft>
                <a:spcPts val="0"/>
              </a:spcAft>
              <a:buNone/>
            </a:pPr>
            <a:r>
              <a:rPr b="0" i="0" lang="en-US" sz="1200">
                <a:solidFill>
                  <a:schemeClr val="dk1"/>
                </a:solidFill>
                <a:latin typeface="Calibri"/>
                <a:ea typeface="Calibri"/>
                <a:cs typeface="Calibri"/>
                <a:sym typeface="Calibri"/>
              </a:rPr>
              <a:t>What is of importance here is the process itself of trying to fill out this template, even with some gaps, or undefined, unclear points and elements or aspects. This will help you to frame a new professional endeavour, including some entrepreneurial idea you might have, or an idea about entering a professional activity besides traditional employment as an employee. </a:t>
            </a:r>
            <a:endParaRPr b="0" i="0" sz="1200">
              <a:solidFill>
                <a:schemeClr val="dk1"/>
              </a:solidFill>
              <a:latin typeface="Calibri"/>
              <a:ea typeface="Calibri"/>
              <a:cs typeface="Calibri"/>
              <a:sym typeface="Calibri"/>
            </a:endParaRPr>
          </a:p>
          <a:p>
            <a:pPr indent="0" lvl="0" marL="0" rtl="0" algn="l">
              <a:spcBef>
                <a:spcPts val="0"/>
              </a:spcBef>
              <a:spcAft>
                <a:spcPts val="0"/>
              </a:spcAft>
              <a:buNone/>
            </a:pPr>
            <a:r>
              <a:t/>
            </a:r>
            <a:endParaRPr b="1" i="1"/>
          </a:p>
        </p:txBody>
      </p:sp>
      <p:sp>
        <p:nvSpPr>
          <p:cNvPr id="331" name="Google Shape;331;p2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6" name="Shape 336"/>
        <p:cNvGrpSpPr/>
        <p:nvPr/>
      </p:nvGrpSpPr>
      <p:grpSpPr>
        <a:xfrm>
          <a:off x="0" y="0"/>
          <a:ext cx="0" cy="0"/>
          <a:chOff x="0" y="0"/>
          <a:chExt cx="0" cy="0"/>
        </a:xfrm>
      </p:grpSpPr>
      <p:sp>
        <p:nvSpPr>
          <p:cNvPr id="337" name="Google Shape;337;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38" name="Google Shape;338;p2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1" lang="en-US"/>
              <a:t>Notes for trainer:</a:t>
            </a:r>
            <a:endParaRPr/>
          </a:p>
          <a:p>
            <a:pPr indent="0" lvl="0" marL="0" rtl="0" algn="l">
              <a:spcBef>
                <a:spcPts val="0"/>
              </a:spcBef>
              <a:spcAft>
                <a:spcPts val="0"/>
              </a:spcAft>
              <a:buClr>
                <a:schemeClr val="dk1"/>
              </a:buClr>
              <a:buSzPts val="1100"/>
              <a:buFont typeface="Arial"/>
              <a:buNone/>
            </a:pPr>
            <a:r>
              <a:rPr lang="en-US"/>
              <a:t>Este é o modelo editável para exercícios em linha e fora de linha. Os formandos preenchem-no, desenvolvendo uma ideia existente ou imaginária. O objetivo é compreender como estes aspetos (as caixas) comunicam e se condicionam mutuamente, independentemente de quão grandiosa ou humilde seja a sua ideia ou novo plano de emprego. Pode apoiá-los à medida que avançam, ou mesmo permitir a colaboração, criando grupos entre os formandos para trabalharem em BMC e ideias comuns. O exercício será melhor realizado se fornecer aos formandos modelos impressos em formato A2, A3 ou mesmo maior. Se houver mais do que um quadro branco disponível, pode também utilizar quadros brancos e marcadores para dois ou mais grupos de formandos.  </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US"/>
              <a:t>Permita que os formandos, por pessoa ou grupo, apresentem brevemente as suas ideias no quadro. Deixe-os expressar abertamente a sua opinião sobre os aspectos positivos e negativos do BMC como ferramenta.</a:t>
            </a:r>
            <a:endParaRPr/>
          </a:p>
          <a:p>
            <a:pPr indent="0" lvl="0" marL="0" rtl="0" algn="l">
              <a:spcBef>
                <a:spcPts val="0"/>
              </a:spcBef>
              <a:spcAft>
                <a:spcPts val="0"/>
              </a:spcAft>
              <a:buNone/>
            </a:pPr>
            <a:r>
              <a:t/>
            </a:r>
            <a:endParaRPr/>
          </a:p>
        </p:txBody>
      </p:sp>
      <p:sp>
        <p:nvSpPr>
          <p:cNvPr id="339" name="Google Shape;339;p2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5" name="Shape 355"/>
        <p:cNvGrpSpPr/>
        <p:nvPr/>
      </p:nvGrpSpPr>
      <p:grpSpPr>
        <a:xfrm>
          <a:off x="0" y="0"/>
          <a:ext cx="0" cy="0"/>
          <a:chOff x="0" y="0"/>
          <a:chExt cx="0" cy="0"/>
        </a:xfrm>
      </p:grpSpPr>
      <p:sp>
        <p:nvSpPr>
          <p:cNvPr id="356" name="Google Shape;356;p2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7" name="Google Shape;357;p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4" name="Google Shape;174;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1" lang="en-US"/>
              <a:t>Notes for trainer:</a:t>
            </a:r>
            <a:endParaRPr/>
          </a:p>
          <a:p>
            <a:pPr indent="0" lvl="0" marL="0" rtl="0" algn="l">
              <a:spcBef>
                <a:spcPts val="0"/>
              </a:spcBef>
              <a:spcAft>
                <a:spcPts val="0"/>
              </a:spcAft>
              <a:buNone/>
            </a:pPr>
            <a:r>
              <a:t/>
            </a:r>
            <a:endParaRPr b="1" i="1"/>
          </a:p>
          <a:p>
            <a:pPr indent="0" lvl="0" marL="0" rtl="0" algn="just">
              <a:spcBef>
                <a:spcPts val="0"/>
              </a:spcBef>
              <a:spcAft>
                <a:spcPts val="0"/>
              </a:spcAft>
              <a:buNone/>
            </a:pPr>
            <a:r>
              <a:t/>
            </a:r>
            <a:endParaRPr sz="1800">
              <a:latin typeface="Calibri"/>
              <a:ea typeface="Calibri"/>
              <a:cs typeface="Calibri"/>
              <a:sym typeface="Calibri"/>
            </a:endParaRPr>
          </a:p>
          <a:p>
            <a:pPr indent="0" lvl="0" marL="0" rtl="0" algn="just">
              <a:spcBef>
                <a:spcPts val="0"/>
              </a:spcBef>
              <a:spcAft>
                <a:spcPts val="0"/>
              </a:spcAft>
              <a:buNone/>
            </a:pPr>
            <a:r>
              <a:rPr b="1" lang="en-US" sz="3200">
                <a:latin typeface="Calibri"/>
                <a:ea typeface="Calibri"/>
                <a:cs typeface="Calibri"/>
                <a:sym typeface="Calibri"/>
              </a:rPr>
              <a:t> </a:t>
            </a:r>
            <a:r>
              <a:rPr b="0" lang="en-US" sz="1800" u="none">
                <a:solidFill>
                  <a:schemeClr val="dk1"/>
                </a:solidFill>
                <a:latin typeface="Calibri"/>
                <a:ea typeface="Calibri"/>
                <a:cs typeface="Calibri"/>
                <a:sym typeface="Calibri"/>
              </a:rPr>
              <a:t>The purpose of this training Part is the following:</a:t>
            </a:r>
            <a:endParaRPr b="0" sz="1800" u="none">
              <a:solidFill>
                <a:schemeClr val="dk1"/>
              </a:solidFill>
              <a:latin typeface="Calibri"/>
              <a:ea typeface="Calibri"/>
              <a:cs typeface="Calibri"/>
              <a:sym typeface="Calibri"/>
            </a:endParaRPr>
          </a:p>
          <a:p>
            <a:pPr indent="0" lvl="0" marL="0" rtl="0" algn="l">
              <a:spcBef>
                <a:spcPts val="0"/>
              </a:spcBef>
              <a:spcAft>
                <a:spcPts val="0"/>
              </a:spcAft>
              <a:buNone/>
            </a:pPr>
            <a:r>
              <a:t/>
            </a:r>
            <a:endParaRPr b="0" sz="3200" u="none">
              <a:solidFill>
                <a:schemeClr val="dk1"/>
              </a:solidFill>
              <a:latin typeface="Calibri"/>
              <a:ea typeface="Calibri"/>
              <a:cs typeface="Calibri"/>
              <a:sym typeface="Calibri"/>
            </a:endParaRPr>
          </a:p>
          <a:p>
            <a:pPr indent="-342900" lvl="0" marL="342900" rtl="0" algn="l">
              <a:lnSpc>
                <a:spcPct val="107000"/>
              </a:lnSpc>
              <a:spcBef>
                <a:spcPts val="0"/>
              </a:spcBef>
              <a:spcAft>
                <a:spcPts val="0"/>
              </a:spcAft>
              <a:buClr>
                <a:schemeClr val="dk1"/>
              </a:buClr>
              <a:buSzPts val="1800"/>
              <a:buFont typeface="Noto Sans Symbols"/>
              <a:buChar char="∙"/>
            </a:pPr>
            <a:r>
              <a:rPr b="0" lang="en-US" sz="1800" u="none">
                <a:solidFill>
                  <a:schemeClr val="dk1"/>
                </a:solidFill>
                <a:latin typeface="Calibri"/>
                <a:ea typeface="Calibri"/>
                <a:cs typeface="Calibri"/>
                <a:sym typeface="Calibri"/>
              </a:rPr>
              <a:t>To shortly demonstrate new forms of employment that have come to prominence especially during the Covid-19 pandemic and are quite different from traditional employment and jobs and involve alternative way of working in terms of space, time, means, and employment relationships.</a:t>
            </a:r>
            <a:endParaRPr b="0" sz="1800" u="none">
              <a:solidFill>
                <a:schemeClr val="dk1"/>
              </a:solidFill>
              <a:latin typeface="Calibri"/>
              <a:ea typeface="Calibri"/>
              <a:cs typeface="Calibri"/>
              <a:sym typeface="Calibri"/>
            </a:endParaRPr>
          </a:p>
          <a:p>
            <a:pPr indent="-342900" lvl="0" marL="342900" rtl="0" algn="l">
              <a:lnSpc>
                <a:spcPct val="107000"/>
              </a:lnSpc>
              <a:spcBef>
                <a:spcPts val="0"/>
              </a:spcBef>
              <a:spcAft>
                <a:spcPts val="0"/>
              </a:spcAft>
              <a:buClr>
                <a:schemeClr val="dk1"/>
              </a:buClr>
              <a:buSzPts val="1800"/>
              <a:buFont typeface="Noto Sans Symbols"/>
              <a:buChar char="∙"/>
            </a:pPr>
            <a:r>
              <a:rPr b="0" lang="en-US" sz="1800" u="none">
                <a:solidFill>
                  <a:schemeClr val="dk1"/>
                </a:solidFill>
                <a:latin typeface="Calibri"/>
                <a:ea typeface="Calibri"/>
                <a:cs typeface="Calibri"/>
                <a:sym typeface="Calibri"/>
              </a:rPr>
              <a:t>To present common terms and ‘jargon’ as used in employment and have to do with responsibilities, rights, obligations, regulations that condition the employer-employee relationship.</a:t>
            </a:r>
            <a:endParaRPr b="0" sz="1800" u="none">
              <a:solidFill>
                <a:schemeClr val="dk1"/>
              </a:solidFill>
              <a:latin typeface="Calibri"/>
              <a:ea typeface="Calibri"/>
              <a:cs typeface="Calibri"/>
              <a:sym typeface="Calibri"/>
            </a:endParaRPr>
          </a:p>
          <a:p>
            <a:pPr indent="-342900" lvl="0" marL="342900" rtl="0" algn="l">
              <a:lnSpc>
                <a:spcPct val="107000"/>
              </a:lnSpc>
              <a:spcBef>
                <a:spcPts val="0"/>
              </a:spcBef>
              <a:spcAft>
                <a:spcPts val="0"/>
              </a:spcAft>
              <a:buClr>
                <a:schemeClr val="dk1"/>
              </a:buClr>
              <a:buSzPts val="1800"/>
              <a:buFont typeface="Noto Sans Symbols"/>
              <a:buChar char="∙"/>
            </a:pPr>
            <a:r>
              <a:rPr b="0" lang="en-US" sz="1800" u="none">
                <a:solidFill>
                  <a:schemeClr val="dk1"/>
                </a:solidFill>
                <a:latin typeface="Calibri"/>
                <a:ea typeface="Calibri"/>
                <a:cs typeface="Calibri"/>
                <a:sym typeface="Calibri"/>
              </a:rPr>
              <a:t>To introduce you to the concept of the Business Model Canvas as a tool originally developed to design or test a business model, which however can be used for the needs of the FinFluencers training to lay down and visualize the main elements of a professional or career shift of entrepreneurial or less entrepreneurial nature, especially thinking in terms of new employment forms which carry with them a self-employment and/or entrepreneurial mindset. </a:t>
            </a:r>
            <a:endParaRPr b="0" sz="1800" u="none">
              <a:solidFill>
                <a:schemeClr val="dk1"/>
              </a:solidFill>
              <a:latin typeface="Calibri"/>
              <a:ea typeface="Calibri"/>
              <a:cs typeface="Calibri"/>
              <a:sym typeface="Calibri"/>
            </a:endParaRPr>
          </a:p>
          <a:p>
            <a:pPr indent="0" lvl="0" marL="0" rtl="0" algn="l">
              <a:spcBef>
                <a:spcPts val="800"/>
              </a:spcBef>
              <a:spcAft>
                <a:spcPts val="0"/>
              </a:spcAft>
              <a:buNone/>
            </a:pPr>
            <a:r>
              <a:rPr b="0" lang="en-US" sz="1800" u="none">
                <a:solidFill>
                  <a:schemeClr val="dk1"/>
                </a:solidFill>
                <a:latin typeface="Calibri"/>
                <a:ea typeface="Calibri"/>
                <a:cs typeface="Calibri"/>
                <a:sym typeface="Calibri"/>
              </a:rPr>
              <a:t>This Part is the last in the sequence of 4 previous Modules and should be considered as complementary to them. Employment, work, a job, a business, should be here considered as a source of income but also of investment and costs, so it is directly connected to planning personal finances, drawing a personal or family budget, planning in the short, mid, and long-term. </a:t>
            </a:r>
            <a:endParaRPr b="0" sz="1800" u="none">
              <a:solidFill>
                <a:schemeClr val="dk1"/>
              </a:solidFill>
              <a:latin typeface="Calibri"/>
              <a:ea typeface="Calibri"/>
              <a:cs typeface="Calibri"/>
              <a:sym typeface="Calibri"/>
            </a:endParaRPr>
          </a:p>
          <a:p>
            <a:pPr indent="0" lvl="0" marL="0" rtl="0" algn="l">
              <a:spcBef>
                <a:spcPts val="0"/>
              </a:spcBef>
              <a:spcAft>
                <a:spcPts val="0"/>
              </a:spcAft>
              <a:buNone/>
            </a:pPr>
            <a:r>
              <a:t/>
            </a:r>
            <a:endParaRPr b="0" sz="1800" u="none">
              <a:solidFill>
                <a:schemeClr val="dk1"/>
              </a:solidFill>
              <a:latin typeface="Calibri"/>
              <a:ea typeface="Calibri"/>
              <a:cs typeface="Calibri"/>
              <a:sym typeface="Calibri"/>
            </a:endParaRPr>
          </a:p>
          <a:p>
            <a:pPr indent="0" lvl="0" marL="0" rtl="0" algn="l">
              <a:spcBef>
                <a:spcPts val="0"/>
              </a:spcBef>
              <a:spcAft>
                <a:spcPts val="0"/>
              </a:spcAft>
              <a:buNone/>
            </a:pPr>
            <a:r>
              <a:t/>
            </a:r>
            <a:endParaRPr b="0" sz="1800" u="none">
              <a:solidFill>
                <a:schemeClr val="dk1"/>
              </a:solidFill>
              <a:latin typeface="Calibri"/>
              <a:ea typeface="Calibri"/>
              <a:cs typeface="Calibri"/>
              <a:sym typeface="Calibri"/>
            </a:endParaRPr>
          </a:p>
          <a:p>
            <a:pPr indent="0" lvl="0" marL="0" rtl="0" algn="l">
              <a:spcBef>
                <a:spcPts val="0"/>
              </a:spcBef>
              <a:spcAft>
                <a:spcPts val="0"/>
              </a:spcAft>
              <a:buNone/>
            </a:pPr>
            <a:r>
              <a:rPr b="0" lang="en-US" sz="1800" u="none">
                <a:solidFill>
                  <a:schemeClr val="dk1"/>
                </a:solidFill>
                <a:latin typeface="Calibri"/>
                <a:ea typeface="Calibri"/>
                <a:cs typeface="Calibri"/>
                <a:sym typeface="Calibri"/>
              </a:rPr>
              <a:t>The expected learning outcomes are:</a:t>
            </a:r>
            <a:endParaRPr b="0" sz="1800" u="none">
              <a:solidFill>
                <a:schemeClr val="dk1"/>
              </a:solidFill>
              <a:latin typeface="Calibri"/>
              <a:ea typeface="Calibri"/>
              <a:cs typeface="Calibri"/>
              <a:sym typeface="Calibri"/>
            </a:endParaRPr>
          </a:p>
          <a:p>
            <a:pPr indent="-342900" lvl="0" marL="342900" rtl="0" algn="l">
              <a:spcBef>
                <a:spcPts val="0"/>
              </a:spcBef>
              <a:spcAft>
                <a:spcPts val="0"/>
              </a:spcAft>
              <a:buClr>
                <a:schemeClr val="dk1"/>
              </a:buClr>
              <a:buSzPts val="1800"/>
              <a:buFont typeface="Arial"/>
              <a:buChar char="•"/>
            </a:pPr>
            <a:r>
              <a:rPr b="0" lang="en-US" sz="1800" u="none">
                <a:solidFill>
                  <a:schemeClr val="dk1"/>
                </a:solidFill>
                <a:latin typeface="Calibri"/>
                <a:ea typeface="Calibri"/>
                <a:cs typeface="Calibri"/>
                <a:sym typeface="Calibri"/>
              </a:rPr>
              <a:t>Understanding new and diverse employment forms, as well as basic employment terminology (which is about knowledge acquisition)</a:t>
            </a:r>
            <a:endParaRPr b="0" sz="1800" u="none">
              <a:solidFill>
                <a:schemeClr val="dk1"/>
              </a:solidFill>
              <a:latin typeface="Calibri"/>
              <a:ea typeface="Calibri"/>
              <a:cs typeface="Calibri"/>
              <a:sym typeface="Calibri"/>
            </a:endParaRPr>
          </a:p>
          <a:p>
            <a:pPr indent="-342900" lvl="0" marL="342900" rtl="0" algn="l">
              <a:spcBef>
                <a:spcPts val="0"/>
              </a:spcBef>
              <a:spcAft>
                <a:spcPts val="0"/>
              </a:spcAft>
              <a:buClr>
                <a:schemeClr val="dk1"/>
              </a:buClr>
              <a:buSzPts val="1800"/>
              <a:buFont typeface="Arial"/>
              <a:buChar char="•"/>
            </a:pPr>
            <a:r>
              <a:rPr b="0" lang="en-US" sz="1800" u="none">
                <a:solidFill>
                  <a:schemeClr val="dk1"/>
                </a:solidFill>
                <a:latin typeface="Calibri"/>
                <a:ea typeface="Calibri"/>
                <a:cs typeface="Calibri"/>
                <a:sym typeface="Calibri"/>
              </a:rPr>
              <a:t>Understanding and applying practical tools (BMC) for self-employment, business and entrepreneurial ideas (which is about knowledge, but also skills acquisition, as well as cultivating an entrepreneurial attitude, which in any case is much prevalent in new form of employment).</a:t>
            </a:r>
            <a:endParaRPr/>
          </a:p>
          <a:p>
            <a:pPr indent="-228600" lvl="0" marL="342900" rtl="0" algn="l">
              <a:spcBef>
                <a:spcPts val="0"/>
              </a:spcBef>
              <a:spcAft>
                <a:spcPts val="0"/>
              </a:spcAft>
              <a:buClr>
                <a:schemeClr val="dk1"/>
              </a:buClr>
              <a:buSzPts val="1800"/>
              <a:buFont typeface="Arial"/>
              <a:buNone/>
            </a:pPr>
            <a:r>
              <a:t/>
            </a:r>
            <a:endParaRPr b="0" sz="1800" u="none">
              <a:solidFill>
                <a:schemeClr val="dk1"/>
              </a:solidFill>
              <a:latin typeface="Calibri"/>
              <a:ea typeface="Calibri"/>
              <a:cs typeface="Calibri"/>
              <a:sym typeface="Calibri"/>
            </a:endParaRPr>
          </a:p>
          <a:p>
            <a:pPr indent="0" lvl="0" marL="0" rtl="0" algn="l">
              <a:spcBef>
                <a:spcPts val="0"/>
              </a:spcBef>
              <a:spcAft>
                <a:spcPts val="0"/>
              </a:spcAft>
              <a:buNone/>
            </a:pPr>
            <a:r>
              <a:rPr b="0" i="0" lang="en-US" sz="1800"/>
              <a:t>Introduce the two main desired learning outcomes. Explain that the first learning outcome is about acquiring basic knowledge on new employment forms and basic employment terminology (non-exhaustive glossary), whereas the second learning outcome looks into acquisition of skills – in particular using the Business Model Canvas as a tool to order entrepreneurial or other ideas for self employment within or beyond new employment forms. Explain the trainees that they are expected to work with the BMC and create a full canvas on a real or fictional idea. </a:t>
            </a:r>
            <a:endParaRPr/>
          </a:p>
          <a:p>
            <a:pPr indent="0" lvl="0" marL="0" rtl="0" algn="l">
              <a:spcBef>
                <a:spcPts val="0"/>
              </a:spcBef>
              <a:spcAft>
                <a:spcPts val="0"/>
              </a:spcAft>
              <a:buNone/>
            </a:pPr>
            <a:r>
              <a:t/>
            </a:r>
            <a:endParaRPr b="0" i="0" sz="1800"/>
          </a:p>
          <a:p>
            <a:pPr indent="0" lvl="0" marL="0" rtl="0" algn="l">
              <a:spcBef>
                <a:spcPts val="0"/>
              </a:spcBef>
              <a:spcAft>
                <a:spcPts val="0"/>
              </a:spcAft>
              <a:buNone/>
            </a:pPr>
            <a:r>
              <a:rPr b="0" i="0" lang="en-US" sz="1800"/>
              <a:t>Your trainees will thus have a clear overview of what is expected by them in terms of understanding, knowledge, and skills acquisition or further development in this Module. </a:t>
            </a:r>
            <a:endParaRPr/>
          </a:p>
          <a:p>
            <a:pPr indent="0" lvl="0" marL="0" rtl="0" algn="l">
              <a:spcBef>
                <a:spcPts val="0"/>
              </a:spcBef>
              <a:spcAft>
                <a:spcPts val="0"/>
              </a:spcAft>
              <a:buClr>
                <a:schemeClr val="dk1"/>
              </a:buClr>
              <a:buSzPts val="1800"/>
              <a:buFont typeface="Arial"/>
              <a:buNone/>
            </a:pPr>
            <a:r>
              <a:t/>
            </a:r>
            <a:endParaRPr b="0" sz="1800" u="none">
              <a:solidFill>
                <a:schemeClr val="dk1"/>
              </a:solidFill>
              <a:latin typeface="Calibri"/>
              <a:ea typeface="Calibri"/>
              <a:cs typeface="Calibri"/>
              <a:sym typeface="Calibri"/>
            </a:endParaRPr>
          </a:p>
          <a:p>
            <a:pPr indent="0" lvl="0" marL="0" rtl="0" algn="l">
              <a:spcBef>
                <a:spcPts val="0"/>
              </a:spcBef>
              <a:spcAft>
                <a:spcPts val="0"/>
              </a:spcAft>
              <a:buNone/>
            </a:pPr>
            <a:r>
              <a:rPr b="0" lang="en-US" sz="1800" u="none">
                <a:solidFill>
                  <a:schemeClr val="dk1"/>
                </a:solidFill>
                <a:latin typeface="Calibri"/>
                <a:ea typeface="Calibri"/>
                <a:cs typeface="Calibri"/>
                <a:sym typeface="Calibri"/>
              </a:rPr>
              <a:t> </a:t>
            </a:r>
            <a:endParaRPr b="0" sz="1800" u="none">
              <a:solidFill>
                <a:schemeClr val="dk1"/>
              </a:solidFill>
              <a:latin typeface="Calibri"/>
              <a:ea typeface="Calibri"/>
              <a:cs typeface="Calibri"/>
              <a:sym typeface="Calibri"/>
            </a:endParaRPr>
          </a:p>
          <a:p>
            <a:pPr indent="0" lvl="0" marL="0" rtl="0" algn="l">
              <a:spcBef>
                <a:spcPts val="0"/>
              </a:spcBef>
              <a:spcAft>
                <a:spcPts val="0"/>
              </a:spcAft>
              <a:buNone/>
            </a:pPr>
            <a:r>
              <a:rPr b="0" lang="en-US" sz="1800" u="none">
                <a:solidFill>
                  <a:schemeClr val="dk1"/>
                </a:solidFill>
                <a:latin typeface="Calibri"/>
                <a:ea typeface="Calibri"/>
                <a:cs typeface="Calibri"/>
                <a:sym typeface="Calibri"/>
              </a:rPr>
              <a:t> </a:t>
            </a:r>
            <a:endParaRPr b="0" sz="1800" u="none">
              <a:solidFill>
                <a:schemeClr val="dk1"/>
              </a:solidFill>
              <a:latin typeface="Calibri"/>
              <a:ea typeface="Calibri"/>
              <a:cs typeface="Calibri"/>
              <a:sym typeface="Calibri"/>
            </a:endParaRPr>
          </a:p>
          <a:p>
            <a:pPr indent="0" lvl="0" marL="0" rtl="0" algn="l">
              <a:spcBef>
                <a:spcPts val="0"/>
              </a:spcBef>
              <a:spcAft>
                <a:spcPts val="0"/>
              </a:spcAft>
              <a:buNone/>
            </a:pPr>
            <a:r>
              <a:t/>
            </a:r>
            <a:endParaRPr b="1" i="1"/>
          </a:p>
        </p:txBody>
      </p:sp>
      <p:sp>
        <p:nvSpPr>
          <p:cNvPr id="175" name="Google Shape;175;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1" name="Google Shape;181;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1" lang="en-US"/>
              <a:t>Notes for trainer:</a:t>
            </a:r>
            <a:endParaRPr/>
          </a:p>
          <a:p>
            <a:pPr indent="0" lvl="0" marL="0" rtl="0" algn="l">
              <a:spcBef>
                <a:spcPts val="0"/>
              </a:spcBef>
              <a:spcAft>
                <a:spcPts val="0"/>
              </a:spcAft>
              <a:buNone/>
            </a:pPr>
            <a:r>
              <a:t/>
            </a:r>
            <a:endParaRPr b="1" i="1"/>
          </a:p>
          <a:p>
            <a:pPr indent="0" lvl="0" marL="0" rtl="0" algn="l">
              <a:spcBef>
                <a:spcPts val="0"/>
              </a:spcBef>
              <a:spcAft>
                <a:spcPts val="0"/>
              </a:spcAft>
              <a:buNone/>
            </a:pPr>
            <a:r>
              <a:rPr b="0" i="0" lang="en-US" u="sng"/>
              <a:t>The structure of the Part here below presented in the form of 2 Units corresponding to the topics as shown in the slide above:</a:t>
            </a:r>
            <a:endParaRPr/>
          </a:p>
          <a:p>
            <a:pPr indent="0" lvl="0" marL="0" rtl="0" algn="l">
              <a:spcBef>
                <a:spcPts val="0"/>
              </a:spcBef>
              <a:spcAft>
                <a:spcPts val="0"/>
              </a:spcAft>
              <a:buNone/>
            </a:pPr>
            <a:r>
              <a:t/>
            </a:r>
            <a:endParaRPr b="0" i="0" u="sng"/>
          </a:p>
          <a:p>
            <a:pPr indent="0" lvl="0" marL="0" rtl="0" algn="l">
              <a:spcBef>
                <a:spcPts val="0"/>
              </a:spcBef>
              <a:spcAft>
                <a:spcPts val="0"/>
              </a:spcAft>
              <a:buNone/>
            </a:pPr>
            <a:r>
              <a:rPr b="0" i="0" lang="en-US" u="sng"/>
              <a:t>Unit 1</a:t>
            </a:r>
            <a:endParaRPr/>
          </a:p>
          <a:p>
            <a:pPr indent="0" lvl="0" marL="0" rtl="0" algn="l">
              <a:spcBef>
                <a:spcPts val="0"/>
              </a:spcBef>
              <a:spcAft>
                <a:spcPts val="0"/>
              </a:spcAft>
              <a:buNone/>
            </a:pPr>
            <a:r>
              <a:t/>
            </a:r>
            <a:endParaRPr b="0" i="0" u="sng"/>
          </a:p>
          <a:p>
            <a:pPr indent="0" lvl="0" marL="0" rtl="0" algn="l">
              <a:spcBef>
                <a:spcPts val="0"/>
              </a:spcBef>
              <a:spcAft>
                <a:spcPts val="0"/>
              </a:spcAft>
              <a:buNone/>
            </a:pPr>
            <a:r>
              <a:rPr b="0" i="0" lang="en-US"/>
              <a:t>In 5.1.1 trainees will be familiarized with the most prevalent new employment forms. Depending on the national context each time, some of the trainees might be more familiar to them than others. It would be useful from your side, to draw attention to the fact, that since these new employment forms involve teleworking with a transnational character, the trainees might get involved in some forms of employment, which are not as familiar in their own countries. This would be an added value for them, having in particular an overview of what is existing at a transnational level. </a:t>
            </a:r>
            <a:endParaRPr/>
          </a:p>
          <a:p>
            <a:pPr indent="0" lvl="0" marL="0" rtl="0" algn="l">
              <a:spcBef>
                <a:spcPts val="0"/>
              </a:spcBef>
              <a:spcAft>
                <a:spcPts val="0"/>
              </a:spcAft>
              <a:buNone/>
            </a:pPr>
            <a:r>
              <a:t/>
            </a:r>
            <a:endParaRPr b="0" i="0"/>
          </a:p>
          <a:p>
            <a:pPr indent="0" lvl="0" marL="0" rtl="0" algn="l">
              <a:spcBef>
                <a:spcPts val="0"/>
              </a:spcBef>
              <a:spcAft>
                <a:spcPts val="0"/>
              </a:spcAft>
              <a:buNone/>
            </a:pPr>
            <a:r>
              <a:rPr b="0" i="0" lang="en-US"/>
              <a:t>In 5.1.2 (Employment Glossary), at this point, you can explain that it is helping to get familiarized with basic concepts that a trainee might get across while they are discussing a new job position, as well as during their employment (employment contracts, social security terms etc.). The basic terms might be different from country to country, but they designate more or less similar topics relevant to employer-employee relationship, as well as legislations that frame this relationship. </a:t>
            </a:r>
            <a:endParaRPr/>
          </a:p>
          <a:p>
            <a:pPr indent="0" lvl="0" marL="0" rtl="0" algn="l">
              <a:spcBef>
                <a:spcPts val="0"/>
              </a:spcBef>
              <a:spcAft>
                <a:spcPts val="0"/>
              </a:spcAft>
              <a:buNone/>
            </a:pPr>
            <a:r>
              <a:t/>
            </a:r>
            <a:endParaRPr b="0" i="0"/>
          </a:p>
          <a:p>
            <a:pPr indent="0" lvl="0" marL="0" rtl="0" algn="l">
              <a:spcBef>
                <a:spcPts val="0"/>
              </a:spcBef>
              <a:spcAft>
                <a:spcPts val="0"/>
              </a:spcAft>
              <a:buNone/>
            </a:pPr>
            <a:r>
              <a:rPr b="0" i="0" lang="en-US" u="sng"/>
              <a:t>Unit 2:</a:t>
            </a:r>
            <a:endParaRPr/>
          </a:p>
          <a:p>
            <a:pPr indent="0" lvl="0" marL="0" rtl="0" algn="l">
              <a:spcBef>
                <a:spcPts val="0"/>
              </a:spcBef>
              <a:spcAft>
                <a:spcPts val="0"/>
              </a:spcAft>
              <a:buNone/>
            </a:pPr>
            <a:r>
              <a:t/>
            </a:r>
            <a:endParaRPr b="0" i="0" u="sng"/>
          </a:p>
          <a:p>
            <a:pPr indent="0" lvl="0" marL="0" rtl="0" algn="l">
              <a:spcBef>
                <a:spcPts val="0"/>
              </a:spcBef>
              <a:spcAft>
                <a:spcPts val="0"/>
              </a:spcAft>
              <a:buNone/>
            </a:pPr>
            <a:r>
              <a:rPr b="0" i="0" lang="en-US"/>
              <a:t>Unit 2 (5.2.1) has both a knowledge acquisition and experiential, skills acquisition character. Trainees will be first introduced in the Business Model Canvas philosophy, and then asked to use the editable template of the Business Model Canvas. </a:t>
            </a:r>
            <a:endParaRPr/>
          </a:p>
          <a:p>
            <a:pPr indent="0" lvl="0" marL="0" rtl="0" algn="l">
              <a:spcBef>
                <a:spcPts val="0"/>
              </a:spcBef>
              <a:spcAft>
                <a:spcPts val="0"/>
              </a:spcAft>
              <a:buNone/>
            </a:pPr>
            <a:r>
              <a:t/>
            </a:r>
            <a:endParaRPr b="0" i="0"/>
          </a:p>
          <a:p>
            <a:pPr indent="0" lvl="0" marL="0" rtl="0" algn="l">
              <a:spcBef>
                <a:spcPts val="0"/>
              </a:spcBef>
              <a:spcAft>
                <a:spcPts val="0"/>
              </a:spcAft>
              <a:buNone/>
            </a:pPr>
            <a:r>
              <a:rPr b="0" lang="en-US" sz="1200" u="none">
                <a:solidFill>
                  <a:schemeClr val="dk1"/>
                </a:solidFill>
                <a:latin typeface="Calibri"/>
                <a:ea typeface="Calibri"/>
                <a:cs typeface="Calibri"/>
                <a:sym typeface="Calibri"/>
              </a:rPr>
              <a:t>In the 1st Unit, there is a short match-making test on the employment glossary just to keep up with some important terms.</a:t>
            </a:r>
            <a:endParaRPr b="0" sz="1200" u="none">
              <a:solidFill>
                <a:schemeClr val="dk1"/>
              </a:solidFill>
              <a:latin typeface="Calibri"/>
              <a:ea typeface="Calibri"/>
              <a:cs typeface="Calibri"/>
              <a:sym typeface="Calibri"/>
            </a:endParaRPr>
          </a:p>
          <a:p>
            <a:pPr indent="0" lvl="0" marL="0" rtl="0" algn="l">
              <a:spcBef>
                <a:spcPts val="0"/>
              </a:spcBef>
              <a:spcAft>
                <a:spcPts val="0"/>
              </a:spcAft>
              <a:buNone/>
            </a:pPr>
            <a:r>
              <a:rPr b="0" lang="en-US" sz="1200" u="none">
                <a:solidFill>
                  <a:schemeClr val="dk1"/>
                </a:solidFill>
                <a:latin typeface="Calibri"/>
                <a:ea typeface="Calibri"/>
                <a:cs typeface="Calibri"/>
                <a:sym typeface="Calibri"/>
              </a:rPr>
              <a:t>In the 2nd Unit the trainee is expected to be more active and engaged, as there is a Business Model Canvas editable template with which you will work to flesh out some entrepreneurial or employment/self-employment idea/activity. Prior to that there is basic information about the philosophy of the Business Model Canvas and its components.</a:t>
            </a:r>
            <a:endParaRPr b="0" sz="1200" u="none">
              <a:solidFill>
                <a:schemeClr val="dk1"/>
              </a:solidFill>
              <a:latin typeface="Calibri"/>
              <a:ea typeface="Calibri"/>
              <a:cs typeface="Calibri"/>
              <a:sym typeface="Calibri"/>
            </a:endParaRPr>
          </a:p>
          <a:p>
            <a:pPr indent="0" lvl="0" marL="0" rtl="0" algn="l">
              <a:spcBef>
                <a:spcPts val="0"/>
              </a:spcBef>
              <a:spcAft>
                <a:spcPts val="0"/>
              </a:spcAft>
              <a:buNone/>
            </a:pPr>
            <a:r>
              <a:t/>
            </a:r>
            <a:endParaRPr b="0" i="0"/>
          </a:p>
        </p:txBody>
      </p:sp>
      <p:sp>
        <p:nvSpPr>
          <p:cNvPr id="182" name="Google Shape;182;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8" name="Google Shape;188;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1" lang="en-US"/>
              <a:t>Notes for trainer:</a:t>
            </a:r>
            <a:endParaRPr/>
          </a:p>
          <a:p>
            <a:pPr indent="0" lvl="0" marL="0" rtl="0" algn="l">
              <a:spcBef>
                <a:spcPts val="0"/>
              </a:spcBef>
              <a:spcAft>
                <a:spcPts val="0"/>
              </a:spcAft>
              <a:buNone/>
            </a:pPr>
            <a:r>
              <a:t/>
            </a:r>
            <a:endParaRPr b="1" i="1"/>
          </a:p>
          <a:p>
            <a:pPr indent="0" lvl="0" marL="0" rtl="0" algn="l">
              <a:spcBef>
                <a:spcPts val="0"/>
              </a:spcBef>
              <a:spcAft>
                <a:spcPts val="0"/>
              </a:spcAft>
              <a:buNone/>
            </a:pPr>
            <a:r>
              <a:rPr b="0" i="0" lang="en-US"/>
              <a:t>This is the starting point of Module 5 with Unit 5.1 Financial literacy for the new employment landscape </a:t>
            </a:r>
            <a:endParaRPr/>
          </a:p>
          <a:p>
            <a:pPr indent="0" lvl="0" marL="0" rtl="0" algn="l">
              <a:spcBef>
                <a:spcPts val="0"/>
              </a:spcBef>
              <a:spcAft>
                <a:spcPts val="0"/>
              </a:spcAft>
              <a:buNone/>
            </a:pPr>
            <a:r>
              <a:t/>
            </a:r>
            <a:endParaRPr b="0" i="0"/>
          </a:p>
          <a:p>
            <a:pPr indent="0" lvl="0" marL="0" rtl="0" algn="l">
              <a:spcBef>
                <a:spcPts val="0"/>
              </a:spcBef>
              <a:spcAft>
                <a:spcPts val="0"/>
              </a:spcAft>
              <a:buNone/>
            </a:pPr>
            <a:r>
              <a:rPr b="0" i="0" lang="en-US"/>
              <a:t>Here, the main points to highlight are the differences between traditional and new forms of employment in terms of:</a:t>
            </a:r>
            <a:endParaRPr/>
          </a:p>
          <a:p>
            <a:pPr indent="-171450" lvl="0" marL="171450" rtl="0" algn="l">
              <a:spcBef>
                <a:spcPts val="0"/>
              </a:spcBef>
              <a:spcAft>
                <a:spcPts val="0"/>
              </a:spcAft>
              <a:buClr>
                <a:schemeClr val="dk1"/>
              </a:buClr>
              <a:buSzPts val="1200"/>
              <a:buFont typeface="Arial"/>
              <a:buChar char="•"/>
            </a:pPr>
            <a:r>
              <a:rPr b="0" i="0" lang="en-US"/>
              <a:t>Employer-employee relationships</a:t>
            </a:r>
            <a:endParaRPr/>
          </a:p>
          <a:p>
            <a:pPr indent="-171450" lvl="0" marL="171450" rtl="0" algn="l">
              <a:spcBef>
                <a:spcPts val="0"/>
              </a:spcBef>
              <a:spcAft>
                <a:spcPts val="0"/>
              </a:spcAft>
              <a:buClr>
                <a:schemeClr val="dk1"/>
              </a:buClr>
              <a:buSzPts val="1200"/>
              <a:buFont typeface="Arial"/>
              <a:buChar char="•"/>
            </a:pPr>
            <a:r>
              <a:rPr b="0" i="0" lang="en-US"/>
              <a:t>Time</a:t>
            </a:r>
            <a:endParaRPr/>
          </a:p>
          <a:p>
            <a:pPr indent="-171450" lvl="0" marL="171450" rtl="0" algn="l">
              <a:spcBef>
                <a:spcPts val="0"/>
              </a:spcBef>
              <a:spcAft>
                <a:spcPts val="0"/>
              </a:spcAft>
              <a:buClr>
                <a:schemeClr val="dk1"/>
              </a:buClr>
              <a:buSzPts val="1200"/>
              <a:buFont typeface="Arial"/>
              <a:buChar char="•"/>
            </a:pPr>
            <a:r>
              <a:rPr b="0" i="0" lang="en-US"/>
              <a:t>Place</a:t>
            </a:r>
            <a:endParaRPr/>
          </a:p>
          <a:p>
            <a:pPr indent="-171450" lvl="0" marL="171450" rtl="0" algn="l">
              <a:spcBef>
                <a:spcPts val="0"/>
              </a:spcBef>
              <a:spcAft>
                <a:spcPts val="0"/>
              </a:spcAft>
              <a:buClr>
                <a:schemeClr val="dk1"/>
              </a:buClr>
              <a:buSzPts val="1200"/>
              <a:buFont typeface="Arial"/>
              <a:buChar char="•"/>
            </a:pPr>
            <a:r>
              <a:rPr b="0" i="0" lang="en-US"/>
              <a:t>Means and tools</a:t>
            </a:r>
            <a:endParaRPr/>
          </a:p>
          <a:p>
            <a:pPr indent="-95250" lvl="0" marL="171450" rtl="0" algn="l">
              <a:spcBef>
                <a:spcPts val="0"/>
              </a:spcBef>
              <a:spcAft>
                <a:spcPts val="0"/>
              </a:spcAft>
              <a:buClr>
                <a:schemeClr val="dk1"/>
              </a:buClr>
              <a:buSzPts val="1200"/>
              <a:buFont typeface="Arial"/>
              <a:buNone/>
            </a:pPr>
            <a:r>
              <a:t/>
            </a:r>
            <a:endParaRPr b="0" i="0"/>
          </a:p>
          <a:p>
            <a:pPr indent="0" lvl="0" marL="0" rtl="0" algn="l">
              <a:spcBef>
                <a:spcPts val="0"/>
              </a:spcBef>
              <a:spcAft>
                <a:spcPts val="0"/>
              </a:spcAft>
              <a:buClr>
                <a:schemeClr val="dk1"/>
              </a:buClr>
              <a:buSzPts val="1000"/>
              <a:buFont typeface="Arial"/>
              <a:buNone/>
            </a:pPr>
            <a:r>
              <a:rPr b="0" i="1" lang="en-US" sz="1000"/>
              <a:t>Suggestion in further framing the topic addressed in this Unit by connecting with your introduction:</a:t>
            </a:r>
            <a:endParaRPr/>
          </a:p>
          <a:p>
            <a:pPr indent="0" lvl="0" marL="0" rtl="0" algn="l">
              <a:spcBef>
                <a:spcPts val="0"/>
              </a:spcBef>
              <a:spcAft>
                <a:spcPts val="0"/>
              </a:spcAft>
              <a:buClr>
                <a:schemeClr val="dk1"/>
              </a:buClr>
              <a:buSzPts val="1000"/>
              <a:buFont typeface="Arial"/>
              <a:buNone/>
            </a:pPr>
            <a:r>
              <a:t/>
            </a:r>
            <a:endParaRPr b="0" i="1" sz="1000"/>
          </a:p>
          <a:p>
            <a:pPr indent="0" lvl="0" marL="0" rtl="0" algn="l">
              <a:spcBef>
                <a:spcPts val="0"/>
              </a:spcBef>
              <a:spcAft>
                <a:spcPts val="0"/>
              </a:spcAft>
              <a:buClr>
                <a:schemeClr val="dk1"/>
              </a:buClr>
              <a:buSzPts val="1000"/>
              <a:buFont typeface="Arial"/>
              <a:buNone/>
            </a:pPr>
            <a:r>
              <a:rPr b="0" i="1" lang="en-US" sz="1000"/>
              <a:t>You can mention that traditional employment forms like for example a standard 9-5 job position on a fixed employment contract - have been and still are blending certain characteristics which belong to the new, more flexible employment forms. This started to happen during the extended lockdowns in the Covid-19 pandemic as an obligatory measure. It boosted the presence of home-office and teleworking, even in businesses and companies where tele-working was completely absent or impossible (e.g., the banking sector, f2f services, direct sales (goods) etc.). As such, it was also a big experiment which tested both employers and employees and left an important “legacy” after the easing of the pandemic measures. The phenomena of the great resignation and quiet quitting mentioned in the introductory notes, are directly connected with this process as well. </a:t>
            </a:r>
            <a:endParaRPr/>
          </a:p>
        </p:txBody>
      </p:sp>
      <p:sp>
        <p:nvSpPr>
          <p:cNvPr id="189" name="Google Shape;189;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g2562fd54a58_0_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5" name="Google Shape;195;g2562fd54a58_0_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1" lang="en-US"/>
              <a:t>Notes for trainer:</a:t>
            </a:r>
            <a:endParaRPr/>
          </a:p>
          <a:p>
            <a:pPr indent="0" lvl="0" marL="0" rtl="0" algn="l">
              <a:spcBef>
                <a:spcPts val="0"/>
              </a:spcBef>
              <a:spcAft>
                <a:spcPts val="0"/>
              </a:spcAft>
              <a:buNone/>
            </a:pPr>
            <a:r>
              <a:t/>
            </a:r>
            <a:endParaRPr b="1" i="1"/>
          </a:p>
          <a:p>
            <a:pPr indent="0" lvl="0" marL="0" rtl="0" algn="l">
              <a:spcBef>
                <a:spcPts val="0"/>
              </a:spcBef>
              <a:spcAft>
                <a:spcPts val="0"/>
              </a:spcAft>
              <a:buNone/>
            </a:pPr>
            <a:r>
              <a:rPr b="0" i="0" lang="en-US"/>
              <a:t>This is the starting point of Module 5 with Unit 5.1 Financial literacy for the new employment landscape </a:t>
            </a:r>
            <a:endParaRPr/>
          </a:p>
          <a:p>
            <a:pPr indent="0" lvl="0" marL="0" rtl="0" algn="l">
              <a:spcBef>
                <a:spcPts val="0"/>
              </a:spcBef>
              <a:spcAft>
                <a:spcPts val="0"/>
              </a:spcAft>
              <a:buNone/>
            </a:pPr>
            <a:r>
              <a:t/>
            </a:r>
            <a:endParaRPr b="0" i="0"/>
          </a:p>
          <a:p>
            <a:pPr indent="0" lvl="0" marL="0" rtl="0" algn="l">
              <a:spcBef>
                <a:spcPts val="0"/>
              </a:spcBef>
              <a:spcAft>
                <a:spcPts val="0"/>
              </a:spcAft>
              <a:buNone/>
            </a:pPr>
            <a:r>
              <a:rPr b="0" i="0" lang="en-US"/>
              <a:t>Here, the main points to highlight are the differences between traditional and new forms of employment in terms of:</a:t>
            </a:r>
            <a:endParaRPr/>
          </a:p>
          <a:p>
            <a:pPr indent="-171450" lvl="0" marL="171450" rtl="0" algn="l">
              <a:spcBef>
                <a:spcPts val="0"/>
              </a:spcBef>
              <a:spcAft>
                <a:spcPts val="0"/>
              </a:spcAft>
              <a:buClr>
                <a:schemeClr val="dk1"/>
              </a:buClr>
              <a:buSzPts val="1200"/>
              <a:buFont typeface="Arial"/>
              <a:buChar char="•"/>
            </a:pPr>
            <a:r>
              <a:rPr b="0" i="0" lang="en-US"/>
              <a:t>Employer-employee relationships</a:t>
            </a:r>
            <a:endParaRPr/>
          </a:p>
          <a:p>
            <a:pPr indent="-171450" lvl="0" marL="171450" rtl="0" algn="l">
              <a:spcBef>
                <a:spcPts val="0"/>
              </a:spcBef>
              <a:spcAft>
                <a:spcPts val="0"/>
              </a:spcAft>
              <a:buClr>
                <a:schemeClr val="dk1"/>
              </a:buClr>
              <a:buSzPts val="1200"/>
              <a:buFont typeface="Arial"/>
              <a:buChar char="•"/>
            </a:pPr>
            <a:r>
              <a:rPr b="0" i="0" lang="en-US"/>
              <a:t>Time</a:t>
            </a:r>
            <a:endParaRPr/>
          </a:p>
          <a:p>
            <a:pPr indent="-171450" lvl="0" marL="171450" rtl="0" algn="l">
              <a:spcBef>
                <a:spcPts val="0"/>
              </a:spcBef>
              <a:spcAft>
                <a:spcPts val="0"/>
              </a:spcAft>
              <a:buClr>
                <a:schemeClr val="dk1"/>
              </a:buClr>
              <a:buSzPts val="1200"/>
              <a:buFont typeface="Arial"/>
              <a:buChar char="•"/>
            </a:pPr>
            <a:r>
              <a:rPr b="0" i="0" lang="en-US"/>
              <a:t>Place</a:t>
            </a:r>
            <a:endParaRPr/>
          </a:p>
          <a:p>
            <a:pPr indent="-171450" lvl="0" marL="171450" rtl="0" algn="l">
              <a:spcBef>
                <a:spcPts val="0"/>
              </a:spcBef>
              <a:spcAft>
                <a:spcPts val="0"/>
              </a:spcAft>
              <a:buClr>
                <a:schemeClr val="dk1"/>
              </a:buClr>
              <a:buSzPts val="1200"/>
              <a:buFont typeface="Arial"/>
              <a:buChar char="•"/>
            </a:pPr>
            <a:r>
              <a:rPr b="0" i="0" lang="en-US"/>
              <a:t>Means and tools</a:t>
            </a:r>
            <a:endParaRPr/>
          </a:p>
          <a:p>
            <a:pPr indent="-95250" lvl="0" marL="171450" rtl="0" algn="l">
              <a:spcBef>
                <a:spcPts val="0"/>
              </a:spcBef>
              <a:spcAft>
                <a:spcPts val="0"/>
              </a:spcAft>
              <a:buClr>
                <a:schemeClr val="dk1"/>
              </a:buClr>
              <a:buSzPts val="1200"/>
              <a:buFont typeface="Arial"/>
              <a:buNone/>
            </a:pPr>
            <a:r>
              <a:t/>
            </a:r>
            <a:endParaRPr b="0" i="0"/>
          </a:p>
          <a:p>
            <a:pPr indent="0" lvl="0" marL="0" rtl="0" algn="l">
              <a:spcBef>
                <a:spcPts val="0"/>
              </a:spcBef>
              <a:spcAft>
                <a:spcPts val="0"/>
              </a:spcAft>
              <a:buClr>
                <a:schemeClr val="dk1"/>
              </a:buClr>
              <a:buSzPts val="1000"/>
              <a:buFont typeface="Arial"/>
              <a:buNone/>
            </a:pPr>
            <a:r>
              <a:rPr b="0" i="1" lang="en-US" sz="1000"/>
              <a:t>Suggestion in further framing the topic addressed in this Unit by connecting with your introduction:</a:t>
            </a:r>
            <a:endParaRPr/>
          </a:p>
          <a:p>
            <a:pPr indent="0" lvl="0" marL="0" rtl="0" algn="l">
              <a:spcBef>
                <a:spcPts val="0"/>
              </a:spcBef>
              <a:spcAft>
                <a:spcPts val="0"/>
              </a:spcAft>
              <a:buClr>
                <a:schemeClr val="dk1"/>
              </a:buClr>
              <a:buSzPts val="1000"/>
              <a:buFont typeface="Arial"/>
              <a:buNone/>
            </a:pPr>
            <a:r>
              <a:t/>
            </a:r>
            <a:endParaRPr b="0" i="1" sz="1000"/>
          </a:p>
          <a:p>
            <a:pPr indent="0" lvl="0" marL="0" rtl="0" algn="l">
              <a:spcBef>
                <a:spcPts val="0"/>
              </a:spcBef>
              <a:spcAft>
                <a:spcPts val="0"/>
              </a:spcAft>
              <a:buClr>
                <a:schemeClr val="dk1"/>
              </a:buClr>
              <a:buSzPts val="1000"/>
              <a:buFont typeface="Arial"/>
              <a:buNone/>
            </a:pPr>
            <a:r>
              <a:rPr b="0" i="1" lang="en-US" sz="1000"/>
              <a:t>You can mention that traditional employment forms like for example a standard 9-5 job position on a fixed employment contract - have been and still are blending certain characteristics which belong to the new, more flexible employment forms. This started to happen during the extended lockdowns in the Covid-19 pandemic as an obligatory measure. It boosted the presence of home-office and teleworking, even in businesses and companies where tele-working was completely absent or impossible (e.g., the banking sector, f2f services, direct sales (goods) etc.). As such, it was also a big experiment which tested both employers and employees and left an important “legacy” after the easing of the pandemic measures. The phenomena of the great resignation and quiet quitting mentioned in the introductory notes, are directly connected with this process as well. </a:t>
            </a:r>
            <a:endParaRPr/>
          </a:p>
        </p:txBody>
      </p:sp>
      <p:sp>
        <p:nvSpPr>
          <p:cNvPr id="196" name="Google Shape;196;g2562fd54a58_0_6: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2" name="Google Shape;202;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1" lang="en-US"/>
              <a:t>Notes for trainer:</a:t>
            </a:r>
            <a:endParaRPr/>
          </a:p>
          <a:p>
            <a:pPr indent="0" lvl="0" marL="0" rtl="0" algn="l">
              <a:spcBef>
                <a:spcPts val="0"/>
              </a:spcBef>
              <a:spcAft>
                <a:spcPts val="0"/>
              </a:spcAft>
              <a:buNone/>
            </a:pPr>
            <a:r>
              <a:t/>
            </a:r>
            <a:endParaRPr b="0" i="0"/>
          </a:p>
          <a:p>
            <a:pPr indent="0" lvl="0" marL="0" rtl="0" algn="l">
              <a:spcBef>
                <a:spcPts val="0"/>
              </a:spcBef>
              <a:spcAft>
                <a:spcPts val="0"/>
              </a:spcAft>
              <a:buNone/>
            </a:pPr>
            <a:r>
              <a:rPr b="0" i="0" lang="en-US"/>
              <a:t>The table helps in summarizing the characteristics of new employment forms which actually makes them new. They refer to place, means and tools, work patterns an employment relationship, and lastly the very diverse character of these forms regarding their connection with relevant legislation in work relationships and the labour market. </a:t>
            </a:r>
            <a:endParaRPr/>
          </a:p>
          <a:p>
            <a:pPr indent="0" lvl="0" marL="0" rtl="0" algn="l">
              <a:spcBef>
                <a:spcPts val="0"/>
              </a:spcBef>
              <a:spcAft>
                <a:spcPts val="0"/>
              </a:spcAft>
              <a:buNone/>
            </a:pPr>
            <a:r>
              <a:t/>
            </a:r>
            <a:endParaRPr b="0" i="0"/>
          </a:p>
          <a:p>
            <a:pPr indent="0" lvl="0" marL="0" rtl="0" algn="l">
              <a:spcBef>
                <a:spcPts val="0"/>
              </a:spcBef>
              <a:spcAft>
                <a:spcPts val="0"/>
              </a:spcAft>
              <a:buNone/>
            </a:pPr>
            <a:r>
              <a:t/>
            </a:r>
            <a:endParaRPr b="1" i="0"/>
          </a:p>
          <a:p>
            <a:pPr indent="0" lvl="0" marL="0" rtl="0" algn="l">
              <a:spcBef>
                <a:spcPts val="0"/>
              </a:spcBef>
              <a:spcAft>
                <a:spcPts val="0"/>
              </a:spcAft>
              <a:buNone/>
            </a:pPr>
            <a:r>
              <a:rPr b="0" i="1" lang="en-US"/>
              <a:t>Suggestion to prompt discussion before entering the presentation of specific employment forms</a:t>
            </a:r>
            <a:endParaRPr/>
          </a:p>
          <a:p>
            <a:pPr indent="0" lvl="0" marL="0" rtl="0" algn="l">
              <a:spcBef>
                <a:spcPts val="0"/>
              </a:spcBef>
              <a:spcAft>
                <a:spcPts val="0"/>
              </a:spcAft>
              <a:buNone/>
            </a:pPr>
            <a:r>
              <a:t/>
            </a:r>
            <a:endParaRPr b="0" i="1"/>
          </a:p>
          <a:p>
            <a:pPr indent="0" lvl="0" marL="0" rtl="0" algn="l">
              <a:spcBef>
                <a:spcPts val="0"/>
              </a:spcBef>
              <a:spcAft>
                <a:spcPts val="0"/>
              </a:spcAft>
              <a:buNone/>
            </a:pPr>
            <a:r>
              <a:rPr b="0" i="1" lang="en-US"/>
              <a:t>Ask trainees at this point about possible work experience that they might have at this point, which involved any kind of employment which corresponded to the characteristics above. It could be own experience, or experience of friends, parents etc. that they might have heard about. </a:t>
            </a:r>
            <a:endParaRPr/>
          </a:p>
          <a:p>
            <a:pPr indent="0" lvl="0" marL="0" rtl="0" algn="l">
              <a:spcBef>
                <a:spcPts val="0"/>
              </a:spcBef>
              <a:spcAft>
                <a:spcPts val="0"/>
              </a:spcAft>
              <a:buNone/>
            </a:pPr>
            <a:r>
              <a:t/>
            </a:r>
            <a:endParaRPr b="0" i="1"/>
          </a:p>
          <a:p>
            <a:pPr indent="0" lvl="0" marL="0" rtl="0" algn="l">
              <a:spcBef>
                <a:spcPts val="0"/>
              </a:spcBef>
              <a:spcAft>
                <a:spcPts val="0"/>
              </a:spcAft>
              <a:buNone/>
            </a:pPr>
            <a:r>
              <a:rPr b="0" i="1" lang="en-US"/>
              <a:t>Discuss their experience: Why did they do it? (personal interest? Need for extra income? Dislike of traditional work patterns? Preference to ‘work from home? What did they like and not like?)</a:t>
            </a:r>
            <a:endParaRPr/>
          </a:p>
          <a:p>
            <a:pPr indent="0" lvl="0" marL="0" rtl="0" algn="l">
              <a:spcBef>
                <a:spcPts val="0"/>
              </a:spcBef>
              <a:spcAft>
                <a:spcPts val="0"/>
              </a:spcAft>
              <a:buNone/>
            </a:pPr>
            <a:r>
              <a:t/>
            </a:r>
            <a:endParaRPr b="0" i="1"/>
          </a:p>
          <a:p>
            <a:pPr indent="0" lvl="0" marL="0" rtl="0" algn="l">
              <a:spcBef>
                <a:spcPts val="0"/>
              </a:spcBef>
              <a:spcAft>
                <a:spcPts val="0"/>
              </a:spcAft>
              <a:buNone/>
            </a:pPr>
            <a:r>
              <a:rPr b="0" i="1" lang="en-US"/>
              <a:t>This discussion – should any experience be present on behalf of the trainees – would made a good connecting point with the material presented next. </a:t>
            </a:r>
            <a:endParaRPr b="0" i="1"/>
          </a:p>
        </p:txBody>
      </p:sp>
      <p:sp>
        <p:nvSpPr>
          <p:cNvPr id="203" name="Google Shape;203;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0" name="Google Shape;210;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1" lang="en-US"/>
              <a:t>Note for trainer:</a:t>
            </a:r>
            <a:endParaRPr/>
          </a:p>
          <a:p>
            <a:pPr indent="0" lvl="0" marL="0" rtl="0" algn="l">
              <a:spcBef>
                <a:spcPts val="0"/>
              </a:spcBef>
              <a:spcAft>
                <a:spcPts val="0"/>
              </a:spcAft>
              <a:buNone/>
            </a:pPr>
            <a:r>
              <a:t/>
            </a:r>
            <a:endParaRPr b="1" i="1"/>
          </a:p>
          <a:p>
            <a:pPr indent="0" lvl="0" marL="0" rtl="0" algn="l">
              <a:spcBef>
                <a:spcPts val="0"/>
              </a:spcBef>
              <a:spcAft>
                <a:spcPts val="0"/>
              </a:spcAft>
              <a:buNone/>
            </a:pPr>
            <a:r>
              <a:rPr b="0" i="0" lang="en-US"/>
              <a:t>No specific additional notes for the trainer are needed here, as the content itself is self-explanatory to a great extent. The trainees are prepared for what is following, as well as what they are expected to pay attention on. This explanatory part serves as micro-introduction to the material which is following. </a:t>
            </a:r>
            <a:endParaRPr/>
          </a:p>
          <a:p>
            <a:pPr indent="0" lvl="0" marL="0" rtl="0" algn="l">
              <a:spcBef>
                <a:spcPts val="0"/>
              </a:spcBef>
              <a:spcAft>
                <a:spcPts val="0"/>
              </a:spcAft>
              <a:buNone/>
            </a:pPr>
            <a:r>
              <a:t/>
            </a:r>
            <a:endParaRPr b="0" i="0"/>
          </a:p>
          <a:p>
            <a:pPr indent="0" lvl="0" marL="0" rtl="0" algn="l">
              <a:spcBef>
                <a:spcPts val="0"/>
              </a:spcBef>
              <a:spcAft>
                <a:spcPts val="0"/>
              </a:spcAft>
              <a:buNone/>
            </a:pPr>
            <a:r>
              <a:rPr b="0" i="1" lang="en-US"/>
              <a:t>General information that you could give to the trainees at this point:</a:t>
            </a:r>
            <a:endParaRPr/>
          </a:p>
          <a:p>
            <a:pPr indent="0" lvl="0" marL="0" rtl="0" algn="l">
              <a:spcBef>
                <a:spcPts val="0"/>
              </a:spcBef>
              <a:spcAft>
                <a:spcPts val="0"/>
              </a:spcAft>
              <a:buNone/>
            </a:pPr>
            <a:r>
              <a:t/>
            </a:r>
            <a:endParaRPr b="0" i="1"/>
          </a:p>
          <a:p>
            <a:pPr indent="0" lvl="0" marL="0" rtl="0" algn="l">
              <a:spcBef>
                <a:spcPts val="0"/>
              </a:spcBef>
              <a:spcAft>
                <a:spcPts val="0"/>
              </a:spcAft>
              <a:buNone/>
            </a:pPr>
            <a:r>
              <a:rPr b="0" i="1" lang="en-US"/>
              <a:t>The employment forms are going to be presented by a short definition each time, followed by a table demonstrating positive and negative aspects for each employment form. The positives and negatives are not necessarily following the same logic; however, the goal is for the trainees to understand the nature of each employment and while paying attention to the positives and negatives, to connect them with the following aspects which are relevant to other aspects of financial literacy as addressed in Modules 1-4. Here are some tips you can already share with your trainees regarding this:</a:t>
            </a:r>
            <a:endParaRPr/>
          </a:p>
          <a:p>
            <a:pPr indent="0" lvl="0" marL="0" rtl="0" algn="l">
              <a:spcBef>
                <a:spcPts val="0"/>
              </a:spcBef>
              <a:spcAft>
                <a:spcPts val="0"/>
              </a:spcAft>
              <a:buNone/>
            </a:pPr>
            <a:r>
              <a:t/>
            </a:r>
            <a:endParaRPr b="0" i="1"/>
          </a:p>
          <a:p>
            <a:pPr indent="-228600" lvl="0" marL="228600" rtl="0" algn="l">
              <a:spcBef>
                <a:spcPts val="0"/>
              </a:spcBef>
              <a:spcAft>
                <a:spcPts val="0"/>
              </a:spcAft>
              <a:buClr>
                <a:schemeClr val="dk1"/>
              </a:buClr>
              <a:buSzPts val="1200"/>
              <a:buFont typeface="Calibri"/>
              <a:buAutoNum type="alphaLcParenR"/>
            </a:pPr>
            <a:r>
              <a:rPr b="0" i="1" lang="en-US"/>
              <a:t>Non-fixed employment contracts that don’t fall into clear legislative or other regulations are usually not well received by banks for example if you are thinking to apply for a loan’</a:t>
            </a:r>
            <a:endParaRPr/>
          </a:p>
          <a:p>
            <a:pPr indent="-228600" lvl="0" marL="228600" rtl="0" algn="l">
              <a:spcBef>
                <a:spcPts val="0"/>
              </a:spcBef>
              <a:spcAft>
                <a:spcPts val="0"/>
              </a:spcAft>
              <a:buClr>
                <a:schemeClr val="dk1"/>
              </a:buClr>
              <a:buSzPts val="1200"/>
              <a:buFont typeface="Calibri"/>
              <a:buAutoNum type="alphaLcParenR"/>
            </a:pPr>
            <a:r>
              <a:rPr b="0" i="1" lang="en-US"/>
              <a:t>Any form of income that is not stable in amount or frequency makes planning of personal finances more challenging and difficult, especially in the mid and long-term</a:t>
            </a:r>
            <a:endParaRPr/>
          </a:p>
          <a:p>
            <a:pPr indent="-228600" lvl="0" marL="228600" rtl="0" algn="l">
              <a:spcBef>
                <a:spcPts val="0"/>
              </a:spcBef>
              <a:spcAft>
                <a:spcPts val="0"/>
              </a:spcAft>
              <a:buClr>
                <a:schemeClr val="dk1"/>
              </a:buClr>
              <a:buSzPts val="1200"/>
              <a:buFont typeface="Calibri"/>
              <a:buAutoNum type="alphaLcParenR"/>
            </a:pPr>
            <a:r>
              <a:rPr b="0" i="1" lang="en-US"/>
              <a:t>Flexible employment forms in terms of workplace and time are convenient for some areas of everyday life (e.g. flexibility of working from home could be convenient in parenting), but at the same time can blur the boundaries between work-time and free-time</a:t>
            </a:r>
            <a:endParaRPr/>
          </a:p>
          <a:p>
            <a:pPr indent="-228600" lvl="0" marL="228600" rtl="0" algn="l">
              <a:spcBef>
                <a:spcPts val="0"/>
              </a:spcBef>
              <a:spcAft>
                <a:spcPts val="0"/>
              </a:spcAft>
              <a:buClr>
                <a:schemeClr val="dk1"/>
              </a:buClr>
              <a:buSzPts val="1200"/>
              <a:buFont typeface="Calibri"/>
              <a:buAutoNum type="alphaLcParenR"/>
            </a:pPr>
            <a:r>
              <a:rPr b="0" i="1" lang="en-US"/>
              <a:t>Some of the new employment forms as presented can be combined with traditional full-time jobs. However, two things should be taken into account here. The first thing is about the possible distortion of the relationship with the full-time job employer (i.e. the side-activity could be in one or more ways directly competitive with the full-time job activity, or the employer might think that the side-activity takes energy from the employee which could be invested in hers/his business. The second thing is that before starting a side-activity on top of the full-time job, country specific tax regulations should be explored, preferably with the help of an experienced accountant. The issue can be even more complex, in the cases when the side-activity is a virual/online activity, where the income to be declared and the way ot should be declared varies among countries. </a:t>
            </a:r>
            <a:endParaRPr/>
          </a:p>
          <a:p>
            <a:pPr indent="-228600" lvl="0" marL="228600" rtl="0" algn="l">
              <a:spcBef>
                <a:spcPts val="0"/>
              </a:spcBef>
              <a:spcAft>
                <a:spcPts val="0"/>
              </a:spcAft>
              <a:buClr>
                <a:schemeClr val="dk1"/>
              </a:buClr>
              <a:buSzPts val="1200"/>
              <a:buFont typeface="Calibri"/>
              <a:buAutoNum type="alphaLcParenR"/>
            </a:pPr>
            <a:r>
              <a:rPr b="0" i="1" lang="en-US"/>
              <a:t>In almost all new employment forms, whoever is interested to get involved in, should explore how the working time is counted as pension time. As in point d), national legislations should be explored, especially when non-EU countries (i.e., “employers”) are involved, or payments for work done is made in currencies other than the Euro and/or in a bank account opened for this reason in another country, and specifically in the cases of a non-EU country. </a:t>
            </a:r>
            <a:endParaRPr b="0" i="1"/>
          </a:p>
        </p:txBody>
      </p:sp>
      <p:sp>
        <p:nvSpPr>
          <p:cNvPr id="211" name="Google Shape;211;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g2562fd54a58_0_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7" name="Google Shape;217;g2562fd54a58_0_1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1" lang="en-US"/>
              <a:t>Note for trainer:</a:t>
            </a:r>
            <a:endParaRPr/>
          </a:p>
          <a:p>
            <a:pPr indent="0" lvl="0" marL="0" rtl="0" algn="l">
              <a:spcBef>
                <a:spcPts val="0"/>
              </a:spcBef>
              <a:spcAft>
                <a:spcPts val="0"/>
              </a:spcAft>
              <a:buNone/>
            </a:pPr>
            <a:r>
              <a:t/>
            </a:r>
            <a:endParaRPr b="1" i="1"/>
          </a:p>
          <a:p>
            <a:pPr indent="0" lvl="0" marL="0" rtl="0" algn="l">
              <a:spcBef>
                <a:spcPts val="0"/>
              </a:spcBef>
              <a:spcAft>
                <a:spcPts val="0"/>
              </a:spcAft>
              <a:buNone/>
            </a:pPr>
            <a:r>
              <a:rPr b="0" i="0" lang="en-US"/>
              <a:t>No specific additional notes for the trainer are needed here, as the content itself is self-explanatory to a great extent. The trainees are prepared for what is following, as well as what they are expected to pay attention on. This explanatory part serves as micro-introduction to the material which is following. </a:t>
            </a:r>
            <a:endParaRPr/>
          </a:p>
          <a:p>
            <a:pPr indent="0" lvl="0" marL="0" rtl="0" algn="l">
              <a:spcBef>
                <a:spcPts val="0"/>
              </a:spcBef>
              <a:spcAft>
                <a:spcPts val="0"/>
              </a:spcAft>
              <a:buNone/>
            </a:pPr>
            <a:r>
              <a:t/>
            </a:r>
            <a:endParaRPr b="0" i="0"/>
          </a:p>
          <a:p>
            <a:pPr indent="0" lvl="0" marL="0" rtl="0" algn="l">
              <a:spcBef>
                <a:spcPts val="0"/>
              </a:spcBef>
              <a:spcAft>
                <a:spcPts val="0"/>
              </a:spcAft>
              <a:buNone/>
            </a:pPr>
            <a:r>
              <a:rPr b="0" i="1" lang="en-US"/>
              <a:t>General information that you could give to the trainees at this point:</a:t>
            </a:r>
            <a:endParaRPr/>
          </a:p>
          <a:p>
            <a:pPr indent="0" lvl="0" marL="0" rtl="0" algn="l">
              <a:spcBef>
                <a:spcPts val="0"/>
              </a:spcBef>
              <a:spcAft>
                <a:spcPts val="0"/>
              </a:spcAft>
              <a:buNone/>
            </a:pPr>
            <a:r>
              <a:t/>
            </a:r>
            <a:endParaRPr b="0" i="1"/>
          </a:p>
          <a:p>
            <a:pPr indent="0" lvl="0" marL="0" rtl="0" algn="l">
              <a:spcBef>
                <a:spcPts val="0"/>
              </a:spcBef>
              <a:spcAft>
                <a:spcPts val="0"/>
              </a:spcAft>
              <a:buNone/>
            </a:pPr>
            <a:r>
              <a:rPr b="0" i="1" lang="en-US"/>
              <a:t>The employment forms are going to be presented by a short definition each time, followed by a table demonstrating positive and negative aspects for each employment form. The positives and negatives are not necessarily following the same logic; however, the goal is for the trainees to understand the nature of each employment and while paying attention to the positives and negatives, to connect them with the following aspects which are relevant to other aspects of financial literacy as addressed in Modules 1-4. Here are some tips you can already share with your trainees regarding this:</a:t>
            </a:r>
            <a:endParaRPr/>
          </a:p>
          <a:p>
            <a:pPr indent="0" lvl="0" marL="0" rtl="0" algn="l">
              <a:spcBef>
                <a:spcPts val="0"/>
              </a:spcBef>
              <a:spcAft>
                <a:spcPts val="0"/>
              </a:spcAft>
              <a:buNone/>
            </a:pPr>
            <a:r>
              <a:t/>
            </a:r>
            <a:endParaRPr b="0" i="1"/>
          </a:p>
          <a:p>
            <a:pPr indent="-228600" lvl="0" marL="228600" rtl="0" algn="l">
              <a:spcBef>
                <a:spcPts val="0"/>
              </a:spcBef>
              <a:spcAft>
                <a:spcPts val="0"/>
              </a:spcAft>
              <a:buClr>
                <a:schemeClr val="dk1"/>
              </a:buClr>
              <a:buSzPts val="1200"/>
              <a:buFont typeface="Calibri"/>
              <a:buAutoNum type="alphaLcParenR"/>
            </a:pPr>
            <a:r>
              <a:rPr b="0" i="1" lang="en-US"/>
              <a:t>Non-fixed employment contracts that don’t fall into clear legislative or other regulations are usually not well received by banks for example if you are thinking to apply for a loan’</a:t>
            </a:r>
            <a:endParaRPr/>
          </a:p>
          <a:p>
            <a:pPr indent="-228600" lvl="0" marL="228600" rtl="0" algn="l">
              <a:spcBef>
                <a:spcPts val="0"/>
              </a:spcBef>
              <a:spcAft>
                <a:spcPts val="0"/>
              </a:spcAft>
              <a:buClr>
                <a:schemeClr val="dk1"/>
              </a:buClr>
              <a:buSzPts val="1200"/>
              <a:buFont typeface="Calibri"/>
              <a:buAutoNum type="alphaLcParenR"/>
            </a:pPr>
            <a:r>
              <a:rPr b="0" i="1" lang="en-US"/>
              <a:t>Any form of income that is not stable in amount or frequency makes planning of personal finances more challenging and difficult, especially in the mid and long-term</a:t>
            </a:r>
            <a:endParaRPr/>
          </a:p>
          <a:p>
            <a:pPr indent="-228600" lvl="0" marL="228600" rtl="0" algn="l">
              <a:spcBef>
                <a:spcPts val="0"/>
              </a:spcBef>
              <a:spcAft>
                <a:spcPts val="0"/>
              </a:spcAft>
              <a:buClr>
                <a:schemeClr val="dk1"/>
              </a:buClr>
              <a:buSzPts val="1200"/>
              <a:buFont typeface="Calibri"/>
              <a:buAutoNum type="alphaLcParenR"/>
            </a:pPr>
            <a:r>
              <a:rPr b="0" i="1" lang="en-US"/>
              <a:t>Flexible employment forms in terms of workplace and time are convenient for some areas of everyday life (e.g. flexibility of working from home could be convenient in parenting), but at the same time can blur the boundaries between work-time and free-time</a:t>
            </a:r>
            <a:endParaRPr/>
          </a:p>
          <a:p>
            <a:pPr indent="-228600" lvl="0" marL="228600" rtl="0" algn="l">
              <a:spcBef>
                <a:spcPts val="0"/>
              </a:spcBef>
              <a:spcAft>
                <a:spcPts val="0"/>
              </a:spcAft>
              <a:buClr>
                <a:schemeClr val="dk1"/>
              </a:buClr>
              <a:buSzPts val="1200"/>
              <a:buFont typeface="Calibri"/>
              <a:buAutoNum type="alphaLcParenR"/>
            </a:pPr>
            <a:r>
              <a:rPr b="0" i="1" lang="en-US"/>
              <a:t>Some of the new employment forms as presented can be combined with traditional full-time jobs. However, two things should be taken into account here. The first thing is about the possible distortion of the relationship with the full-time job employer (i.e. the side-activity could be in one or more ways directly competitive with the full-time job activity, or the employer might think that the side-activity takes energy from the employee which could be invested in hers/his business. The second thing is that before starting a side-activity on top of the full-time job, country specific tax regulations should be explored, preferably with the help of an experienced accountant. The issue can be even more complex, in the cases when the side-activity is a virual/online activity, where the income to be declared and the way ot should be declared varies among countries. </a:t>
            </a:r>
            <a:endParaRPr/>
          </a:p>
          <a:p>
            <a:pPr indent="-228600" lvl="0" marL="228600" rtl="0" algn="l">
              <a:spcBef>
                <a:spcPts val="0"/>
              </a:spcBef>
              <a:spcAft>
                <a:spcPts val="0"/>
              </a:spcAft>
              <a:buClr>
                <a:schemeClr val="dk1"/>
              </a:buClr>
              <a:buSzPts val="1200"/>
              <a:buFont typeface="Calibri"/>
              <a:buAutoNum type="alphaLcParenR"/>
            </a:pPr>
            <a:r>
              <a:rPr b="0" i="1" lang="en-US"/>
              <a:t>In almost all new employment forms, whoever is interested to get involved in, should explore how the working time is counted as pension time. As in point d), national legislations should be explored, especially when non-EU countries (i.e., “employers”) are involved, or payments for work done is made in currencies other than the Euro and/or in a bank account opened for this reason in another country, and specifically in the cases of a non-EU country. </a:t>
            </a:r>
            <a:endParaRPr b="0" i="1"/>
          </a:p>
        </p:txBody>
      </p:sp>
      <p:sp>
        <p:nvSpPr>
          <p:cNvPr id="218" name="Google Shape;218;g2562fd54a58_0_19: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Διαφάνεια τίτλου" type="title">
  <p:cSld name="TITLE">
    <p:spTree>
      <p:nvGrpSpPr>
        <p:cNvPr id="15" name="Shape 15"/>
        <p:cNvGrpSpPr/>
        <p:nvPr/>
      </p:nvGrpSpPr>
      <p:grpSpPr>
        <a:xfrm>
          <a:off x="0" y="0"/>
          <a:ext cx="0" cy="0"/>
          <a:chOff x="0" y="0"/>
          <a:chExt cx="0" cy="0"/>
        </a:xfrm>
      </p:grpSpPr>
      <p:sp>
        <p:nvSpPr>
          <p:cNvPr id="16" name="Google Shape;16;p26"/>
          <p:cNvSpPr txBox="1"/>
          <p:nvPr>
            <p:ph type="ctrTitle"/>
          </p:nvPr>
        </p:nvSpPr>
        <p:spPr>
          <a:xfrm>
            <a:off x="1143000" y="841772"/>
            <a:ext cx="6858000" cy="17907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6"/>
          <p:cNvSpPr txBox="1"/>
          <p:nvPr>
            <p:ph idx="1" type="subTitle"/>
          </p:nvPr>
        </p:nvSpPr>
        <p:spPr>
          <a:xfrm>
            <a:off x="1143000" y="2701528"/>
            <a:ext cx="6858000" cy="124182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sp>
        <p:nvSpPr>
          <p:cNvPr id="18" name="Google Shape;18;p26"/>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6"/>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6"/>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Τίτλος και Κατακόρυφο κείμενο" type="vertTx">
  <p:cSld name="VERTICAL_TEXT">
    <p:spTree>
      <p:nvGrpSpPr>
        <p:cNvPr id="72" name="Shape 72"/>
        <p:cNvGrpSpPr/>
        <p:nvPr/>
      </p:nvGrpSpPr>
      <p:grpSpPr>
        <a:xfrm>
          <a:off x="0" y="0"/>
          <a:ext cx="0" cy="0"/>
          <a:chOff x="0" y="0"/>
          <a:chExt cx="0" cy="0"/>
        </a:xfrm>
      </p:grpSpPr>
      <p:sp>
        <p:nvSpPr>
          <p:cNvPr id="73" name="Google Shape;73;p37"/>
          <p:cNvSpPr txBox="1"/>
          <p:nvPr>
            <p:ph type="title"/>
          </p:nvPr>
        </p:nvSpPr>
        <p:spPr>
          <a:xfrm>
            <a:off x="628650" y="273844"/>
            <a:ext cx="7886700" cy="99417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37"/>
          <p:cNvSpPr txBox="1"/>
          <p:nvPr>
            <p:ph idx="1" type="body"/>
          </p:nvPr>
        </p:nvSpPr>
        <p:spPr>
          <a:xfrm rot="5400000">
            <a:off x="2940248" y="-942379"/>
            <a:ext cx="3263504" cy="78867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75" name="Google Shape;75;p37"/>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37"/>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37"/>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Κατακόρυφος τίτλος και Κείμενο" type="vertTitleAndTx">
  <p:cSld name="VERTICAL_TITLE_AND_VERTICAL_TEXT">
    <p:spTree>
      <p:nvGrpSpPr>
        <p:cNvPr id="78" name="Shape 78"/>
        <p:cNvGrpSpPr/>
        <p:nvPr/>
      </p:nvGrpSpPr>
      <p:grpSpPr>
        <a:xfrm>
          <a:off x="0" y="0"/>
          <a:ext cx="0" cy="0"/>
          <a:chOff x="0" y="0"/>
          <a:chExt cx="0" cy="0"/>
        </a:xfrm>
      </p:grpSpPr>
      <p:sp>
        <p:nvSpPr>
          <p:cNvPr id="79" name="Google Shape;79;p38"/>
          <p:cNvSpPr txBox="1"/>
          <p:nvPr>
            <p:ph type="title"/>
          </p:nvPr>
        </p:nvSpPr>
        <p:spPr>
          <a:xfrm rot="5400000">
            <a:off x="5350073" y="1467446"/>
            <a:ext cx="4358879" cy="197167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38"/>
          <p:cNvSpPr txBox="1"/>
          <p:nvPr>
            <p:ph idx="1" type="body"/>
          </p:nvPr>
        </p:nvSpPr>
        <p:spPr>
          <a:xfrm rot="5400000">
            <a:off x="1349573" y="-447079"/>
            <a:ext cx="4358879" cy="580072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81" name="Google Shape;81;p38"/>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38"/>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38"/>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90" name="Shape 90"/>
        <p:cNvGrpSpPr/>
        <p:nvPr/>
      </p:nvGrpSpPr>
      <p:grpSpPr>
        <a:xfrm>
          <a:off x="0" y="0"/>
          <a:ext cx="0" cy="0"/>
          <a:chOff x="0" y="0"/>
          <a:chExt cx="0" cy="0"/>
        </a:xfrm>
      </p:grpSpPr>
      <p:sp>
        <p:nvSpPr>
          <p:cNvPr id="91" name="Google Shape;91;p28"/>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92" name="Google Shape;92;p28"/>
          <p:cNvSpPr txBox="1"/>
          <p:nvPr>
            <p:ph idx="1" type="body"/>
          </p:nvPr>
        </p:nvSpPr>
        <p:spPr>
          <a:xfrm>
            <a:off x="457200" y="1200151"/>
            <a:ext cx="8229600" cy="339447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93" name="Google Shape;93;p28"/>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28"/>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28"/>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900">
                <a:solidFill>
                  <a:srgbClr val="888888"/>
                </a:solidFill>
                <a:latin typeface="Calibri"/>
                <a:ea typeface="Calibri"/>
                <a:cs typeface="Calibri"/>
                <a:sym typeface="Calibri"/>
              </a:defRPr>
            </a:lvl1pPr>
            <a:lvl2pPr indent="0" lvl="1" marL="0" marR="0" algn="r">
              <a:spcBef>
                <a:spcPts val="0"/>
              </a:spcBef>
              <a:spcAft>
                <a:spcPts val="0"/>
              </a:spcAft>
              <a:buNone/>
              <a:defRPr sz="900">
                <a:solidFill>
                  <a:srgbClr val="888888"/>
                </a:solidFill>
                <a:latin typeface="Calibri"/>
                <a:ea typeface="Calibri"/>
                <a:cs typeface="Calibri"/>
                <a:sym typeface="Calibri"/>
              </a:defRPr>
            </a:lvl2pPr>
            <a:lvl3pPr indent="0" lvl="2" marL="0" marR="0" algn="r">
              <a:spcBef>
                <a:spcPts val="0"/>
              </a:spcBef>
              <a:spcAft>
                <a:spcPts val="0"/>
              </a:spcAft>
              <a:buNone/>
              <a:defRPr sz="900">
                <a:solidFill>
                  <a:srgbClr val="888888"/>
                </a:solidFill>
                <a:latin typeface="Calibri"/>
                <a:ea typeface="Calibri"/>
                <a:cs typeface="Calibri"/>
                <a:sym typeface="Calibri"/>
              </a:defRPr>
            </a:lvl3pPr>
            <a:lvl4pPr indent="0" lvl="3" marL="0" marR="0" algn="r">
              <a:spcBef>
                <a:spcPts val="0"/>
              </a:spcBef>
              <a:spcAft>
                <a:spcPts val="0"/>
              </a:spcAft>
              <a:buNone/>
              <a:defRPr sz="900">
                <a:solidFill>
                  <a:srgbClr val="888888"/>
                </a:solidFill>
                <a:latin typeface="Calibri"/>
                <a:ea typeface="Calibri"/>
                <a:cs typeface="Calibri"/>
                <a:sym typeface="Calibri"/>
              </a:defRPr>
            </a:lvl4pPr>
            <a:lvl5pPr indent="0" lvl="4" marL="0" marR="0" algn="r">
              <a:spcBef>
                <a:spcPts val="0"/>
              </a:spcBef>
              <a:spcAft>
                <a:spcPts val="0"/>
              </a:spcAft>
              <a:buNone/>
              <a:defRPr sz="900">
                <a:solidFill>
                  <a:srgbClr val="888888"/>
                </a:solidFill>
                <a:latin typeface="Calibri"/>
                <a:ea typeface="Calibri"/>
                <a:cs typeface="Calibri"/>
                <a:sym typeface="Calibri"/>
              </a:defRPr>
            </a:lvl5pPr>
            <a:lvl6pPr indent="0" lvl="5" marL="0" marR="0" algn="r">
              <a:spcBef>
                <a:spcPts val="0"/>
              </a:spcBef>
              <a:spcAft>
                <a:spcPts val="0"/>
              </a:spcAft>
              <a:buNone/>
              <a:defRPr sz="900">
                <a:solidFill>
                  <a:srgbClr val="888888"/>
                </a:solidFill>
                <a:latin typeface="Calibri"/>
                <a:ea typeface="Calibri"/>
                <a:cs typeface="Calibri"/>
                <a:sym typeface="Calibri"/>
              </a:defRPr>
            </a:lvl6pPr>
            <a:lvl7pPr indent="0" lvl="6" marL="0" marR="0" algn="r">
              <a:spcBef>
                <a:spcPts val="0"/>
              </a:spcBef>
              <a:spcAft>
                <a:spcPts val="0"/>
              </a:spcAft>
              <a:buNone/>
              <a:defRPr sz="900">
                <a:solidFill>
                  <a:srgbClr val="888888"/>
                </a:solidFill>
                <a:latin typeface="Calibri"/>
                <a:ea typeface="Calibri"/>
                <a:cs typeface="Calibri"/>
                <a:sym typeface="Calibri"/>
              </a:defRPr>
            </a:lvl7pPr>
            <a:lvl8pPr indent="0" lvl="7" marL="0" marR="0" algn="r">
              <a:spcBef>
                <a:spcPts val="0"/>
              </a:spcBef>
              <a:spcAft>
                <a:spcPts val="0"/>
              </a:spcAft>
              <a:buNone/>
              <a:defRPr sz="900">
                <a:solidFill>
                  <a:srgbClr val="888888"/>
                </a:solidFill>
                <a:latin typeface="Calibri"/>
                <a:ea typeface="Calibri"/>
                <a:cs typeface="Calibri"/>
                <a:sym typeface="Calibri"/>
              </a:defRPr>
            </a:lvl8pPr>
            <a:lvl9pPr indent="0" lvl="8" marL="0" marR="0" algn="r">
              <a:spcBef>
                <a:spcPts val="0"/>
              </a:spcBef>
              <a:spcAft>
                <a:spcPts val="0"/>
              </a:spcAft>
              <a:buNone/>
              <a:defRPr sz="9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6" name="Shape 96"/>
        <p:cNvGrpSpPr/>
        <p:nvPr/>
      </p:nvGrpSpPr>
      <p:grpSpPr>
        <a:xfrm>
          <a:off x="0" y="0"/>
          <a:ext cx="0" cy="0"/>
          <a:chOff x="0" y="0"/>
          <a:chExt cx="0" cy="0"/>
        </a:xfrm>
      </p:grpSpPr>
      <p:sp>
        <p:nvSpPr>
          <p:cNvPr id="97" name="Google Shape;97;p39"/>
          <p:cNvSpPr txBox="1"/>
          <p:nvPr>
            <p:ph type="ctrTitle"/>
          </p:nvPr>
        </p:nvSpPr>
        <p:spPr>
          <a:xfrm>
            <a:off x="685800" y="1597819"/>
            <a:ext cx="7772400" cy="110251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98" name="Google Shape;98;p39"/>
          <p:cNvSpPr txBox="1"/>
          <p:nvPr>
            <p:ph idx="1" type="subTitle"/>
          </p:nvPr>
        </p:nvSpPr>
        <p:spPr>
          <a:xfrm>
            <a:off x="1371600" y="2914650"/>
            <a:ext cx="6400800" cy="1314450"/>
          </a:xfrm>
          <a:prstGeom prst="rect">
            <a:avLst/>
          </a:prstGeom>
          <a:noFill/>
          <a:ln>
            <a:noFill/>
          </a:ln>
        </p:spPr>
        <p:txBody>
          <a:bodyPr anchorCtr="0" anchor="t" bIns="45700" lIns="91425" spcFirstLastPara="1" rIns="91425" wrap="square" tIns="45700">
            <a:noAutofit/>
          </a:bodyPr>
          <a:lstStyle>
            <a:lvl1pPr lvl="0" algn="ctr">
              <a:spcBef>
                <a:spcPts val="480"/>
              </a:spcBef>
              <a:spcAft>
                <a:spcPts val="0"/>
              </a:spcAft>
              <a:buClr>
                <a:srgbClr val="888888"/>
              </a:buClr>
              <a:buSzPts val="2400"/>
              <a:buNone/>
              <a:defRPr>
                <a:solidFill>
                  <a:srgbClr val="888888"/>
                </a:solidFill>
              </a:defRPr>
            </a:lvl1pPr>
            <a:lvl2pPr lvl="1" algn="ctr">
              <a:spcBef>
                <a:spcPts val="420"/>
              </a:spcBef>
              <a:spcAft>
                <a:spcPts val="0"/>
              </a:spcAft>
              <a:buClr>
                <a:srgbClr val="888888"/>
              </a:buClr>
              <a:buSzPts val="2100"/>
              <a:buNone/>
              <a:defRPr>
                <a:solidFill>
                  <a:srgbClr val="888888"/>
                </a:solidFill>
              </a:defRPr>
            </a:lvl2pPr>
            <a:lvl3pPr lvl="2" algn="ctr">
              <a:spcBef>
                <a:spcPts val="360"/>
              </a:spcBef>
              <a:spcAft>
                <a:spcPts val="0"/>
              </a:spcAft>
              <a:buClr>
                <a:srgbClr val="888888"/>
              </a:buClr>
              <a:buSzPts val="1800"/>
              <a:buNone/>
              <a:defRPr>
                <a:solidFill>
                  <a:srgbClr val="888888"/>
                </a:solidFill>
              </a:defRPr>
            </a:lvl3pPr>
            <a:lvl4pPr lvl="3" algn="ctr">
              <a:spcBef>
                <a:spcPts val="300"/>
              </a:spcBef>
              <a:spcAft>
                <a:spcPts val="0"/>
              </a:spcAft>
              <a:buClr>
                <a:srgbClr val="888888"/>
              </a:buClr>
              <a:buSzPts val="1500"/>
              <a:buNone/>
              <a:defRPr>
                <a:solidFill>
                  <a:srgbClr val="888888"/>
                </a:solidFill>
              </a:defRPr>
            </a:lvl4pPr>
            <a:lvl5pPr lvl="4" algn="ctr">
              <a:spcBef>
                <a:spcPts val="300"/>
              </a:spcBef>
              <a:spcAft>
                <a:spcPts val="0"/>
              </a:spcAft>
              <a:buClr>
                <a:srgbClr val="888888"/>
              </a:buClr>
              <a:buSzPts val="1500"/>
              <a:buNone/>
              <a:defRPr>
                <a:solidFill>
                  <a:srgbClr val="888888"/>
                </a:solidFill>
              </a:defRPr>
            </a:lvl5pPr>
            <a:lvl6pPr lvl="5" algn="ctr">
              <a:spcBef>
                <a:spcPts val="300"/>
              </a:spcBef>
              <a:spcAft>
                <a:spcPts val="0"/>
              </a:spcAft>
              <a:buClr>
                <a:srgbClr val="888888"/>
              </a:buClr>
              <a:buSzPts val="1500"/>
              <a:buNone/>
              <a:defRPr>
                <a:solidFill>
                  <a:srgbClr val="888888"/>
                </a:solidFill>
              </a:defRPr>
            </a:lvl6pPr>
            <a:lvl7pPr lvl="6" algn="ctr">
              <a:spcBef>
                <a:spcPts val="300"/>
              </a:spcBef>
              <a:spcAft>
                <a:spcPts val="0"/>
              </a:spcAft>
              <a:buClr>
                <a:srgbClr val="888888"/>
              </a:buClr>
              <a:buSzPts val="1500"/>
              <a:buNone/>
              <a:defRPr>
                <a:solidFill>
                  <a:srgbClr val="888888"/>
                </a:solidFill>
              </a:defRPr>
            </a:lvl7pPr>
            <a:lvl8pPr lvl="7" algn="ctr">
              <a:spcBef>
                <a:spcPts val="300"/>
              </a:spcBef>
              <a:spcAft>
                <a:spcPts val="0"/>
              </a:spcAft>
              <a:buClr>
                <a:srgbClr val="888888"/>
              </a:buClr>
              <a:buSzPts val="1500"/>
              <a:buNone/>
              <a:defRPr>
                <a:solidFill>
                  <a:srgbClr val="888888"/>
                </a:solidFill>
              </a:defRPr>
            </a:lvl8pPr>
            <a:lvl9pPr lvl="8" algn="ctr">
              <a:spcBef>
                <a:spcPts val="300"/>
              </a:spcBef>
              <a:spcAft>
                <a:spcPts val="0"/>
              </a:spcAft>
              <a:buClr>
                <a:srgbClr val="888888"/>
              </a:buClr>
              <a:buSzPts val="1500"/>
              <a:buNone/>
              <a:defRPr>
                <a:solidFill>
                  <a:srgbClr val="888888"/>
                </a:solidFill>
              </a:defRPr>
            </a:lvl9pPr>
          </a:lstStyle>
          <a:p/>
        </p:txBody>
      </p:sp>
      <p:sp>
        <p:nvSpPr>
          <p:cNvPr id="99" name="Google Shape;99;p39"/>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39"/>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39"/>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900">
                <a:solidFill>
                  <a:srgbClr val="888888"/>
                </a:solidFill>
                <a:latin typeface="Calibri"/>
                <a:ea typeface="Calibri"/>
                <a:cs typeface="Calibri"/>
                <a:sym typeface="Calibri"/>
              </a:defRPr>
            </a:lvl1pPr>
            <a:lvl2pPr indent="0" lvl="1" marL="0" marR="0" algn="r">
              <a:spcBef>
                <a:spcPts val="0"/>
              </a:spcBef>
              <a:spcAft>
                <a:spcPts val="0"/>
              </a:spcAft>
              <a:buNone/>
              <a:defRPr sz="900">
                <a:solidFill>
                  <a:srgbClr val="888888"/>
                </a:solidFill>
                <a:latin typeface="Calibri"/>
                <a:ea typeface="Calibri"/>
                <a:cs typeface="Calibri"/>
                <a:sym typeface="Calibri"/>
              </a:defRPr>
            </a:lvl2pPr>
            <a:lvl3pPr indent="0" lvl="2" marL="0" marR="0" algn="r">
              <a:spcBef>
                <a:spcPts val="0"/>
              </a:spcBef>
              <a:spcAft>
                <a:spcPts val="0"/>
              </a:spcAft>
              <a:buNone/>
              <a:defRPr sz="900">
                <a:solidFill>
                  <a:srgbClr val="888888"/>
                </a:solidFill>
                <a:latin typeface="Calibri"/>
                <a:ea typeface="Calibri"/>
                <a:cs typeface="Calibri"/>
                <a:sym typeface="Calibri"/>
              </a:defRPr>
            </a:lvl3pPr>
            <a:lvl4pPr indent="0" lvl="3" marL="0" marR="0" algn="r">
              <a:spcBef>
                <a:spcPts val="0"/>
              </a:spcBef>
              <a:spcAft>
                <a:spcPts val="0"/>
              </a:spcAft>
              <a:buNone/>
              <a:defRPr sz="900">
                <a:solidFill>
                  <a:srgbClr val="888888"/>
                </a:solidFill>
                <a:latin typeface="Calibri"/>
                <a:ea typeface="Calibri"/>
                <a:cs typeface="Calibri"/>
                <a:sym typeface="Calibri"/>
              </a:defRPr>
            </a:lvl4pPr>
            <a:lvl5pPr indent="0" lvl="4" marL="0" marR="0" algn="r">
              <a:spcBef>
                <a:spcPts val="0"/>
              </a:spcBef>
              <a:spcAft>
                <a:spcPts val="0"/>
              </a:spcAft>
              <a:buNone/>
              <a:defRPr sz="900">
                <a:solidFill>
                  <a:srgbClr val="888888"/>
                </a:solidFill>
                <a:latin typeface="Calibri"/>
                <a:ea typeface="Calibri"/>
                <a:cs typeface="Calibri"/>
                <a:sym typeface="Calibri"/>
              </a:defRPr>
            </a:lvl5pPr>
            <a:lvl6pPr indent="0" lvl="5" marL="0" marR="0" algn="r">
              <a:spcBef>
                <a:spcPts val="0"/>
              </a:spcBef>
              <a:spcAft>
                <a:spcPts val="0"/>
              </a:spcAft>
              <a:buNone/>
              <a:defRPr sz="900">
                <a:solidFill>
                  <a:srgbClr val="888888"/>
                </a:solidFill>
                <a:latin typeface="Calibri"/>
                <a:ea typeface="Calibri"/>
                <a:cs typeface="Calibri"/>
                <a:sym typeface="Calibri"/>
              </a:defRPr>
            </a:lvl6pPr>
            <a:lvl7pPr indent="0" lvl="6" marL="0" marR="0" algn="r">
              <a:spcBef>
                <a:spcPts val="0"/>
              </a:spcBef>
              <a:spcAft>
                <a:spcPts val="0"/>
              </a:spcAft>
              <a:buNone/>
              <a:defRPr sz="900">
                <a:solidFill>
                  <a:srgbClr val="888888"/>
                </a:solidFill>
                <a:latin typeface="Calibri"/>
                <a:ea typeface="Calibri"/>
                <a:cs typeface="Calibri"/>
                <a:sym typeface="Calibri"/>
              </a:defRPr>
            </a:lvl7pPr>
            <a:lvl8pPr indent="0" lvl="7" marL="0" marR="0" algn="r">
              <a:spcBef>
                <a:spcPts val="0"/>
              </a:spcBef>
              <a:spcAft>
                <a:spcPts val="0"/>
              </a:spcAft>
              <a:buNone/>
              <a:defRPr sz="900">
                <a:solidFill>
                  <a:srgbClr val="888888"/>
                </a:solidFill>
                <a:latin typeface="Calibri"/>
                <a:ea typeface="Calibri"/>
                <a:cs typeface="Calibri"/>
                <a:sym typeface="Calibri"/>
              </a:defRPr>
            </a:lvl8pPr>
            <a:lvl9pPr indent="0" lvl="8" marL="0" marR="0" algn="r">
              <a:spcBef>
                <a:spcPts val="0"/>
              </a:spcBef>
              <a:spcAft>
                <a:spcPts val="0"/>
              </a:spcAft>
              <a:buNone/>
              <a:defRPr sz="9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02" name="Shape 102"/>
        <p:cNvGrpSpPr/>
        <p:nvPr/>
      </p:nvGrpSpPr>
      <p:grpSpPr>
        <a:xfrm>
          <a:off x="0" y="0"/>
          <a:ext cx="0" cy="0"/>
          <a:chOff x="0" y="0"/>
          <a:chExt cx="0" cy="0"/>
        </a:xfrm>
      </p:grpSpPr>
      <p:sp>
        <p:nvSpPr>
          <p:cNvPr id="103" name="Google Shape;103;p40"/>
          <p:cNvSpPr txBox="1"/>
          <p:nvPr>
            <p:ph type="title"/>
          </p:nvPr>
        </p:nvSpPr>
        <p:spPr>
          <a:xfrm>
            <a:off x="722313" y="3305176"/>
            <a:ext cx="7772400" cy="1021556"/>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3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04" name="Google Shape;104;p40"/>
          <p:cNvSpPr txBox="1"/>
          <p:nvPr>
            <p:ph idx="1" type="body"/>
          </p:nvPr>
        </p:nvSpPr>
        <p:spPr>
          <a:xfrm>
            <a:off x="722313" y="2180035"/>
            <a:ext cx="7772400" cy="1125140"/>
          </a:xfrm>
          <a:prstGeom prst="rect">
            <a:avLst/>
          </a:prstGeom>
          <a:noFill/>
          <a:ln>
            <a:noFill/>
          </a:ln>
        </p:spPr>
        <p:txBody>
          <a:bodyPr anchorCtr="0" anchor="b" bIns="45700" lIns="91425" spcFirstLastPara="1" rIns="91425" wrap="square" tIns="45700">
            <a:noAutofit/>
          </a:bodyPr>
          <a:lstStyle>
            <a:lvl1pPr indent="-228600" lvl="0" marL="457200" algn="l">
              <a:spcBef>
                <a:spcPts val="300"/>
              </a:spcBef>
              <a:spcAft>
                <a:spcPts val="0"/>
              </a:spcAft>
              <a:buClr>
                <a:srgbClr val="888888"/>
              </a:buClr>
              <a:buSzPts val="1500"/>
              <a:buNone/>
              <a:defRPr sz="1500">
                <a:solidFill>
                  <a:srgbClr val="888888"/>
                </a:solidFill>
              </a:defRPr>
            </a:lvl1pPr>
            <a:lvl2pPr indent="-228600" lvl="1" marL="914400" algn="l">
              <a:spcBef>
                <a:spcPts val="270"/>
              </a:spcBef>
              <a:spcAft>
                <a:spcPts val="0"/>
              </a:spcAft>
              <a:buClr>
                <a:srgbClr val="888888"/>
              </a:buClr>
              <a:buSzPts val="1350"/>
              <a:buNone/>
              <a:defRPr sz="1350">
                <a:solidFill>
                  <a:srgbClr val="888888"/>
                </a:solidFill>
              </a:defRPr>
            </a:lvl2pPr>
            <a:lvl3pPr indent="-228600" lvl="2" marL="1371600" algn="l">
              <a:spcBef>
                <a:spcPts val="240"/>
              </a:spcBef>
              <a:spcAft>
                <a:spcPts val="0"/>
              </a:spcAft>
              <a:buClr>
                <a:srgbClr val="888888"/>
              </a:buClr>
              <a:buSzPts val="1200"/>
              <a:buNone/>
              <a:defRPr sz="1200">
                <a:solidFill>
                  <a:srgbClr val="888888"/>
                </a:solidFill>
              </a:defRPr>
            </a:lvl3pPr>
            <a:lvl4pPr indent="-228600" lvl="3" marL="1828800" algn="l">
              <a:spcBef>
                <a:spcPts val="210"/>
              </a:spcBef>
              <a:spcAft>
                <a:spcPts val="0"/>
              </a:spcAft>
              <a:buClr>
                <a:srgbClr val="888888"/>
              </a:buClr>
              <a:buSzPts val="1050"/>
              <a:buNone/>
              <a:defRPr sz="1050">
                <a:solidFill>
                  <a:srgbClr val="888888"/>
                </a:solidFill>
              </a:defRPr>
            </a:lvl4pPr>
            <a:lvl5pPr indent="-228600" lvl="4" marL="2286000" algn="l">
              <a:spcBef>
                <a:spcPts val="210"/>
              </a:spcBef>
              <a:spcAft>
                <a:spcPts val="0"/>
              </a:spcAft>
              <a:buClr>
                <a:srgbClr val="888888"/>
              </a:buClr>
              <a:buSzPts val="1050"/>
              <a:buNone/>
              <a:defRPr sz="1050">
                <a:solidFill>
                  <a:srgbClr val="888888"/>
                </a:solidFill>
              </a:defRPr>
            </a:lvl5pPr>
            <a:lvl6pPr indent="-228600" lvl="5" marL="2743200" algn="l">
              <a:spcBef>
                <a:spcPts val="210"/>
              </a:spcBef>
              <a:spcAft>
                <a:spcPts val="0"/>
              </a:spcAft>
              <a:buClr>
                <a:srgbClr val="888888"/>
              </a:buClr>
              <a:buSzPts val="1050"/>
              <a:buNone/>
              <a:defRPr sz="1050">
                <a:solidFill>
                  <a:srgbClr val="888888"/>
                </a:solidFill>
              </a:defRPr>
            </a:lvl6pPr>
            <a:lvl7pPr indent="-228600" lvl="6" marL="3200400" algn="l">
              <a:spcBef>
                <a:spcPts val="210"/>
              </a:spcBef>
              <a:spcAft>
                <a:spcPts val="0"/>
              </a:spcAft>
              <a:buClr>
                <a:srgbClr val="888888"/>
              </a:buClr>
              <a:buSzPts val="1050"/>
              <a:buNone/>
              <a:defRPr sz="1050">
                <a:solidFill>
                  <a:srgbClr val="888888"/>
                </a:solidFill>
              </a:defRPr>
            </a:lvl7pPr>
            <a:lvl8pPr indent="-228600" lvl="7" marL="3657600" algn="l">
              <a:spcBef>
                <a:spcPts val="210"/>
              </a:spcBef>
              <a:spcAft>
                <a:spcPts val="0"/>
              </a:spcAft>
              <a:buClr>
                <a:srgbClr val="888888"/>
              </a:buClr>
              <a:buSzPts val="1050"/>
              <a:buNone/>
              <a:defRPr sz="1050">
                <a:solidFill>
                  <a:srgbClr val="888888"/>
                </a:solidFill>
              </a:defRPr>
            </a:lvl8pPr>
            <a:lvl9pPr indent="-228600" lvl="8" marL="4114800" algn="l">
              <a:spcBef>
                <a:spcPts val="210"/>
              </a:spcBef>
              <a:spcAft>
                <a:spcPts val="0"/>
              </a:spcAft>
              <a:buClr>
                <a:srgbClr val="888888"/>
              </a:buClr>
              <a:buSzPts val="1050"/>
              <a:buNone/>
              <a:defRPr sz="1050">
                <a:solidFill>
                  <a:srgbClr val="888888"/>
                </a:solidFill>
              </a:defRPr>
            </a:lvl9pPr>
          </a:lstStyle>
          <a:p/>
        </p:txBody>
      </p:sp>
      <p:sp>
        <p:nvSpPr>
          <p:cNvPr id="105" name="Google Shape;105;p40"/>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6" name="Google Shape;106;p40"/>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7" name="Google Shape;107;p40"/>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900">
                <a:solidFill>
                  <a:srgbClr val="888888"/>
                </a:solidFill>
                <a:latin typeface="Calibri"/>
                <a:ea typeface="Calibri"/>
                <a:cs typeface="Calibri"/>
                <a:sym typeface="Calibri"/>
              </a:defRPr>
            </a:lvl1pPr>
            <a:lvl2pPr indent="0" lvl="1" marL="0" marR="0" algn="r">
              <a:spcBef>
                <a:spcPts val="0"/>
              </a:spcBef>
              <a:spcAft>
                <a:spcPts val="0"/>
              </a:spcAft>
              <a:buNone/>
              <a:defRPr sz="900">
                <a:solidFill>
                  <a:srgbClr val="888888"/>
                </a:solidFill>
                <a:latin typeface="Calibri"/>
                <a:ea typeface="Calibri"/>
                <a:cs typeface="Calibri"/>
                <a:sym typeface="Calibri"/>
              </a:defRPr>
            </a:lvl2pPr>
            <a:lvl3pPr indent="0" lvl="2" marL="0" marR="0" algn="r">
              <a:spcBef>
                <a:spcPts val="0"/>
              </a:spcBef>
              <a:spcAft>
                <a:spcPts val="0"/>
              </a:spcAft>
              <a:buNone/>
              <a:defRPr sz="900">
                <a:solidFill>
                  <a:srgbClr val="888888"/>
                </a:solidFill>
                <a:latin typeface="Calibri"/>
                <a:ea typeface="Calibri"/>
                <a:cs typeface="Calibri"/>
                <a:sym typeface="Calibri"/>
              </a:defRPr>
            </a:lvl3pPr>
            <a:lvl4pPr indent="0" lvl="3" marL="0" marR="0" algn="r">
              <a:spcBef>
                <a:spcPts val="0"/>
              </a:spcBef>
              <a:spcAft>
                <a:spcPts val="0"/>
              </a:spcAft>
              <a:buNone/>
              <a:defRPr sz="900">
                <a:solidFill>
                  <a:srgbClr val="888888"/>
                </a:solidFill>
                <a:latin typeface="Calibri"/>
                <a:ea typeface="Calibri"/>
                <a:cs typeface="Calibri"/>
                <a:sym typeface="Calibri"/>
              </a:defRPr>
            </a:lvl4pPr>
            <a:lvl5pPr indent="0" lvl="4" marL="0" marR="0" algn="r">
              <a:spcBef>
                <a:spcPts val="0"/>
              </a:spcBef>
              <a:spcAft>
                <a:spcPts val="0"/>
              </a:spcAft>
              <a:buNone/>
              <a:defRPr sz="900">
                <a:solidFill>
                  <a:srgbClr val="888888"/>
                </a:solidFill>
                <a:latin typeface="Calibri"/>
                <a:ea typeface="Calibri"/>
                <a:cs typeface="Calibri"/>
                <a:sym typeface="Calibri"/>
              </a:defRPr>
            </a:lvl5pPr>
            <a:lvl6pPr indent="0" lvl="5" marL="0" marR="0" algn="r">
              <a:spcBef>
                <a:spcPts val="0"/>
              </a:spcBef>
              <a:spcAft>
                <a:spcPts val="0"/>
              </a:spcAft>
              <a:buNone/>
              <a:defRPr sz="900">
                <a:solidFill>
                  <a:srgbClr val="888888"/>
                </a:solidFill>
                <a:latin typeface="Calibri"/>
                <a:ea typeface="Calibri"/>
                <a:cs typeface="Calibri"/>
                <a:sym typeface="Calibri"/>
              </a:defRPr>
            </a:lvl6pPr>
            <a:lvl7pPr indent="0" lvl="6" marL="0" marR="0" algn="r">
              <a:spcBef>
                <a:spcPts val="0"/>
              </a:spcBef>
              <a:spcAft>
                <a:spcPts val="0"/>
              </a:spcAft>
              <a:buNone/>
              <a:defRPr sz="900">
                <a:solidFill>
                  <a:srgbClr val="888888"/>
                </a:solidFill>
                <a:latin typeface="Calibri"/>
                <a:ea typeface="Calibri"/>
                <a:cs typeface="Calibri"/>
                <a:sym typeface="Calibri"/>
              </a:defRPr>
            </a:lvl7pPr>
            <a:lvl8pPr indent="0" lvl="7" marL="0" marR="0" algn="r">
              <a:spcBef>
                <a:spcPts val="0"/>
              </a:spcBef>
              <a:spcAft>
                <a:spcPts val="0"/>
              </a:spcAft>
              <a:buNone/>
              <a:defRPr sz="900">
                <a:solidFill>
                  <a:srgbClr val="888888"/>
                </a:solidFill>
                <a:latin typeface="Calibri"/>
                <a:ea typeface="Calibri"/>
                <a:cs typeface="Calibri"/>
                <a:sym typeface="Calibri"/>
              </a:defRPr>
            </a:lvl8pPr>
            <a:lvl9pPr indent="0" lvl="8" marL="0" marR="0" algn="r">
              <a:spcBef>
                <a:spcPts val="0"/>
              </a:spcBef>
              <a:spcAft>
                <a:spcPts val="0"/>
              </a:spcAft>
              <a:buNone/>
              <a:defRPr sz="9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08" name="Shape 108"/>
        <p:cNvGrpSpPr/>
        <p:nvPr/>
      </p:nvGrpSpPr>
      <p:grpSpPr>
        <a:xfrm>
          <a:off x="0" y="0"/>
          <a:ext cx="0" cy="0"/>
          <a:chOff x="0" y="0"/>
          <a:chExt cx="0" cy="0"/>
        </a:xfrm>
      </p:grpSpPr>
      <p:sp>
        <p:nvSpPr>
          <p:cNvPr id="109" name="Google Shape;109;p41"/>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10" name="Google Shape;110;p41"/>
          <p:cNvSpPr txBox="1"/>
          <p:nvPr>
            <p:ph idx="1" type="body"/>
          </p:nvPr>
        </p:nvSpPr>
        <p:spPr>
          <a:xfrm>
            <a:off x="457200" y="1200151"/>
            <a:ext cx="4038600" cy="3394472"/>
          </a:xfrm>
          <a:prstGeom prst="rect">
            <a:avLst/>
          </a:prstGeom>
          <a:noFill/>
          <a:ln>
            <a:noFill/>
          </a:ln>
        </p:spPr>
        <p:txBody>
          <a:bodyPr anchorCtr="0" anchor="t" bIns="45700" lIns="91425" spcFirstLastPara="1" rIns="91425" wrap="square" tIns="45700">
            <a:noAutofit/>
          </a:bodyPr>
          <a:lstStyle>
            <a:lvl1pPr indent="-361950" lvl="0" marL="457200" algn="l">
              <a:spcBef>
                <a:spcPts val="420"/>
              </a:spcBef>
              <a:spcAft>
                <a:spcPts val="0"/>
              </a:spcAft>
              <a:buClr>
                <a:schemeClr val="dk1"/>
              </a:buClr>
              <a:buSzPts val="2100"/>
              <a:buChar char="•"/>
              <a:defRPr sz="2100"/>
            </a:lvl1pPr>
            <a:lvl2pPr indent="-342900" lvl="1" marL="914400" algn="l">
              <a:spcBef>
                <a:spcPts val="360"/>
              </a:spcBef>
              <a:spcAft>
                <a:spcPts val="0"/>
              </a:spcAft>
              <a:buClr>
                <a:schemeClr val="dk1"/>
              </a:buClr>
              <a:buSzPts val="1800"/>
              <a:buChar char="–"/>
              <a:defRPr sz="1800"/>
            </a:lvl2pPr>
            <a:lvl3pPr indent="-323850" lvl="2" marL="1371600" algn="l">
              <a:spcBef>
                <a:spcPts val="300"/>
              </a:spcBef>
              <a:spcAft>
                <a:spcPts val="0"/>
              </a:spcAft>
              <a:buClr>
                <a:schemeClr val="dk1"/>
              </a:buClr>
              <a:buSzPts val="1500"/>
              <a:buChar char="•"/>
              <a:defRPr sz="1500"/>
            </a:lvl3pPr>
            <a:lvl4pPr indent="-314325" lvl="3" marL="1828800" algn="l">
              <a:spcBef>
                <a:spcPts val="270"/>
              </a:spcBef>
              <a:spcAft>
                <a:spcPts val="0"/>
              </a:spcAft>
              <a:buClr>
                <a:schemeClr val="dk1"/>
              </a:buClr>
              <a:buSzPts val="1350"/>
              <a:buChar char="–"/>
              <a:defRPr sz="1350"/>
            </a:lvl4pPr>
            <a:lvl5pPr indent="-314325" lvl="4" marL="2286000" algn="l">
              <a:spcBef>
                <a:spcPts val="270"/>
              </a:spcBef>
              <a:spcAft>
                <a:spcPts val="0"/>
              </a:spcAft>
              <a:buClr>
                <a:schemeClr val="dk1"/>
              </a:buClr>
              <a:buSzPts val="1350"/>
              <a:buChar char="»"/>
              <a:defRPr sz="1350"/>
            </a:lvl5pPr>
            <a:lvl6pPr indent="-314325" lvl="5" marL="2743200" algn="l">
              <a:spcBef>
                <a:spcPts val="270"/>
              </a:spcBef>
              <a:spcAft>
                <a:spcPts val="0"/>
              </a:spcAft>
              <a:buClr>
                <a:schemeClr val="dk1"/>
              </a:buClr>
              <a:buSzPts val="1350"/>
              <a:buChar char="•"/>
              <a:defRPr sz="1350"/>
            </a:lvl6pPr>
            <a:lvl7pPr indent="-314325" lvl="6" marL="3200400" algn="l">
              <a:spcBef>
                <a:spcPts val="270"/>
              </a:spcBef>
              <a:spcAft>
                <a:spcPts val="0"/>
              </a:spcAft>
              <a:buClr>
                <a:schemeClr val="dk1"/>
              </a:buClr>
              <a:buSzPts val="1350"/>
              <a:buChar char="•"/>
              <a:defRPr sz="1350"/>
            </a:lvl7pPr>
            <a:lvl8pPr indent="-314325" lvl="7" marL="3657600" algn="l">
              <a:spcBef>
                <a:spcPts val="270"/>
              </a:spcBef>
              <a:spcAft>
                <a:spcPts val="0"/>
              </a:spcAft>
              <a:buClr>
                <a:schemeClr val="dk1"/>
              </a:buClr>
              <a:buSzPts val="1350"/>
              <a:buChar char="•"/>
              <a:defRPr sz="1350"/>
            </a:lvl8pPr>
            <a:lvl9pPr indent="-314325" lvl="8" marL="4114800" algn="l">
              <a:spcBef>
                <a:spcPts val="270"/>
              </a:spcBef>
              <a:spcAft>
                <a:spcPts val="0"/>
              </a:spcAft>
              <a:buClr>
                <a:schemeClr val="dk1"/>
              </a:buClr>
              <a:buSzPts val="1350"/>
              <a:buChar char="•"/>
              <a:defRPr sz="1350"/>
            </a:lvl9pPr>
          </a:lstStyle>
          <a:p/>
        </p:txBody>
      </p:sp>
      <p:sp>
        <p:nvSpPr>
          <p:cNvPr id="111" name="Google Shape;111;p41"/>
          <p:cNvSpPr txBox="1"/>
          <p:nvPr>
            <p:ph idx="2" type="body"/>
          </p:nvPr>
        </p:nvSpPr>
        <p:spPr>
          <a:xfrm>
            <a:off x="4648200" y="1200151"/>
            <a:ext cx="4038600" cy="3394472"/>
          </a:xfrm>
          <a:prstGeom prst="rect">
            <a:avLst/>
          </a:prstGeom>
          <a:noFill/>
          <a:ln>
            <a:noFill/>
          </a:ln>
        </p:spPr>
        <p:txBody>
          <a:bodyPr anchorCtr="0" anchor="t" bIns="45700" lIns="91425" spcFirstLastPara="1" rIns="91425" wrap="square" tIns="45700">
            <a:noAutofit/>
          </a:bodyPr>
          <a:lstStyle>
            <a:lvl1pPr indent="-361950" lvl="0" marL="457200" algn="l">
              <a:spcBef>
                <a:spcPts val="420"/>
              </a:spcBef>
              <a:spcAft>
                <a:spcPts val="0"/>
              </a:spcAft>
              <a:buClr>
                <a:schemeClr val="dk1"/>
              </a:buClr>
              <a:buSzPts val="2100"/>
              <a:buChar char="•"/>
              <a:defRPr sz="2100"/>
            </a:lvl1pPr>
            <a:lvl2pPr indent="-342900" lvl="1" marL="914400" algn="l">
              <a:spcBef>
                <a:spcPts val="360"/>
              </a:spcBef>
              <a:spcAft>
                <a:spcPts val="0"/>
              </a:spcAft>
              <a:buClr>
                <a:schemeClr val="dk1"/>
              </a:buClr>
              <a:buSzPts val="1800"/>
              <a:buChar char="–"/>
              <a:defRPr sz="1800"/>
            </a:lvl2pPr>
            <a:lvl3pPr indent="-323850" lvl="2" marL="1371600" algn="l">
              <a:spcBef>
                <a:spcPts val="300"/>
              </a:spcBef>
              <a:spcAft>
                <a:spcPts val="0"/>
              </a:spcAft>
              <a:buClr>
                <a:schemeClr val="dk1"/>
              </a:buClr>
              <a:buSzPts val="1500"/>
              <a:buChar char="•"/>
              <a:defRPr sz="1500"/>
            </a:lvl3pPr>
            <a:lvl4pPr indent="-314325" lvl="3" marL="1828800" algn="l">
              <a:spcBef>
                <a:spcPts val="270"/>
              </a:spcBef>
              <a:spcAft>
                <a:spcPts val="0"/>
              </a:spcAft>
              <a:buClr>
                <a:schemeClr val="dk1"/>
              </a:buClr>
              <a:buSzPts val="1350"/>
              <a:buChar char="–"/>
              <a:defRPr sz="1350"/>
            </a:lvl4pPr>
            <a:lvl5pPr indent="-314325" lvl="4" marL="2286000" algn="l">
              <a:spcBef>
                <a:spcPts val="270"/>
              </a:spcBef>
              <a:spcAft>
                <a:spcPts val="0"/>
              </a:spcAft>
              <a:buClr>
                <a:schemeClr val="dk1"/>
              </a:buClr>
              <a:buSzPts val="1350"/>
              <a:buChar char="»"/>
              <a:defRPr sz="1350"/>
            </a:lvl5pPr>
            <a:lvl6pPr indent="-314325" lvl="5" marL="2743200" algn="l">
              <a:spcBef>
                <a:spcPts val="270"/>
              </a:spcBef>
              <a:spcAft>
                <a:spcPts val="0"/>
              </a:spcAft>
              <a:buClr>
                <a:schemeClr val="dk1"/>
              </a:buClr>
              <a:buSzPts val="1350"/>
              <a:buChar char="•"/>
              <a:defRPr sz="1350"/>
            </a:lvl6pPr>
            <a:lvl7pPr indent="-314325" lvl="6" marL="3200400" algn="l">
              <a:spcBef>
                <a:spcPts val="270"/>
              </a:spcBef>
              <a:spcAft>
                <a:spcPts val="0"/>
              </a:spcAft>
              <a:buClr>
                <a:schemeClr val="dk1"/>
              </a:buClr>
              <a:buSzPts val="1350"/>
              <a:buChar char="•"/>
              <a:defRPr sz="1350"/>
            </a:lvl7pPr>
            <a:lvl8pPr indent="-314325" lvl="7" marL="3657600" algn="l">
              <a:spcBef>
                <a:spcPts val="270"/>
              </a:spcBef>
              <a:spcAft>
                <a:spcPts val="0"/>
              </a:spcAft>
              <a:buClr>
                <a:schemeClr val="dk1"/>
              </a:buClr>
              <a:buSzPts val="1350"/>
              <a:buChar char="•"/>
              <a:defRPr sz="1350"/>
            </a:lvl8pPr>
            <a:lvl9pPr indent="-314325" lvl="8" marL="4114800" algn="l">
              <a:spcBef>
                <a:spcPts val="270"/>
              </a:spcBef>
              <a:spcAft>
                <a:spcPts val="0"/>
              </a:spcAft>
              <a:buClr>
                <a:schemeClr val="dk1"/>
              </a:buClr>
              <a:buSzPts val="1350"/>
              <a:buChar char="•"/>
              <a:defRPr sz="1350"/>
            </a:lvl9pPr>
          </a:lstStyle>
          <a:p/>
        </p:txBody>
      </p:sp>
      <p:sp>
        <p:nvSpPr>
          <p:cNvPr id="112" name="Google Shape;112;p41"/>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41"/>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4" name="Google Shape;114;p41"/>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900">
                <a:solidFill>
                  <a:srgbClr val="888888"/>
                </a:solidFill>
                <a:latin typeface="Calibri"/>
                <a:ea typeface="Calibri"/>
                <a:cs typeface="Calibri"/>
                <a:sym typeface="Calibri"/>
              </a:defRPr>
            </a:lvl1pPr>
            <a:lvl2pPr indent="0" lvl="1" marL="0" marR="0" algn="r">
              <a:spcBef>
                <a:spcPts val="0"/>
              </a:spcBef>
              <a:spcAft>
                <a:spcPts val="0"/>
              </a:spcAft>
              <a:buNone/>
              <a:defRPr sz="900">
                <a:solidFill>
                  <a:srgbClr val="888888"/>
                </a:solidFill>
                <a:latin typeface="Calibri"/>
                <a:ea typeface="Calibri"/>
                <a:cs typeface="Calibri"/>
                <a:sym typeface="Calibri"/>
              </a:defRPr>
            </a:lvl2pPr>
            <a:lvl3pPr indent="0" lvl="2" marL="0" marR="0" algn="r">
              <a:spcBef>
                <a:spcPts val="0"/>
              </a:spcBef>
              <a:spcAft>
                <a:spcPts val="0"/>
              </a:spcAft>
              <a:buNone/>
              <a:defRPr sz="900">
                <a:solidFill>
                  <a:srgbClr val="888888"/>
                </a:solidFill>
                <a:latin typeface="Calibri"/>
                <a:ea typeface="Calibri"/>
                <a:cs typeface="Calibri"/>
                <a:sym typeface="Calibri"/>
              </a:defRPr>
            </a:lvl3pPr>
            <a:lvl4pPr indent="0" lvl="3" marL="0" marR="0" algn="r">
              <a:spcBef>
                <a:spcPts val="0"/>
              </a:spcBef>
              <a:spcAft>
                <a:spcPts val="0"/>
              </a:spcAft>
              <a:buNone/>
              <a:defRPr sz="900">
                <a:solidFill>
                  <a:srgbClr val="888888"/>
                </a:solidFill>
                <a:latin typeface="Calibri"/>
                <a:ea typeface="Calibri"/>
                <a:cs typeface="Calibri"/>
                <a:sym typeface="Calibri"/>
              </a:defRPr>
            </a:lvl4pPr>
            <a:lvl5pPr indent="0" lvl="4" marL="0" marR="0" algn="r">
              <a:spcBef>
                <a:spcPts val="0"/>
              </a:spcBef>
              <a:spcAft>
                <a:spcPts val="0"/>
              </a:spcAft>
              <a:buNone/>
              <a:defRPr sz="900">
                <a:solidFill>
                  <a:srgbClr val="888888"/>
                </a:solidFill>
                <a:latin typeface="Calibri"/>
                <a:ea typeface="Calibri"/>
                <a:cs typeface="Calibri"/>
                <a:sym typeface="Calibri"/>
              </a:defRPr>
            </a:lvl5pPr>
            <a:lvl6pPr indent="0" lvl="5" marL="0" marR="0" algn="r">
              <a:spcBef>
                <a:spcPts val="0"/>
              </a:spcBef>
              <a:spcAft>
                <a:spcPts val="0"/>
              </a:spcAft>
              <a:buNone/>
              <a:defRPr sz="900">
                <a:solidFill>
                  <a:srgbClr val="888888"/>
                </a:solidFill>
                <a:latin typeface="Calibri"/>
                <a:ea typeface="Calibri"/>
                <a:cs typeface="Calibri"/>
                <a:sym typeface="Calibri"/>
              </a:defRPr>
            </a:lvl6pPr>
            <a:lvl7pPr indent="0" lvl="6" marL="0" marR="0" algn="r">
              <a:spcBef>
                <a:spcPts val="0"/>
              </a:spcBef>
              <a:spcAft>
                <a:spcPts val="0"/>
              </a:spcAft>
              <a:buNone/>
              <a:defRPr sz="900">
                <a:solidFill>
                  <a:srgbClr val="888888"/>
                </a:solidFill>
                <a:latin typeface="Calibri"/>
                <a:ea typeface="Calibri"/>
                <a:cs typeface="Calibri"/>
                <a:sym typeface="Calibri"/>
              </a:defRPr>
            </a:lvl7pPr>
            <a:lvl8pPr indent="0" lvl="7" marL="0" marR="0" algn="r">
              <a:spcBef>
                <a:spcPts val="0"/>
              </a:spcBef>
              <a:spcAft>
                <a:spcPts val="0"/>
              </a:spcAft>
              <a:buNone/>
              <a:defRPr sz="900">
                <a:solidFill>
                  <a:srgbClr val="888888"/>
                </a:solidFill>
                <a:latin typeface="Calibri"/>
                <a:ea typeface="Calibri"/>
                <a:cs typeface="Calibri"/>
                <a:sym typeface="Calibri"/>
              </a:defRPr>
            </a:lvl8pPr>
            <a:lvl9pPr indent="0" lvl="8" marL="0" marR="0" algn="r">
              <a:spcBef>
                <a:spcPts val="0"/>
              </a:spcBef>
              <a:spcAft>
                <a:spcPts val="0"/>
              </a:spcAft>
              <a:buNone/>
              <a:defRPr sz="9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15" name="Shape 115"/>
        <p:cNvGrpSpPr/>
        <p:nvPr/>
      </p:nvGrpSpPr>
      <p:grpSpPr>
        <a:xfrm>
          <a:off x="0" y="0"/>
          <a:ext cx="0" cy="0"/>
          <a:chOff x="0" y="0"/>
          <a:chExt cx="0" cy="0"/>
        </a:xfrm>
      </p:grpSpPr>
      <p:sp>
        <p:nvSpPr>
          <p:cNvPr id="116" name="Google Shape;116;p42"/>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17" name="Google Shape;117;p42"/>
          <p:cNvSpPr txBox="1"/>
          <p:nvPr>
            <p:ph idx="1" type="body"/>
          </p:nvPr>
        </p:nvSpPr>
        <p:spPr>
          <a:xfrm>
            <a:off x="457200" y="1151335"/>
            <a:ext cx="4040188" cy="479822"/>
          </a:xfrm>
          <a:prstGeom prst="rect">
            <a:avLst/>
          </a:prstGeom>
          <a:noFill/>
          <a:ln>
            <a:noFill/>
          </a:ln>
        </p:spPr>
        <p:txBody>
          <a:bodyPr anchorCtr="0" anchor="b" bIns="45700" lIns="91425" spcFirstLastPara="1" rIns="91425" wrap="square" tIns="45700">
            <a:noAutofit/>
          </a:bodyPr>
          <a:lstStyle>
            <a:lvl1pPr indent="-228600" lvl="0" marL="457200" algn="l">
              <a:spcBef>
                <a:spcPts val="360"/>
              </a:spcBef>
              <a:spcAft>
                <a:spcPts val="0"/>
              </a:spcAft>
              <a:buClr>
                <a:schemeClr val="dk1"/>
              </a:buClr>
              <a:buSzPts val="1800"/>
              <a:buNone/>
              <a:defRPr b="1" sz="1800"/>
            </a:lvl1pPr>
            <a:lvl2pPr indent="-228600" lvl="1" marL="914400" algn="l">
              <a:spcBef>
                <a:spcPts val="300"/>
              </a:spcBef>
              <a:spcAft>
                <a:spcPts val="0"/>
              </a:spcAft>
              <a:buClr>
                <a:schemeClr val="dk1"/>
              </a:buClr>
              <a:buSzPts val="1500"/>
              <a:buNone/>
              <a:defRPr b="1" sz="1500"/>
            </a:lvl2pPr>
            <a:lvl3pPr indent="-228600" lvl="2" marL="1371600" algn="l">
              <a:spcBef>
                <a:spcPts val="270"/>
              </a:spcBef>
              <a:spcAft>
                <a:spcPts val="0"/>
              </a:spcAft>
              <a:buClr>
                <a:schemeClr val="dk1"/>
              </a:buClr>
              <a:buSzPts val="1350"/>
              <a:buNone/>
              <a:defRPr b="1" sz="1350"/>
            </a:lvl3pPr>
            <a:lvl4pPr indent="-228600" lvl="3" marL="1828800" algn="l">
              <a:spcBef>
                <a:spcPts val="240"/>
              </a:spcBef>
              <a:spcAft>
                <a:spcPts val="0"/>
              </a:spcAft>
              <a:buClr>
                <a:schemeClr val="dk1"/>
              </a:buClr>
              <a:buSzPts val="1200"/>
              <a:buNone/>
              <a:defRPr b="1" sz="1200"/>
            </a:lvl4pPr>
            <a:lvl5pPr indent="-228600" lvl="4" marL="2286000" algn="l">
              <a:spcBef>
                <a:spcPts val="240"/>
              </a:spcBef>
              <a:spcAft>
                <a:spcPts val="0"/>
              </a:spcAft>
              <a:buClr>
                <a:schemeClr val="dk1"/>
              </a:buClr>
              <a:buSzPts val="1200"/>
              <a:buNone/>
              <a:defRPr b="1" sz="1200"/>
            </a:lvl5pPr>
            <a:lvl6pPr indent="-228600" lvl="5" marL="2743200" algn="l">
              <a:spcBef>
                <a:spcPts val="240"/>
              </a:spcBef>
              <a:spcAft>
                <a:spcPts val="0"/>
              </a:spcAft>
              <a:buClr>
                <a:schemeClr val="dk1"/>
              </a:buClr>
              <a:buSzPts val="1200"/>
              <a:buNone/>
              <a:defRPr b="1" sz="1200"/>
            </a:lvl6pPr>
            <a:lvl7pPr indent="-228600" lvl="6" marL="3200400" algn="l">
              <a:spcBef>
                <a:spcPts val="240"/>
              </a:spcBef>
              <a:spcAft>
                <a:spcPts val="0"/>
              </a:spcAft>
              <a:buClr>
                <a:schemeClr val="dk1"/>
              </a:buClr>
              <a:buSzPts val="1200"/>
              <a:buNone/>
              <a:defRPr b="1" sz="1200"/>
            </a:lvl7pPr>
            <a:lvl8pPr indent="-228600" lvl="7" marL="3657600" algn="l">
              <a:spcBef>
                <a:spcPts val="240"/>
              </a:spcBef>
              <a:spcAft>
                <a:spcPts val="0"/>
              </a:spcAft>
              <a:buClr>
                <a:schemeClr val="dk1"/>
              </a:buClr>
              <a:buSzPts val="1200"/>
              <a:buNone/>
              <a:defRPr b="1" sz="1200"/>
            </a:lvl8pPr>
            <a:lvl9pPr indent="-228600" lvl="8" marL="4114800" algn="l">
              <a:spcBef>
                <a:spcPts val="240"/>
              </a:spcBef>
              <a:spcAft>
                <a:spcPts val="0"/>
              </a:spcAft>
              <a:buClr>
                <a:schemeClr val="dk1"/>
              </a:buClr>
              <a:buSzPts val="1200"/>
              <a:buNone/>
              <a:defRPr b="1" sz="1200"/>
            </a:lvl9pPr>
          </a:lstStyle>
          <a:p/>
        </p:txBody>
      </p:sp>
      <p:sp>
        <p:nvSpPr>
          <p:cNvPr id="118" name="Google Shape;118;p42"/>
          <p:cNvSpPr txBox="1"/>
          <p:nvPr>
            <p:ph idx="2" type="body"/>
          </p:nvPr>
        </p:nvSpPr>
        <p:spPr>
          <a:xfrm>
            <a:off x="457200" y="1631156"/>
            <a:ext cx="4040188" cy="2963466"/>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sz="1800"/>
            </a:lvl1pPr>
            <a:lvl2pPr indent="-323850" lvl="1" marL="914400" algn="l">
              <a:spcBef>
                <a:spcPts val="300"/>
              </a:spcBef>
              <a:spcAft>
                <a:spcPts val="0"/>
              </a:spcAft>
              <a:buClr>
                <a:schemeClr val="dk1"/>
              </a:buClr>
              <a:buSzPts val="1500"/>
              <a:buChar char="–"/>
              <a:defRPr sz="1500"/>
            </a:lvl2pPr>
            <a:lvl3pPr indent="-314325" lvl="2" marL="1371600" algn="l">
              <a:spcBef>
                <a:spcPts val="270"/>
              </a:spcBef>
              <a:spcAft>
                <a:spcPts val="0"/>
              </a:spcAft>
              <a:buClr>
                <a:schemeClr val="dk1"/>
              </a:buClr>
              <a:buSzPts val="1350"/>
              <a:buChar char="•"/>
              <a:defRPr sz="1350"/>
            </a:lvl3pPr>
            <a:lvl4pPr indent="-304800" lvl="3" marL="1828800" algn="l">
              <a:spcBef>
                <a:spcPts val="240"/>
              </a:spcBef>
              <a:spcAft>
                <a:spcPts val="0"/>
              </a:spcAft>
              <a:buClr>
                <a:schemeClr val="dk1"/>
              </a:buClr>
              <a:buSzPts val="1200"/>
              <a:buChar char="–"/>
              <a:defRPr sz="1200"/>
            </a:lvl4pPr>
            <a:lvl5pPr indent="-304800" lvl="4" marL="2286000" algn="l">
              <a:spcBef>
                <a:spcPts val="240"/>
              </a:spcBef>
              <a:spcAft>
                <a:spcPts val="0"/>
              </a:spcAft>
              <a:buClr>
                <a:schemeClr val="dk1"/>
              </a:buClr>
              <a:buSzPts val="1200"/>
              <a:buChar char="»"/>
              <a:defRPr sz="1200"/>
            </a:lvl5pPr>
            <a:lvl6pPr indent="-304800" lvl="5" marL="2743200" algn="l">
              <a:spcBef>
                <a:spcPts val="240"/>
              </a:spcBef>
              <a:spcAft>
                <a:spcPts val="0"/>
              </a:spcAft>
              <a:buClr>
                <a:schemeClr val="dk1"/>
              </a:buClr>
              <a:buSzPts val="1200"/>
              <a:buChar char="•"/>
              <a:defRPr sz="1200"/>
            </a:lvl6pPr>
            <a:lvl7pPr indent="-304800" lvl="6" marL="3200400" algn="l">
              <a:spcBef>
                <a:spcPts val="240"/>
              </a:spcBef>
              <a:spcAft>
                <a:spcPts val="0"/>
              </a:spcAft>
              <a:buClr>
                <a:schemeClr val="dk1"/>
              </a:buClr>
              <a:buSzPts val="1200"/>
              <a:buChar char="•"/>
              <a:defRPr sz="1200"/>
            </a:lvl7pPr>
            <a:lvl8pPr indent="-304800" lvl="7" marL="3657600" algn="l">
              <a:spcBef>
                <a:spcPts val="240"/>
              </a:spcBef>
              <a:spcAft>
                <a:spcPts val="0"/>
              </a:spcAft>
              <a:buClr>
                <a:schemeClr val="dk1"/>
              </a:buClr>
              <a:buSzPts val="1200"/>
              <a:buChar char="•"/>
              <a:defRPr sz="1200"/>
            </a:lvl8pPr>
            <a:lvl9pPr indent="-304800" lvl="8" marL="4114800" algn="l">
              <a:spcBef>
                <a:spcPts val="240"/>
              </a:spcBef>
              <a:spcAft>
                <a:spcPts val="0"/>
              </a:spcAft>
              <a:buClr>
                <a:schemeClr val="dk1"/>
              </a:buClr>
              <a:buSzPts val="1200"/>
              <a:buChar char="•"/>
              <a:defRPr sz="1200"/>
            </a:lvl9pPr>
          </a:lstStyle>
          <a:p/>
        </p:txBody>
      </p:sp>
      <p:sp>
        <p:nvSpPr>
          <p:cNvPr id="119" name="Google Shape;119;p42"/>
          <p:cNvSpPr txBox="1"/>
          <p:nvPr>
            <p:ph idx="3" type="body"/>
          </p:nvPr>
        </p:nvSpPr>
        <p:spPr>
          <a:xfrm>
            <a:off x="4645026" y="1151335"/>
            <a:ext cx="4041775" cy="479822"/>
          </a:xfrm>
          <a:prstGeom prst="rect">
            <a:avLst/>
          </a:prstGeom>
          <a:noFill/>
          <a:ln>
            <a:noFill/>
          </a:ln>
        </p:spPr>
        <p:txBody>
          <a:bodyPr anchorCtr="0" anchor="b" bIns="45700" lIns="91425" spcFirstLastPara="1" rIns="91425" wrap="square" tIns="45700">
            <a:noAutofit/>
          </a:bodyPr>
          <a:lstStyle>
            <a:lvl1pPr indent="-228600" lvl="0" marL="457200" algn="l">
              <a:spcBef>
                <a:spcPts val="360"/>
              </a:spcBef>
              <a:spcAft>
                <a:spcPts val="0"/>
              </a:spcAft>
              <a:buClr>
                <a:schemeClr val="dk1"/>
              </a:buClr>
              <a:buSzPts val="1800"/>
              <a:buNone/>
              <a:defRPr b="1" sz="1800"/>
            </a:lvl1pPr>
            <a:lvl2pPr indent="-228600" lvl="1" marL="914400" algn="l">
              <a:spcBef>
                <a:spcPts val="300"/>
              </a:spcBef>
              <a:spcAft>
                <a:spcPts val="0"/>
              </a:spcAft>
              <a:buClr>
                <a:schemeClr val="dk1"/>
              </a:buClr>
              <a:buSzPts val="1500"/>
              <a:buNone/>
              <a:defRPr b="1" sz="1500"/>
            </a:lvl2pPr>
            <a:lvl3pPr indent="-228600" lvl="2" marL="1371600" algn="l">
              <a:spcBef>
                <a:spcPts val="270"/>
              </a:spcBef>
              <a:spcAft>
                <a:spcPts val="0"/>
              </a:spcAft>
              <a:buClr>
                <a:schemeClr val="dk1"/>
              </a:buClr>
              <a:buSzPts val="1350"/>
              <a:buNone/>
              <a:defRPr b="1" sz="1350"/>
            </a:lvl3pPr>
            <a:lvl4pPr indent="-228600" lvl="3" marL="1828800" algn="l">
              <a:spcBef>
                <a:spcPts val="240"/>
              </a:spcBef>
              <a:spcAft>
                <a:spcPts val="0"/>
              </a:spcAft>
              <a:buClr>
                <a:schemeClr val="dk1"/>
              </a:buClr>
              <a:buSzPts val="1200"/>
              <a:buNone/>
              <a:defRPr b="1" sz="1200"/>
            </a:lvl4pPr>
            <a:lvl5pPr indent="-228600" lvl="4" marL="2286000" algn="l">
              <a:spcBef>
                <a:spcPts val="240"/>
              </a:spcBef>
              <a:spcAft>
                <a:spcPts val="0"/>
              </a:spcAft>
              <a:buClr>
                <a:schemeClr val="dk1"/>
              </a:buClr>
              <a:buSzPts val="1200"/>
              <a:buNone/>
              <a:defRPr b="1" sz="1200"/>
            </a:lvl5pPr>
            <a:lvl6pPr indent="-228600" lvl="5" marL="2743200" algn="l">
              <a:spcBef>
                <a:spcPts val="240"/>
              </a:spcBef>
              <a:spcAft>
                <a:spcPts val="0"/>
              </a:spcAft>
              <a:buClr>
                <a:schemeClr val="dk1"/>
              </a:buClr>
              <a:buSzPts val="1200"/>
              <a:buNone/>
              <a:defRPr b="1" sz="1200"/>
            </a:lvl6pPr>
            <a:lvl7pPr indent="-228600" lvl="6" marL="3200400" algn="l">
              <a:spcBef>
                <a:spcPts val="240"/>
              </a:spcBef>
              <a:spcAft>
                <a:spcPts val="0"/>
              </a:spcAft>
              <a:buClr>
                <a:schemeClr val="dk1"/>
              </a:buClr>
              <a:buSzPts val="1200"/>
              <a:buNone/>
              <a:defRPr b="1" sz="1200"/>
            </a:lvl7pPr>
            <a:lvl8pPr indent="-228600" lvl="7" marL="3657600" algn="l">
              <a:spcBef>
                <a:spcPts val="240"/>
              </a:spcBef>
              <a:spcAft>
                <a:spcPts val="0"/>
              </a:spcAft>
              <a:buClr>
                <a:schemeClr val="dk1"/>
              </a:buClr>
              <a:buSzPts val="1200"/>
              <a:buNone/>
              <a:defRPr b="1" sz="1200"/>
            </a:lvl8pPr>
            <a:lvl9pPr indent="-228600" lvl="8" marL="4114800" algn="l">
              <a:spcBef>
                <a:spcPts val="240"/>
              </a:spcBef>
              <a:spcAft>
                <a:spcPts val="0"/>
              </a:spcAft>
              <a:buClr>
                <a:schemeClr val="dk1"/>
              </a:buClr>
              <a:buSzPts val="1200"/>
              <a:buNone/>
              <a:defRPr b="1" sz="1200"/>
            </a:lvl9pPr>
          </a:lstStyle>
          <a:p/>
        </p:txBody>
      </p:sp>
      <p:sp>
        <p:nvSpPr>
          <p:cNvPr id="120" name="Google Shape;120;p42"/>
          <p:cNvSpPr txBox="1"/>
          <p:nvPr>
            <p:ph idx="4" type="body"/>
          </p:nvPr>
        </p:nvSpPr>
        <p:spPr>
          <a:xfrm>
            <a:off x="4645026" y="1631156"/>
            <a:ext cx="4041775" cy="2963466"/>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sz="1800"/>
            </a:lvl1pPr>
            <a:lvl2pPr indent="-323850" lvl="1" marL="914400" algn="l">
              <a:spcBef>
                <a:spcPts val="300"/>
              </a:spcBef>
              <a:spcAft>
                <a:spcPts val="0"/>
              </a:spcAft>
              <a:buClr>
                <a:schemeClr val="dk1"/>
              </a:buClr>
              <a:buSzPts val="1500"/>
              <a:buChar char="–"/>
              <a:defRPr sz="1500"/>
            </a:lvl2pPr>
            <a:lvl3pPr indent="-314325" lvl="2" marL="1371600" algn="l">
              <a:spcBef>
                <a:spcPts val="270"/>
              </a:spcBef>
              <a:spcAft>
                <a:spcPts val="0"/>
              </a:spcAft>
              <a:buClr>
                <a:schemeClr val="dk1"/>
              </a:buClr>
              <a:buSzPts val="1350"/>
              <a:buChar char="•"/>
              <a:defRPr sz="1350"/>
            </a:lvl3pPr>
            <a:lvl4pPr indent="-304800" lvl="3" marL="1828800" algn="l">
              <a:spcBef>
                <a:spcPts val="240"/>
              </a:spcBef>
              <a:spcAft>
                <a:spcPts val="0"/>
              </a:spcAft>
              <a:buClr>
                <a:schemeClr val="dk1"/>
              </a:buClr>
              <a:buSzPts val="1200"/>
              <a:buChar char="–"/>
              <a:defRPr sz="1200"/>
            </a:lvl4pPr>
            <a:lvl5pPr indent="-304800" lvl="4" marL="2286000" algn="l">
              <a:spcBef>
                <a:spcPts val="240"/>
              </a:spcBef>
              <a:spcAft>
                <a:spcPts val="0"/>
              </a:spcAft>
              <a:buClr>
                <a:schemeClr val="dk1"/>
              </a:buClr>
              <a:buSzPts val="1200"/>
              <a:buChar char="»"/>
              <a:defRPr sz="1200"/>
            </a:lvl5pPr>
            <a:lvl6pPr indent="-304800" lvl="5" marL="2743200" algn="l">
              <a:spcBef>
                <a:spcPts val="240"/>
              </a:spcBef>
              <a:spcAft>
                <a:spcPts val="0"/>
              </a:spcAft>
              <a:buClr>
                <a:schemeClr val="dk1"/>
              </a:buClr>
              <a:buSzPts val="1200"/>
              <a:buChar char="•"/>
              <a:defRPr sz="1200"/>
            </a:lvl6pPr>
            <a:lvl7pPr indent="-304800" lvl="6" marL="3200400" algn="l">
              <a:spcBef>
                <a:spcPts val="240"/>
              </a:spcBef>
              <a:spcAft>
                <a:spcPts val="0"/>
              </a:spcAft>
              <a:buClr>
                <a:schemeClr val="dk1"/>
              </a:buClr>
              <a:buSzPts val="1200"/>
              <a:buChar char="•"/>
              <a:defRPr sz="1200"/>
            </a:lvl7pPr>
            <a:lvl8pPr indent="-304800" lvl="7" marL="3657600" algn="l">
              <a:spcBef>
                <a:spcPts val="240"/>
              </a:spcBef>
              <a:spcAft>
                <a:spcPts val="0"/>
              </a:spcAft>
              <a:buClr>
                <a:schemeClr val="dk1"/>
              </a:buClr>
              <a:buSzPts val="1200"/>
              <a:buChar char="•"/>
              <a:defRPr sz="1200"/>
            </a:lvl8pPr>
            <a:lvl9pPr indent="-304800" lvl="8" marL="4114800" algn="l">
              <a:spcBef>
                <a:spcPts val="240"/>
              </a:spcBef>
              <a:spcAft>
                <a:spcPts val="0"/>
              </a:spcAft>
              <a:buClr>
                <a:schemeClr val="dk1"/>
              </a:buClr>
              <a:buSzPts val="1200"/>
              <a:buChar char="•"/>
              <a:defRPr sz="1200"/>
            </a:lvl9pPr>
          </a:lstStyle>
          <a:p/>
        </p:txBody>
      </p:sp>
      <p:sp>
        <p:nvSpPr>
          <p:cNvPr id="121" name="Google Shape;121;p42"/>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2" name="Google Shape;122;p42"/>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3" name="Google Shape;123;p42"/>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900">
                <a:solidFill>
                  <a:srgbClr val="888888"/>
                </a:solidFill>
                <a:latin typeface="Calibri"/>
                <a:ea typeface="Calibri"/>
                <a:cs typeface="Calibri"/>
                <a:sym typeface="Calibri"/>
              </a:defRPr>
            </a:lvl1pPr>
            <a:lvl2pPr indent="0" lvl="1" marL="0" marR="0" algn="r">
              <a:spcBef>
                <a:spcPts val="0"/>
              </a:spcBef>
              <a:spcAft>
                <a:spcPts val="0"/>
              </a:spcAft>
              <a:buNone/>
              <a:defRPr sz="900">
                <a:solidFill>
                  <a:srgbClr val="888888"/>
                </a:solidFill>
                <a:latin typeface="Calibri"/>
                <a:ea typeface="Calibri"/>
                <a:cs typeface="Calibri"/>
                <a:sym typeface="Calibri"/>
              </a:defRPr>
            </a:lvl2pPr>
            <a:lvl3pPr indent="0" lvl="2" marL="0" marR="0" algn="r">
              <a:spcBef>
                <a:spcPts val="0"/>
              </a:spcBef>
              <a:spcAft>
                <a:spcPts val="0"/>
              </a:spcAft>
              <a:buNone/>
              <a:defRPr sz="900">
                <a:solidFill>
                  <a:srgbClr val="888888"/>
                </a:solidFill>
                <a:latin typeface="Calibri"/>
                <a:ea typeface="Calibri"/>
                <a:cs typeface="Calibri"/>
                <a:sym typeface="Calibri"/>
              </a:defRPr>
            </a:lvl3pPr>
            <a:lvl4pPr indent="0" lvl="3" marL="0" marR="0" algn="r">
              <a:spcBef>
                <a:spcPts val="0"/>
              </a:spcBef>
              <a:spcAft>
                <a:spcPts val="0"/>
              </a:spcAft>
              <a:buNone/>
              <a:defRPr sz="900">
                <a:solidFill>
                  <a:srgbClr val="888888"/>
                </a:solidFill>
                <a:latin typeface="Calibri"/>
                <a:ea typeface="Calibri"/>
                <a:cs typeface="Calibri"/>
                <a:sym typeface="Calibri"/>
              </a:defRPr>
            </a:lvl4pPr>
            <a:lvl5pPr indent="0" lvl="4" marL="0" marR="0" algn="r">
              <a:spcBef>
                <a:spcPts val="0"/>
              </a:spcBef>
              <a:spcAft>
                <a:spcPts val="0"/>
              </a:spcAft>
              <a:buNone/>
              <a:defRPr sz="900">
                <a:solidFill>
                  <a:srgbClr val="888888"/>
                </a:solidFill>
                <a:latin typeface="Calibri"/>
                <a:ea typeface="Calibri"/>
                <a:cs typeface="Calibri"/>
                <a:sym typeface="Calibri"/>
              </a:defRPr>
            </a:lvl5pPr>
            <a:lvl6pPr indent="0" lvl="5" marL="0" marR="0" algn="r">
              <a:spcBef>
                <a:spcPts val="0"/>
              </a:spcBef>
              <a:spcAft>
                <a:spcPts val="0"/>
              </a:spcAft>
              <a:buNone/>
              <a:defRPr sz="900">
                <a:solidFill>
                  <a:srgbClr val="888888"/>
                </a:solidFill>
                <a:latin typeface="Calibri"/>
                <a:ea typeface="Calibri"/>
                <a:cs typeface="Calibri"/>
                <a:sym typeface="Calibri"/>
              </a:defRPr>
            </a:lvl6pPr>
            <a:lvl7pPr indent="0" lvl="6" marL="0" marR="0" algn="r">
              <a:spcBef>
                <a:spcPts val="0"/>
              </a:spcBef>
              <a:spcAft>
                <a:spcPts val="0"/>
              </a:spcAft>
              <a:buNone/>
              <a:defRPr sz="900">
                <a:solidFill>
                  <a:srgbClr val="888888"/>
                </a:solidFill>
                <a:latin typeface="Calibri"/>
                <a:ea typeface="Calibri"/>
                <a:cs typeface="Calibri"/>
                <a:sym typeface="Calibri"/>
              </a:defRPr>
            </a:lvl7pPr>
            <a:lvl8pPr indent="0" lvl="7" marL="0" marR="0" algn="r">
              <a:spcBef>
                <a:spcPts val="0"/>
              </a:spcBef>
              <a:spcAft>
                <a:spcPts val="0"/>
              </a:spcAft>
              <a:buNone/>
              <a:defRPr sz="900">
                <a:solidFill>
                  <a:srgbClr val="888888"/>
                </a:solidFill>
                <a:latin typeface="Calibri"/>
                <a:ea typeface="Calibri"/>
                <a:cs typeface="Calibri"/>
                <a:sym typeface="Calibri"/>
              </a:defRPr>
            </a:lvl8pPr>
            <a:lvl9pPr indent="0" lvl="8" marL="0" marR="0" algn="r">
              <a:spcBef>
                <a:spcPts val="0"/>
              </a:spcBef>
              <a:spcAft>
                <a:spcPts val="0"/>
              </a:spcAft>
              <a:buNone/>
              <a:defRPr sz="9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24" name="Shape 124"/>
        <p:cNvGrpSpPr/>
        <p:nvPr/>
      </p:nvGrpSpPr>
      <p:grpSpPr>
        <a:xfrm>
          <a:off x="0" y="0"/>
          <a:ext cx="0" cy="0"/>
          <a:chOff x="0" y="0"/>
          <a:chExt cx="0" cy="0"/>
        </a:xfrm>
      </p:grpSpPr>
      <p:sp>
        <p:nvSpPr>
          <p:cNvPr id="125" name="Google Shape;125;p43"/>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26" name="Google Shape;126;p43"/>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7" name="Google Shape;127;p43"/>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8" name="Google Shape;128;p43"/>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900">
                <a:solidFill>
                  <a:srgbClr val="888888"/>
                </a:solidFill>
                <a:latin typeface="Calibri"/>
                <a:ea typeface="Calibri"/>
                <a:cs typeface="Calibri"/>
                <a:sym typeface="Calibri"/>
              </a:defRPr>
            </a:lvl1pPr>
            <a:lvl2pPr indent="0" lvl="1" marL="0" marR="0" algn="r">
              <a:spcBef>
                <a:spcPts val="0"/>
              </a:spcBef>
              <a:spcAft>
                <a:spcPts val="0"/>
              </a:spcAft>
              <a:buNone/>
              <a:defRPr sz="900">
                <a:solidFill>
                  <a:srgbClr val="888888"/>
                </a:solidFill>
                <a:latin typeface="Calibri"/>
                <a:ea typeface="Calibri"/>
                <a:cs typeface="Calibri"/>
                <a:sym typeface="Calibri"/>
              </a:defRPr>
            </a:lvl2pPr>
            <a:lvl3pPr indent="0" lvl="2" marL="0" marR="0" algn="r">
              <a:spcBef>
                <a:spcPts val="0"/>
              </a:spcBef>
              <a:spcAft>
                <a:spcPts val="0"/>
              </a:spcAft>
              <a:buNone/>
              <a:defRPr sz="900">
                <a:solidFill>
                  <a:srgbClr val="888888"/>
                </a:solidFill>
                <a:latin typeface="Calibri"/>
                <a:ea typeface="Calibri"/>
                <a:cs typeface="Calibri"/>
                <a:sym typeface="Calibri"/>
              </a:defRPr>
            </a:lvl3pPr>
            <a:lvl4pPr indent="0" lvl="3" marL="0" marR="0" algn="r">
              <a:spcBef>
                <a:spcPts val="0"/>
              </a:spcBef>
              <a:spcAft>
                <a:spcPts val="0"/>
              </a:spcAft>
              <a:buNone/>
              <a:defRPr sz="900">
                <a:solidFill>
                  <a:srgbClr val="888888"/>
                </a:solidFill>
                <a:latin typeface="Calibri"/>
                <a:ea typeface="Calibri"/>
                <a:cs typeface="Calibri"/>
                <a:sym typeface="Calibri"/>
              </a:defRPr>
            </a:lvl4pPr>
            <a:lvl5pPr indent="0" lvl="4" marL="0" marR="0" algn="r">
              <a:spcBef>
                <a:spcPts val="0"/>
              </a:spcBef>
              <a:spcAft>
                <a:spcPts val="0"/>
              </a:spcAft>
              <a:buNone/>
              <a:defRPr sz="900">
                <a:solidFill>
                  <a:srgbClr val="888888"/>
                </a:solidFill>
                <a:latin typeface="Calibri"/>
                <a:ea typeface="Calibri"/>
                <a:cs typeface="Calibri"/>
                <a:sym typeface="Calibri"/>
              </a:defRPr>
            </a:lvl5pPr>
            <a:lvl6pPr indent="0" lvl="5" marL="0" marR="0" algn="r">
              <a:spcBef>
                <a:spcPts val="0"/>
              </a:spcBef>
              <a:spcAft>
                <a:spcPts val="0"/>
              </a:spcAft>
              <a:buNone/>
              <a:defRPr sz="900">
                <a:solidFill>
                  <a:srgbClr val="888888"/>
                </a:solidFill>
                <a:latin typeface="Calibri"/>
                <a:ea typeface="Calibri"/>
                <a:cs typeface="Calibri"/>
                <a:sym typeface="Calibri"/>
              </a:defRPr>
            </a:lvl6pPr>
            <a:lvl7pPr indent="0" lvl="6" marL="0" marR="0" algn="r">
              <a:spcBef>
                <a:spcPts val="0"/>
              </a:spcBef>
              <a:spcAft>
                <a:spcPts val="0"/>
              </a:spcAft>
              <a:buNone/>
              <a:defRPr sz="900">
                <a:solidFill>
                  <a:srgbClr val="888888"/>
                </a:solidFill>
                <a:latin typeface="Calibri"/>
                <a:ea typeface="Calibri"/>
                <a:cs typeface="Calibri"/>
                <a:sym typeface="Calibri"/>
              </a:defRPr>
            </a:lvl7pPr>
            <a:lvl8pPr indent="0" lvl="7" marL="0" marR="0" algn="r">
              <a:spcBef>
                <a:spcPts val="0"/>
              </a:spcBef>
              <a:spcAft>
                <a:spcPts val="0"/>
              </a:spcAft>
              <a:buNone/>
              <a:defRPr sz="900">
                <a:solidFill>
                  <a:srgbClr val="888888"/>
                </a:solidFill>
                <a:latin typeface="Calibri"/>
                <a:ea typeface="Calibri"/>
                <a:cs typeface="Calibri"/>
                <a:sym typeface="Calibri"/>
              </a:defRPr>
            </a:lvl8pPr>
            <a:lvl9pPr indent="0" lvl="8" marL="0" marR="0" algn="r">
              <a:spcBef>
                <a:spcPts val="0"/>
              </a:spcBef>
              <a:spcAft>
                <a:spcPts val="0"/>
              </a:spcAft>
              <a:buNone/>
              <a:defRPr sz="9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9" name="Shape 129"/>
        <p:cNvGrpSpPr/>
        <p:nvPr/>
      </p:nvGrpSpPr>
      <p:grpSpPr>
        <a:xfrm>
          <a:off x="0" y="0"/>
          <a:ext cx="0" cy="0"/>
          <a:chOff x="0" y="0"/>
          <a:chExt cx="0" cy="0"/>
        </a:xfrm>
      </p:grpSpPr>
      <p:sp>
        <p:nvSpPr>
          <p:cNvPr id="130" name="Google Shape;130;p44"/>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44"/>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2" name="Google Shape;132;p44"/>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900">
                <a:solidFill>
                  <a:srgbClr val="888888"/>
                </a:solidFill>
                <a:latin typeface="Calibri"/>
                <a:ea typeface="Calibri"/>
                <a:cs typeface="Calibri"/>
                <a:sym typeface="Calibri"/>
              </a:defRPr>
            </a:lvl1pPr>
            <a:lvl2pPr indent="0" lvl="1" marL="0" marR="0" algn="r">
              <a:spcBef>
                <a:spcPts val="0"/>
              </a:spcBef>
              <a:spcAft>
                <a:spcPts val="0"/>
              </a:spcAft>
              <a:buNone/>
              <a:defRPr sz="900">
                <a:solidFill>
                  <a:srgbClr val="888888"/>
                </a:solidFill>
                <a:latin typeface="Calibri"/>
                <a:ea typeface="Calibri"/>
                <a:cs typeface="Calibri"/>
                <a:sym typeface="Calibri"/>
              </a:defRPr>
            </a:lvl2pPr>
            <a:lvl3pPr indent="0" lvl="2" marL="0" marR="0" algn="r">
              <a:spcBef>
                <a:spcPts val="0"/>
              </a:spcBef>
              <a:spcAft>
                <a:spcPts val="0"/>
              </a:spcAft>
              <a:buNone/>
              <a:defRPr sz="900">
                <a:solidFill>
                  <a:srgbClr val="888888"/>
                </a:solidFill>
                <a:latin typeface="Calibri"/>
                <a:ea typeface="Calibri"/>
                <a:cs typeface="Calibri"/>
                <a:sym typeface="Calibri"/>
              </a:defRPr>
            </a:lvl3pPr>
            <a:lvl4pPr indent="0" lvl="3" marL="0" marR="0" algn="r">
              <a:spcBef>
                <a:spcPts val="0"/>
              </a:spcBef>
              <a:spcAft>
                <a:spcPts val="0"/>
              </a:spcAft>
              <a:buNone/>
              <a:defRPr sz="900">
                <a:solidFill>
                  <a:srgbClr val="888888"/>
                </a:solidFill>
                <a:latin typeface="Calibri"/>
                <a:ea typeface="Calibri"/>
                <a:cs typeface="Calibri"/>
                <a:sym typeface="Calibri"/>
              </a:defRPr>
            </a:lvl4pPr>
            <a:lvl5pPr indent="0" lvl="4" marL="0" marR="0" algn="r">
              <a:spcBef>
                <a:spcPts val="0"/>
              </a:spcBef>
              <a:spcAft>
                <a:spcPts val="0"/>
              </a:spcAft>
              <a:buNone/>
              <a:defRPr sz="900">
                <a:solidFill>
                  <a:srgbClr val="888888"/>
                </a:solidFill>
                <a:latin typeface="Calibri"/>
                <a:ea typeface="Calibri"/>
                <a:cs typeface="Calibri"/>
                <a:sym typeface="Calibri"/>
              </a:defRPr>
            </a:lvl5pPr>
            <a:lvl6pPr indent="0" lvl="5" marL="0" marR="0" algn="r">
              <a:spcBef>
                <a:spcPts val="0"/>
              </a:spcBef>
              <a:spcAft>
                <a:spcPts val="0"/>
              </a:spcAft>
              <a:buNone/>
              <a:defRPr sz="900">
                <a:solidFill>
                  <a:srgbClr val="888888"/>
                </a:solidFill>
                <a:latin typeface="Calibri"/>
                <a:ea typeface="Calibri"/>
                <a:cs typeface="Calibri"/>
                <a:sym typeface="Calibri"/>
              </a:defRPr>
            </a:lvl6pPr>
            <a:lvl7pPr indent="0" lvl="6" marL="0" marR="0" algn="r">
              <a:spcBef>
                <a:spcPts val="0"/>
              </a:spcBef>
              <a:spcAft>
                <a:spcPts val="0"/>
              </a:spcAft>
              <a:buNone/>
              <a:defRPr sz="900">
                <a:solidFill>
                  <a:srgbClr val="888888"/>
                </a:solidFill>
                <a:latin typeface="Calibri"/>
                <a:ea typeface="Calibri"/>
                <a:cs typeface="Calibri"/>
                <a:sym typeface="Calibri"/>
              </a:defRPr>
            </a:lvl7pPr>
            <a:lvl8pPr indent="0" lvl="7" marL="0" marR="0" algn="r">
              <a:spcBef>
                <a:spcPts val="0"/>
              </a:spcBef>
              <a:spcAft>
                <a:spcPts val="0"/>
              </a:spcAft>
              <a:buNone/>
              <a:defRPr sz="900">
                <a:solidFill>
                  <a:srgbClr val="888888"/>
                </a:solidFill>
                <a:latin typeface="Calibri"/>
                <a:ea typeface="Calibri"/>
                <a:cs typeface="Calibri"/>
                <a:sym typeface="Calibri"/>
              </a:defRPr>
            </a:lvl8pPr>
            <a:lvl9pPr indent="0" lvl="8" marL="0" marR="0" algn="r">
              <a:spcBef>
                <a:spcPts val="0"/>
              </a:spcBef>
              <a:spcAft>
                <a:spcPts val="0"/>
              </a:spcAft>
              <a:buNone/>
              <a:defRPr sz="9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33" name="Shape 133"/>
        <p:cNvGrpSpPr/>
        <p:nvPr/>
      </p:nvGrpSpPr>
      <p:grpSpPr>
        <a:xfrm>
          <a:off x="0" y="0"/>
          <a:ext cx="0" cy="0"/>
          <a:chOff x="0" y="0"/>
          <a:chExt cx="0" cy="0"/>
        </a:xfrm>
      </p:grpSpPr>
      <p:sp>
        <p:nvSpPr>
          <p:cNvPr id="134" name="Google Shape;134;p45"/>
          <p:cNvSpPr txBox="1"/>
          <p:nvPr>
            <p:ph type="title"/>
          </p:nvPr>
        </p:nvSpPr>
        <p:spPr>
          <a:xfrm>
            <a:off x="457201" y="204787"/>
            <a:ext cx="3008313" cy="8715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15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35" name="Google Shape;135;p45"/>
          <p:cNvSpPr txBox="1"/>
          <p:nvPr>
            <p:ph idx="1" type="body"/>
          </p:nvPr>
        </p:nvSpPr>
        <p:spPr>
          <a:xfrm>
            <a:off x="3575050" y="204788"/>
            <a:ext cx="5111750" cy="4389835"/>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61950" lvl="1" marL="914400" algn="l">
              <a:spcBef>
                <a:spcPts val="420"/>
              </a:spcBef>
              <a:spcAft>
                <a:spcPts val="0"/>
              </a:spcAft>
              <a:buClr>
                <a:schemeClr val="dk1"/>
              </a:buClr>
              <a:buSzPts val="2100"/>
              <a:buChar char="–"/>
              <a:defRPr sz="2100"/>
            </a:lvl2pPr>
            <a:lvl3pPr indent="-342900" lvl="2" marL="1371600" algn="l">
              <a:spcBef>
                <a:spcPts val="360"/>
              </a:spcBef>
              <a:spcAft>
                <a:spcPts val="0"/>
              </a:spcAft>
              <a:buClr>
                <a:schemeClr val="dk1"/>
              </a:buClr>
              <a:buSzPts val="1800"/>
              <a:buChar char="•"/>
              <a:defRPr sz="1800"/>
            </a:lvl3pPr>
            <a:lvl4pPr indent="-323850" lvl="3" marL="1828800" algn="l">
              <a:spcBef>
                <a:spcPts val="300"/>
              </a:spcBef>
              <a:spcAft>
                <a:spcPts val="0"/>
              </a:spcAft>
              <a:buClr>
                <a:schemeClr val="dk1"/>
              </a:buClr>
              <a:buSzPts val="1500"/>
              <a:buChar char="–"/>
              <a:defRPr sz="1500"/>
            </a:lvl4pPr>
            <a:lvl5pPr indent="-323850" lvl="4" marL="2286000" algn="l">
              <a:spcBef>
                <a:spcPts val="300"/>
              </a:spcBef>
              <a:spcAft>
                <a:spcPts val="0"/>
              </a:spcAft>
              <a:buClr>
                <a:schemeClr val="dk1"/>
              </a:buClr>
              <a:buSzPts val="1500"/>
              <a:buChar char="»"/>
              <a:defRPr sz="1500"/>
            </a:lvl5pPr>
            <a:lvl6pPr indent="-323850" lvl="5" marL="2743200" algn="l">
              <a:spcBef>
                <a:spcPts val="300"/>
              </a:spcBef>
              <a:spcAft>
                <a:spcPts val="0"/>
              </a:spcAft>
              <a:buClr>
                <a:schemeClr val="dk1"/>
              </a:buClr>
              <a:buSzPts val="1500"/>
              <a:buChar char="•"/>
              <a:defRPr sz="1500"/>
            </a:lvl6pPr>
            <a:lvl7pPr indent="-323850" lvl="6" marL="3200400" algn="l">
              <a:spcBef>
                <a:spcPts val="300"/>
              </a:spcBef>
              <a:spcAft>
                <a:spcPts val="0"/>
              </a:spcAft>
              <a:buClr>
                <a:schemeClr val="dk1"/>
              </a:buClr>
              <a:buSzPts val="1500"/>
              <a:buChar char="•"/>
              <a:defRPr sz="1500"/>
            </a:lvl7pPr>
            <a:lvl8pPr indent="-323850" lvl="7" marL="3657600" algn="l">
              <a:spcBef>
                <a:spcPts val="300"/>
              </a:spcBef>
              <a:spcAft>
                <a:spcPts val="0"/>
              </a:spcAft>
              <a:buClr>
                <a:schemeClr val="dk1"/>
              </a:buClr>
              <a:buSzPts val="1500"/>
              <a:buChar char="•"/>
              <a:defRPr sz="1500"/>
            </a:lvl8pPr>
            <a:lvl9pPr indent="-323850" lvl="8" marL="4114800" algn="l">
              <a:spcBef>
                <a:spcPts val="300"/>
              </a:spcBef>
              <a:spcAft>
                <a:spcPts val="0"/>
              </a:spcAft>
              <a:buClr>
                <a:schemeClr val="dk1"/>
              </a:buClr>
              <a:buSzPts val="1500"/>
              <a:buChar char="•"/>
              <a:defRPr sz="1500"/>
            </a:lvl9pPr>
          </a:lstStyle>
          <a:p/>
        </p:txBody>
      </p:sp>
      <p:sp>
        <p:nvSpPr>
          <p:cNvPr id="136" name="Google Shape;136;p45"/>
          <p:cNvSpPr txBox="1"/>
          <p:nvPr>
            <p:ph idx="2" type="body"/>
          </p:nvPr>
        </p:nvSpPr>
        <p:spPr>
          <a:xfrm>
            <a:off x="457201" y="1076326"/>
            <a:ext cx="3008313" cy="3518297"/>
          </a:xfrm>
          <a:prstGeom prst="rect">
            <a:avLst/>
          </a:prstGeom>
          <a:noFill/>
          <a:ln>
            <a:noFill/>
          </a:ln>
        </p:spPr>
        <p:txBody>
          <a:bodyPr anchorCtr="0" anchor="t" bIns="45700" lIns="91425" spcFirstLastPara="1" rIns="91425" wrap="square" tIns="45700">
            <a:noAutofit/>
          </a:bodyPr>
          <a:lstStyle>
            <a:lvl1pPr indent="-228600" lvl="0" marL="457200" algn="l">
              <a:spcBef>
                <a:spcPts val="210"/>
              </a:spcBef>
              <a:spcAft>
                <a:spcPts val="0"/>
              </a:spcAft>
              <a:buClr>
                <a:schemeClr val="dk1"/>
              </a:buClr>
              <a:buSzPts val="1050"/>
              <a:buNone/>
              <a:defRPr sz="1050"/>
            </a:lvl1pPr>
            <a:lvl2pPr indent="-228600" lvl="1" marL="914400" algn="l">
              <a:spcBef>
                <a:spcPts val="180"/>
              </a:spcBef>
              <a:spcAft>
                <a:spcPts val="0"/>
              </a:spcAft>
              <a:buClr>
                <a:schemeClr val="dk1"/>
              </a:buClr>
              <a:buSzPts val="900"/>
              <a:buNone/>
              <a:defRPr sz="900"/>
            </a:lvl2pPr>
            <a:lvl3pPr indent="-228600" lvl="2" marL="1371600" algn="l">
              <a:spcBef>
                <a:spcPts val="150"/>
              </a:spcBef>
              <a:spcAft>
                <a:spcPts val="0"/>
              </a:spcAft>
              <a:buClr>
                <a:schemeClr val="dk1"/>
              </a:buClr>
              <a:buSzPts val="750"/>
              <a:buNone/>
              <a:defRPr sz="750"/>
            </a:lvl3pPr>
            <a:lvl4pPr indent="-228600" lvl="3" marL="1828800" algn="l">
              <a:spcBef>
                <a:spcPts val="135"/>
              </a:spcBef>
              <a:spcAft>
                <a:spcPts val="0"/>
              </a:spcAft>
              <a:buClr>
                <a:schemeClr val="dk1"/>
              </a:buClr>
              <a:buSzPts val="675"/>
              <a:buNone/>
              <a:defRPr sz="675"/>
            </a:lvl4pPr>
            <a:lvl5pPr indent="-228600" lvl="4" marL="2286000" algn="l">
              <a:spcBef>
                <a:spcPts val="135"/>
              </a:spcBef>
              <a:spcAft>
                <a:spcPts val="0"/>
              </a:spcAft>
              <a:buClr>
                <a:schemeClr val="dk1"/>
              </a:buClr>
              <a:buSzPts val="675"/>
              <a:buNone/>
              <a:defRPr sz="675"/>
            </a:lvl5pPr>
            <a:lvl6pPr indent="-228600" lvl="5" marL="2743200" algn="l">
              <a:spcBef>
                <a:spcPts val="135"/>
              </a:spcBef>
              <a:spcAft>
                <a:spcPts val="0"/>
              </a:spcAft>
              <a:buClr>
                <a:schemeClr val="dk1"/>
              </a:buClr>
              <a:buSzPts val="675"/>
              <a:buNone/>
              <a:defRPr sz="675"/>
            </a:lvl6pPr>
            <a:lvl7pPr indent="-228600" lvl="6" marL="3200400" algn="l">
              <a:spcBef>
                <a:spcPts val="135"/>
              </a:spcBef>
              <a:spcAft>
                <a:spcPts val="0"/>
              </a:spcAft>
              <a:buClr>
                <a:schemeClr val="dk1"/>
              </a:buClr>
              <a:buSzPts val="675"/>
              <a:buNone/>
              <a:defRPr sz="675"/>
            </a:lvl7pPr>
            <a:lvl8pPr indent="-228600" lvl="7" marL="3657600" algn="l">
              <a:spcBef>
                <a:spcPts val="135"/>
              </a:spcBef>
              <a:spcAft>
                <a:spcPts val="0"/>
              </a:spcAft>
              <a:buClr>
                <a:schemeClr val="dk1"/>
              </a:buClr>
              <a:buSzPts val="675"/>
              <a:buNone/>
              <a:defRPr sz="675"/>
            </a:lvl8pPr>
            <a:lvl9pPr indent="-228600" lvl="8" marL="4114800" algn="l">
              <a:spcBef>
                <a:spcPts val="135"/>
              </a:spcBef>
              <a:spcAft>
                <a:spcPts val="0"/>
              </a:spcAft>
              <a:buClr>
                <a:schemeClr val="dk1"/>
              </a:buClr>
              <a:buSzPts val="675"/>
              <a:buNone/>
              <a:defRPr sz="675"/>
            </a:lvl9pPr>
          </a:lstStyle>
          <a:p/>
        </p:txBody>
      </p:sp>
      <p:sp>
        <p:nvSpPr>
          <p:cNvPr id="137" name="Google Shape;137;p45"/>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8" name="Google Shape;138;p45"/>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9" name="Google Shape;139;p45"/>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900">
                <a:solidFill>
                  <a:srgbClr val="888888"/>
                </a:solidFill>
                <a:latin typeface="Calibri"/>
                <a:ea typeface="Calibri"/>
                <a:cs typeface="Calibri"/>
                <a:sym typeface="Calibri"/>
              </a:defRPr>
            </a:lvl1pPr>
            <a:lvl2pPr indent="0" lvl="1" marL="0" marR="0" algn="r">
              <a:spcBef>
                <a:spcPts val="0"/>
              </a:spcBef>
              <a:spcAft>
                <a:spcPts val="0"/>
              </a:spcAft>
              <a:buNone/>
              <a:defRPr sz="900">
                <a:solidFill>
                  <a:srgbClr val="888888"/>
                </a:solidFill>
                <a:latin typeface="Calibri"/>
                <a:ea typeface="Calibri"/>
                <a:cs typeface="Calibri"/>
                <a:sym typeface="Calibri"/>
              </a:defRPr>
            </a:lvl2pPr>
            <a:lvl3pPr indent="0" lvl="2" marL="0" marR="0" algn="r">
              <a:spcBef>
                <a:spcPts val="0"/>
              </a:spcBef>
              <a:spcAft>
                <a:spcPts val="0"/>
              </a:spcAft>
              <a:buNone/>
              <a:defRPr sz="900">
                <a:solidFill>
                  <a:srgbClr val="888888"/>
                </a:solidFill>
                <a:latin typeface="Calibri"/>
                <a:ea typeface="Calibri"/>
                <a:cs typeface="Calibri"/>
                <a:sym typeface="Calibri"/>
              </a:defRPr>
            </a:lvl3pPr>
            <a:lvl4pPr indent="0" lvl="3" marL="0" marR="0" algn="r">
              <a:spcBef>
                <a:spcPts val="0"/>
              </a:spcBef>
              <a:spcAft>
                <a:spcPts val="0"/>
              </a:spcAft>
              <a:buNone/>
              <a:defRPr sz="900">
                <a:solidFill>
                  <a:srgbClr val="888888"/>
                </a:solidFill>
                <a:latin typeface="Calibri"/>
                <a:ea typeface="Calibri"/>
                <a:cs typeface="Calibri"/>
                <a:sym typeface="Calibri"/>
              </a:defRPr>
            </a:lvl4pPr>
            <a:lvl5pPr indent="0" lvl="4" marL="0" marR="0" algn="r">
              <a:spcBef>
                <a:spcPts val="0"/>
              </a:spcBef>
              <a:spcAft>
                <a:spcPts val="0"/>
              </a:spcAft>
              <a:buNone/>
              <a:defRPr sz="900">
                <a:solidFill>
                  <a:srgbClr val="888888"/>
                </a:solidFill>
                <a:latin typeface="Calibri"/>
                <a:ea typeface="Calibri"/>
                <a:cs typeface="Calibri"/>
                <a:sym typeface="Calibri"/>
              </a:defRPr>
            </a:lvl5pPr>
            <a:lvl6pPr indent="0" lvl="5" marL="0" marR="0" algn="r">
              <a:spcBef>
                <a:spcPts val="0"/>
              </a:spcBef>
              <a:spcAft>
                <a:spcPts val="0"/>
              </a:spcAft>
              <a:buNone/>
              <a:defRPr sz="900">
                <a:solidFill>
                  <a:srgbClr val="888888"/>
                </a:solidFill>
                <a:latin typeface="Calibri"/>
                <a:ea typeface="Calibri"/>
                <a:cs typeface="Calibri"/>
                <a:sym typeface="Calibri"/>
              </a:defRPr>
            </a:lvl6pPr>
            <a:lvl7pPr indent="0" lvl="6" marL="0" marR="0" algn="r">
              <a:spcBef>
                <a:spcPts val="0"/>
              </a:spcBef>
              <a:spcAft>
                <a:spcPts val="0"/>
              </a:spcAft>
              <a:buNone/>
              <a:defRPr sz="900">
                <a:solidFill>
                  <a:srgbClr val="888888"/>
                </a:solidFill>
                <a:latin typeface="Calibri"/>
                <a:ea typeface="Calibri"/>
                <a:cs typeface="Calibri"/>
                <a:sym typeface="Calibri"/>
              </a:defRPr>
            </a:lvl7pPr>
            <a:lvl8pPr indent="0" lvl="7" marL="0" marR="0" algn="r">
              <a:spcBef>
                <a:spcPts val="0"/>
              </a:spcBef>
              <a:spcAft>
                <a:spcPts val="0"/>
              </a:spcAft>
              <a:buNone/>
              <a:defRPr sz="900">
                <a:solidFill>
                  <a:srgbClr val="888888"/>
                </a:solidFill>
                <a:latin typeface="Calibri"/>
                <a:ea typeface="Calibri"/>
                <a:cs typeface="Calibri"/>
                <a:sym typeface="Calibri"/>
              </a:defRPr>
            </a:lvl8pPr>
            <a:lvl9pPr indent="0" lvl="8" marL="0" marR="0" algn="r">
              <a:spcBef>
                <a:spcPts val="0"/>
              </a:spcBef>
              <a:spcAft>
                <a:spcPts val="0"/>
              </a:spcAft>
              <a:buNone/>
              <a:defRPr sz="9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Τίτλος και περιεχόμενο" type="obj">
  <p:cSld name="OBJECT">
    <p:spTree>
      <p:nvGrpSpPr>
        <p:cNvPr id="21" name="Shape 21"/>
        <p:cNvGrpSpPr/>
        <p:nvPr/>
      </p:nvGrpSpPr>
      <p:grpSpPr>
        <a:xfrm>
          <a:off x="0" y="0"/>
          <a:ext cx="0" cy="0"/>
          <a:chOff x="0" y="0"/>
          <a:chExt cx="0" cy="0"/>
        </a:xfrm>
      </p:grpSpPr>
      <p:sp>
        <p:nvSpPr>
          <p:cNvPr id="22" name="Google Shape;22;p29"/>
          <p:cNvSpPr txBox="1"/>
          <p:nvPr>
            <p:ph type="title"/>
          </p:nvPr>
        </p:nvSpPr>
        <p:spPr>
          <a:xfrm>
            <a:off x="628650" y="273844"/>
            <a:ext cx="7886700" cy="99417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29"/>
          <p:cNvSpPr txBox="1"/>
          <p:nvPr>
            <p:ph idx="1" type="body"/>
          </p:nvPr>
        </p:nvSpPr>
        <p:spPr>
          <a:xfrm>
            <a:off x="628650" y="1369219"/>
            <a:ext cx="7886700" cy="326350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24" name="Google Shape;24;p29"/>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29"/>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29"/>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40" name="Shape 140"/>
        <p:cNvGrpSpPr/>
        <p:nvPr/>
      </p:nvGrpSpPr>
      <p:grpSpPr>
        <a:xfrm>
          <a:off x="0" y="0"/>
          <a:ext cx="0" cy="0"/>
          <a:chOff x="0" y="0"/>
          <a:chExt cx="0" cy="0"/>
        </a:xfrm>
      </p:grpSpPr>
      <p:sp>
        <p:nvSpPr>
          <p:cNvPr id="141" name="Google Shape;141;p46"/>
          <p:cNvSpPr txBox="1"/>
          <p:nvPr>
            <p:ph type="title"/>
          </p:nvPr>
        </p:nvSpPr>
        <p:spPr>
          <a:xfrm>
            <a:off x="1792288" y="3600450"/>
            <a:ext cx="5486400" cy="425054"/>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15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42" name="Google Shape;142;p46"/>
          <p:cNvSpPr/>
          <p:nvPr>
            <p:ph idx="2" type="pic"/>
          </p:nvPr>
        </p:nvSpPr>
        <p:spPr>
          <a:xfrm>
            <a:off x="1792288" y="459581"/>
            <a:ext cx="5486400" cy="3086100"/>
          </a:xfrm>
          <a:prstGeom prst="rect">
            <a:avLst/>
          </a:prstGeom>
          <a:noFill/>
          <a:ln>
            <a:noFill/>
          </a:ln>
        </p:spPr>
      </p:sp>
      <p:sp>
        <p:nvSpPr>
          <p:cNvPr id="143" name="Google Shape;143;p46"/>
          <p:cNvSpPr txBox="1"/>
          <p:nvPr>
            <p:ph idx="1" type="body"/>
          </p:nvPr>
        </p:nvSpPr>
        <p:spPr>
          <a:xfrm>
            <a:off x="1792288" y="4025503"/>
            <a:ext cx="5486400" cy="603647"/>
          </a:xfrm>
          <a:prstGeom prst="rect">
            <a:avLst/>
          </a:prstGeom>
          <a:noFill/>
          <a:ln>
            <a:noFill/>
          </a:ln>
        </p:spPr>
        <p:txBody>
          <a:bodyPr anchorCtr="0" anchor="t" bIns="45700" lIns="91425" spcFirstLastPara="1" rIns="91425" wrap="square" tIns="45700">
            <a:noAutofit/>
          </a:bodyPr>
          <a:lstStyle>
            <a:lvl1pPr indent="-228600" lvl="0" marL="457200" algn="l">
              <a:spcBef>
                <a:spcPts val="210"/>
              </a:spcBef>
              <a:spcAft>
                <a:spcPts val="0"/>
              </a:spcAft>
              <a:buClr>
                <a:schemeClr val="dk1"/>
              </a:buClr>
              <a:buSzPts val="1050"/>
              <a:buNone/>
              <a:defRPr sz="1050"/>
            </a:lvl1pPr>
            <a:lvl2pPr indent="-228600" lvl="1" marL="914400" algn="l">
              <a:spcBef>
                <a:spcPts val="180"/>
              </a:spcBef>
              <a:spcAft>
                <a:spcPts val="0"/>
              </a:spcAft>
              <a:buClr>
                <a:schemeClr val="dk1"/>
              </a:buClr>
              <a:buSzPts val="900"/>
              <a:buNone/>
              <a:defRPr sz="900"/>
            </a:lvl2pPr>
            <a:lvl3pPr indent="-228600" lvl="2" marL="1371600" algn="l">
              <a:spcBef>
                <a:spcPts val="150"/>
              </a:spcBef>
              <a:spcAft>
                <a:spcPts val="0"/>
              </a:spcAft>
              <a:buClr>
                <a:schemeClr val="dk1"/>
              </a:buClr>
              <a:buSzPts val="750"/>
              <a:buNone/>
              <a:defRPr sz="750"/>
            </a:lvl3pPr>
            <a:lvl4pPr indent="-228600" lvl="3" marL="1828800" algn="l">
              <a:spcBef>
                <a:spcPts val="135"/>
              </a:spcBef>
              <a:spcAft>
                <a:spcPts val="0"/>
              </a:spcAft>
              <a:buClr>
                <a:schemeClr val="dk1"/>
              </a:buClr>
              <a:buSzPts val="675"/>
              <a:buNone/>
              <a:defRPr sz="675"/>
            </a:lvl4pPr>
            <a:lvl5pPr indent="-228600" lvl="4" marL="2286000" algn="l">
              <a:spcBef>
                <a:spcPts val="135"/>
              </a:spcBef>
              <a:spcAft>
                <a:spcPts val="0"/>
              </a:spcAft>
              <a:buClr>
                <a:schemeClr val="dk1"/>
              </a:buClr>
              <a:buSzPts val="675"/>
              <a:buNone/>
              <a:defRPr sz="675"/>
            </a:lvl5pPr>
            <a:lvl6pPr indent="-228600" lvl="5" marL="2743200" algn="l">
              <a:spcBef>
                <a:spcPts val="135"/>
              </a:spcBef>
              <a:spcAft>
                <a:spcPts val="0"/>
              </a:spcAft>
              <a:buClr>
                <a:schemeClr val="dk1"/>
              </a:buClr>
              <a:buSzPts val="675"/>
              <a:buNone/>
              <a:defRPr sz="675"/>
            </a:lvl6pPr>
            <a:lvl7pPr indent="-228600" lvl="6" marL="3200400" algn="l">
              <a:spcBef>
                <a:spcPts val="135"/>
              </a:spcBef>
              <a:spcAft>
                <a:spcPts val="0"/>
              </a:spcAft>
              <a:buClr>
                <a:schemeClr val="dk1"/>
              </a:buClr>
              <a:buSzPts val="675"/>
              <a:buNone/>
              <a:defRPr sz="675"/>
            </a:lvl7pPr>
            <a:lvl8pPr indent="-228600" lvl="7" marL="3657600" algn="l">
              <a:spcBef>
                <a:spcPts val="135"/>
              </a:spcBef>
              <a:spcAft>
                <a:spcPts val="0"/>
              </a:spcAft>
              <a:buClr>
                <a:schemeClr val="dk1"/>
              </a:buClr>
              <a:buSzPts val="675"/>
              <a:buNone/>
              <a:defRPr sz="675"/>
            </a:lvl8pPr>
            <a:lvl9pPr indent="-228600" lvl="8" marL="4114800" algn="l">
              <a:spcBef>
                <a:spcPts val="135"/>
              </a:spcBef>
              <a:spcAft>
                <a:spcPts val="0"/>
              </a:spcAft>
              <a:buClr>
                <a:schemeClr val="dk1"/>
              </a:buClr>
              <a:buSzPts val="675"/>
              <a:buNone/>
              <a:defRPr sz="675"/>
            </a:lvl9pPr>
          </a:lstStyle>
          <a:p/>
        </p:txBody>
      </p:sp>
      <p:sp>
        <p:nvSpPr>
          <p:cNvPr id="144" name="Google Shape;144;p46"/>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5" name="Google Shape;145;p46"/>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6" name="Google Shape;146;p46"/>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900">
                <a:solidFill>
                  <a:srgbClr val="888888"/>
                </a:solidFill>
                <a:latin typeface="Calibri"/>
                <a:ea typeface="Calibri"/>
                <a:cs typeface="Calibri"/>
                <a:sym typeface="Calibri"/>
              </a:defRPr>
            </a:lvl1pPr>
            <a:lvl2pPr indent="0" lvl="1" marL="0" marR="0" algn="r">
              <a:spcBef>
                <a:spcPts val="0"/>
              </a:spcBef>
              <a:spcAft>
                <a:spcPts val="0"/>
              </a:spcAft>
              <a:buNone/>
              <a:defRPr sz="900">
                <a:solidFill>
                  <a:srgbClr val="888888"/>
                </a:solidFill>
                <a:latin typeface="Calibri"/>
                <a:ea typeface="Calibri"/>
                <a:cs typeface="Calibri"/>
                <a:sym typeface="Calibri"/>
              </a:defRPr>
            </a:lvl2pPr>
            <a:lvl3pPr indent="0" lvl="2" marL="0" marR="0" algn="r">
              <a:spcBef>
                <a:spcPts val="0"/>
              </a:spcBef>
              <a:spcAft>
                <a:spcPts val="0"/>
              </a:spcAft>
              <a:buNone/>
              <a:defRPr sz="900">
                <a:solidFill>
                  <a:srgbClr val="888888"/>
                </a:solidFill>
                <a:latin typeface="Calibri"/>
                <a:ea typeface="Calibri"/>
                <a:cs typeface="Calibri"/>
                <a:sym typeface="Calibri"/>
              </a:defRPr>
            </a:lvl3pPr>
            <a:lvl4pPr indent="0" lvl="3" marL="0" marR="0" algn="r">
              <a:spcBef>
                <a:spcPts val="0"/>
              </a:spcBef>
              <a:spcAft>
                <a:spcPts val="0"/>
              </a:spcAft>
              <a:buNone/>
              <a:defRPr sz="900">
                <a:solidFill>
                  <a:srgbClr val="888888"/>
                </a:solidFill>
                <a:latin typeface="Calibri"/>
                <a:ea typeface="Calibri"/>
                <a:cs typeface="Calibri"/>
                <a:sym typeface="Calibri"/>
              </a:defRPr>
            </a:lvl4pPr>
            <a:lvl5pPr indent="0" lvl="4" marL="0" marR="0" algn="r">
              <a:spcBef>
                <a:spcPts val="0"/>
              </a:spcBef>
              <a:spcAft>
                <a:spcPts val="0"/>
              </a:spcAft>
              <a:buNone/>
              <a:defRPr sz="900">
                <a:solidFill>
                  <a:srgbClr val="888888"/>
                </a:solidFill>
                <a:latin typeface="Calibri"/>
                <a:ea typeface="Calibri"/>
                <a:cs typeface="Calibri"/>
                <a:sym typeface="Calibri"/>
              </a:defRPr>
            </a:lvl5pPr>
            <a:lvl6pPr indent="0" lvl="5" marL="0" marR="0" algn="r">
              <a:spcBef>
                <a:spcPts val="0"/>
              </a:spcBef>
              <a:spcAft>
                <a:spcPts val="0"/>
              </a:spcAft>
              <a:buNone/>
              <a:defRPr sz="900">
                <a:solidFill>
                  <a:srgbClr val="888888"/>
                </a:solidFill>
                <a:latin typeface="Calibri"/>
                <a:ea typeface="Calibri"/>
                <a:cs typeface="Calibri"/>
                <a:sym typeface="Calibri"/>
              </a:defRPr>
            </a:lvl6pPr>
            <a:lvl7pPr indent="0" lvl="6" marL="0" marR="0" algn="r">
              <a:spcBef>
                <a:spcPts val="0"/>
              </a:spcBef>
              <a:spcAft>
                <a:spcPts val="0"/>
              </a:spcAft>
              <a:buNone/>
              <a:defRPr sz="900">
                <a:solidFill>
                  <a:srgbClr val="888888"/>
                </a:solidFill>
                <a:latin typeface="Calibri"/>
                <a:ea typeface="Calibri"/>
                <a:cs typeface="Calibri"/>
                <a:sym typeface="Calibri"/>
              </a:defRPr>
            </a:lvl7pPr>
            <a:lvl8pPr indent="0" lvl="7" marL="0" marR="0" algn="r">
              <a:spcBef>
                <a:spcPts val="0"/>
              </a:spcBef>
              <a:spcAft>
                <a:spcPts val="0"/>
              </a:spcAft>
              <a:buNone/>
              <a:defRPr sz="900">
                <a:solidFill>
                  <a:srgbClr val="888888"/>
                </a:solidFill>
                <a:latin typeface="Calibri"/>
                <a:ea typeface="Calibri"/>
                <a:cs typeface="Calibri"/>
                <a:sym typeface="Calibri"/>
              </a:defRPr>
            </a:lvl8pPr>
            <a:lvl9pPr indent="0" lvl="8" marL="0" marR="0" algn="r">
              <a:spcBef>
                <a:spcPts val="0"/>
              </a:spcBef>
              <a:spcAft>
                <a:spcPts val="0"/>
              </a:spcAft>
              <a:buNone/>
              <a:defRPr sz="9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47" name="Shape 147"/>
        <p:cNvGrpSpPr/>
        <p:nvPr/>
      </p:nvGrpSpPr>
      <p:grpSpPr>
        <a:xfrm>
          <a:off x="0" y="0"/>
          <a:ext cx="0" cy="0"/>
          <a:chOff x="0" y="0"/>
          <a:chExt cx="0" cy="0"/>
        </a:xfrm>
      </p:grpSpPr>
      <p:sp>
        <p:nvSpPr>
          <p:cNvPr id="148" name="Google Shape;148;p47"/>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49" name="Google Shape;149;p47"/>
          <p:cNvSpPr txBox="1"/>
          <p:nvPr>
            <p:ph idx="1" type="body"/>
          </p:nvPr>
        </p:nvSpPr>
        <p:spPr>
          <a:xfrm rot="5400000">
            <a:off x="2874764" y="-1217413"/>
            <a:ext cx="3394472"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50" name="Google Shape;150;p47"/>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1" name="Google Shape;151;p47"/>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2" name="Google Shape;152;p47"/>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900">
                <a:solidFill>
                  <a:srgbClr val="888888"/>
                </a:solidFill>
                <a:latin typeface="Calibri"/>
                <a:ea typeface="Calibri"/>
                <a:cs typeface="Calibri"/>
                <a:sym typeface="Calibri"/>
              </a:defRPr>
            </a:lvl1pPr>
            <a:lvl2pPr indent="0" lvl="1" marL="0" marR="0" algn="r">
              <a:spcBef>
                <a:spcPts val="0"/>
              </a:spcBef>
              <a:spcAft>
                <a:spcPts val="0"/>
              </a:spcAft>
              <a:buNone/>
              <a:defRPr sz="900">
                <a:solidFill>
                  <a:srgbClr val="888888"/>
                </a:solidFill>
                <a:latin typeface="Calibri"/>
                <a:ea typeface="Calibri"/>
                <a:cs typeface="Calibri"/>
                <a:sym typeface="Calibri"/>
              </a:defRPr>
            </a:lvl2pPr>
            <a:lvl3pPr indent="0" lvl="2" marL="0" marR="0" algn="r">
              <a:spcBef>
                <a:spcPts val="0"/>
              </a:spcBef>
              <a:spcAft>
                <a:spcPts val="0"/>
              </a:spcAft>
              <a:buNone/>
              <a:defRPr sz="900">
                <a:solidFill>
                  <a:srgbClr val="888888"/>
                </a:solidFill>
                <a:latin typeface="Calibri"/>
                <a:ea typeface="Calibri"/>
                <a:cs typeface="Calibri"/>
                <a:sym typeface="Calibri"/>
              </a:defRPr>
            </a:lvl3pPr>
            <a:lvl4pPr indent="0" lvl="3" marL="0" marR="0" algn="r">
              <a:spcBef>
                <a:spcPts val="0"/>
              </a:spcBef>
              <a:spcAft>
                <a:spcPts val="0"/>
              </a:spcAft>
              <a:buNone/>
              <a:defRPr sz="900">
                <a:solidFill>
                  <a:srgbClr val="888888"/>
                </a:solidFill>
                <a:latin typeface="Calibri"/>
                <a:ea typeface="Calibri"/>
                <a:cs typeface="Calibri"/>
                <a:sym typeface="Calibri"/>
              </a:defRPr>
            </a:lvl4pPr>
            <a:lvl5pPr indent="0" lvl="4" marL="0" marR="0" algn="r">
              <a:spcBef>
                <a:spcPts val="0"/>
              </a:spcBef>
              <a:spcAft>
                <a:spcPts val="0"/>
              </a:spcAft>
              <a:buNone/>
              <a:defRPr sz="900">
                <a:solidFill>
                  <a:srgbClr val="888888"/>
                </a:solidFill>
                <a:latin typeface="Calibri"/>
                <a:ea typeface="Calibri"/>
                <a:cs typeface="Calibri"/>
                <a:sym typeface="Calibri"/>
              </a:defRPr>
            </a:lvl5pPr>
            <a:lvl6pPr indent="0" lvl="5" marL="0" marR="0" algn="r">
              <a:spcBef>
                <a:spcPts val="0"/>
              </a:spcBef>
              <a:spcAft>
                <a:spcPts val="0"/>
              </a:spcAft>
              <a:buNone/>
              <a:defRPr sz="900">
                <a:solidFill>
                  <a:srgbClr val="888888"/>
                </a:solidFill>
                <a:latin typeface="Calibri"/>
                <a:ea typeface="Calibri"/>
                <a:cs typeface="Calibri"/>
                <a:sym typeface="Calibri"/>
              </a:defRPr>
            </a:lvl6pPr>
            <a:lvl7pPr indent="0" lvl="6" marL="0" marR="0" algn="r">
              <a:spcBef>
                <a:spcPts val="0"/>
              </a:spcBef>
              <a:spcAft>
                <a:spcPts val="0"/>
              </a:spcAft>
              <a:buNone/>
              <a:defRPr sz="900">
                <a:solidFill>
                  <a:srgbClr val="888888"/>
                </a:solidFill>
                <a:latin typeface="Calibri"/>
                <a:ea typeface="Calibri"/>
                <a:cs typeface="Calibri"/>
                <a:sym typeface="Calibri"/>
              </a:defRPr>
            </a:lvl7pPr>
            <a:lvl8pPr indent="0" lvl="7" marL="0" marR="0" algn="r">
              <a:spcBef>
                <a:spcPts val="0"/>
              </a:spcBef>
              <a:spcAft>
                <a:spcPts val="0"/>
              </a:spcAft>
              <a:buNone/>
              <a:defRPr sz="900">
                <a:solidFill>
                  <a:srgbClr val="888888"/>
                </a:solidFill>
                <a:latin typeface="Calibri"/>
                <a:ea typeface="Calibri"/>
                <a:cs typeface="Calibri"/>
                <a:sym typeface="Calibri"/>
              </a:defRPr>
            </a:lvl8pPr>
            <a:lvl9pPr indent="0" lvl="8" marL="0" marR="0" algn="r">
              <a:spcBef>
                <a:spcPts val="0"/>
              </a:spcBef>
              <a:spcAft>
                <a:spcPts val="0"/>
              </a:spcAft>
              <a:buNone/>
              <a:defRPr sz="9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53" name="Shape 153"/>
        <p:cNvGrpSpPr/>
        <p:nvPr/>
      </p:nvGrpSpPr>
      <p:grpSpPr>
        <a:xfrm>
          <a:off x="0" y="0"/>
          <a:ext cx="0" cy="0"/>
          <a:chOff x="0" y="0"/>
          <a:chExt cx="0" cy="0"/>
        </a:xfrm>
      </p:grpSpPr>
      <p:sp>
        <p:nvSpPr>
          <p:cNvPr id="154" name="Google Shape;154;p48"/>
          <p:cNvSpPr txBox="1"/>
          <p:nvPr>
            <p:ph type="title"/>
          </p:nvPr>
        </p:nvSpPr>
        <p:spPr>
          <a:xfrm rot="5400000">
            <a:off x="5463778" y="1371601"/>
            <a:ext cx="4388644"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55" name="Google Shape;155;p48"/>
          <p:cNvSpPr txBox="1"/>
          <p:nvPr>
            <p:ph idx="1" type="body"/>
          </p:nvPr>
        </p:nvSpPr>
        <p:spPr>
          <a:xfrm rot="5400000">
            <a:off x="1272778" y="-609599"/>
            <a:ext cx="4388644"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56" name="Google Shape;156;p48"/>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7" name="Google Shape;157;p48"/>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8" name="Google Shape;158;p48"/>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900">
                <a:solidFill>
                  <a:srgbClr val="888888"/>
                </a:solidFill>
                <a:latin typeface="Calibri"/>
                <a:ea typeface="Calibri"/>
                <a:cs typeface="Calibri"/>
                <a:sym typeface="Calibri"/>
              </a:defRPr>
            </a:lvl1pPr>
            <a:lvl2pPr indent="0" lvl="1" marL="0" marR="0" algn="r">
              <a:spcBef>
                <a:spcPts val="0"/>
              </a:spcBef>
              <a:spcAft>
                <a:spcPts val="0"/>
              </a:spcAft>
              <a:buNone/>
              <a:defRPr sz="900">
                <a:solidFill>
                  <a:srgbClr val="888888"/>
                </a:solidFill>
                <a:latin typeface="Calibri"/>
                <a:ea typeface="Calibri"/>
                <a:cs typeface="Calibri"/>
                <a:sym typeface="Calibri"/>
              </a:defRPr>
            </a:lvl2pPr>
            <a:lvl3pPr indent="0" lvl="2" marL="0" marR="0" algn="r">
              <a:spcBef>
                <a:spcPts val="0"/>
              </a:spcBef>
              <a:spcAft>
                <a:spcPts val="0"/>
              </a:spcAft>
              <a:buNone/>
              <a:defRPr sz="900">
                <a:solidFill>
                  <a:srgbClr val="888888"/>
                </a:solidFill>
                <a:latin typeface="Calibri"/>
                <a:ea typeface="Calibri"/>
                <a:cs typeface="Calibri"/>
                <a:sym typeface="Calibri"/>
              </a:defRPr>
            </a:lvl3pPr>
            <a:lvl4pPr indent="0" lvl="3" marL="0" marR="0" algn="r">
              <a:spcBef>
                <a:spcPts val="0"/>
              </a:spcBef>
              <a:spcAft>
                <a:spcPts val="0"/>
              </a:spcAft>
              <a:buNone/>
              <a:defRPr sz="900">
                <a:solidFill>
                  <a:srgbClr val="888888"/>
                </a:solidFill>
                <a:latin typeface="Calibri"/>
                <a:ea typeface="Calibri"/>
                <a:cs typeface="Calibri"/>
                <a:sym typeface="Calibri"/>
              </a:defRPr>
            </a:lvl4pPr>
            <a:lvl5pPr indent="0" lvl="4" marL="0" marR="0" algn="r">
              <a:spcBef>
                <a:spcPts val="0"/>
              </a:spcBef>
              <a:spcAft>
                <a:spcPts val="0"/>
              </a:spcAft>
              <a:buNone/>
              <a:defRPr sz="900">
                <a:solidFill>
                  <a:srgbClr val="888888"/>
                </a:solidFill>
                <a:latin typeface="Calibri"/>
                <a:ea typeface="Calibri"/>
                <a:cs typeface="Calibri"/>
                <a:sym typeface="Calibri"/>
              </a:defRPr>
            </a:lvl5pPr>
            <a:lvl6pPr indent="0" lvl="5" marL="0" marR="0" algn="r">
              <a:spcBef>
                <a:spcPts val="0"/>
              </a:spcBef>
              <a:spcAft>
                <a:spcPts val="0"/>
              </a:spcAft>
              <a:buNone/>
              <a:defRPr sz="900">
                <a:solidFill>
                  <a:srgbClr val="888888"/>
                </a:solidFill>
                <a:latin typeface="Calibri"/>
                <a:ea typeface="Calibri"/>
                <a:cs typeface="Calibri"/>
                <a:sym typeface="Calibri"/>
              </a:defRPr>
            </a:lvl6pPr>
            <a:lvl7pPr indent="0" lvl="6" marL="0" marR="0" algn="r">
              <a:spcBef>
                <a:spcPts val="0"/>
              </a:spcBef>
              <a:spcAft>
                <a:spcPts val="0"/>
              </a:spcAft>
              <a:buNone/>
              <a:defRPr sz="900">
                <a:solidFill>
                  <a:srgbClr val="888888"/>
                </a:solidFill>
                <a:latin typeface="Calibri"/>
                <a:ea typeface="Calibri"/>
                <a:cs typeface="Calibri"/>
                <a:sym typeface="Calibri"/>
              </a:defRPr>
            </a:lvl7pPr>
            <a:lvl8pPr indent="0" lvl="7" marL="0" marR="0" algn="r">
              <a:spcBef>
                <a:spcPts val="0"/>
              </a:spcBef>
              <a:spcAft>
                <a:spcPts val="0"/>
              </a:spcAft>
              <a:buNone/>
              <a:defRPr sz="900">
                <a:solidFill>
                  <a:srgbClr val="888888"/>
                </a:solidFill>
                <a:latin typeface="Calibri"/>
                <a:ea typeface="Calibri"/>
                <a:cs typeface="Calibri"/>
                <a:sym typeface="Calibri"/>
              </a:defRPr>
            </a:lvl8pPr>
            <a:lvl9pPr indent="0" lvl="8" marL="0" marR="0" algn="r">
              <a:spcBef>
                <a:spcPts val="0"/>
              </a:spcBef>
              <a:spcAft>
                <a:spcPts val="0"/>
              </a:spcAft>
              <a:buNone/>
              <a:defRPr sz="9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Κεφαλίδα ενότητας" type="secHead">
  <p:cSld name="SECTION_HEADER">
    <p:spTree>
      <p:nvGrpSpPr>
        <p:cNvPr id="27" name="Shape 27"/>
        <p:cNvGrpSpPr/>
        <p:nvPr/>
      </p:nvGrpSpPr>
      <p:grpSpPr>
        <a:xfrm>
          <a:off x="0" y="0"/>
          <a:ext cx="0" cy="0"/>
          <a:chOff x="0" y="0"/>
          <a:chExt cx="0" cy="0"/>
        </a:xfrm>
      </p:grpSpPr>
      <p:sp>
        <p:nvSpPr>
          <p:cNvPr id="28" name="Google Shape;28;p30"/>
          <p:cNvSpPr txBox="1"/>
          <p:nvPr>
            <p:ph type="title"/>
          </p:nvPr>
        </p:nvSpPr>
        <p:spPr>
          <a:xfrm>
            <a:off x="623888" y="1282304"/>
            <a:ext cx="7886700" cy="2139553"/>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30"/>
          <p:cNvSpPr txBox="1"/>
          <p:nvPr>
            <p:ph idx="1" type="body"/>
          </p:nvPr>
        </p:nvSpPr>
        <p:spPr>
          <a:xfrm>
            <a:off x="623888" y="3442098"/>
            <a:ext cx="7886700" cy="112514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rgbClr val="888888"/>
              </a:buClr>
              <a:buSzPts val="1800"/>
              <a:buNone/>
              <a:defRPr sz="1800">
                <a:solidFill>
                  <a:srgbClr val="888888"/>
                </a:solidFill>
              </a:defRPr>
            </a:lvl1pPr>
            <a:lvl2pPr indent="-228600" lvl="1" marL="914400" algn="l">
              <a:lnSpc>
                <a:spcPct val="90000"/>
              </a:lnSpc>
              <a:spcBef>
                <a:spcPts val="375"/>
              </a:spcBef>
              <a:spcAft>
                <a:spcPts val="0"/>
              </a:spcAft>
              <a:buClr>
                <a:srgbClr val="888888"/>
              </a:buClr>
              <a:buSzPts val="1500"/>
              <a:buNone/>
              <a:defRPr sz="1500">
                <a:solidFill>
                  <a:srgbClr val="888888"/>
                </a:solidFill>
              </a:defRPr>
            </a:lvl2pPr>
            <a:lvl3pPr indent="-228600" lvl="2" marL="1371600" algn="l">
              <a:lnSpc>
                <a:spcPct val="90000"/>
              </a:lnSpc>
              <a:spcBef>
                <a:spcPts val="375"/>
              </a:spcBef>
              <a:spcAft>
                <a:spcPts val="0"/>
              </a:spcAft>
              <a:buClr>
                <a:srgbClr val="888888"/>
              </a:buClr>
              <a:buSzPts val="1350"/>
              <a:buNone/>
              <a:defRPr sz="1350">
                <a:solidFill>
                  <a:srgbClr val="888888"/>
                </a:solidFill>
              </a:defRPr>
            </a:lvl3pPr>
            <a:lvl4pPr indent="-228600" lvl="3" marL="1828800" algn="l">
              <a:lnSpc>
                <a:spcPct val="90000"/>
              </a:lnSpc>
              <a:spcBef>
                <a:spcPts val="375"/>
              </a:spcBef>
              <a:spcAft>
                <a:spcPts val="0"/>
              </a:spcAft>
              <a:buClr>
                <a:srgbClr val="888888"/>
              </a:buClr>
              <a:buSzPts val="1200"/>
              <a:buNone/>
              <a:defRPr sz="1200">
                <a:solidFill>
                  <a:srgbClr val="888888"/>
                </a:solidFill>
              </a:defRPr>
            </a:lvl4pPr>
            <a:lvl5pPr indent="-228600" lvl="4" marL="2286000" algn="l">
              <a:lnSpc>
                <a:spcPct val="90000"/>
              </a:lnSpc>
              <a:spcBef>
                <a:spcPts val="375"/>
              </a:spcBef>
              <a:spcAft>
                <a:spcPts val="0"/>
              </a:spcAft>
              <a:buClr>
                <a:srgbClr val="888888"/>
              </a:buClr>
              <a:buSzPts val="1200"/>
              <a:buNone/>
              <a:defRPr sz="1200">
                <a:solidFill>
                  <a:srgbClr val="888888"/>
                </a:solidFill>
              </a:defRPr>
            </a:lvl5pPr>
            <a:lvl6pPr indent="-228600" lvl="5" marL="2743200" algn="l">
              <a:lnSpc>
                <a:spcPct val="90000"/>
              </a:lnSpc>
              <a:spcBef>
                <a:spcPts val="375"/>
              </a:spcBef>
              <a:spcAft>
                <a:spcPts val="0"/>
              </a:spcAft>
              <a:buClr>
                <a:srgbClr val="888888"/>
              </a:buClr>
              <a:buSzPts val="1200"/>
              <a:buNone/>
              <a:defRPr sz="1200">
                <a:solidFill>
                  <a:srgbClr val="888888"/>
                </a:solidFill>
              </a:defRPr>
            </a:lvl6pPr>
            <a:lvl7pPr indent="-228600" lvl="6" marL="3200400" algn="l">
              <a:lnSpc>
                <a:spcPct val="90000"/>
              </a:lnSpc>
              <a:spcBef>
                <a:spcPts val="375"/>
              </a:spcBef>
              <a:spcAft>
                <a:spcPts val="0"/>
              </a:spcAft>
              <a:buClr>
                <a:srgbClr val="888888"/>
              </a:buClr>
              <a:buSzPts val="1200"/>
              <a:buNone/>
              <a:defRPr sz="1200">
                <a:solidFill>
                  <a:srgbClr val="888888"/>
                </a:solidFill>
              </a:defRPr>
            </a:lvl7pPr>
            <a:lvl8pPr indent="-228600" lvl="7" marL="3657600" algn="l">
              <a:lnSpc>
                <a:spcPct val="90000"/>
              </a:lnSpc>
              <a:spcBef>
                <a:spcPts val="375"/>
              </a:spcBef>
              <a:spcAft>
                <a:spcPts val="0"/>
              </a:spcAft>
              <a:buClr>
                <a:srgbClr val="888888"/>
              </a:buClr>
              <a:buSzPts val="1200"/>
              <a:buNone/>
              <a:defRPr sz="1200">
                <a:solidFill>
                  <a:srgbClr val="888888"/>
                </a:solidFill>
              </a:defRPr>
            </a:lvl8pPr>
            <a:lvl9pPr indent="-228600" lvl="8" marL="4114800" algn="l">
              <a:lnSpc>
                <a:spcPct val="90000"/>
              </a:lnSpc>
              <a:spcBef>
                <a:spcPts val="375"/>
              </a:spcBef>
              <a:spcAft>
                <a:spcPts val="0"/>
              </a:spcAft>
              <a:buClr>
                <a:srgbClr val="888888"/>
              </a:buClr>
              <a:buSzPts val="1200"/>
              <a:buNone/>
              <a:defRPr sz="1200">
                <a:solidFill>
                  <a:srgbClr val="888888"/>
                </a:solidFill>
              </a:defRPr>
            </a:lvl9pPr>
          </a:lstStyle>
          <a:p/>
        </p:txBody>
      </p:sp>
      <p:sp>
        <p:nvSpPr>
          <p:cNvPr id="30" name="Google Shape;30;p30"/>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30"/>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30"/>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Δύο περιεχόμενα" type="twoObj">
  <p:cSld name="TWO_OBJECTS">
    <p:spTree>
      <p:nvGrpSpPr>
        <p:cNvPr id="33" name="Shape 33"/>
        <p:cNvGrpSpPr/>
        <p:nvPr/>
      </p:nvGrpSpPr>
      <p:grpSpPr>
        <a:xfrm>
          <a:off x="0" y="0"/>
          <a:ext cx="0" cy="0"/>
          <a:chOff x="0" y="0"/>
          <a:chExt cx="0" cy="0"/>
        </a:xfrm>
      </p:grpSpPr>
      <p:sp>
        <p:nvSpPr>
          <p:cNvPr id="34" name="Google Shape;34;p31"/>
          <p:cNvSpPr txBox="1"/>
          <p:nvPr>
            <p:ph type="title"/>
          </p:nvPr>
        </p:nvSpPr>
        <p:spPr>
          <a:xfrm>
            <a:off x="628650" y="273844"/>
            <a:ext cx="7886700" cy="99417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31"/>
          <p:cNvSpPr txBox="1"/>
          <p:nvPr>
            <p:ph idx="1" type="body"/>
          </p:nvPr>
        </p:nvSpPr>
        <p:spPr>
          <a:xfrm>
            <a:off x="628650" y="1369219"/>
            <a:ext cx="3886200" cy="326350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36" name="Google Shape;36;p31"/>
          <p:cNvSpPr txBox="1"/>
          <p:nvPr>
            <p:ph idx="2" type="body"/>
          </p:nvPr>
        </p:nvSpPr>
        <p:spPr>
          <a:xfrm>
            <a:off x="4629150" y="1369219"/>
            <a:ext cx="3886200" cy="326350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37" name="Google Shape;37;p31"/>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31"/>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31"/>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Σύγκριση" type="twoTxTwoObj">
  <p:cSld name="TWO_OBJECTS_WITH_TEXT">
    <p:spTree>
      <p:nvGrpSpPr>
        <p:cNvPr id="40" name="Shape 40"/>
        <p:cNvGrpSpPr/>
        <p:nvPr/>
      </p:nvGrpSpPr>
      <p:grpSpPr>
        <a:xfrm>
          <a:off x="0" y="0"/>
          <a:ext cx="0" cy="0"/>
          <a:chOff x="0" y="0"/>
          <a:chExt cx="0" cy="0"/>
        </a:xfrm>
      </p:grpSpPr>
      <p:sp>
        <p:nvSpPr>
          <p:cNvPr id="41" name="Google Shape;41;p32"/>
          <p:cNvSpPr txBox="1"/>
          <p:nvPr>
            <p:ph type="title"/>
          </p:nvPr>
        </p:nvSpPr>
        <p:spPr>
          <a:xfrm>
            <a:off x="629841" y="273844"/>
            <a:ext cx="7886700" cy="99417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32"/>
          <p:cNvSpPr txBox="1"/>
          <p:nvPr>
            <p:ph idx="1" type="body"/>
          </p:nvPr>
        </p:nvSpPr>
        <p:spPr>
          <a:xfrm>
            <a:off x="629842" y="1260872"/>
            <a:ext cx="3868340" cy="617934"/>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43" name="Google Shape;43;p32"/>
          <p:cNvSpPr txBox="1"/>
          <p:nvPr>
            <p:ph idx="2" type="body"/>
          </p:nvPr>
        </p:nvSpPr>
        <p:spPr>
          <a:xfrm>
            <a:off x="629842" y="1878806"/>
            <a:ext cx="3868340" cy="2763441"/>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44" name="Google Shape;44;p32"/>
          <p:cNvSpPr txBox="1"/>
          <p:nvPr>
            <p:ph idx="3" type="body"/>
          </p:nvPr>
        </p:nvSpPr>
        <p:spPr>
          <a:xfrm>
            <a:off x="4629150" y="1260872"/>
            <a:ext cx="3887391" cy="617934"/>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45" name="Google Shape;45;p32"/>
          <p:cNvSpPr txBox="1"/>
          <p:nvPr>
            <p:ph idx="4" type="body"/>
          </p:nvPr>
        </p:nvSpPr>
        <p:spPr>
          <a:xfrm>
            <a:off x="4629150" y="1878806"/>
            <a:ext cx="3887391" cy="2763441"/>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46" name="Google Shape;46;p32"/>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32"/>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32"/>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Μόνο τίτλος" type="titleOnly">
  <p:cSld name="TITLE_ONLY">
    <p:spTree>
      <p:nvGrpSpPr>
        <p:cNvPr id="49" name="Shape 49"/>
        <p:cNvGrpSpPr/>
        <p:nvPr/>
      </p:nvGrpSpPr>
      <p:grpSpPr>
        <a:xfrm>
          <a:off x="0" y="0"/>
          <a:ext cx="0" cy="0"/>
          <a:chOff x="0" y="0"/>
          <a:chExt cx="0" cy="0"/>
        </a:xfrm>
      </p:grpSpPr>
      <p:sp>
        <p:nvSpPr>
          <p:cNvPr id="50" name="Google Shape;50;p33"/>
          <p:cNvSpPr txBox="1"/>
          <p:nvPr>
            <p:ph type="title"/>
          </p:nvPr>
        </p:nvSpPr>
        <p:spPr>
          <a:xfrm>
            <a:off x="628650" y="273844"/>
            <a:ext cx="7886700" cy="99417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33"/>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33"/>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33"/>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Κενό" type="blank">
  <p:cSld name="BLANK">
    <p:spTree>
      <p:nvGrpSpPr>
        <p:cNvPr id="54" name="Shape 54"/>
        <p:cNvGrpSpPr/>
        <p:nvPr/>
      </p:nvGrpSpPr>
      <p:grpSpPr>
        <a:xfrm>
          <a:off x="0" y="0"/>
          <a:ext cx="0" cy="0"/>
          <a:chOff x="0" y="0"/>
          <a:chExt cx="0" cy="0"/>
        </a:xfrm>
      </p:grpSpPr>
      <p:sp>
        <p:nvSpPr>
          <p:cNvPr id="55" name="Google Shape;55;p34"/>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34"/>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34"/>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Περιεχόμενο με λεζάντα" type="objTx">
  <p:cSld name="OBJECT_WITH_CAPTION_TEXT">
    <p:spTree>
      <p:nvGrpSpPr>
        <p:cNvPr id="58" name="Shape 58"/>
        <p:cNvGrpSpPr/>
        <p:nvPr/>
      </p:nvGrpSpPr>
      <p:grpSpPr>
        <a:xfrm>
          <a:off x="0" y="0"/>
          <a:ext cx="0" cy="0"/>
          <a:chOff x="0" y="0"/>
          <a:chExt cx="0" cy="0"/>
        </a:xfrm>
      </p:grpSpPr>
      <p:sp>
        <p:nvSpPr>
          <p:cNvPr id="59" name="Google Shape;59;p35"/>
          <p:cNvSpPr txBox="1"/>
          <p:nvPr>
            <p:ph type="title"/>
          </p:nvPr>
        </p:nvSpPr>
        <p:spPr>
          <a:xfrm>
            <a:off x="629841" y="342900"/>
            <a:ext cx="2949178" cy="120015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35"/>
          <p:cNvSpPr txBox="1"/>
          <p:nvPr>
            <p:ph idx="1" type="body"/>
          </p:nvPr>
        </p:nvSpPr>
        <p:spPr>
          <a:xfrm>
            <a:off x="3887391" y="740569"/>
            <a:ext cx="4629150" cy="3655219"/>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750"/>
              </a:spcBef>
              <a:spcAft>
                <a:spcPts val="0"/>
              </a:spcAft>
              <a:buClr>
                <a:schemeClr val="dk1"/>
              </a:buClr>
              <a:buSzPts val="2400"/>
              <a:buChar char="•"/>
              <a:defRPr sz="2400"/>
            </a:lvl1pPr>
            <a:lvl2pPr indent="-361950" lvl="1" marL="914400" algn="l">
              <a:lnSpc>
                <a:spcPct val="90000"/>
              </a:lnSpc>
              <a:spcBef>
                <a:spcPts val="375"/>
              </a:spcBef>
              <a:spcAft>
                <a:spcPts val="0"/>
              </a:spcAft>
              <a:buClr>
                <a:schemeClr val="dk1"/>
              </a:buClr>
              <a:buSzPts val="2100"/>
              <a:buChar char="•"/>
              <a:defRPr sz="2100"/>
            </a:lvl2pPr>
            <a:lvl3pPr indent="-342900" lvl="2" marL="1371600" algn="l">
              <a:lnSpc>
                <a:spcPct val="90000"/>
              </a:lnSpc>
              <a:spcBef>
                <a:spcPts val="375"/>
              </a:spcBef>
              <a:spcAft>
                <a:spcPts val="0"/>
              </a:spcAft>
              <a:buClr>
                <a:schemeClr val="dk1"/>
              </a:buClr>
              <a:buSzPts val="1800"/>
              <a:buChar char="•"/>
              <a:defRPr sz="1800"/>
            </a:lvl3pPr>
            <a:lvl4pPr indent="-323850" lvl="3" marL="1828800" algn="l">
              <a:lnSpc>
                <a:spcPct val="90000"/>
              </a:lnSpc>
              <a:spcBef>
                <a:spcPts val="375"/>
              </a:spcBef>
              <a:spcAft>
                <a:spcPts val="0"/>
              </a:spcAft>
              <a:buClr>
                <a:schemeClr val="dk1"/>
              </a:buClr>
              <a:buSzPts val="1500"/>
              <a:buChar char="•"/>
              <a:defRPr sz="1500"/>
            </a:lvl4pPr>
            <a:lvl5pPr indent="-323850" lvl="4" marL="2286000" algn="l">
              <a:lnSpc>
                <a:spcPct val="90000"/>
              </a:lnSpc>
              <a:spcBef>
                <a:spcPts val="375"/>
              </a:spcBef>
              <a:spcAft>
                <a:spcPts val="0"/>
              </a:spcAft>
              <a:buClr>
                <a:schemeClr val="dk1"/>
              </a:buClr>
              <a:buSzPts val="1500"/>
              <a:buChar char="•"/>
              <a:defRPr sz="1500"/>
            </a:lvl5pPr>
            <a:lvl6pPr indent="-323850" lvl="5" marL="2743200" algn="l">
              <a:lnSpc>
                <a:spcPct val="90000"/>
              </a:lnSpc>
              <a:spcBef>
                <a:spcPts val="375"/>
              </a:spcBef>
              <a:spcAft>
                <a:spcPts val="0"/>
              </a:spcAft>
              <a:buClr>
                <a:schemeClr val="dk1"/>
              </a:buClr>
              <a:buSzPts val="1500"/>
              <a:buChar char="•"/>
              <a:defRPr sz="1500"/>
            </a:lvl6pPr>
            <a:lvl7pPr indent="-323850" lvl="6" marL="3200400" algn="l">
              <a:lnSpc>
                <a:spcPct val="90000"/>
              </a:lnSpc>
              <a:spcBef>
                <a:spcPts val="375"/>
              </a:spcBef>
              <a:spcAft>
                <a:spcPts val="0"/>
              </a:spcAft>
              <a:buClr>
                <a:schemeClr val="dk1"/>
              </a:buClr>
              <a:buSzPts val="1500"/>
              <a:buChar char="•"/>
              <a:defRPr sz="1500"/>
            </a:lvl7pPr>
            <a:lvl8pPr indent="-323850" lvl="7" marL="3657600" algn="l">
              <a:lnSpc>
                <a:spcPct val="90000"/>
              </a:lnSpc>
              <a:spcBef>
                <a:spcPts val="375"/>
              </a:spcBef>
              <a:spcAft>
                <a:spcPts val="0"/>
              </a:spcAft>
              <a:buClr>
                <a:schemeClr val="dk1"/>
              </a:buClr>
              <a:buSzPts val="1500"/>
              <a:buChar char="•"/>
              <a:defRPr sz="1500"/>
            </a:lvl8pPr>
            <a:lvl9pPr indent="-323850" lvl="8" marL="4114800" algn="l">
              <a:lnSpc>
                <a:spcPct val="90000"/>
              </a:lnSpc>
              <a:spcBef>
                <a:spcPts val="375"/>
              </a:spcBef>
              <a:spcAft>
                <a:spcPts val="0"/>
              </a:spcAft>
              <a:buClr>
                <a:schemeClr val="dk1"/>
              </a:buClr>
              <a:buSzPts val="1500"/>
              <a:buChar char="•"/>
              <a:defRPr sz="1500"/>
            </a:lvl9pPr>
          </a:lstStyle>
          <a:p/>
        </p:txBody>
      </p:sp>
      <p:sp>
        <p:nvSpPr>
          <p:cNvPr id="61" name="Google Shape;61;p35"/>
          <p:cNvSpPr txBox="1"/>
          <p:nvPr>
            <p:ph idx="2" type="body"/>
          </p:nvPr>
        </p:nvSpPr>
        <p:spPr>
          <a:xfrm>
            <a:off x="629841" y="1543050"/>
            <a:ext cx="2949178" cy="2858691"/>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200"/>
              <a:buNone/>
              <a:defRPr sz="1200"/>
            </a:lvl1pPr>
            <a:lvl2pPr indent="-228600" lvl="1" marL="914400" algn="l">
              <a:lnSpc>
                <a:spcPct val="90000"/>
              </a:lnSpc>
              <a:spcBef>
                <a:spcPts val="375"/>
              </a:spcBef>
              <a:spcAft>
                <a:spcPts val="0"/>
              </a:spcAft>
              <a:buClr>
                <a:schemeClr val="dk1"/>
              </a:buClr>
              <a:buSzPts val="1050"/>
              <a:buNone/>
              <a:defRPr sz="1050"/>
            </a:lvl2pPr>
            <a:lvl3pPr indent="-228600" lvl="2" marL="1371600" algn="l">
              <a:lnSpc>
                <a:spcPct val="90000"/>
              </a:lnSpc>
              <a:spcBef>
                <a:spcPts val="375"/>
              </a:spcBef>
              <a:spcAft>
                <a:spcPts val="0"/>
              </a:spcAft>
              <a:buClr>
                <a:schemeClr val="dk1"/>
              </a:buClr>
              <a:buSzPts val="900"/>
              <a:buNone/>
              <a:defRPr sz="900"/>
            </a:lvl3pPr>
            <a:lvl4pPr indent="-228600" lvl="3" marL="1828800" algn="l">
              <a:lnSpc>
                <a:spcPct val="90000"/>
              </a:lnSpc>
              <a:spcBef>
                <a:spcPts val="375"/>
              </a:spcBef>
              <a:spcAft>
                <a:spcPts val="0"/>
              </a:spcAft>
              <a:buClr>
                <a:schemeClr val="dk1"/>
              </a:buClr>
              <a:buSzPts val="750"/>
              <a:buNone/>
              <a:defRPr sz="750"/>
            </a:lvl4pPr>
            <a:lvl5pPr indent="-228600" lvl="4" marL="2286000" algn="l">
              <a:lnSpc>
                <a:spcPct val="90000"/>
              </a:lnSpc>
              <a:spcBef>
                <a:spcPts val="375"/>
              </a:spcBef>
              <a:spcAft>
                <a:spcPts val="0"/>
              </a:spcAft>
              <a:buClr>
                <a:schemeClr val="dk1"/>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62" name="Google Shape;62;p35"/>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35"/>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35"/>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Εικόνα με λεζάντα" type="picTx">
  <p:cSld name="PICTURE_WITH_CAPTION_TEXT">
    <p:spTree>
      <p:nvGrpSpPr>
        <p:cNvPr id="65" name="Shape 65"/>
        <p:cNvGrpSpPr/>
        <p:nvPr/>
      </p:nvGrpSpPr>
      <p:grpSpPr>
        <a:xfrm>
          <a:off x="0" y="0"/>
          <a:ext cx="0" cy="0"/>
          <a:chOff x="0" y="0"/>
          <a:chExt cx="0" cy="0"/>
        </a:xfrm>
      </p:grpSpPr>
      <p:sp>
        <p:nvSpPr>
          <p:cNvPr id="66" name="Google Shape;66;p36"/>
          <p:cNvSpPr txBox="1"/>
          <p:nvPr>
            <p:ph type="title"/>
          </p:nvPr>
        </p:nvSpPr>
        <p:spPr>
          <a:xfrm>
            <a:off x="629841" y="342900"/>
            <a:ext cx="2949178" cy="120015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36"/>
          <p:cNvSpPr/>
          <p:nvPr>
            <p:ph idx="2" type="pic"/>
          </p:nvPr>
        </p:nvSpPr>
        <p:spPr>
          <a:xfrm>
            <a:off x="3887391" y="740569"/>
            <a:ext cx="4629150" cy="3655219"/>
          </a:xfrm>
          <a:prstGeom prst="rect">
            <a:avLst/>
          </a:prstGeom>
          <a:noFill/>
          <a:ln>
            <a:noFill/>
          </a:ln>
        </p:spPr>
      </p:sp>
      <p:sp>
        <p:nvSpPr>
          <p:cNvPr id="68" name="Google Shape;68;p36"/>
          <p:cNvSpPr txBox="1"/>
          <p:nvPr>
            <p:ph idx="1" type="body"/>
          </p:nvPr>
        </p:nvSpPr>
        <p:spPr>
          <a:xfrm>
            <a:off x="629841" y="1543050"/>
            <a:ext cx="2949178" cy="2858691"/>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200"/>
              <a:buNone/>
              <a:defRPr sz="1200"/>
            </a:lvl1pPr>
            <a:lvl2pPr indent="-228600" lvl="1" marL="914400" algn="l">
              <a:lnSpc>
                <a:spcPct val="90000"/>
              </a:lnSpc>
              <a:spcBef>
                <a:spcPts val="375"/>
              </a:spcBef>
              <a:spcAft>
                <a:spcPts val="0"/>
              </a:spcAft>
              <a:buClr>
                <a:schemeClr val="dk1"/>
              </a:buClr>
              <a:buSzPts val="1050"/>
              <a:buNone/>
              <a:defRPr sz="1050"/>
            </a:lvl2pPr>
            <a:lvl3pPr indent="-228600" lvl="2" marL="1371600" algn="l">
              <a:lnSpc>
                <a:spcPct val="90000"/>
              </a:lnSpc>
              <a:spcBef>
                <a:spcPts val="375"/>
              </a:spcBef>
              <a:spcAft>
                <a:spcPts val="0"/>
              </a:spcAft>
              <a:buClr>
                <a:schemeClr val="dk1"/>
              </a:buClr>
              <a:buSzPts val="900"/>
              <a:buNone/>
              <a:defRPr sz="900"/>
            </a:lvl3pPr>
            <a:lvl4pPr indent="-228600" lvl="3" marL="1828800" algn="l">
              <a:lnSpc>
                <a:spcPct val="90000"/>
              </a:lnSpc>
              <a:spcBef>
                <a:spcPts val="375"/>
              </a:spcBef>
              <a:spcAft>
                <a:spcPts val="0"/>
              </a:spcAft>
              <a:buClr>
                <a:schemeClr val="dk1"/>
              </a:buClr>
              <a:buSzPts val="750"/>
              <a:buNone/>
              <a:defRPr sz="750"/>
            </a:lvl4pPr>
            <a:lvl5pPr indent="-228600" lvl="4" marL="2286000" algn="l">
              <a:lnSpc>
                <a:spcPct val="90000"/>
              </a:lnSpc>
              <a:spcBef>
                <a:spcPts val="375"/>
              </a:spcBef>
              <a:spcAft>
                <a:spcPts val="0"/>
              </a:spcAft>
              <a:buClr>
                <a:schemeClr val="dk1"/>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69" name="Google Shape;69;p36"/>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36"/>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36"/>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1.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5"/>
          <p:cNvSpPr txBox="1"/>
          <p:nvPr>
            <p:ph type="title"/>
          </p:nvPr>
        </p:nvSpPr>
        <p:spPr>
          <a:xfrm>
            <a:off x="628650" y="273844"/>
            <a:ext cx="7886700" cy="994172"/>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25"/>
          <p:cNvSpPr txBox="1"/>
          <p:nvPr>
            <p:ph idx="1" type="body"/>
          </p:nvPr>
        </p:nvSpPr>
        <p:spPr>
          <a:xfrm>
            <a:off x="628650" y="1369219"/>
            <a:ext cx="7886700" cy="3263504"/>
          </a:xfrm>
          <a:prstGeom prst="rect">
            <a:avLst/>
          </a:prstGeom>
          <a:noFill/>
          <a:ln>
            <a:noFill/>
          </a:ln>
        </p:spPr>
        <p:txBody>
          <a:bodyPr anchorCtr="0" anchor="t" bIns="45700" lIns="91425" spcFirstLastPara="1" rIns="91425" wrap="square" tIns="45700">
            <a:norm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9pPr>
          </a:lstStyle>
          <a:p/>
        </p:txBody>
      </p:sp>
      <p:sp>
        <p:nvSpPr>
          <p:cNvPr id="12" name="Google Shape;12;p25"/>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25"/>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9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25"/>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4" name="Shape 84"/>
        <p:cNvGrpSpPr/>
        <p:nvPr/>
      </p:nvGrpSpPr>
      <p:grpSpPr>
        <a:xfrm>
          <a:off x="0" y="0"/>
          <a:ext cx="0" cy="0"/>
          <a:chOff x="0" y="0"/>
          <a:chExt cx="0" cy="0"/>
        </a:xfrm>
      </p:grpSpPr>
      <p:sp>
        <p:nvSpPr>
          <p:cNvPr id="85" name="Google Shape;85;p27"/>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3300" u="none" cap="none" strike="noStrike">
                <a:solidFill>
                  <a:schemeClr val="dk1"/>
                </a:solidFill>
                <a:latin typeface="Calibri"/>
                <a:ea typeface="Calibri"/>
                <a:cs typeface="Calibri"/>
                <a:sym typeface="Calibri"/>
              </a:defRPr>
            </a:lvl1pPr>
            <a:lvl2pPr lvl="1" marR="0" rtl="0" algn="ctr">
              <a:spcBef>
                <a:spcPts val="0"/>
              </a:spcBef>
              <a:spcAft>
                <a:spcPts val="0"/>
              </a:spcAft>
              <a:buSzPts val="1400"/>
              <a:buNone/>
              <a:defRPr b="0" i="0" sz="3300" u="none" cap="none" strike="noStrike">
                <a:solidFill>
                  <a:schemeClr val="dk1"/>
                </a:solidFill>
                <a:latin typeface="Calibri"/>
                <a:ea typeface="Calibri"/>
                <a:cs typeface="Calibri"/>
                <a:sym typeface="Calibri"/>
              </a:defRPr>
            </a:lvl2pPr>
            <a:lvl3pPr lvl="2" marR="0" rtl="0" algn="ctr">
              <a:spcBef>
                <a:spcPts val="0"/>
              </a:spcBef>
              <a:spcAft>
                <a:spcPts val="0"/>
              </a:spcAft>
              <a:buSzPts val="1400"/>
              <a:buNone/>
              <a:defRPr b="0" i="0" sz="3300" u="none" cap="none" strike="noStrike">
                <a:solidFill>
                  <a:schemeClr val="dk1"/>
                </a:solidFill>
                <a:latin typeface="Calibri"/>
                <a:ea typeface="Calibri"/>
                <a:cs typeface="Calibri"/>
                <a:sym typeface="Calibri"/>
              </a:defRPr>
            </a:lvl3pPr>
            <a:lvl4pPr lvl="3" marR="0" rtl="0" algn="ctr">
              <a:spcBef>
                <a:spcPts val="0"/>
              </a:spcBef>
              <a:spcAft>
                <a:spcPts val="0"/>
              </a:spcAft>
              <a:buSzPts val="1400"/>
              <a:buNone/>
              <a:defRPr b="0" i="0" sz="3300" u="none" cap="none" strike="noStrike">
                <a:solidFill>
                  <a:schemeClr val="dk1"/>
                </a:solidFill>
                <a:latin typeface="Calibri"/>
                <a:ea typeface="Calibri"/>
                <a:cs typeface="Calibri"/>
                <a:sym typeface="Calibri"/>
              </a:defRPr>
            </a:lvl4pPr>
            <a:lvl5pPr lvl="4" marR="0" rtl="0" algn="ctr">
              <a:spcBef>
                <a:spcPts val="0"/>
              </a:spcBef>
              <a:spcAft>
                <a:spcPts val="0"/>
              </a:spcAft>
              <a:buSzPts val="1400"/>
              <a:buNone/>
              <a:defRPr b="0" i="0" sz="3300" u="none" cap="none" strike="noStrike">
                <a:solidFill>
                  <a:schemeClr val="dk1"/>
                </a:solidFill>
                <a:latin typeface="Calibri"/>
                <a:ea typeface="Calibri"/>
                <a:cs typeface="Calibri"/>
                <a:sym typeface="Calibri"/>
              </a:defRPr>
            </a:lvl5pPr>
            <a:lvl6pPr lvl="5" marR="0" rtl="0" algn="ctr">
              <a:spcBef>
                <a:spcPts val="0"/>
              </a:spcBef>
              <a:spcAft>
                <a:spcPts val="0"/>
              </a:spcAft>
              <a:buSzPts val="1400"/>
              <a:buNone/>
              <a:defRPr b="0" i="0" sz="3300" u="none" cap="none" strike="noStrike">
                <a:solidFill>
                  <a:schemeClr val="dk1"/>
                </a:solidFill>
                <a:latin typeface="Calibri"/>
                <a:ea typeface="Calibri"/>
                <a:cs typeface="Calibri"/>
                <a:sym typeface="Calibri"/>
              </a:defRPr>
            </a:lvl6pPr>
            <a:lvl7pPr lvl="6" marR="0" rtl="0" algn="ctr">
              <a:spcBef>
                <a:spcPts val="0"/>
              </a:spcBef>
              <a:spcAft>
                <a:spcPts val="0"/>
              </a:spcAft>
              <a:buSzPts val="1400"/>
              <a:buNone/>
              <a:defRPr b="0" i="0" sz="3300" u="none" cap="none" strike="noStrike">
                <a:solidFill>
                  <a:schemeClr val="dk1"/>
                </a:solidFill>
                <a:latin typeface="Calibri"/>
                <a:ea typeface="Calibri"/>
                <a:cs typeface="Calibri"/>
                <a:sym typeface="Calibri"/>
              </a:defRPr>
            </a:lvl7pPr>
            <a:lvl8pPr lvl="7" marR="0" rtl="0" algn="ctr">
              <a:spcBef>
                <a:spcPts val="0"/>
              </a:spcBef>
              <a:spcAft>
                <a:spcPts val="0"/>
              </a:spcAft>
              <a:buSzPts val="1400"/>
              <a:buNone/>
              <a:defRPr b="0" i="0" sz="3300" u="none" cap="none" strike="noStrike">
                <a:solidFill>
                  <a:schemeClr val="dk1"/>
                </a:solidFill>
                <a:latin typeface="Calibri"/>
                <a:ea typeface="Calibri"/>
                <a:cs typeface="Calibri"/>
                <a:sym typeface="Calibri"/>
              </a:defRPr>
            </a:lvl8pPr>
            <a:lvl9pPr lvl="8" marR="0" rtl="0" algn="ctr">
              <a:spcBef>
                <a:spcPts val="0"/>
              </a:spcBef>
              <a:spcAft>
                <a:spcPts val="0"/>
              </a:spcAft>
              <a:buSzPts val="1400"/>
              <a:buNone/>
              <a:defRPr b="0" i="0" sz="3300" u="none" cap="none" strike="noStrike">
                <a:solidFill>
                  <a:schemeClr val="dk1"/>
                </a:solidFill>
                <a:latin typeface="Calibri"/>
                <a:ea typeface="Calibri"/>
                <a:cs typeface="Calibri"/>
                <a:sym typeface="Calibri"/>
              </a:defRPr>
            </a:lvl9pPr>
          </a:lstStyle>
          <a:p/>
        </p:txBody>
      </p:sp>
      <p:sp>
        <p:nvSpPr>
          <p:cNvPr id="86" name="Google Shape;86;p27"/>
          <p:cNvSpPr txBox="1"/>
          <p:nvPr>
            <p:ph idx="1" type="body"/>
          </p:nvPr>
        </p:nvSpPr>
        <p:spPr>
          <a:xfrm>
            <a:off x="457200" y="1200151"/>
            <a:ext cx="8229600" cy="3394472"/>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61950" lvl="1" marL="914400" marR="0" rtl="0" algn="l">
              <a:spcBef>
                <a:spcPts val="42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23850" lvl="3" marL="1828800" marR="0" rtl="0" algn="l">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4pPr>
            <a:lvl5pPr indent="-323850" lvl="4" marL="2286000" marR="0" rtl="0" algn="l">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5pPr>
            <a:lvl6pPr indent="-323850" lvl="5" marL="2743200" marR="0" rtl="0" algn="l">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6pPr>
            <a:lvl7pPr indent="-323850" lvl="6" marL="3200400" marR="0" rtl="0" algn="l">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7pPr>
            <a:lvl8pPr indent="-323850" lvl="7" marL="3657600" marR="0" rtl="0" algn="l">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8pPr>
            <a:lvl9pPr indent="-323850" lvl="8" marL="4114800" marR="0" rtl="0" algn="l">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9pPr>
          </a:lstStyle>
          <a:p/>
        </p:txBody>
      </p:sp>
      <p:sp>
        <p:nvSpPr>
          <p:cNvPr id="87" name="Google Shape;87;p27"/>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sz="9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8" name="Google Shape;88;p27"/>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sz="9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9" name="Google Shape;89;p27"/>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spcAft>
                <a:spcPts val="0"/>
              </a:spcAft>
              <a:buNone/>
              <a:defRPr sz="900">
                <a:solidFill>
                  <a:srgbClr val="888888"/>
                </a:solidFill>
                <a:latin typeface="Calibri"/>
                <a:ea typeface="Calibri"/>
                <a:cs typeface="Calibri"/>
                <a:sym typeface="Calibri"/>
              </a:defRPr>
            </a:lvl1pPr>
            <a:lvl2pPr indent="0" lvl="1" marL="0" marR="0" rtl="0" algn="r">
              <a:spcBef>
                <a:spcPts val="0"/>
              </a:spcBef>
              <a:spcAft>
                <a:spcPts val="0"/>
              </a:spcAft>
              <a:buNone/>
              <a:defRPr sz="900">
                <a:solidFill>
                  <a:srgbClr val="888888"/>
                </a:solidFill>
                <a:latin typeface="Calibri"/>
                <a:ea typeface="Calibri"/>
                <a:cs typeface="Calibri"/>
                <a:sym typeface="Calibri"/>
              </a:defRPr>
            </a:lvl2pPr>
            <a:lvl3pPr indent="0" lvl="2" marL="0" marR="0" rtl="0" algn="r">
              <a:spcBef>
                <a:spcPts val="0"/>
              </a:spcBef>
              <a:spcAft>
                <a:spcPts val="0"/>
              </a:spcAft>
              <a:buNone/>
              <a:defRPr sz="900">
                <a:solidFill>
                  <a:srgbClr val="888888"/>
                </a:solidFill>
                <a:latin typeface="Calibri"/>
                <a:ea typeface="Calibri"/>
                <a:cs typeface="Calibri"/>
                <a:sym typeface="Calibri"/>
              </a:defRPr>
            </a:lvl3pPr>
            <a:lvl4pPr indent="0" lvl="3" marL="0" marR="0" rtl="0" algn="r">
              <a:spcBef>
                <a:spcPts val="0"/>
              </a:spcBef>
              <a:spcAft>
                <a:spcPts val="0"/>
              </a:spcAft>
              <a:buNone/>
              <a:defRPr sz="900">
                <a:solidFill>
                  <a:srgbClr val="888888"/>
                </a:solidFill>
                <a:latin typeface="Calibri"/>
                <a:ea typeface="Calibri"/>
                <a:cs typeface="Calibri"/>
                <a:sym typeface="Calibri"/>
              </a:defRPr>
            </a:lvl4pPr>
            <a:lvl5pPr indent="0" lvl="4" marL="0" marR="0" rtl="0" algn="r">
              <a:spcBef>
                <a:spcPts val="0"/>
              </a:spcBef>
              <a:spcAft>
                <a:spcPts val="0"/>
              </a:spcAft>
              <a:buNone/>
              <a:defRPr sz="900">
                <a:solidFill>
                  <a:srgbClr val="888888"/>
                </a:solidFill>
                <a:latin typeface="Calibri"/>
                <a:ea typeface="Calibri"/>
                <a:cs typeface="Calibri"/>
                <a:sym typeface="Calibri"/>
              </a:defRPr>
            </a:lvl5pPr>
            <a:lvl6pPr indent="0" lvl="5" marL="0" marR="0" rtl="0" algn="r">
              <a:spcBef>
                <a:spcPts val="0"/>
              </a:spcBef>
              <a:spcAft>
                <a:spcPts val="0"/>
              </a:spcAft>
              <a:buNone/>
              <a:defRPr sz="900">
                <a:solidFill>
                  <a:srgbClr val="888888"/>
                </a:solidFill>
                <a:latin typeface="Calibri"/>
                <a:ea typeface="Calibri"/>
                <a:cs typeface="Calibri"/>
                <a:sym typeface="Calibri"/>
              </a:defRPr>
            </a:lvl6pPr>
            <a:lvl7pPr indent="0" lvl="6" marL="0" marR="0" rtl="0" algn="r">
              <a:spcBef>
                <a:spcPts val="0"/>
              </a:spcBef>
              <a:spcAft>
                <a:spcPts val="0"/>
              </a:spcAft>
              <a:buNone/>
              <a:defRPr sz="900">
                <a:solidFill>
                  <a:srgbClr val="888888"/>
                </a:solidFill>
                <a:latin typeface="Calibri"/>
                <a:ea typeface="Calibri"/>
                <a:cs typeface="Calibri"/>
                <a:sym typeface="Calibri"/>
              </a:defRPr>
            </a:lvl7pPr>
            <a:lvl8pPr indent="0" lvl="7" marL="0" marR="0" rtl="0" algn="r">
              <a:spcBef>
                <a:spcPts val="0"/>
              </a:spcBef>
              <a:spcAft>
                <a:spcPts val="0"/>
              </a:spcAft>
              <a:buNone/>
              <a:defRPr sz="900">
                <a:solidFill>
                  <a:srgbClr val="888888"/>
                </a:solidFill>
                <a:latin typeface="Calibri"/>
                <a:ea typeface="Calibri"/>
                <a:cs typeface="Calibri"/>
                <a:sym typeface="Calibri"/>
              </a:defRPr>
            </a:lvl8pPr>
            <a:lvl9pPr indent="0" lvl="8" marL="0" marR="0" rtl="0" algn="r">
              <a:spcBef>
                <a:spcPts val="0"/>
              </a:spcBef>
              <a:spcAft>
                <a:spcPts val="0"/>
              </a:spcAft>
              <a:buNone/>
              <a:defRPr sz="9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6.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8.jpg"/><Relationship Id="rId4" Type="http://schemas.openxmlformats.org/officeDocument/2006/relationships/image" Target="../media/image2.png"/><Relationship Id="rId5"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8.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8.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8.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8.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8.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8.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8.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8.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8.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8.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8.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8.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image" Target="../media/image8.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 Id="rId3" Type="http://schemas.openxmlformats.org/officeDocument/2006/relationships/image" Target="../media/image8.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 Id="rId3" Type="http://schemas.openxmlformats.org/officeDocument/2006/relationships/image" Target="../media/image8.jpg"/><Relationship Id="rId4" Type="http://schemas.openxmlformats.org/officeDocument/2006/relationships/image" Target="../media/image7.jpg"/></Relationships>
</file>

<file path=ppt/slides/_rels/slide25.xml.rels><?xml version="1.0" encoding="UTF-8" standalone="yes"?><Relationships xmlns="http://schemas.openxmlformats.org/package/2006/relationships"><Relationship Id="rId11" Type="http://schemas.openxmlformats.org/officeDocument/2006/relationships/image" Target="../media/image18.png"/><Relationship Id="rId10" Type="http://schemas.openxmlformats.org/officeDocument/2006/relationships/image" Target="../media/image10.png"/><Relationship Id="rId13" Type="http://schemas.openxmlformats.org/officeDocument/2006/relationships/image" Target="../media/image19.png"/><Relationship Id="rId12" Type="http://schemas.openxmlformats.org/officeDocument/2006/relationships/hyperlink" Target="http://www.businessmodelgeneration.com/" TargetMode="External"/><Relationship Id="rId1" Type="http://schemas.openxmlformats.org/officeDocument/2006/relationships/slideLayout" Target="../slideLayouts/slideLayout12.xml"/><Relationship Id="rId2" Type="http://schemas.openxmlformats.org/officeDocument/2006/relationships/notesSlide" Target="../notesSlides/notesSlide25.xml"/><Relationship Id="rId3" Type="http://schemas.openxmlformats.org/officeDocument/2006/relationships/image" Target="../media/image22.png"/><Relationship Id="rId4" Type="http://schemas.openxmlformats.org/officeDocument/2006/relationships/image" Target="../media/image11.png"/><Relationship Id="rId9" Type="http://schemas.openxmlformats.org/officeDocument/2006/relationships/image" Target="../media/image21.png"/><Relationship Id="rId5" Type="http://schemas.openxmlformats.org/officeDocument/2006/relationships/image" Target="../media/image14.png"/><Relationship Id="rId6" Type="http://schemas.openxmlformats.org/officeDocument/2006/relationships/image" Target="../media/image13.png"/><Relationship Id="rId7" Type="http://schemas.openxmlformats.org/officeDocument/2006/relationships/image" Target="../media/image12.png"/><Relationship Id="rId8" Type="http://schemas.openxmlformats.org/officeDocument/2006/relationships/image" Target="../media/image20.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 Id="rId3" Type="http://schemas.openxmlformats.org/officeDocument/2006/relationships/image" Target="../media/image2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8.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8.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8.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8.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8.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8.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pic>
        <p:nvPicPr>
          <p:cNvPr id="163" name="Google Shape;163;p1"/>
          <p:cNvPicPr preferRelativeResize="0"/>
          <p:nvPr/>
        </p:nvPicPr>
        <p:blipFill rotWithShape="1">
          <a:blip r:embed="rId3">
            <a:alphaModFix/>
          </a:blip>
          <a:srcRect b="0" l="0" r="0" t="0"/>
          <a:stretch/>
        </p:blipFill>
        <p:spPr>
          <a:xfrm>
            <a:off x="0" y="321"/>
            <a:ext cx="9144000" cy="5142857"/>
          </a:xfrm>
          <a:prstGeom prst="rect">
            <a:avLst/>
          </a:prstGeom>
          <a:noFill/>
          <a:ln>
            <a:noFill/>
          </a:ln>
        </p:spPr>
      </p:pic>
      <p:sp>
        <p:nvSpPr>
          <p:cNvPr id="164" name="Google Shape;164;p1"/>
          <p:cNvSpPr/>
          <p:nvPr/>
        </p:nvSpPr>
        <p:spPr>
          <a:xfrm>
            <a:off x="320775" y="2369275"/>
            <a:ext cx="3251400" cy="13281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US" sz="2000">
                <a:solidFill>
                  <a:srgbClr val="434343"/>
                </a:solidFill>
                <a:latin typeface="Calibri"/>
                <a:ea typeface="Calibri"/>
                <a:cs typeface="Calibri"/>
                <a:sym typeface="Calibri"/>
              </a:rPr>
              <a:t>Influência positiva na literacia financeira e no potencial de empreendedorismo dos jovens</a:t>
            </a:r>
            <a:endParaRPr sz="2000">
              <a:solidFill>
                <a:srgbClr val="434343"/>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pic>
        <p:nvPicPr>
          <p:cNvPr id="227" name="Google Shape;227;p8"/>
          <p:cNvPicPr preferRelativeResize="0"/>
          <p:nvPr/>
        </p:nvPicPr>
        <p:blipFill rotWithShape="1">
          <a:blip r:embed="rId3">
            <a:alphaModFix/>
          </a:blip>
          <a:srcRect b="0" l="0" r="0" t="0"/>
          <a:stretch/>
        </p:blipFill>
        <p:spPr>
          <a:xfrm>
            <a:off x="-15240" y="643"/>
            <a:ext cx="9144000" cy="5142857"/>
          </a:xfrm>
          <a:prstGeom prst="rect">
            <a:avLst/>
          </a:prstGeom>
          <a:noFill/>
          <a:ln>
            <a:noFill/>
          </a:ln>
        </p:spPr>
      </p:pic>
      <p:sp>
        <p:nvSpPr>
          <p:cNvPr id="228" name="Google Shape;228;p8"/>
          <p:cNvSpPr txBox="1"/>
          <p:nvPr/>
        </p:nvSpPr>
        <p:spPr>
          <a:xfrm>
            <a:off x="584200" y="1123950"/>
            <a:ext cx="8166100" cy="144655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t/>
            </a:r>
            <a:endParaRPr i="1" sz="1400">
              <a:solidFill>
                <a:schemeClr val="dk1"/>
              </a:solidFill>
              <a:latin typeface="Calibri"/>
              <a:ea typeface="Calibri"/>
              <a:cs typeface="Calibri"/>
              <a:sym typeface="Calibri"/>
            </a:endParaRPr>
          </a:p>
          <a:p>
            <a:pPr indent="-196850" lvl="0" marL="285750" marR="0" rtl="0" algn="l">
              <a:spcBef>
                <a:spcPts val="0"/>
              </a:spcBef>
              <a:spcAft>
                <a:spcPts val="0"/>
              </a:spcAft>
              <a:buClr>
                <a:schemeClr val="dk1"/>
              </a:buClr>
              <a:buSzPts val="1400"/>
              <a:buFont typeface="Arial"/>
              <a:buNone/>
            </a:pPr>
            <a:r>
              <a:t/>
            </a:r>
            <a:endParaRPr i="1" sz="1400">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1800">
              <a:solidFill>
                <a:srgbClr val="0070C0"/>
              </a:solidFill>
              <a:latin typeface="Calibri"/>
              <a:ea typeface="Calibri"/>
              <a:cs typeface="Calibri"/>
              <a:sym typeface="Calibri"/>
            </a:endParaRPr>
          </a:p>
        </p:txBody>
      </p:sp>
      <p:pic>
        <p:nvPicPr>
          <p:cNvPr id="229" name="Google Shape;229;p8"/>
          <p:cNvPicPr preferRelativeResize="0"/>
          <p:nvPr/>
        </p:nvPicPr>
        <p:blipFill rotWithShape="1">
          <a:blip r:embed="rId4">
            <a:alphaModFix/>
          </a:blip>
          <a:srcRect b="0" l="0" r="0" t="0"/>
          <a:stretch/>
        </p:blipFill>
        <p:spPr>
          <a:xfrm>
            <a:off x="2506980" y="861971"/>
            <a:ext cx="3772347" cy="2933168"/>
          </a:xfrm>
          <a:prstGeom prst="rect">
            <a:avLst/>
          </a:prstGeom>
          <a:noFill/>
          <a:ln>
            <a:noFill/>
          </a:ln>
        </p:spPr>
      </p:pic>
      <p:pic>
        <p:nvPicPr>
          <p:cNvPr descr="Εικόνα που περιέχει πίνακας&#10;&#10;Περιγραφή που δημιουργήθηκε αυτόματα" id="230" name="Google Shape;230;p8"/>
          <p:cNvPicPr preferRelativeResize="0"/>
          <p:nvPr/>
        </p:nvPicPr>
        <p:blipFill rotWithShape="1">
          <a:blip r:embed="rId5">
            <a:alphaModFix/>
          </a:blip>
          <a:srcRect b="0" l="0" r="0" t="0"/>
          <a:stretch/>
        </p:blipFill>
        <p:spPr>
          <a:xfrm>
            <a:off x="2559675" y="3795139"/>
            <a:ext cx="3666312" cy="1150913"/>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pic>
        <p:nvPicPr>
          <p:cNvPr id="236" name="Google Shape;236;p9"/>
          <p:cNvPicPr preferRelativeResize="0"/>
          <p:nvPr/>
        </p:nvPicPr>
        <p:blipFill rotWithShape="1">
          <a:blip r:embed="rId3">
            <a:alphaModFix/>
          </a:blip>
          <a:srcRect b="0" l="0" r="0" t="0"/>
          <a:stretch/>
        </p:blipFill>
        <p:spPr>
          <a:xfrm>
            <a:off x="0" y="321"/>
            <a:ext cx="9144000" cy="5142857"/>
          </a:xfrm>
          <a:prstGeom prst="rect">
            <a:avLst/>
          </a:prstGeom>
          <a:noFill/>
          <a:ln>
            <a:noFill/>
          </a:ln>
        </p:spPr>
      </p:pic>
      <p:sp>
        <p:nvSpPr>
          <p:cNvPr id="237" name="Google Shape;237;p9"/>
          <p:cNvSpPr txBox="1"/>
          <p:nvPr/>
        </p:nvSpPr>
        <p:spPr>
          <a:xfrm>
            <a:off x="584200" y="1047750"/>
            <a:ext cx="8166000" cy="4248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i="1" sz="16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rPr i="1" lang="en-US">
                <a:solidFill>
                  <a:schemeClr val="dk1"/>
                </a:solidFill>
                <a:latin typeface="Calibri"/>
                <a:ea typeface="Calibri"/>
                <a:cs typeface="Calibri"/>
                <a:sym typeface="Calibri"/>
              </a:rPr>
              <a:t>No quadro pode ver 9 formas de emprego. No entanto, vamos demonstrar as cinco mais predominantes, com uma breve menção às restantes quatro, para que tenha uma noção básica do que se trata. </a:t>
            </a:r>
            <a:endParaRPr i="1">
              <a:solidFill>
                <a:schemeClr val="dk1"/>
              </a:solidFill>
              <a:latin typeface="Calibri"/>
              <a:ea typeface="Calibri"/>
              <a:cs typeface="Calibri"/>
              <a:sym typeface="Calibri"/>
            </a:endParaRPr>
          </a:p>
          <a:p>
            <a:pPr indent="0" lvl="0" marL="0" marR="0" rtl="0" algn="l">
              <a:spcBef>
                <a:spcPts val="0"/>
              </a:spcBef>
              <a:spcAft>
                <a:spcPts val="0"/>
              </a:spcAft>
              <a:buNone/>
            </a:pPr>
            <a:r>
              <a:t/>
            </a:r>
            <a:endParaRPr i="1">
              <a:solidFill>
                <a:schemeClr val="dk1"/>
              </a:solidFill>
              <a:latin typeface="Calibri"/>
              <a:ea typeface="Calibri"/>
              <a:cs typeface="Calibri"/>
              <a:sym typeface="Calibri"/>
            </a:endParaRPr>
          </a:p>
          <a:p>
            <a:pPr indent="0" lvl="0" marL="0" marR="0" rtl="0" algn="l">
              <a:spcBef>
                <a:spcPts val="0"/>
              </a:spcBef>
              <a:spcAft>
                <a:spcPts val="0"/>
              </a:spcAft>
              <a:buNone/>
            </a:pPr>
            <a:r>
              <a:t/>
            </a:r>
            <a:endParaRPr i="1" sz="1400">
              <a:solidFill>
                <a:schemeClr val="dk1"/>
              </a:solidFill>
              <a:latin typeface="Calibri"/>
              <a:ea typeface="Calibri"/>
              <a:cs typeface="Calibri"/>
              <a:sym typeface="Calibri"/>
            </a:endParaRPr>
          </a:p>
          <a:p>
            <a:pPr indent="-342900" lvl="0" marL="457200" marR="0" rtl="0" algn="l">
              <a:spcBef>
                <a:spcPts val="0"/>
              </a:spcBef>
              <a:spcAft>
                <a:spcPts val="0"/>
              </a:spcAft>
              <a:buClr>
                <a:schemeClr val="dk1"/>
              </a:buClr>
              <a:buSzPts val="1800"/>
              <a:buFont typeface="Calibri"/>
              <a:buAutoNum type="arabicPeriod"/>
            </a:pPr>
            <a:r>
              <a:rPr b="1" lang="en-US" sz="1800">
                <a:solidFill>
                  <a:schemeClr val="dk1"/>
                </a:solidFill>
                <a:latin typeface="Calibri"/>
                <a:ea typeface="Calibri"/>
                <a:cs typeface="Calibri"/>
                <a:sym typeface="Calibri"/>
              </a:rPr>
              <a:t>Trabalho móvel com base nas TIC</a:t>
            </a:r>
            <a:endParaRPr b="1" sz="18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rPr lang="en-US" sz="1800">
                <a:solidFill>
                  <a:schemeClr val="dk1"/>
                </a:solidFill>
                <a:latin typeface="Calibri"/>
                <a:ea typeface="Calibri"/>
                <a:cs typeface="Calibri"/>
                <a:sym typeface="Calibri"/>
              </a:rPr>
              <a:t>O trabalho móvel com base nas TIC envolve um trabalhador por conta de outrem ou por conta própria que trabalha a partir de vários locais com a ajuda da tecnologia (PC, computador portátil, dispositivos móveis). Pode ser ocasional ou totalmente móvel. Os jovens trabalhadores são o grupo etário mais representativo dos trabalhadores móveis ocasionais facilitados pelas TIC, enquanto os trabalhadores por conta própria e os trabalhadores totalmente móveis são maioritariamente pessoas com mais de 35 anos.</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800" u="none" strike="noStrike">
                <a:solidFill>
                  <a:srgbClr val="000000"/>
                </a:solidFill>
                <a:latin typeface="Arial"/>
                <a:ea typeface="Arial"/>
                <a:cs typeface="Arial"/>
                <a:sym typeface="Arial"/>
              </a:rPr>
              <a:t> </a:t>
            </a:r>
            <a:endParaRPr/>
          </a:p>
          <a:p>
            <a:pPr indent="0" lvl="0" marL="0" marR="0" rtl="0" algn="l">
              <a:spcBef>
                <a:spcPts val="0"/>
              </a:spcBef>
              <a:spcAft>
                <a:spcPts val="0"/>
              </a:spcAft>
              <a:buNone/>
            </a:pPr>
            <a:r>
              <a:t/>
            </a:r>
            <a:endParaRPr sz="1800">
              <a:solidFill>
                <a:srgbClr val="000000"/>
              </a:solidFill>
              <a:latin typeface="Arial"/>
              <a:ea typeface="Arial"/>
              <a:cs typeface="Arial"/>
              <a:sym typeface="Arial"/>
            </a:endParaRPr>
          </a:p>
          <a:p>
            <a:pPr indent="0" lvl="0" marL="0" marR="0" rtl="0" algn="l">
              <a:spcBef>
                <a:spcPts val="0"/>
              </a:spcBef>
              <a:spcAft>
                <a:spcPts val="0"/>
              </a:spcAft>
              <a:buNone/>
            </a:pPr>
            <a:r>
              <a:t/>
            </a:r>
            <a:endParaRPr b="1" sz="1800">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pic>
        <p:nvPicPr>
          <p:cNvPr id="243" name="Google Shape;243;p10"/>
          <p:cNvPicPr preferRelativeResize="0"/>
          <p:nvPr/>
        </p:nvPicPr>
        <p:blipFill rotWithShape="1">
          <a:blip r:embed="rId3">
            <a:alphaModFix/>
          </a:blip>
          <a:srcRect b="0" l="0" r="0" t="0"/>
          <a:stretch/>
        </p:blipFill>
        <p:spPr>
          <a:xfrm>
            <a:off x="0" y="321"/>
            <a:ext cx="9144000" cy="5142857"/>
          </a:xfrm>
          <a:prstGeom prst="rect">
            <a:avLst/>
          </a:prstGeom>
          <a:noFill/>
          <a:ln>
            <a:noFill/>
          </a:ln>
        </p:spPr>
      </p:pic>
      <p:sp>
        <p:nvSpPr>
          <p:cNvPr id="244" name="Google Shape;244;p10"/>
          <p:cNvSpPr txBox="1"/>
          <p:nvPr/>
        </p:nvSpPr>
        <p:spPr>
          <a:xfrm>
            <a:off x="433126" y="1076242"/>
            <a:ext cx="8166000" cy="1293000"/>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Clr>
                <a:schemeClr val="dk1"/>
              </a:buClr>
              <a:buFont typeface="Arial"/>
              <a:buNone/>
            </a:pPr>
            <a:r>
              <a:rPr b="1" lang="en-US" sz="1800">
                <a:solidFill>
                  <a:schemeClr val="dk1"/>
                </a:solidFill>
              </a:rPr>
              <a:t>Pontos positivos e negativos</a:t>
            </a:r>
            <a:endParaRPr b="1" sz="1800">
              <a:solidFill>
                <a:schemeClr val="dk1"/>
              </a:solidFill>
            </a:endParaRPr>
          </a:p>
          <a:p>
            <a:pPr indent="0" lvl="0" marL="0" marR="0" rtl="0" algn="ctr">
              <a:spcBef>
                <a:spcPts val="0"/>
              </a:spcBef>
              <a:spcAft>
                <a:spcPts val="0"/>
              </a:spcAft>
              <a:buNone/>
            </a:pPr>
            <a:r>
              <a:t/>
            </a:r>
            <a:endParaRPr b="1">
              <a:solidFill>
                <a:schemeClr val="dk1"/>
              </a:solidFill>
              <a:latin typeface="Calibri"/>
              <a:ea typeface="Calibri"/>
              <a:cs typeface="Calibri"/>
              <a:sym typeface="Calibri"/>
            </a:endParaRPr>
          </a:p>
          <a:p>
            <a:pPr indent="0" lvl="0" marL="0" marR="0" rtl="0" algn="ctr">
              <a:spcBef>
                <a:spcPts val="0"/>
              </a:spcBef>
              <a:spcAft>
                <a:spcPts val="0"/>
              </a:spcAft>
              <a:buNone/>
            </a:pPr>
            <a:r>
              <a:t/>
            </a:r>
            <a:endParaRPr b="1" sz="1400">
              <a:solidFill>
                <a:schemeClr val="accent1"/>
              </a:solidFill>
              <a:latin typeface="Calibri"/>
              <a:ea typeface="Calibri"/>
              <a:cs typeface="Calibri"/>
              <a:sym typeface="Calibri"/>
            </a:endParaRPr>
          </a:p>
          <a:p>
            <a:pPr indent="0" lvl="0" marL="0" marR="0" rtl="0" algn="l">
              <a:spcBef>
                <a:spcPts val="0"/>
              </a:spcBef>
              <a:spcAft>
                <a:spcPts val="0"/>
              </a:spcAft>
              <a:buNone/>
            </a:pPr>
            <a:r>
              <a:t/>
            </a:r>
            <a:endParaRPr b="1" sz="1400">
              <a:solidFill>
                <a:schemeClr val="accent1"/>
              </a:solidFill>
              <a:latin typeface="Calibri"/>
              <a:ea typeface="Calibri"/>
              <a:cs typeface="Calibri"/>
              <a:sym typeface="Calibri"/>
            </a:endParaRPr>
          </a:p>
          <a:p>
            <a:pPr indent="0" lvl="0" marL="0" marR="0" rtl="0" algn="l">
              <a:spcBef>
                <a:spcPts val="0"/>
              </a:spcBef>
              <a:spcAft>
                <a:spcPts val="0"/>
              </a:spcAft>
              <a:buNone/>
            </a:pPr>
            <a:r>
              <a:t/>
            </a:r>
            <a:endParaRPr b="1" sz="1800">
              <a:solidFill>
                <a:srgbClr val="0070C0"/>
              </a:solidFill>
              <a:latin typeface="Calibri"/>
              <a:ea typeface="Calibri"/>
              <a:cs typeface="Calibri"/>
              <a:sym typeface="Calibri"/>
            </a:endParaRPr>
          </a:p>
        </p:txBody>
      </p:sp>
      <p:graphicFrame>
        <p:nvGraphicFramePr>
          <p:cNvPr id="245" name="Google Shape;245;p10"/>
          <p:cNvGraphicFramePr/>
          <p:nvPr/>
        </p:nvGraphicFramePr>
        <p:xfrm>
          <a:off x="1670304" y="1856486"/>
          <a:ext cx="3000000" cy="3000000"/>
        </p:xfrm>
        <a:graphic>
          <a:graphicData uri="http://schemas.openxmlformats.org/drawingml/2006/table">
            <a:tbl>
              <a:tblPr bandRow="1" firstRow="1">
                <a:noFill/>
                <a:tableStyleId>{3F4CA7A3-B9C9-481F-8794-290E9A2ED479}</a:tableStyleId>
              </a:tblPr>
              <a:tblGrid>
                <a:gridCol w="3048000"/>
                <a:gridCol w="3048000"/>
              </a:tblGrid>
              <a:tr h="370850">
                <a:tc>
                  <a:txBody>
                    <a:bodyPr/>
                    <a:lstStyle/>
                    <a:p>
                      <a:pPr indent="0" lvl="0" marL="0" marR="0" rtl="0" algn="ctr">
                        <a:spcBef>
                          <a:spcPts val="0"/>
                        </a:spcBef>
                        <a:spcAft>
                          <a:spcPts val="0"/>
                        </a:spcAft>
                        <a:buNone/>
                      </a:pPr>
                      <a:r>
                        <a:rPr lang="en-US" sz="1350" u="none" cap="none" strike="noStrike"/>
                        <a:t>Positives</a:t>
                      </a:r>
                      <a:endParaRPr sz="1350" u="none" cap="none" strike="noStrike"/>
                    </a:p>
                  </a:txBody>
                  <a:tcPr marT="45725" marB="45725" marR="91450" marL="91450"/>
                </a:tc>
                <a:tc>
                  <a:txBody>
                    <a:bodyPr/>
                    <a:lstStyle/>
                    <a:p>
                      <a:pPr indent="0" lvl="0" marL="0" marR="0" rtl="0" algn="ctr">
                        <a:spcBef>
                          <a:spcPts val="0"/>
                        </a:spcBef>
                        <a:spcAft>
                          <a:spcPts val="0"/>
                        </a:spcAft>
                        <a:buNone/>
                      </a:pPr>
                      <a:r>
                        <a:rPr lang="en-US" sz="1350" u="none" cap="none" strike="noStrike"/>
                        <a:t>Negatives</a:t>
                      </a:r>
                      <a:endParaRPr sz="1350" u="none" cap="none" strike="noStrike"/>
                    </a:p>
                  </a:txBody>
                  <a:tcPr marT="45725" marB="45725" marR="91450" marL="91450"/>
                </a:tc>
              </a:tr>
              <a:tr h="370850">
                <a:tc>
                  <a:txBody>
                    <a:bodyPr/>
                    <a:lstStyle/>
                    <a:p>
                      <a:pPr indent="0" lvl="0" marL="0" marR="0" rtl="0" algn="l">
                        <a:spcBef>
                          <a:spcPts val="0"/>
                        </a:spcBef>
                        <a:spcAft>
                          <a:spcPts val="0"/>
                        </a:spcAft>
                        <a:buNone/>
                      </a:pPr>
                      <a:r>
                        <a:rPr lang="en-US" sz="1350"/>
                        <a:t>Flexibilidade, autonomia</a:t>
                      </a:r>
                      <a:endParaRPr sz="1350"/>
                    </a:p>
                  </a:txBody>
                  <a:tcPr marT="45725" marB="45725" marR="91450" marL="91450"/>
                </a:tc>
                <a:tc>
                  <a:txBody>
                    <a:bodyPr/>
                    <a:lstStyle/>
                    <a:p>
                      <a:pPr indent="0" lvl="0" marL="0" marR="0" rtl="0" algn="l">
                        <a:spcBef>
                          <a:spcPts val="0"/>
                        </a:spcBef>
                        <a:spcAft>
                          <a:spcPts val="0"/>
                        </a:spcAft>
                        <a:buNone/>
                      </a:pPr>
                      <a:r>
                        <a:rPr lang="en-US" sz="1350"/>
                        <a:t>Intensidade de trabalho</a:t>
                      </a:r>
                      <a:endParaRPr sz="1350"/>
                    </a:p>
                  </a:txBody>
                  <a:tcPr marT="45725" marB="45725" marR="91450" marL="91450"/>
                </a:tc>
              </a:tr>
              <a:tr h="474225">
                <a:tc>
                  <a:txBody>
                    <a:bodyPr/>
                    <a:lstStyle/>
                    <a:p>
                      <a:pPr indent="0" lvl="0" marL="0" marR="0" rtl="0" algn="l">
                        <a:spcBef>
                          <a:spcPts val="0"/>
                        </a:spcBef>
                        <a:spcAft>
                          <a:spcPts val="0"/>
                        </a:spcAft>
                        <a:buNone/>
                      </a:pPr>
                      <a:r>
                        <a:rPr lang="en-US" sz="1350"/>
                        <a:t>Equilíbrio entre vida profissional e pessoal</a:t>
                      </a:r>
                      <a:endParaRPr sz="1350"/>
                    </a:p>
                  </a:txBody>
                  <a:tcPr marT="45725" marB="45725" marR="91450" marL="91450"/>
                </a:tc>
                <a:tc>
                  <a:txBody>
                    <a:bodyPr/>
                    <a:lstStyle/>
                    <a:p>
                      <a:pPr indent="0" lvl="0" marL="0" marR="0" rtl="0" algn="l">
                        <a:spcBef>
                          <a:spcPts val="0"/>
                        </a:spcBef>
                        <a:spcAft>
                          <a:spcPts val="0"/>
                        </a:spcAft>
                        <a:buNone/>
                      </a:pPr>
                      <a:r>
                        <a:rPr lang="en-US" sz="1350"/>
                        <a:t>Trabalho sem limites, 24 horas por dia, 7 dias por semana</a:t>
                      </a:r>
                      <a:endParaRPr sz="1350"/>
                    </a:p>
                  </a:txBody>
                  <a:tcPr marT="45725" marB="45725" marR="91450" marL="91450"/>
                </a:tc>
              </a:tr>
              <a:tr h="370850">
                <a:tc>
                  <a:txBody>
                    <a:bodyPr/>
                    <a:lstStyle/>
                    <a:p>
                      <a:pPr indent="0" lvl="0" marL="0" marR="0" rtl="0" algn="l">
                        <a:spcBef>
                          <a:spcPts val="0"/>
                        </a:spcBef>
                        <a:spcAft>
                          <a:spcPts val="0"/>
                        </a:spcAft>
                        <a:buNone/>
                      </a:pPr>
                      <a:r>
                        <a:rPr lang="en-US" sz="1350"/>
                        <a:t>Desenvolvimento de competências técnicas</a:t>
                      </a:r>
                      <a:endParaRPr sz="1350"/>
                    </a:p>
                  </a:txBody>
                  <a:tcPr marT="45725" marB="45725" marR="91450" marL="91450"/>
                </a:tc>
                <a:tc>
                  <a:txBody>
                    <a:bodyPr/>
                    <a:lstStyle/>
                    <a:p>
                      <a:pPr indent="0" lvl="0" marL="0" marR="0" rtl="0" algn="l">
                        <a:spcBef>
                          <a:spcPts val="0"/>
                        </a:spcBef>
                        <a:spcAft>
                          <a:spcPts val="0"/>
                        </a:spcAft>
                        <a:buNone/>
                      </a:pPr>
                      <a:r>
                        <a:rPr lang="en-US" sz="1350"/>
                        <a:t>Confundir a vida profissional com a vida privada</a:t>
                      </a:r>
                      <a:endParaRPr sz="1350"/>
                    </a:p>
                  </a:txBody>
                  <a:tcPr marT="45725" marB="45725" marR="91450" marL="91450"/>
                </a:tc>
              </a:tr>
              <a:tr h="370850">
                <a:tc>
                  <a:txBody>
                    <a:bodyPr/>
                    <a:lstStyle/>
                    <a:p>
                      <a:pPr indent="0" lvl="0" marL="0" marR="0" rtl="0" algn="l">
                        <a:spcBef>
                          <a:spcPts val="0"/>
                        </a:spcBef>
                        <a:spcAft>
                          <a:spcPts val="0"/>
                        </a:spcAft>
                        <a:buNone/>
                      </a:pPr>
                      <a:r>
                        <a:rPr lang="en-US" sz="1350"/>
                        <a:t>Melhoria das competências de comunicação e colaboração</a:t>
                      </a:r>
                      <a:endParaRPr sz="1350"/>
                    </a:p>
                  </a:txBody>
                  <a:tcPr marT="45725" marB="45725" marR="91450" marL="91450"/>
                </a:tc>
                <a:tc>
                  <a:txBody>
                    <a:bodyPr/>
                    <a:lstStyle/>
                    <a:p>
                      <a:pPr indent="0" lvl="0" marL="0" marR="0" rtl="0" algn="l">
                        <a:spcBef>
                          <a:spcPts val="0"/>
                        </a:spcBef>
                        <a:spcAft>
                          <a:spcPts val="0"/>
                        </a:spcAft>
                        <a:buNone/>
                      </a:pPr>
                      <a:r>
                        <a:rPr lang="en-US" sz="1350"/>
                        <a:t>Assumir os custos do "empregador" (equipamento, energia, etc.)</a:t>
                      </a:r>
                      <a:endParaRPr sz="1350"/>
                    </a:p>
                  </a:txBody>
                  <a:tcPr marT="45725" marB="45725" marR="91450" marL="91450"/>
                </a:tc>
              </a:tr>
              <a:tr h="370850">
                <a:tc>
                  <a:txBody>
                    <a:bodyPr/>
                    <a:lstStyle/>
                    <a:p>
                      <a:pPr indent="0" lvl="0" marL="0" marR="0" rtl="0" algn="l">
                        <a:spcBef>
                          <a:spcPts val="0"/>
                        </a:spcBef>
                        <a:spcAft>
                          <a:spcPts val="0"/>
                        </a:spcAft>
                        <a:buNone/>
                      </a:pPr>
                      <a:r>
                        <a:t/>
                      </a:r>
                      <a:endParaRPr sz="1350"/>
                    </a:p>
                  </a:txBody>
                  <a:tcPr marT="45725" marB="45725" marR="91450" marL="91450"/>
                </a:tc>
                <a:tc>
                  <a:txBody>
                    <a:bodyPr/>
                    <a:lstStyle/>
                    <a:p>
                      <a:pPr indent="0" lvl="0" marL="0" marR="0" rtl="0" algn="l">
                        <a:spcBef>
                          <a:spcPts val="0"/>
                        </a:spcBef>
                        <a:spcAft>
                          <a:spcPts val="0"/>
                        </a:spcAft>
                        <a:buNone/>
                      </a:pPr>
                      <a:r>
                        <a:rPr lang="en-US" sz="1350"/>
                        <a:t>Sobrecarga de informação</a:t>
                      </a:r>
                      <a:endParaRPr sz="1350"/>
                    </a:p>
                  </a:txBody>
                  <a:tcPr marT="45725" marB="45725" marR="91450" marL="91450"/>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pic>
        <p:nvPicPr>
          <p:cNvPr id="251" name="Google Shape;251;p11"/>
          <p:cNvPicPr preferRelativeResize="0"/>
          <p:nvPr/>
        </p:nvPicPr>
        <p:blipFill rotWithShape="1">
          <a:blip r:embed="rId3">
            <a:alphaModFix/>
          </a:blip>
          <a:srcRect b="0" l="0" r="0" t="0"/>
          <a:stretch/>
        </p:blipFill>
        <p:spPr>
          <a:xfrm>
            <a:off x="0" y="321"/>
            <a:ext cx="9144000" cy="5142857"/>
          </a:xfrm>
          <a:prstGeom prst="rect">
            <a:avLst/>
          </a:prstGeom>
          <a:noFill/>
          <a:ln>
            <a:noFill/>
          </a:ln>
        </p:spPr>
      </p:pic>
      <p:sp>
        <p:nvSpPr>
          <p:cNvPr id="252" name="Google Shape;252;p11"/>
          <p:cNvSpPr txBox="1"/>
          <p:nvPr/>
        </p:nvSpPr>
        <p:spPr>
          <a:xfrm>
            <a:off x="632460" y="1371600"/>
            <a:ext cx="8136300" cy="2586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dk1"/>
                </a:solidFill>
                <a:latin typeface="Calibri"/>
                <a:ea typeface="Calibri"/>
                <a:cs typeface="Calibri"/>
                <a:sym typeface="Calibri"/>
              </a:rPr>
              <a:t>2. </a:t>
            </a:r>
            <a:r>
              <a:rPr b="1" lang="en-US" sz="1800">
                <a:solidFill>
                  <a:schemeClr val="dk1"/>
                </a:solidFill>
                <a:latin typeface="Calibri"/>
                <a:ea typeface="Calibri"/>
                <a:cs typeface="Calibri"/>
                <a:sym typeface="Calibri"/>
              </a:rPr>
              <a:t>Trabalho em plataforma</a:t>
            </a:r>
            <a:endParaRPr/>
          </a:p>
          <a:p>
            <a:pPr indent="0" lvl="0" marL="0" marR="0" rtl="0" algn="l">
              <a:spcBef>
                <a:spcPts val="0"/>
              </a:spcBef>
              <a:spcAft>
                <a:spcPts val="0"/>
              </a:spcAft>
              <a:buNone/>
            </a:pPr>
            <a:r>
              <a:rPr lang="en-US" sz="1800"/>
              <a:t>O trabalho em plataformas é efetuado através de plataformas em linha onde organizações, empresas e negócios, por um lado, e indivíduos/profissionais/trabalhadores, por outro, procuram e oferecem serviços, respetivamente, enquanto o trabalho é organizado através da plataforma, envolvendo assim três partes: a plataforma, o trabalhador e os clientes. A forma específica de emprego não é muito difundida, mas está a ganhar força com o tempo.</a:t>
            </a:r>
            <a:r>
              <a:rPr b="0" i="0" lang="en-US" sz="1800" u="none" strike="noStrike">
                <a:solidFill>
                  <a:srgbClr val="000000"/>
                </a:solidFill>
                <a:latin typeface="Arial"/>
                <a:ea typeface="Arial"/>
                <a:cs typeface="Arial"/>
                <a:sym typeface="Arial"/>
              </a:rPr>
              <a:t> </a:t>
            </a:r>
            <a:endParaRPr b="1" sz="1400">
              <a:solidFill>
                <a:schemeClr val="accent1"/>
              </a:solidFill>
              <a:latin typeface="Calibri"/>
              <a:ea typeface="Calibri"/>
              <a:cs typeface="Calibri"/>
              <a:sym typeface="Calibri"/>
            </a:endParaRPr>
          </a:p>
          <a:p>
            <a:pPr indent="0" lvl="0" marL="0" marR="0" rtl="0" algn="l">
              <a:spcBef>
                <a:spcPts val="0"/>
              </a:spcBef>
              <a:spcAft>
                <a:spcPts val="0"/>
              </a:spcAft>
              <a:buNone/>
            </a:pPr>
            <a:r>
              <a:t/>
            </a:r>
            <a:endParaRPr b="1" sz="1800">
              <a:solidFill>
                <a:srgbClr val="0070C0"/>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pic>
        <p:nvPicPr>
          <p:cNvPr id="258" name="Google Shape;258;p12"/>
          <p:cNvPicPr preferRelativeResize="0"/>
          <p:nvPr/>
        </p:nvPicPr>
        <p:blipFill rotWithShape="1">
          <a:blip r:embed="rId3">
            <a:alphaModFix/>
          </a:blip>
          <a:srcRect b="0" l="0" r="0" t="0"/>
          <a:stretch/>
        </p:blipFill>
        <p:spPr>
          <a:xfrm>
            <a:off x="0" y="31123"/>
            <a:ext cx="9144000" cy="5142857"/>
          </a:xfrm>
          <a:prstGeom prst="rect">
            <a:avLst/>
          </a:prstGeom>
          <a:noFill/>
          <a:ln>
            <a:noFill/>
          </a:ln>
        </p:spPr>
      </p:pic>
      <p:sp>
        <p:nvSpPr>
          <p:cNvPr id="259" name="Google Shape;259;p12"/>
          <p:cNvSpPr txBox="1"/>
          <p:nvPr/>
        </p:nvSpPr>
        <p:spPr>
          <a:xfrm>
            <a:off x="503803" y="1051560"/>
            <a:ext cx="8136300" cy="646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800"/>
              <a:t>Pontos positivos e negativos</a:t>
            </a:r>
            <a:endParaRPr b="1" sz="1800">
              <a:solidFill>
                <a:srgbClr val="000000"/>
              </a:solidFill>
              <a:latin typeface="Arial"/>
              <a:ea typeface="Arial"/>
              <a:cs typeface="Arial"/>
              <a:sym typeface="Arial"/>
            </a:endParaRPr>
          </a:p>
          <a:p>
            <a:pPr indent="0" lvl="0" marL="0" marR="0" rtl="0" algn="ctr">
              <a:spcBef>
                <a:spcPts val="0"/>
              </a:spcBef>
              <a:spcAft>
                <a:spcPts val="0"/>
              </a:spcAft>
              <a:buNone/>
            </a:pPr>
            <a:r>
              <a:rPr lang="en-US" sz="1800">
                <a:solidFill>
                  <a:srgbClr val="000000"/>
                </a:solidFill>
                <a:latin typeface="Arial"/>
                <a:ea typeface="Arial"/>
                <a:cs typeface="Arial"/>
                <a:sym typeface="Arial"/>
              </a:rPr>
              <a:t> </a:t>
            </a:r>
            <a:endParaRPr b="1" sz="1800">
              <a:solidFill>
                <a:srgbClr val="0070C0"/>
              </a:solidFill>
              <a:latin typeface="Calibri"/>
              <a:ea typeface="Calibri"/>
              <a:cs typeface="Calibri"/>
              <a:sym typeface="Calibri"/>
            </a:endParaRPr>
          </a:p>
        </p:txBody>
      </p:sp>
      <p:graphicFrame>
        <p:nvGraphicFramePr>
          <p:cNvPr id="260" name="Google Shape;260;p12"/>
          <p:cNvGraphicFramePr/>
          <p:nvPr/>
        </p:nvGraphicFramePr>
        <p:xfrm>
          <a:off x="723459" y="1974890"/>
          <a:ext cx="3000000" cy="3000000"/>
        </p:xfrm>
        <a:graphic>
          <a:graphicData uri="http://schemas.openxmlformats.org/drawingml/2006/table">
            <a:tbl>
              <a:tblPr bandRow="1" firstRow="1">
                <a:noFill/>
                <a:tableStyleId>{3F4CA7A3-B9C9-481F-8794-290E9A2ED479}</a:tableStyleId>
              </a:tblPr>
              <a:tblGrid>
                <a:gridCol w="4084325"/>
                <a:gridCol w="4084325"/>
              </a:tblGrid>
              <a:tr h="327200">
                <a:tc>
                  <a:txBody>
                    <a:bodyPr/>
                    <a:lstStyle/>
                    <a:p>
                      <a:pPr indent="0" lvl="0" marL="0" marR="0" rtl="0" algn="ctr">
                        <a:spcBef>
                          <a:spcPts val="0"/>
                        </a:spcBef>
                        <a:spcAft>
                          <a:spcPts val="0"/>
                        </a:spcAft>
                        <a:buNone/>
                      </a:pPr>
                      <a:r>
                        <a:rPr lang="en-US" sz="1350"/>
                        <a:t>Positives </a:t>
                      </a:r>
                      <a:endParaRPr sz="1350"/>
                    </a:p>
                  </a:txBody>
                  <a:tcPr marT="45725" marB="45725" marR="91450" marL="91450"/>
                </a:tc>
                <a:tc>
                  <a:txBody>
                    <a:bodyPr/>
                    <a:lstStyle/>
                    <a:p>
                      <a:pPr indent="0" lvl="0" marL="0" marR="0" rtl="0" algn="ctr">
                        <a:spcBef>
                          <a:spcPts val="0"/>
                        </a:spcBef>
                        <a:spcAft>
                          <a:spcPts val="0"/>
                        </a:spcAft>
                        <a:buNone/>
                      </a:pPr>
                      <a:r>
                        <a:rPr lang="en-US" sz="1350"/>
                        <a:t>Negatives</a:t>
                      </a:r>
                      <a:endParaRPr sz="1350"/>
                    </a:p>
                  </a:txBody>
                  <a:tcPr marT="45725" marB="45725" marR="91450" marL="91450"/>
                </a:tc>
              </a:tr>
              <a:tr h="327200">
                <a:tc>
                  <a:txBody>
                    <a:bodyPr/>
                    <a:lstStyle/>
                    <a:p>
                      <a:pPr indent="0" lvl="0" marL="0" marR="0" rtl="0" algn="l">
                        <a:spcBef>
                          <a:spcPts val="0"/>
                        </a:spcBef>
                        <a:spcAft>
                          <a:spcPts val="0"/>
                        </a:spcAft>
                        <a:buNone/>
                      </a:pPr>
                      <a:r>
                        <a:rPr lang="en-US" sz="1350"/>
                        <a:t>Acesso ao mercado de trabalho</a:t>
                      </a:r>
                      <a:endParaRPr sz="1350"/>
                    </a:p>
                  </a:txBody>
                  <a:tcPr marT="45725" marB="45725" marR="91450" marL="91450"/>
                </a:tc>
                <a:tc>
                  <a:txBody>
                    <a:bodyPr/>
                    <a:lstStyle/>
                    <a:p>
                      <a:pPr indent="0" lvl="0" marL="0" marR="0" rtl="0" algn="l">
                        <a:spcBef>
                          <a:spcPts val="0"/>
                        </a:spcBef>
                        <a:spcAft>
                          <a:spcPts val="0"/>
                        </a:spcAft>
                        <a:buSzPts val="1100"/>
                        <a:buNone/>
                      </a:pPr>
                      <a:r>
                        <a:rPr lang="en-US" sz="1350"/>
                        <a:t>Situação profissional instável</a:t>
                      </a:r>
                      <a:endParaRPr sz="1350"/>
                    </a:p>
                  </a:txBody>
                  <a:tcPr marT="45725" marB="45725" marR="91450" marL="91450"/>
                </a:tc>
              </a:tr>
              <a:tr h="327200">
                <a:tc>
                  <a:txBody>
                    <a:bodyPr/>
                    <a:lstStyle/>
                    <a:p>
                      <a:pPr indent="0" lvl="0" marL="0" marR="0" rtl="0" algn="l">
                        <a:spcBef>
                          <a:spcPts val="0"/>
                        </a:spcBef>
                        <a:spcAft>
                          <a:spcPts val="0"/>
                        </a:spcAft>
                        <a:buNone/>
                      </a:pPr>
                      <a:r>
                        <a:rPr lang="en-US" sz="1350"/>
                        <a:t>Rendimento suplementar</a:t>
                      </a:r>
                      <a:endParaRPr sz="1350"/>
                    </a:p>
                  </a:txBody>
                  <a:tcPr marT="45725" marB="45725" marR="91450" marL="91450"/>
                </a:tc>
                <a:tc>
                  <a:txBody>
                    <a:bodyPr/>
                    <a:lstStyle/>
                    <a:p>
                      <a:pPr indent="0" lvl="0" marL="0" marR="0" rtl="0" algn="l">
                        <a:spcBef>
                          <a:spcPts val="0"/>
                        </a:spcBef>
                        <a:spcAft>
                          <a:spcPts val="0"/>
                        </a:spcAft>
                        <a:buNone/>
                      </a:pPr>
                      <a:r>
                        <a:rPr lang="en-US" sz="1350"/>
                        <a:t>Alta intensidade/estresse/prazos</a:t>
                      </a:r>
                      <a:endParaRPr sz="1350"/>
                    </a:p>
                  </a:txBody>
                  <a:tcPr marT="45725" marB="45725" marR="91450" marL="91450"/>
                </a:tc>
              </a:tr>
              <a:tr h="327200">
                <a:tc>
                  <a:txBody>
                    <a:bodyPr/>
                    <a:lstStyle/>
                    <a:p>
                      <a:pPr indent="0" lvl="0" marL="0" marR="0" rtl="0" algn="l">
                        <a:spcBef>
                          <a:spcPts val="0"/>
                        </a:spcBef>
                        <a:spcAft>
                          <a:spcPts val="0"/>
                        </a:spcAft>
                        <a:buNone/>
                      </a:pPr>
                      <a:r>
                        <a:rPr lang="en-US" sz="1350"/>
                        <a:t>Filosofia do autoemprego</a:t>
                      </a:r>
                      <a:endParaRPr sz="1350"/>
                    </a:p>
                  </a:txBody>
                  <a:tcPr marT="45725" marB="45725" marR="91450" marL="91450"/>
                </a:tc>
                <a:tc>
                  <a:txBody>
                    <a:bodyPr/>
                    <a:lstStyle/>
                    <a:p>
                      <a:pPr indent="0" lvl="0" marL="0" marR="0" rtl="0" algn="l">
                        <a:spcBef>
                          <a:spcPts val="0"/>
                        </a:spcBef>
                        <a:spcAft>
                          <a:spcPts val="0"/>
                        </a:spcAft>
                        <a:buNone/>
                      </a:pPr>
                      <a:r>
                        <a:rPr lang="en-US" sz="1350"/>
                        <a:t>Perspetivas de carreira limitadas / possível desqualificação através da execução de tarefas ou trabalhos abaixo do nível de competência</a:t>
                      </a:r>
                      <a:endParaRPr sz="1350"/>
                    </a:p>
                  </a:txBody>
                  <a:tcPr marT="45725" marB="45725" marR="91450" marL="91450"/>
                </a:tc>
              </a:tr>
              <a:tr h="327200">
                <a:tc>
                  <a:txBody>
                    <a:bodyPr/>
                    <a:lstStyle/>
                    <a:p>
                      <a:pPr indent="0" lvl="0" marL="0" marR="0" rtl="0" algn="l">
                        <a:spcBef>
                          <a:spcPts val="0"/>
                        </a:spcBef>
                        <a:spcAft>
                          <a:spcPts val="0"/>
                        </a:spcAft>
                        <a:buNone/>
                      </a:pPr>
                      <a:r>
                        <a:rPr lang="en-US" sz="1350"/>
                        <a:t>Desenvolvimento de competências transversais (por exemplo, comunicação, gestão do tempo)</a:t>
                      </a:r>
                      <a:endParaRPr sz="1350"/>
                    </a:p>
                  </a:txBody>
                  <a:tcPr marT="45725" marB="45725" marR="91450" marL="91450"/>
                </a:tc>
                <a:tc>
                  <a:txBody>
                    <a:bodyPr/>
                    <a:lstStyle/>
                    <a:p>
                      <a:pPr indent="0" lvl="0" marL="0" marR="0" rtl="0" algn="l">
                        <a:spcBef>
                          <a:spcPts val="0"/>
                        </a:spcBef>
                        <a:spcAft>
                          <a:spcPts val="0"/>
                        </a:spcAft>
                        <a:buNone/>
                      </a:pPr>
                      <a:r>
                        <a:rPr lang="en-US" sz="1350"/>
                        <a:t>Tempo de trabalho provavelmente não remunerado</a:t>
                      </a:r>
                      <a:endParaRPr sz="1350"/>
                    </a:p>
                  </a:txBody>
                  <a:tcPr marT="45725" marB="45725" marR="91450" marL="91450"/>
                </a:tc>
              </a:tr>
              <a:tr h="327200">
                <a:tc>
                  <a:txBody>
                    <a:bodyPr/>
                    <a:lstStyle/>
                    <a:p>
                      <a:pPr indent="0" lvl="0" marL="0" marR="0" rtl="0" algn="l">
                        <a:spcBef>
                          <a:spcPts val="0"/>
                        </a:spcBef>
                        <a:spcAft>
                          <a:spcPts val="0"/>
                        </a:spcAft>
                        <a:buNone/>
                      </a:pPr>
                      <a:r>
                        <a:rPr lang="en-US" sz="1350"/>
                        <a:t>Flexibilidade</a:t>
                      </a:r>
                      <a:endParaRPr sz="1350"/>
                    </a:p>
                  </a:txBody>
                  <a:tcPr marT="45725" marB="45725" marR="91450" marL="91450"/>
                </a:tc>
                <a:tc>
                  <a:txBody>
                    <a:bodyPr/>
                    <a:lstStyle/>
                    <a:p>
                      <a:pPr indent="0" lvl="0" marL="0" marR="0" rtl="0" algn="l">
                        <a:spcBef>
                          <a:spcPts val="0"/>
                        </a:spcBef>
                        <a:spcAft>
                          <a:spcPts val="0"/>
                        </a:spcAft>
                        <a:buNone/>
                      </a:pPr>
                      <a:r>
                        <a:rPr lang="en-US" sz="1350"/>
                        <a:t>Ganhos imprevisíveis a médio e longo prazo</a:t>
                      </a:r>
                      <a:endParaRPr sz="1350"/>
                    </a:p>
                  </a:txBody>
                  <a:tcPr marT="45725" marB="45725" marR="91450" marL="91450"/>
                </a:tc>
              </a:tr>
              <a:tr h="327200">
                <a:tc>
                  <a:txBody>
                    <a:bodyPr/>
                    <a:lstStyle/>
                    <a:p>
                      <a:pPr indent="0" lvl="0" marL="0" marR="0" rtl="0" algn="l">
                        <a:spcBef>
                          <a:spcPts val="0"/>
                        </a:spcBef>
                        <a:spcAft>
                          <a:spcPts val="0"/>
                        </a:spcAft>
                        <a:buNone/>
                      </a:pPr>
                      <a:r>
                        <a:rPr lang="en-US" sz="1350"/>
                        <a:t>Gestão do rendimento/pagamento</a:t>
                      </a:r>
                      <a:endParaRPr sz="1350"/>
                    </a:p>
                  </a:txBody>
                  <a:tcPr marT="45725" marB="45725" marR="91450" marL="91450"/>
                </a:tc>
                <a:tc>
                  <a:txBody>
                    <a:bodyPr/>
                    <a:lstStyle/>
                    <a:p>
                      <a:pPr indent="0" lvl="0" marL="0" marR="0" rtl="0" algn="l">
                        <a:spcBef>
                          <a:spcPts val="0"/>
                        </a:spcBef>
                        <a:spcAft>
                          <a:spcPts val="0"/>
                        </a:spcAft>
                        <a:buNone/>
                      </a:pPr>
                      <a:r>
                        <a:rPr lang="en-US" sz="1350"/>
                        <a:t>Questões de proteção social</a:t>
                      </a:r>
                      <a:endParaRPr sz="1350"/>
                    </a:p>
                  </a:txBody>
                  <a:tcPr marT="45725" marB="45725" marR="91450" marL="91450"/>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pic>
        <p:nvPicPr>
          <p:cNvPr id="266" name="Google Shape;266;p13"/>
          <p:cNvPicPr preferRelativeResize="0"/>
          <p:nvPr/>
        </p:nvPicPr>
        <p:blipFill rotWithShape="1">
          <a:blip r:embed="rId3">
            <a:alphaModFix/>
          </a:blip>
          <a:srcRect b="0" l="0" r="0" t="0"/>
          <a:stretch/>
        </p:blipFill>
        <p:spPr>
          <a:xfrm>
            <a:off x="0" y="643"/>
            <a:ext cx="9144000" cy="5142857"/>
          </a:xfrm>
          <a:prstGeom prst="rect">
            <a:avLst/>
          </a:prstGeom>
          <a:noFill/>
          <a:ln>
            <a:noFill/>
          </a:ln>
        </p:spPr>
      </p:pic>
      <p:sp>
        <p:nvSpPr>
          <p:cNvPr id="267" name="Google Shape;267;p13"/>
          <p:cNvSpPr txBox="1"/>
          <p:nvPr/>
        </p:nvSpPr>
        <p:spPr>
          <a:xfrm>
            <a:off x="503803" y="1051560"/>
            <a:ext cx="8136300" cy="31401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rgbClr val="000000"/>
                </a:solidFill>
                <a:latin typeface="Arial"/>
                <a:ea typeface="Arial"/>
                <a:cs typeface="Arial"/>
                <a:sym typeface="Arial"/>
              </a:rPr>
              <a:t>3. </a:t>
            </a:r>
            <a:r>
              <a:rPr b="1" lang="en-US" sz="1800"/>
              <a:t>Trabalho casual</a:t>
            </a:r>
            <a:endParaRPr/>
          </a:p>
          <a:p>
            <a:pPr indent="0" lvl="0" marL="0" marR="0" rtl="0" algn="l">
              <a:spcBef>
                <a:spcPts val="0"/>
              </a:spcBef>
              <a:spcAft>
                <a:spcPts val="0"/>
              </a:spcAft>
              <a:buNone/>
            </a:pPr>
            <a:r>
              <a:rPr lang="en-US" sz="1800"/>
              <a:t>No trabalho casual, o emprego não é contínuo nem estável. A entidade patronal não tem qualquer obrigação de fornecer trabalho numa base regular. Assim, os trabalhadores são recrutados quando o volume de trabalho exige os seus serviços. Apresenta-se sob a forma de trabalho intermitente, quando os trabalhadores são contactados para realizar tarefas específicas no âmbito de um projeto ou de trabalhos sazonais, ou sob a forma de trabalho à chamada, em que a relação entre empregador e trabalhador é contínua, mas não o trabalho prestado, uma vez que este é oferecido quando necessário.</a:t>
            </a:r>
            <a:endParaRPr b="1" i="0" sz="1800" u="none" strike="noStrike">
              <a:solidFill>
                <a:srgbClr val="000000"/>
              </a:solidFill>
              <a:latin typeface="Arial"/>
              <a:ea typeface="Arial"/>
              <a:cs typeface="Arial"/>
              <a:sym typeface="Arial"/>
            </a:endParaRPr>
          </a:p>
          <a:p>
            <a:pPr indent="0" lvl="0" marL="0" marR="0" rtl="0" algn="ctr">
              <a:spcBef>
                <a:spcPts val="0"/>
              </a:spcBef>
              <a:spcAft>
                <a:spcPts val="0"/>
              </a:spcAft>
              <a:buNone/>
            </a:pPr>
            <a:r>
              <a:t/>
            </a:r>
            <a:endParaRPr b="1" sz="1800">
              <a:solidFill>
                <a:srgbClr val="000000"/>
              </a:solidFill>
              <a:latin typeface="Arial"/>
              <a:ea typeface="Arial"/>
              <a:cs typeface="Arial"/>
              <a:sym typeface="Arial"/>
            </a:endParaRPr>
          </a:p>
          <a:p>
            <a:pPr indent="0" lvl="0" marL="0" marR="0" rtl="0" algn="ctr">
              <a:spcBef>
                <a:spcPts val="0"/>
              </a:spcBef>
              <a:spcAft>
                <a:spcPts val="0"/>
              </a:spcAft>
              <a:buNone/>
            </a:pPr>
            <a:r>
              <a:rPr lang="en-US" sz="1800">
                <a:solidFill>
                  <a:srgbClr val="000000"/>
                </a:solidFill>
                <a:latin typeface="Arial"/>
                <a:ea typeface="Arial"/>
                <a:cs typeface="Arial"/>
                <a:sym typeface="Arial"/>
              </a:rPr>
              <a:t> </a:t>
            </a:r>
            <a:endParaRPr b="1" sz="1800">
              <a:solidFill>
                <a:srgbClr val="0070C0"/>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 name="Shape 272"/>
        <p:cNvGrpSpPr/>
        <p:nvPr/>
      </p:nvGrpSpPr>
      <p:grpSpPr>
        <a:xfrm>
          <a:off x="0" y="0"/>
          <a:ext cx="0" cy="0"/>
          <a:chOff x="0" y="0"/>
          <a:chExt cx="0" cy="0"/>
        </a:xfrm>
      </p:grpSpPr>
      <p:pic>
        <p:nvPicPr>
          <p:cNvPr id="273" name="Google Shape;273;p14"/>
          <p:cNvPicPr preferRelativeResize="0"/>
          <p:nvPr/>
        </p:nvPicPr>
        <p:blipFill rotWithShape="1">
          <a:blip r:embed="rId3">
            <a:alphaModFix/>
          </a:blip>
          <a:srcRect b="0" l="0" r="0" t="0"/>
          <a:stretch/>
        </p:blipFill>
        <p:spPr>
          <a:xfrm>
            <a:off x="0" y="643"/>
            <a:ext cx="9144000" cy="5142857"/>
          </a:xfrm>
          <a:prstGeom prst="rect">
            <a:avLst/>
          </a:prstGeom>
          <a:noFill/>
          <a:ln>
            <a:noFill/>
          </a:ln>
        </p:spPr>
      </p:pic>
      <p:sp>
        <p:nvSpPr>
          <p:cNvPr id="274" name="Google Shape;274;p14"/>
          <p:cNvSpPr txBox="1"/>
          <p:nvPr/>
        </p:nvSpPr>
        <p:spPr>
          <a:xfrm>
            <a:off x="503803" y="1051560"/>
            <a:ext cx="8136300" cy="1200600"/>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Clr>
                <a:schemeClr val="dk1"/>
              </a:buClr>
              <a:buFont typeface="Arial"/>
              <a:buNone/>
            </a:pPr>
            <a:r>
              <a:rPr b="1" lang="en-US" sz="1800">
                <a:solidFill>
                  <a:schemeClr val="dk1"/>
                </a:solidFill>
              </a:rPr>
              <a:t>Pontos positivos e negativos</a:t>
            </a:r>
            <a:endParaRPr b="1" sz="1800">
              <a:solidFill>
                <a:schemeClr val="dk1"/>
              </a:solidFill>
            </a:endParaRPr>
          </a:p>
          <a:p>
            <a:pPr indent="0" lvl="0" marL="0" marR="0" rtl="0" algn="ctr">
              <a:spcBef>
                <a:spcPts val="0"/>
              </a:spcBef>
              <a:spcAft>
                <a:spcPts val="0"/>
              </a:spcAft>
              <a:buNone/>
            </a:pPr>
            <a:r>
              <a:t/>
            </a:r>
            <a:endParaRPr b="1" sz="1800"/>
          </a:p>
          <a:p>
            <a:pPr indent="0" lvl="0" marL="0" marR="0" rtl="0" algn="ctr">
              <a:spcBef>
                <a:spcPts val="0"/>
              </a:spcBef>
              <a:spcAft>
                <a:spcPts val="0"/>
              </a:spcAft>
              <a:buNone/>
            </a:pPr>
            <a:r>
              <a:t/>
            </a:r>
            <a:endParaRPr b="1" sz="1800">
              <a:solidFill>
                <a:srgbClr val="000000"/>
              </a:solidFill>
              <a:latin typeface="Arial"/>
              <a:ea typeface="Arial"/>
              <a:cs typeface="Arial"/>
              <a:sym typeface="Arial"/>
            </a:endParaRPr>
          </a:p>
          <a:p>
            <a:pPr indent="0" lvl="0" marL="0" marR="0" rtl="0" algn="ctr">
              <a:spcBef>
                <a:spcPts val="0"/>
              </a:spcBef>
              <a:spcAft>
                <a:spcPts val="0"/>
              </a:spcAft>
              <a:buNone/>
            </a:pPr>
            <a:r>
              <a:rPr lang="en-US" sz="1800">
                <a:solidFill>
                  <a:srgbClr val="000000"/>
                </a:solidFill>
                <a:latin typeface="Arial"/>
                <a:ea typeface="Arial"/>
                <a:cs typeface="Arial"/>
                <a:sym typeface="Arial"/>
              </a:rPr>
              <a:t> </a:t>
            </a:r>
            <a:endParaRPr b="1" sz="1800">
              <a:solidFill>
                <a:srgbClr val="0070C0"/>
              </a:solidFill>
              <a:latin typeface="Calibri"/>
              <a:ea typeface="Calibri"/>
              <a:cs typeface="Calibri"/>
              <a:sym typeface="Calibri"/>
            </a:endParaRPr>
          </a:p>
        </p:txBody>
      </p:sp>
      <p:graphicFrame>
        <p:nvGraphicFramePr>
          <p:cNvPr id="275" name="Google Shape;275;p14"/>
          <p:cNvGraphicFramePr/>
          <p:nvPr/>
        </p:nvGraphicFramePr>
        <p:xfrm>
          <a:off x="1524000" y="1866900"/>
          <a:ext cx="3000000" cy="3000000"/>
        </p:xfrm>
        <a:graphic>
          <a:graphicData uri="http://schemas.openxmlformats.org/drawingml/2006/table">
            <a:tbl>
              <a:tblPr bandRow="1" firstRow="1">
                <a:noFill/>
                <a:tableStyleId>{3F4CA7A3-B9C9-481F-8794-290E9A2ED479}</a:tableStyleId>
              </a:tblPr>
              <a:tblGrid>
                <a:gridCol w="3048000"/>
                <a:gridCol w="3048000"/>
              </a:tblGrid>
              <a:tr h="370850">
                <a:tc>
                  <a:txBody>
                    <a:bodyPr/>
                    <a:lstStyle/>
                    <a:p>
                      <a:pPr indent="0" lvl="0" marL="0" marR="0" rtl="0" algn="l">
                        <a:spcBef>
                          <a:spcPts val="0"/>
                        </a:spcBef>
                        <a:spcAft>
                          <a:spcPts val="0"/>
                        </a:spcAft>
                        <a:buNone/>
                      </a:pPr>
                      <a:r>
                        <a:rPr lang="en-US" sz="1350"/>
                        <a:t>Positives </a:t>
                      </a:r>
                      <a:endParaRPr sz="1350"/>
                    </a:p>
                  </a:txBody>
                  <a:tcPr marT="45725" marB="45725" marR="91450" marL="91450"/>
                </a:tc>
                <a:tc>
                  <a:txBody>
                    <a:bodyPr/>
                    <a:lstStyle/>
                    <a:p>
                      <a:pPr indent="0" lvl="0" marL="0" marR="0" rtl="0" algn="l">
                        <a:spcBef>
                          <a:spcPts val="0"/>
                        </a:spcBef>
                        <a:spcAft>
                          <a:spcPts val="0"/>
                        </a:spcAft>
                        <a:buNone/>
                      </a:pPr>
                      <a:r>
                        <a:rPr lang="en-US" sz="1350"/>
                        <a:t>Negatives</a:t>
                      </a:r>
                      <a:endParaRPr sz="1350"/>
                    </a:p>
                  </a:txBody>
                  <a:tcPr marT="45725" marB="45725" marR="91450" marL="91450"/>
                </a:tc>
              </a:tr>
              <a:tr h="370850">
                <a:tc>
                  <a:txBody>
                    <a:bodyPr/>
                    <a:lstStyle/>
                    <a:p>
                      <a:pPr indent="0" lvl="0" marL="0" marR="0" rtl="0" algn="l">
                        <a:spcBef>
                          <a:spcPts val="0"/>
                        </a:spcBef>
                        <a:spcAft>
                          <a:spcPts val="0"/>
                        </a:spcAft>
                        <a:buNone/>
                      </a:pPr>
                      <a:r>
                        <a:rPr lang="en-US" sz="1350"/>
                        <a:t>Acesso ao mercado de trabalho</a:t>
                      </a:r>
                      <a:endParaRPr sz="1350"/>
                    </a:p>
                  </a:txBody>
                  <a:tcPr marT="45725" marB="45725" marR="91450" marL="91450"/>
                </a:tc>
                <a:tc>
                  <a:txBody>
                    <a:bodyPr/>
                    <a:lstStyle/>
                    <a:p>
                      <a:pPr indent="0" lvl="0" marL="0" marR="0" rtl="0" algn="l">
                        <a:spcBef>
                          <a:spcPts val="0"/>
                        </a:spcBef>
                        <a:spcAft>
                          <a:spcPts val="0"/>
                        </a:spcAft>
                        <a:buNone/>
                      </a:pPr>
                      <a:r>
                        <a:rPr lang="en-US" sz="1350"/>
                        <a:t>Insegurança no emprego</a:t>
                      </a:r>
                      <a:endParaRPr sz="1350"/>
                    </a:p>
                  </a:txBody>
                  <a:tcPr marT="45725" marB="45725" marR="91450" marL="91450"/>
                </a:tc>
              </a:tr>
              <a:tr h="370850">
                <a:tc>
                  <a:txBody>
                    <a:bodyPr/>
                    <a:lstStyle/>
                    <a:p>
                      <a:pPr indent="0" lvl="0" marL="0" marR="0" rtl="0" algn="l">
                        <a:spcBef>
                          <a:spcPts val="0"/>
                        </a:spcBef>
                        <a:spcAft>
                          <a:spcPts val="0"/>
                        </a:spcAft>
                        <a:buNone/>
                      </a:pPr>
                      <a:r>
                        <a:rPr lang="en-US" sz="1350"/>
                        <a:t>Rendimento suplementar</a:t>
                      </a:r>
                      <a:endParaRPr sz="1350"/>
                    </a:p>
                  </a:txBody>
                  <a:tcPr marT="45725" marB="45725" marR="91450" marL="91450"/>
                </a:tc>
                <a:tc>
                  <a:txBody>
                    <a:bodyPr/>
                    <a:lstStyle/>
                    <a:p>
                      <a:pPr indent="0" lvl="0" marL="0" marR="0" rtl="0" algn="l">
                        <a:spcBef>
                          <a:spcPts val="0"/>
                        </a:spcBef>
                        <a:spcAft>
                          <a:spcPts val="0"/>
                        </a:spcAft>
                        <a:buNone/>
                      </a:pPr>
                      <a:r>
                        <a:rPr lang="en-US" sz="1350"/>
                        <a:t>Rendimentos irregulares e/ou imprevisíveis, dificuldades de planeamento financeiro</a:t>
                      </a:r>
                      <a:endParaRPr sz="1350"/>
                    </a:p>
                  </a:txBody>
                  <a:tcPr marT="45725" marB="45725" marR="91450" marL="91450"/>
                </a:tc>
              </a:tr>
              <a:tr h="511550">
                <a:tc>
                  <a:txBody>
                    <a:bodyPr/>
                    <a:lstStyle/>
                    <a:p>
                      <a:pPr indent="0" lvl="0" marL="0" marR="0" rtl="0" algn="l">
                        <a:spcBef>
                          <a:spcPts val="0"/>
                        </a:spcBef>
                        <a:spcAft>
                          <a:spcPts val="0"/>
                        </a:spcAft>
                        <a:buNone/>
                      </a:pPr>
                      <a:r>
                        <a:rPr lang="en-US" sz="1350"/>
                        <a:t>Conciliação da vida profissional e familiar</a:t>
                      </a:r>
                      <a:endParaRPr sz="1350"/>
                    </a:p>
                  </a:txBody>
                  <a:tcPr marT="45725" marB="45725" marR="91450" marL="91450"/>
                </a:tc>
                <a:tc>
                  <a:txBody>
                    <a:bodyPr/>
                    <a:lstStyle/>
                    <a:p>
                      <a:pPr indent="0" lvl="0" marL="0" marR="0" rtl="0" algn="l">
                        <a:spcBef>
                          <a:spcPts val="0"/>
                        </a:spcBef>
                        <a:spcAft>
                          <a:spcPts val="0"/>
                        </a:spcAft>
                        <a:buNone/>
                      </a:pPr>
                      <a:r>
                        <a:rPr lang="en-US" sz="1350"/>
                        <a:t>Conciliação difícil entre vida profissional e familiar (períodos de trabalho imprevisíveis)</a:t>
                      </a:r>
                      <a:endParaRPr sz="1350"/>
                    </a:p>
                  </a:txBody>
                  <a:tcPr marT="45725" marB="45725" marR="91450" marL="91450"/>
                </a:tc>
              </a:tr>
              <a:tr h="370850">
                <a:tc>
                  <a:txBody>
                    <a:bodyPr/>
                    <a:lstStyle/>
                    <a:p>
                      <a:pPr indent="0" lvl="0" marL="0" marR="0" rtl="0" algn="l">
                        <a:spcBef>
                          <a:spcPts val="0"/>
                        </a:spcBef>
                        <a:spcAft>
                          <a:spcPts val="0"/>
                        </a:spcAft>
                        <a:buNone/>
                      </a:pPr>
                      <a:r>
                        <a:rPr lang="en-US" sz="1350"/>
                        <a:t>Flexibilidade (média)</a:t>
                      </a:r>
                      <a:endParaRPr sz="1350"/>
                    </a:p>
                  </a:txBody>
                  <a:tcPr marT="45725" marB="45725" marR="91450" marL="91450"/>
                </a:tc>
                <a:tc>
                  <a:txBody>
                    <a:bodyPr/>
                    <a:lstStyle/>
                    <a:p>
                      <a:pPr indent="0" lvl="0" marL="0" marR="0" rtl="0" algn="l">
                        <a:spcBef>
                          <a:spcPts val="0"/>
                        </a:spcBef>
                        <a:spcAft>
                          <a:spcPts val="0"/>
                        </a:spcAft>
                        <a:buNone/>
                      </a:pPr>
                      <a:r>
                        <a:rPr lang="en-US" sz="1350"/>
                        <a:t>Acesso deficiente à formação contínua</a:t>
                      </a:r>
                      <a:endParaRPr sz="1350"/>
                    </a:p>
                  </a:txBody>
                  <a:tcPr marT="45725" marB="45725" marR="91450" marL="91450"/>
                </a:tc>
              </a:tr>
              <a:tr h="370850">
                <a:tc>
                  <a:txBody>
                    <a:bodyPr/>
                    <a:lstStyle/>
                    <a:p>
                      <a:pPr indent="0" lvl="0" marL="0" marR="0" rtl="0" algn="l">
                        <a:spcBef>
                          <a:spcPts val="0"/>
                        </a:spcBef>
                        <a:spcAft>
                          <a:spcPts val="0"/>
                        </a:spcAft>
                        <a:buNone/>
                      </a:pPr>
                      <a:r>
                        <a:t/>
                      </a:r>
                      <a:endParaRPr sz="1350"/>
                    </a:p>
                  </a:txBody>
                  <a:tcPr marT="45725" marB="45725" marR="91450" marL="91450"/>
                </a:tc>
                <a:tc>
                  <a:txBody>
                    <a:bodyPr/>
                    <a:lstStyle/>
                    <a:p>
                      <a:pPr indent="0" lvl="0" marL="0" marR="0" rtl="0" algn="l">
                        <a:spcBef>
                          <a:spcPts val="0"/>
                        </a:spcBef>
                        <a:spcAft>
                          <a:spcPts val="0"/>
                        </a:spcAft>
                        <a:buNone/>
                      </a:pPr>
                      <a:r>
                        <a:rPr lang="en-US" sz="1350"/>
                        <a:t>Fraca proteção social</a:t>
                      </a:r>
                      <a:endParaRPr sz="1350"/>
                    </a:p>
                  </a:txBody>
                  <a:tcPr marT="45725" marB="45725" marR="91450" marL="91450"/>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0" name="Shape 280"/>
        <p:cNvGrpSpPr/>
        <p:nvPr/>
      </p:nvGrpSpPr>
      <p:grpSpPr>
        <a:xfrm>
          <a:off x="0" y="0"/>
          <a:ext cx="0" cy="0"/>
          <a:chOff x="0" y="0"/>
          <a:chExt cx="0" cy="0"/>
        </a:xfrm>
      </p:grpSpPr>
      <p:pic>
        <p:nvPicPr>
          <p:cNvPr id="281" name="Google Shape;281;p15"/>
          <p:cNvPicPr preferRelativeResize="0"/>
          <p:nvPr/>
        </p:nvPicPr>
        <p:blipFill rotWithShape="1">
          <a:blip r:embed="rId3">
            <a:alphaModFix/>
          </a:blip>
          <a:srcRect b="0" l="0" r="0" t="0"/>
          <a:stretch/>
        </p:blipFill>
        <p:spPr>
          <a:xfrm>
            <a:off x="134112" y="281059"/>
            <a:ext cx="9144000" cy="5142857"/>
          </a:xfrm>
          <a:prstGeom prst="rect">
            <a:avLst/>
          </a:prstGeom>
          <a:noFill/>
          <a:ln>
            <a:noFill/>
          </a:ln>
        </p:spPr>
      </p:pic>
      <p:sp>
        <p:nvSpPr>
          <p:cNvPr id="282" name="Google Shape;282;p15"/>
          <p:cNvSpPr txBox="1"/>
          <p:nvPr/>
        </p:nvSpPr>
        <p:spPr>
          <a:xfrm>
            <a:off x="503803" y="1051560"/>
            <a:ext cx="8136300" cy="2308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rgbClr val="000000"/>
                </a:solidFill>
                <a:latin typeface="Arial"/>
                <a:ea typeface="Arial"/>
                <a:cs typeface="Arial"/>
                <a:sym typeface="Arial"/>
              </a:rPr>
              <a:t>4. </a:t>
            </a:r>
            <a:r>
              <a:rPr b="1" lang="en-US" sz="1800"/>
              <a:t>Partilha de trabalho</a:t>
            </a:r>
            <a:endParaRPr/>
          </a:p>
          <a:p>
            <a:pPr indent="0" lvl="0" marL="0" marR="0" rtl="0" algn="l">
              <a:spcBef>
                <a:spcPts val="0"/>
              </a:spcBef>
              <a:spcAft>
                <a:spcPts val="0"/>
              </a:spcAft>
              <a:buNone/>
            </a:pPr>
            <a:r>
              <a:rPr lang="en-US" sz="1800"/>
              <a:t>Na partilha de trabalho, normalmente são contratados dois ou mais trabalhadores para cobrir as necessidades de um posto de trabalho a tempo inteiro. Os trabalhadores são contratados a tempo parcial e cobrem o posto de trabalho a tempo inteiro alternadamente.</a:t>
            </a:r>
            <a:endParaRPr b="1" sz="1800">
              <a:solidFill>
                <a:srgbClr val="000000"/>
              </a:solidFill>
              <a:latin typeface="Arial"/>
              <a:ea typeface="Arial"/>
              <a:cs typeface="Arial"/>
              <a:sym typeface="Arial"/>
            </a:endParaRPr>
          </a:p>
          <a:p>
            <a:pPr indent="0" lvl="0" marL="0" marR="0" rtl="0" algn="ctr">
              <a:spcBef>
                <a:spcPts val="0"/>
              </a:spcBef>
              <a:spcAft>
                <a:spcPts val="0"/>
              </a:spcAft>
              <a:buNone/>
            </a:pPr>
            <a:r>
              <a:rPr b="1" lang="en-US" sz="1800">
                <a:solidFill>
                  <a:srgbClr val="000000"/>
                </a:solidFill>
                <a:latin typeface="Arial"/>
                <a:ea typeface="Arial"/>
                <a:cs typeface="Arial"/>
                <a:sym typeface="Arial"/>
              </a:rPr>
              <a:t>Positives and negatives </a:t>
            </a:r>
            <a:endParaRPr/>
          </a:p>
          <a:p>
            <a:pPr indent="0" lvl="0" marL="0" marR="0" rtl="0" algn="ctr">
              <a:spcBef>
                <a:spcPts val="0"/>
              </a:spcBef>
              <a:spcAft>
                <a:spcPts val="0"/>
              </a:spcAft>
              <a:buNone/>
            </a:pPr>
            <a:r>
              <a:t/>
            </a:r>
            <a:endParaRPr b="1" sz="1800">
              <a:solidFill>
                <a:srgbClr val="000000"/>
              </a:solidFill>
              <a:latin typeface="Arial"/>
              <a:ea typeface="Arial"/>
              <a:cs typeface="Arial"/>
              <a:sym typeface="Arial"/>
            </a:endParaRPr>
          </a:p>
          <a:p>
            <a:pPr indent="0" lvl="0" marL="0" marR="0" rtl="0" algn="ctr">
              <a:spcBef>
                <a:spcPts val="0"/>
              </a:spcBef>
              <a:spcAft>
                <a:spcPts val="0"/>
              </a:spcAft>
              <a:buNone/>
            </a:pPr>
            <a:r>
              <a:rPr lang="en-US" sz="1800">
                <a:solidFill>
                  <a:srgbClr val="000000"/>
                </a:solidFill>
                <a:latin typeface="Arial"/>
                <a:ea typeface="Arial"/>
                <a:cs typeface="Arial"/>
                <a:sym typeface="Arial"/>
              </a:rPr>
              <a:t> </a:t>
            </a:r>
            <a:endParaRPr b="1" sz="1800">
              <a:solidFill>
                <a:srgbClr val="0070C0"/>
              </a:solidFill>
              <a:latin typeface="Calibri"/>
              <a:ea typeface="Calibri"/>
              <a:cs typeface="Calibri"/>
              <a:sym typeface="Calibri"/>
            </a:endParaRPr>
          </a:p>
        </p:txBody>
      </p:sp>
      <p:graphicFrame>
        <p:nvGraphicFramePr>
          <p:cNvPr id="283" name="Google Shape;283;p15"/>
          <p:cNvGraphicFramePr/>
          <p:nvPr/>
        </p:nvGraphicFramePr>
        <p:xfrm>
          <a:off x="1755648" y="2918460"/>
          <a:ext cx="3000000" cy="3000000"/>
        </p:xfrm>
        <a:graphic>
          <a:graphicData uri="http://schemas.openxmlformats.org/drawingml/2006/table">
            <a:tbl>
              <a:tblPr bandRow="1" firstRow="1">
                <a:noFill/>
                <a:tableStyleId>{3F4CA7A3-B9C9-481F-8794-290E9A2ED479}</a:tableStyleId>
              </a:tblPr>
              <a:tblGrid>
                <a:gridCol w="3048000"/>
                <a:gridCol w="3048000"/>
              </a:tblGrid>
              <a:tr h="370850">
                <a:tc>
                  <a:txBody>
                    <a:bodyPr/>
                    <a:lstStyle/>
                    <a:p>
                      <a:pPr indent="0" lvl="0" marL="0" marR="0" rtl="0" algn="ctr">
                        <a:spcBef>
                          <a:spcPts val="0"/>
                        </a:spcBef>
                        <a:spcAft>
                          <a:spcPts val="0"/>
                        </a:spcAft>
                        <a:buNone/>
                      </a:pPr>
                      <a:r>
                        <a:rPr lang="en-US" sz="1350"/>
                        <a:t>Positives </a:t>
                      </a:r>
                      <a:endParaRPr sz="1350"/>
                    </a:p>
                  </a:txBody>
                  <a:tcPr marT="45725" marB="45725" marR="91450" marL="91450"/>
                </a:tc>
                <a:tc>
                  <a:txBody>
                    <a:bodyPr/>
                    <a:lstStyle/>
                    <a:p>
                      <a:pPr indent="0" lvl="0" marL="0" marR="0" rtl="0" algn="ctr">
                        <a:spcBef>
                          <a:spcPts val="0"/>
                        </a:spcBef>
                        <a:spcAft>
                          <a:spcPts val="0"/>
                        </a:spcAft>
                        <a:buNone/>
                      </a:pPr>
                      <a:r>
                        <a:rPr lang="en-US" sz="1350"/>
                        <a:t>Negatives</a:t>
                      </a:r>
                      <a:endParaRPr sz="1350"/>
                    </a:p>
                  </a:txBody>
                  <a:tcPr marT="45725" marB="45725" marR="91450" marL="91450"/>
                </a:tc>
              </a:tr>
              <a:tr h="370850">
                <a:tc>
                  <a:txBody>
                    <a:bodyPr/>
                    <a:lstStyle/>
                    <a:p>
                      <a:pPr indent="0" lvl="0" marL="0" marR="0" rtl="0" algn="l">
                        <a:spcBef>
                          <a:spcPts val="0"/>
                        </a:spcBef>
                        <a:spcAft>
                          <a:spcPts val="0"/>
                        </a:spcAft>
                        <a:buNone/>
                      </a:pPr>
                      <a:r>
                        <a:rPr lang="en-US" sz="1350"/>
                        <a:t>Acesso ao mercado de trabalho</a:t>
                      </a:r>
                      <a:endParaRPr sz="1350"/>
                    </a:p>
                  </a:txBody>
                  <a:tcPr marT="45725" marB="45725" marR="91450" marL="91450"/>
                </a:tc>
                <a:tc>
                  <a:txBody>
                    <a:bodyPr/>
                    <a:lstStyle/>
                    <a:p>
                      <a:pPr indent="0" lvl="0" marL="0" marR="0" rtl="0" algn="l">
                        <a:spcBef>
                          <a:spcPts val="0"/>
                        </a:spcBef>
                        <a:spcAft>
                          <a:spcPts val="0"/>
                        </a:spcAft>
                        <a:buNone/>
                      </a:pPr>
                      <a:r>
                        <a:rPr lang="en-US" sz="1350"/>
                        <a:t>Conflitos devido à presença irregular</a:t>
                      </a:r>
                      <a:endParaRPr sz="1350"/>
                    </a:p>
                  </a:txBody>
                  <a:tcPr marT="45725" marB="45725" marR="91450" marL="91450"/>
                </a:tc>
              </a:tr>
              <a:tr h="370850">
                <a:tc>
                  <a:txBody>
                    <a:bodyPr/>
                    <a:lstStyle/>
                    <a:p>
                      <a:pPr indent="0" lvl="0" marL="0" marR="0" rtl="0" algn="l">
                        <a:spcBef>
                          <a:spcPts val="0"/>
                        </a:spcBef>
                        <a:spcAft>
                          <a:spcPts val="0"/>
                        </a:spcAft>
                        <a:buNone/>
                      </a:pPr>
                      <a:r>
                        <a:rPr lang="en-US" sz="1350"/>
                        <a:t>Flexibilidade</a:t>
                      </a:r>
                      <a:endParaRPr sz="1350"/>
                    </a:p>
                  </a:txBody>
                  <a:tcPr marT="45725" marB="45725" marR="91450" marL="91450"/>
                </a:tc>
                <a:tc>
                  <a:txBody>
                    <a:bodyPr/>
                    <a:lstStyle/>
                    <a:p>
                      <a:pPr indent="0" lvl="0" marL="0" marR="0" rtl="0" algn="l">
                        <a:spcBef>
                          <a:spcPts val="0"/>
                        </a:spcBef>
                        <a:spcAft>
                          <a:spcPts val="0"/>
                        </a:spcAft>
                        <a:buNone/>
                      </a:pPr>
                      <a:r>
                        <a:rPr lang="en-US" sz="1350"/>
                        <a:t>Stress e intensidade do trabalho desde que partilhado</a:t>
                      </a:r>
                      <a:endParaRPr sz="1350"/>
                    </a:p>
                  </a:txBody>
                  <a:tcPr marT="45725" marB="45725" marR="91450" marL="91450"/>
                </a:tc>
              </a:tr>
              <a:tr h="370850">
                <a:tc>
                  <a:txBody>
                    <a:bodyPr/>
                    <a:lstStyle/>
                    <a:p>
                      <a:pPr indent="0" lvl="0" marL="0" marR="0" rtl="0" algn="l">
                        <a:spcBef>
                          <a:spcPts val="0"/>
                        </a:spcBef>
                        <a:spcAft>
                          <a:spcPts val="0"/>
                        </a:spcAft>
                        <a:buNone/>
                      </a:pPr>
                      <a:r>
                        <a:rPr lang="en-US" sz="1350"/>
                        <a:t>Equilíbrio entre vida profissional e familiar (horário)</a:t>
                      </a:r>
                      <a:endParaRPr sz="1350"/>
                    </a:p>
                  </a:txBody>
                  <a:tcPr marT="45725" marB="45725" marR="91450" marL="91450"/>
                </a:tc>
                <a:tc>
                  <a:txBody>
                    <a:bodyPr/>
                    <a:lstStyle/>
                    <a:p>
                      <a:pPr indent="0" lvl="0" marL="0" marR="0" rtl="0" algn="l">
                        <a:spcBef>
                          <a:spcPts val="0"/>
                        </a:spcBef>
                        <a:spcAft>
                          <a:spcPts val="0"/>
                        </a:spcAft>
                        <a:buNone/>
                      </a:pPr>
                      <a:r>
                        <a:t/>
                      </a:r>
                      <a:endParaRPr sz="1350"/>
                    </a:p>
                  </a:txBody>
                  <a:tcPr marT="45725" marB="45725" marR="91450" marL="91450"/>
                </a:tc>
              </a:tr>
              <a:tr h="370850">
                <a:tc>
                  <a:txBody>
                    <a:bodyPr/>
                    <a:lstStyle/>
                    <a:p>
                      <a:pPr indent="0" lvl="0" marL="0" marR="0" rtl="0" algn="l">
                        <a:spcBef>
                          <a:spcPts val="0"/>
                        </a:spcBef>
                        <a:spcAft>
                          <a:spcPts val="0"/>
                        </a:spcAft>
                        <a:buNone/>
                      </a:pPr>
                      <a:r>
                        <a:rPr lang="en-US" sz="1350"/>
                        <a:t>Desenvolvimento de competências</a:t>
                      </a:r>
                      <a:endParaRPr sz="1350"/>
                    </a:p>
                  </a:txBody>
                  <a:tcPr marT="45725" marB="45725" marR="91450" marL="91450"/>
                </a:tc>
                <a:tc>
                  <a:txBody>
                    <a:bodyPr/>
                    <a:lstStyle/>
                    <a:p>
                      <a:pPr indent="0" lvl="0" marL="0" marR="0" rtl="0" algn="l">
                        <a:spcBef>
                          <a:spcPts val="0"/>
                        </a:spcBef>
                        <a:spcAft>
                          <a:spcPts val="0"/>
                        </a:spcAft>
                        <a:buNone/>
                      </a:pPr>
                      <a:r>
                        <a:t/>
                      </a:r>
                      <a:endParaRPr sz="1350"/>
                    </a:p>
                  </a:txBody>
                  <a:tcPr marT="45725" marB="45725" marR="91450" marL="91450"/>
                </a:tc>
              </a:tr>
              <a:tr h="370850">
                <a:tc>
                  <a:txBody>
                    <a:bodyPr/>
                    <a:lstStyle/>
                    <a:p>
                      <a:pPr indent="0" lvl="0" marL="0" marR="0" rtl="0" algn="l">
                        <a:spcBef>
                          <a:spcPts val="0"/>
                        </a:spcBef>
                        <a:spcAft>
                          <a:spcPts val="0"/>
                        </a:spcAft>
                        <a:buNone/>
                      </a:pPr>
                      <a:r>
                        <a:rPr lang="en-US" sz="1350"/>
                        <a:t>Perspectivas de carreira</a:t>
                      </a:r>
                      <a:endParaRPr sz="1350"/>
                    </a:p>
                  </a:txBody>
                  <a:tcPr marT="45725" marB="45725" marR="91450" marL="91450"/>
                </a:tc>
                <a:tc>
                  <a:txBody>
                    <a:bodyPr/>
                    <a:lstStyle/>
                    <a:p>
                      <a:pPr indent="0" lvl="0" marL="0" marR="0" rtl="0" algn="l">
                        <a:spcBef>
                          <a:spcPts val="0"/>
                        </a:spcBef>
                        <a:spcAft>
                          <a:spcPts val="0"/>
                        </a:spcAft>
                        <a:buNone/>
                      </a:pPr>
                      <a:r>
                        <a:t/>
                      </a:r>
                      <a:endParaRPr sz="1350"/>
                    </a:p>
                  </a:txBody>
                  <a:tcPr marT="45725" marB="45725" marR="91450" marL="91450"/>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pic>
        <p:nvPicPr>
          <p:cNvPr id="289" name="Google Shape;289;p16"/>
          <p:cNvPicPr preferRelativeResize="0"/>
          <p:nvPr/>
        </p:nvPicPr>
        <p:blipFill rotWithShape="1">
          <a:blip r:embed="rId3">
            <a:alphaModFix/>
          </a:blip>
          <a:srcRect b="0" l="0" r="0" t="0"/>
          <a:stretch/>
        </p:blipFill>
        <p:spPr>
          <a:xfrm>
            <a:off x="134112" y="281059"/>
            <a:ext cx="9144000" cy="5142857"/>
          </a:xfrm>
          <a:prstGeom prst="rect">
            <a:avLst/>
          </a:prstGeom>
          <a:noFill/>
          <a:ln>
            <a:noFill/>
          </a:ln>
        </p:spPr>
      </p:pic>
      <p:sp>
        <p:nvSpPr>
          <p:cNvPr id="290" name="Google Shape;290;p16"/>
          <p:cNvSpPr txBox="1"/>
          <p:nvPr/>
        </p:nvSpPr>
        <p:spPr>
          <a:xfrm>
            <a:off x="503803" y="1698325"/>
            <a:ext cx="8136300" cy="3417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rgbClr val="000000"/>
                </a:solidFill>
                <a:latin typeface="Arial"/>
                <a:ea typeface="Arial"/>
                <a:cs typeface="Arial"/>
                <a:sym typeface="Arial"/>
              </a:rPr>
              <a:t>5. Coworking - Trabalhar em equipa</a:t>
            </a:r>
            <a:endParaRPr b="1" sz="1800">
              <a:solidFill>
                <a:srgbClr val="000000"/>
              </a:solidFill>
              <a:latin typeface="Arial"/>
              <a:ea typeface="Arial"/>
              <a:cs typeface="Arial"/>
              <a:sym typeface="Arial"/>
            </a:endParaRPr>
          </a:p>
          <a:p>
            <a:pPr indent="0" lvl="0" marL="0" marR="0" rtl="0" algn="l">
              <a:spcBef>
                <a:spcPts val="0"/>
              </a:spcBef>
              <a:spcAft>
                <a:spcPts val="0"/>
              </a:spcAft>
              <a:buSzPts val="1100"/>
              <a:buNone/>
            </a:pPr>
            <a:r>
              <a:rPr lang="en-US" sz="1800">
                <a:solidFill>
                  <a:srgbClr val="000000"/>
                </a:solidFill>
              </a:rPr>
              <a:t>O coworking é uma forma específica de emprego em colaboração. Envolve a partilha de espaços de trabalho (incluindo apoio e back-office) para trabalhadores independentes, pequenas empresas, mas também para trabalhadores individuais. O coworking está presente na maioria dos países da UE sob formas semelhantes. Um dos aspetos mais interessantes do coworking enquanto forma de emprego é o facto de promover o espírito empresarial e poder mesmo funcionar como um centro de empreendedorismo para as empresas em fase de arranque.</a:t>
            </a:r>
            <a:endParaRPr/>
          </a:p>
          <a:p>
            <a:pPr indent="0" lvl="0" marL="0" marR="0" rtl="0" algn="l">
              <a:spcBef>
                <a:spcPts val="0"/>
              </a:spcBef>
              <a:spcAft>
                <a:spcPts val="0"/>
              </a:spcAft>
              <a:buNone/>
            </a:pPr>
            <a:r>
              <a:t/>
            </a:r>
            <a:endParaRPr b="1" sz="1800">
              <a:solidFill>
                <a:srgbClr val="000000"/>
              </a:solidFill>
              <a:latin typeface="Arial"/>
              <a:ea typeface="Arial"/>
              <a:cs typeface="Arial"/>
              <a:sym typeface="Arial"/>
            </a:endParaRPr>
          </a:p>
          <a:p>
            <a:pPr indent="0" lvl="0" marL="0" marR="0" rtl="0" algn="ctr">
              <a:spcBef>
                <a:spcPts val="0"/>
              </a:spcBef>
              <a:spcAft>
                <a:spcPts val="0"/>
              </a:spcAft>
              <a:buNone/>
            </a:pPr>
            <a:r>
              <a:t/>
            </a:r>
            <a:endParaRPr b="1" sz="1800">
              <a:solidFill>
                <a:srgbClr val="000000"/>
              </a:solidFill>
              <a:latin typeface="Arial"/>
              <a:ea typeface="Arial"/>
              <a:cs typeface="Arial"/>
              <a:sym typeface="Arial"/>
            </a:endParaRPr>
          </a:p>
          <a:p>
            <a:pPr indent="0" lvl="0" marL="0" marR="0" rtl="0" algn="ctr">
              <a:spcBef>
                <a:spcPts val="0"/>
              </a:spcBef>
              <a:spcAft>
                <a:spcPts val="0"/>
              </a:spcAft>
              <a:buNone/>
            </a:pPr>
            <a:r>
              <a:rPr lang="en-US" sz="1800">
                <a:solidFill>
                  <a:srgbClr val="000000"/>
                </a:solidFill>
                <a:latin typeface="Arial"/>
                <a:ea typeface="Arial"/>
                <a:cs typeface="Arial"/>
                <a:sym typeface="Arial"/>
              </a:rPr>
              <a:t> </a:t>
            </a:r>
            <a:endParaRPr b="1" sz="1800">
              <a:solidFill>
                <a:srgbClr val="0070C0"/>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pic>
        <p:nvPicPr>
          <p:cNvPr id="296" name="Google Shape;296;p17"/>
          <p:cNvPicPr preferRelativeResize="0"/>
          <p:nvPr/>
        </p:nvPicPr>
        <p:blipFill rotWithShape="1">
          <a:blip r:embed="rId3">
            <a:alphaModFix/>
          </a:blip>
          <a:srcRect b="0" l="0" r="0" t="0"/>
          <a:stretch/>
        </p:blipFill>
        <p:spPr>
          <a:xfrm>
            <a:off x="0" y="643"/>
            <a:ext cx="9144000" cy="5142857"/>
          </a:xfrm>
          <a:prstGeom prst="rect">
            <a:avLst/>
          </a:prstGeom>
          <a:noFill/>
          <a:ln>
            <a:noFill/>
          </a:ln>
        </p:spPr>
      </p:pic>
      <p:sp>
        <p:nvSpPr>
          <p:cNvPr id="297" name="Google Shape;297;p17"/>
          <p:cNvSpPr txBox="1"/>
          <p:nvPr/>
        </p:nvSpPr>
        <p:spPr>
          <a:xfrm>
            <a:off x="503803" y="1247221"/>
            <a:ext cx="8136300" cy="1754700"/>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Clr>
                <a:schemeClr val="dk1"/>
              </a:buClr>
              <a:buFont typeface="Arial"/>
              <a:buNone/>
            </a:pPr>
            <a:r>
              <a:rPr b="1" lang="en-US" sz="1800">
                <a:solidFill>
                  <a:schemeClr val="dk1"/>
                </a:solidFill>
              </a:rPr>
              <a:t>Pontos positivos e negativos</a:t>
            </a:r>
            <a:endParaRPr b="1" sz="1800">
              <a:solidFill>
                <a:schemeClr val="dk1"/>
              </a:solidFill>
            </a:endParaRPr>
          </a:p>
          <a:p>
            <a:pPr indent="0" lvl="0" marL="0" marR="0" rtl="0" algn="ctr">
              <a:spcBef>
                <a:spcPts val="0"/>
              </a:spcBef>
              <a:spcAft>
                <a:spcPts val="0"/>
              </a:spcAft>
              <a:buNone/>
            </a:pPr>
            <a:r>
              <a:t/>
            </a:r>
            <a:endParaRPr b="1" sz="1800"/>
          </a:p>
          <a:p>
            <a:pPr indent="0" lvl="0" marL="0" marR="0" rtl="0" algn="l">
              <a:spcBef>
                <a:spcPts val="0"/>
              </a:spcBef>
              <a:spcAft>
                <a:spcPts val="0"/>
              </a:spcAft>
              <a:buNone/>
            </a:pPr>
            <a:r>
              <a:rPr lang="en-US" sz="1800">
                <a:solidFill>
                  <a:srgbClr val="000000"/>
                </a:solidFill>
                <a:latin typeface="Arial"/>
                <a:ea typeface="Arial"/>
                <a:cs typeface="Arial"/>
                <a:sym typeface="Arial"/>
              </a:rPr>
              <a:t> </a:t>
            </a:r>
            <a:endParaRPr/>
          </a:p>
          <a:p>
            <a:pPr indent="0" lvl="0" marL="0" marR="0" rtl="0" algn="l">
              <a:spcBef>
                <a:spcPts val="0"/>
              </a:spcBef>
              <a:spcAft>
                <a:spcPts val="0"/>
              </a:spcAft>
              <a:buNone/>
            </a:pPr>
            <a:r>
              <a:t/>
            </a:r>
            <a:endParaRPr b="1" sz="1800">
              <a:solidFill>
                <a:srgbClr val="000000"/>
              </a:solidFill>
              <a:latin typeface="Arial"/>
              <a:ea typeface="Arial"/>
              <a:cs typeface="Arial"/>
              <a:sym typeface="Arial"/>
            </a:endParaRPr>
          </a:p>
          <a:p>
            <a:pPr indent="0" lvl="0" marL="0" marR="0" rtl="0" algn="ctr">
              <a:spcBef>
                <a:spcPts val="0"/>
              </a:spcBef>
              <a:spcAft>
                <a:spcPts val="0"/>
              </a:spcAft>
              <a:buNone/>
            </a:pPr>
            <a:r>
              <a:t/>
            </a:r>
            <a:endParaRPr b="1" sz="1800">
              <a:solidFill>
                <a:srgbClr val="000000"/>
              </a:solidFill>
              <a:latin typeface="Arial"/>
              <a:ea typeface="Arial"/>
              <a:cs typeface="Arial"/>
              <a:sym typeface="Arial"/>
            </a:endParaRPr>
          </a:p>
          <a:p>
            <a:pPr indent="0" lvl="0" marL="0" marR="0" rtl="0" algn="ctr">
              <a:spcBef>
                <a:spcPts val="0"/>
              </a:spcBef>
              <a:spcAft>
                <a:spcPts val="0"/>
              </a:spcAft>
              <a:buNone/>
            </a:pPr>
            <a:r>
              <a:rPr lang="en-US" sz="1800">
                <a:solidFill>
                  <a:srgbClr val="000000"/>
                </a:solidFill>
                <a:latin typeface="Arial"/>
                <a:ea typeface="Arial"/>
                <a:cs typeface="Arial"/>
                <a:sym typeface="Arial"/>
              </a:rPr>
              <a:t> </a:t>
            </a:r>
            <a:endParaRPr b="1" sz="1800">
              <a:solidFill>
                <a:srgbClr val="0070C0"/>
              </a:solidFill>
              <a:latin typeface="Calibri"/>
              <a:ea typeface="Calibri"/>
              <a:cs typeface="Calibri"/>
              <a:sym typeface="Calibri"/>
            </a:endParaRPr>
          </a:p>
        </p:txBody>
      </p:sp>
      <p:graphicFrame>
        <p:nvGraphicFramePr>
          <p:cNvPr id="298" name="Google Shape;298;p17"/>
          <p:cNvGraphicFramePr/>
          <p:nvPr/>
        </p:nvGraphicFramePr>
        <p:xfrm>
          <a:off x="1524000" y="1893062"/>
          <a:ext cx="3000000" cy="3000000"/>
        </p:xfrm>
        <a:graphic>
          <a:graphicData uri="http://schemas.openxmlformats.org/drawingml/2006/table">
            <a:tbl>
              <a:tblPr bandRow="1" firstRow="1">
                <a:noFill/>
                <a:tableStyleId>{3F4CA7A3-B9C9-481F-8794-290E9A2ED479}</a:tableStyleId>
              </a:tblPr>
              <a:tblGrid>
                <a:gridCol w="3048000"/>
                <a:gridCol w="3048000"/>
              </a:tblGrid>
              <a:tr h="520950">
                <a:tc>
                  <a:txBody>
                    <a:bodyPr/>
                    <a:lstStyle/>
                    <a:p>
                      <a:pPr indent="0" lvl="0" marL="0" marR="0" rtl="0" algn="ctr">
                        <a:spcBef>
                          <a:spcPts val="0"/>
                        </a:spcBef>
                        <a:spcAft>
                          <a:spcPts val="0"/>
                        </a:spcAft>
                        <a:buNone/>
                      </a:pPr>
                      <a:r>
                        <a:rPr lang="en-US" sz="1350"/>
                        <a:t>Positives </a:t>
                      </a:r>
                      <a:endParaRPr sz="1350"/>
                    </a:p>
                  </a:txBody>
                  <a:tcPr marT="45725" marB="45725" marR="91450" marL="91450"/>
                </a:tc>
                <a:tc>
                  <a:txBody>
                    <a:bodyPr/>
                    <a:lstStyle/>
                    <a:p>
                      <a:pPr indent="0" lvl="0" marL="0" marR="0" rtl="0" algn="ctr">
                        <a:spcBef>
                          <a:spcPts val="0"/>
                        </a:spcBef>
                        <a:spcAft>
                          <a:spcPts val="0"/>
                        </a:spcAft>
                        <a:buNone/>
                      </a:pPr>
                      <a:r>
                        <a:rPr lang="en-US" sz="1350"/>
                        <a:t>Negatives</a:t>
                      </a:r>
                      <a:endParaRPr sz="1350"/>
                    </a:p>
                  </a:txBody>
                  <a:tcPr marT="45725" marB="45725" marR="91450" marL="91450"/>
                </a:tc>
              </a:tr>
              <a:tr h="370850">
                <a:tc>
                  <a:txBody>
                    <a:bodyPr/>
                    <a:lstStyle/>
                    <a:p>
                      <a:pPr indent="0" lvl="0" marL="0" marR="0" rtl="0" algn="l">
                        <a:spcBef>
                          <a:spcPts val="0"/>
                        </a:spcBef>
                        <a:spcAft>
                          <a:spcPts val="0"/>
                        </a:spcAft>
                        <a:buSzPts val="1100"/>
                        <a:buNone/>
                      </a:pPr>
                      <a:r>
                        <a:rPr lang="en-US" sz="1350"/>
                        <a:t>Equilíbrio entre vida profissional e familiar</a:t>
                      </a:r>
                      <a:endParaRPr sz="1350"/>
                    </a:p>
                  </a:txBody>
                  <a:tcPr marT="45725" marB="45725" marR="91450" marL="91450"/>
                </a:tc>
                <a:tc>
                  <a:txBody>
                    <a:bodyPr/>
                    <a:lstStyle/>
                    <a:p>
                      <a:pPr indent="0" lvl="0" marL="0" marR="0" rtl="0" algn="l">
                        <a:spcBef>
                          <a:spcPts val="0"/>
                        </a:spcBef>
                        <a:spcAft>
                          <a:spcPts val="0"/>
                        </a:spcAft>
                        <a:buSzPts val="1100"/>
                        <a:buNone/>
                      </a:pPr>
                      <a:r>
                        <a:rPr lang="en-US" sz="1350"/>
                        <a:t>Eficiência de custos</a:t>
                      </a:r>
                      <a:endParaRPr sz="1350"/>
                    </a:p>
                  </a:txBody>
                  <a:tcPr marT="45725" marB="45725" marR="91450" marL="91450"/>
                </a:tc>
              </a:tr>
              <a:tr h="370850">
                <a:tc>
                  <a:txBody>
                    <a:bodyPr/>
                    <a:lstStyle/>
                    <a:p>
                      <a:pPr indent="0" lvl="0" marL="0" marR="0" rtl="0" algn="l">
                        <a:spcBef>
                          <a:spcPts val="0"/>
                        </a:spcBef>
                        <a:spcAft>
                          <a:spcPts val="0"/>
                        </a:spcAft>
                        <a:buSzPts val="1100"/>
                        <a:buNone/>
                      </a:pPr>
                      <a:r>
                        <a:rPr lang="en-US" sz="1350"/>
                        <a:t>Flexibilidade</a:t>
                      </a:r>
                      <a:endParaRPr sz="1350"/>
                    </a:p>
                  </a:txBody>
                  <a:tcPr marT="45725" marB="45725" marR="91450" marL="91450"/>
                </a:tc>
                <a:tc>
                  <a:txBody>
                    <a:bodyPr/>
                    <a:lstStyle/>
                    <a:p>
                      <a:pPr indent="0" lvl="0" marL="0" marR="0" rtl="0" algn="l">
                        <a:spcBef>
                          <a:spcPts val="0"/>
                        </a:spcBef>
                        <a:spcAft>
                          <a:spcPts val="0"/>
                        </a:spcAft>
                        <a:buNone/>
                      </a:pPr>
                      <a:r>
                        <a:rPr lang="en-US" sz="1350"/>
                        <a:t>Estatuto de emprego pouco claro</a:t>
                      </a:r>
                      <a:endParaRPr sz="1350"/>
                    </a:p>
                  </a:txBody>
                  <a:tcPr marT="45725" marB="45725" marR="91450" marL="91450"/>
                </a:tc>
              </a:tr>
              <a:tr h="370850">
                <a:tc>
                  <a:txBody>
                    <a:bodyPr/>
                    <a:lstStyle/>
                    <a:p>
                      <a:pPr indent="0" lvl="0" marL="0" marR="0" rtl="0" algn="l">
                        <a:spcBef>
                          <a:spcPts val="0"/>
                        </a:spcBef>
                        <a:spcAft>
                          <a:spcPts val="0"/>
                        </a:spcAft>
                        <a:buNone/>
                      </a:pPr>
                      <a:r>
                        <a:rPr lang="en-US" sz="1350"/>
                        <a:t>Trabalho em rede</a:t>
                      </a:r>
                      <a:endParaRPr sz="1350"/>
                    </a:p>
                  </a:txBody>
                  <a:tcPr marT="45725" marB="45725" marR="91450" marL="91450"/>
                </a:tc>
                <a:tc>
                  <a:txBody>
                    <a:bodyPr/>
                    <a:lstStyle/>
                    <a:p>
                      <a:pPr indent="0" lvl="0" marL="0" marR="0" rtl="0" algn="l">
                        <a:spcBef>
                          <a:spcPts val="0"/>
                        </a:spcBef>
                        <a:spcAft>
                          <a:spcPts val="0"/>
                        </a:spcAft>
                        <a:buNone/>
                      </a:pPr>
                      <a:r>
                        <a:rPr lang="en-US" sz="1350"/>
                        <a:t>Fraca proteção social</a:t>
                      </a:r>
                      <a:endParaRPr sz="1350"/>
                    </a:p>
                  </a:txBody>
                  <a:tcPr marT="45725" marB="45725" marR="91450" marL="91450"/>
                </a:tc>
              </a:tr>
              <a:tr h="370850">
                <a:tc>
                  <a:txBody>
                    <a:bodyPr/>
                    <a:lstStyle/>
                    <a:p>
                      <a:pPr indent="0" lvl="0" marL="0" marR="0" rtl="0" algn="l">
                        <a:spcBef>
                          <a:spcPts val="0"/>
                        </a:spcBef>
                        <a:spcAft>
                          <a:spcPts val="0"/>
                        </a:spcAft>
                        <a:buSzPts val="1100"/>
                        <a:buNone/>
                      </a:pPr>
                      <a:r>
                        <a:rPr lang="en-US" sz="1350"/>
                        <a:t>Produtividade</a:t>
                      </a:r>
                      <a:endParaRPr sz="1350"/>
                    </a:p>
                  </a:txBody>
                  <a:tcPr marT="45725" marB="45725" marR="91450" marL="91450"/>
                </a:tc>
                <a:tc>
                  <a:txBody>
                    <a:bodyPr/>
                    <a:lstStyle/>
                    <a:p>
                      <a:pPr indent="0" lvl="0" marL="0" marR="0" rtl="0" algn="l">
                        <a:spcBef>
                          <a:spcPts val="0"/>
                        </a:spcBef>
                        <a:spcAft>
                          <a:spcPts val="0"/>
                        </a:spcAft>
                        <a:buNone/>
                      </a:pPr>
                      <a:r>
                        <a:t/>
                      </a:r>
                      <a:endParaRPr sz="1350"/>
                    </a:p>
                  </a:txBody>
                  <a:tcPr marT="45725" marB="45725" marR="91450" marL="91450"/>
                </a:tc>
              </a:tr>
              <a:tr h="370850">
                <a:tc>
                  <a:txBody>
                    <a:bodyPr/>
                    <a:lstStyle/>
                    <a:p>
                      <a:pPr indent="0" lvl="0" marL="0" marR="0" rtl="0" algn="l">
                        <a:spcBef>
                          <a:spcPts val="0"/>
                        </a:spcBef>
                        <a:spcAft>
                          <a:spcPts val="0"/>
                        </a:spcAft>
                        <a:buSzPts val="1100"/>
                        <a:buNone/>
                      </a:pPr>
                      <a:r>
                        <a:rPr lang="en-US" sz="1350"/>
                        <a:t>Desenvolvimento de competências</a:t>
                      </a:r>
                      <a:endParaRPr sz="1350"/>
                    </a:p>
                  </a:txBody>
                  <a:tcPr marT="45725" marB="45725" marR="91450" marL="91450"/>
                </a:tc>
                <a:tc>
                  <a:txBody>
                    <a:bodyPr/>
                    <a:lstStyle/>
                    <a:p>
                      <a:pPr indent="0" lvl="0" marL="0" marR="0" rtl="0" algn="l">
                        <a:spcBef>
                          <a:spcPts val="0"/>
                        </a:spcBef>
                        <a:spcAft>
                          <a:spcPts val="0"/>
                        </a:spcAft>
                        <a:buNone/>
                      </a:pPr>
                      <a:r>
                        <a:t/>
                      </a:r>
                      <a:endParaRPr sz="1350"/>
                    </a:p>
                  </a:txBody>
                  <a:tcPr marT="45725" marB="45725" marR="91450" marL="91450"/>
                </a:tc>
              </a:tr>
              <a:tr h="370850">
                <a:tc>
                  <a:txBody>
                    <a:bodyPr/>
                    <a:lstStyle/>
                    <a:p>
                      <a:pPr indent="0" lvl="0" marL="0" marR="0" rtl="0" algn="l">
                        <a:spcBef>
                          <a:spcPts val="0"/>
                        </a:spcBef>
                        <a:spcAft>
                          <a:spcPts val="0"/>
                        </a:spcAft>
                        <a:buNone/>
                      </a:pPr>
                      <a:r>
                        <a:rPr lang="en-US" sz="1350"/>
                        <a:t>Espírito empresarial</a:t>
                      </a:r>
                      <a:endParaRPr sz="1350"/>
                    </a:p>
                  </a:txBody>
                  <a:tcPr marT="45725" marB="45725" marR="91450" marL="91450"/>
                </a:tc>
                <a:tc>
                  <a:txBody>
                    <a:bodyPr/>
                    <a:lstStyle/>
                    <a:p>
                      <a:pPr indent="0" lvl="0" marL="0" marR="0" rtl="0" algn="l">
                        <a:spcBef>
                          <a:spcPts val="0"/>
                        </a:spcBef>
                        <a:spcAft>
                          <a:spcPts val="0"/>
                        </a:spcAft>
                        <a:buNone/>
                      </a:pPr>
                      <a:r>
                        <a:t/>
                      </a:r>
                      <a:endParaRPr sz="1350"/>
                    </a:p>
                  </a:txBody>
                  <a:tcPr marT="45725" marB="45725" marR="91450" marL="91450"/>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pic>
        <p:nvPicPr>
          <p:cNvPr id="170" name="Google Shape;170;p2"/>
          <p:cNvPicPr preferRelativeResize="0"/>
          <p:nvPr/>
        </p:nvPicPr>
        <p:blipFill rotWithShape="1">
          <a:blip r:embed="rId3">
            <a:alphaModFix/>
          </a:blip>
          <a:srcRect b="0" l="0" r="0" t="0"/>
          <a:stretch/>
        </p:blipFill>
        <p:spPr>
          <a:xfrm>
            <a:off x="0" y="321"/>
            <a:ext cx="9144000" cy="5142857"/>
          </a:xfrm>
          <a:prstGeom prst="rect">
            <a:avLst/>
          </a:prstGeom>
          <a:noFill/>
          <a:ln>
            <a:noFill/>
          </a:ln>
        </p:spPr>
      </p:pic>
      <p:sp>
        <p:nvSpPr>
          <p:cNvPr id="171" name="Google Shape;171;p2"/>
          <p:cNvSpPr txBox="1"/>
          <p:nvPr/>
        </p:nvSpPr>
        <p:spPr>
          <a:xfrm>
            <a:off x="674942" y="2017751"/>
            <a:ext cx="8166000" cy="17547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3600">
                <a:solidFill>
                  <a:schemeClr val="dk1"/>
                </a:solidFill>
                <a:latin typeface="Calibri"/>
                <a:ea typeface="Calibri"/>
                <a:cs typeface="Calibri"/>
                <a:sym typeface="Calibri"/>
              </a:rPr>
              <a:t>A LITERACIA FINANCEIRA NA JUNÇÃO DAS NOVAS FORMAS DE EMPREGO E DO PENSAMENTO EMPRESARIAL</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3" name="Shape 303"/>
        <p:cNvGrpSpPr/>
        <p:nvPr/>
      </p:nvGrpSpPr>
      <p:grpSpPr>
        <a:xfrm>
          <a:off x="0" y="0"/>
          <a:ext cx="0" cy="0"/>
          <a:chOff x="0" y="0"/>
          <a:chExt cx="0" cy="0"/>
        </a:xfrm>
      </p:grpSpPr>
      <p:pic>
        <p:nvPicPr>
          <p:cNvPr id="304" name="Google Shape;304;p18"/>
          <p:cNvPicPr preferRelativeResize="0"/>
          <p:nvPr/>
        </p:nvPicPr>
        <p:blipFill rotWithShape="1">
          <a:blip r:embed="rId3">
            <a:alphaModFix/>
          </a:blip>
          <a:srcRect b="0" l="0" r="0" t="0"/>
          <a:stretch/>
        </p:blipFill>
        <p:spPr>
          <a:xfrm>
            <a:off x="0" y="643"/>
            <a:ext cx="9144000" cy="5142857"/>
          </a:xfrm>
          <a:prstGeom prst="rect">
            <a:avLst/>
          </a:prstGeom>
          <a:noFill/>
          <a:ln>
            <a:noFill/>
          </a:ln>
        </p:spPr>
      </p:pic>
      <p:sp>
        <p:nvSpPr>
          <p:cNvPr id="305" name="Google Shape;305;p18"/>
          <p:cNvSpPr txBox="1"/>
          <p:nvPr/>
        </p:nvSpPr>
        <p:spPr>
          <a:xfrm>
            <a:off x="503803" y="1247221"/>
            <a:ext cx="8136300" cy="39711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100"/>
              <a:buFont typeface="Arial"/>
              <a:buNone/>
            </a:pPr>
            <a:r>
              <a:rPr b="1" lang="en-US" sz="1800"/>
              <a:t>Outras novas formas de emprego </a:t>
            </a:r>
            <a:endParaRPr b="1" sz="1800"/>
          </a:p>
          <a:p>
            <a:pPr indent="0" lvl="0" marL="0" marR="0" rtl="0" algn="l">
              <a:spcBef>
                <a:spcPts val="0"/>
              </a:spcBef>
              <a:spcAft>
                <a:spcPts val="0"/>
              </a:spcAft>
              <a:buClr>
                <a:schemeClr val="dk1"/>
              </a:buClr>
              <a:buSzPts val="1100"/>
              <a:buFont typeface="Arial"/>
              <a:buNone/>
            </a:pPr>
            <a:r>
              <a:rPr lang="en-US" sz="1800"/>
              <a:t>Outras formas de emprego, muito menos frequentes, são a </a:t>
            </a:r>
            <a:r>
              <a:rPr b="1" lang="en-US" sz="1800"/>
              <a:t>gestão interina</a:t>
            </a:r>
            <a:r>
              <a:rPr lang="en-US" sz="1800"/>
              <a:t>, em que uma empresa pode efetivamente "alugar" trabalhadores a outra empresa por um período de tempo/objetivo específico, </a:t>
            </a:r>
            <a:r>
              <a:rPr b="1" lang="en-US" sz="1800"/>
              <a:t>o trabalho em carteira</a:t>
            </a:r>
            <a:r>
              <a:rPr lang="en-US" sz="1800"/>
              <a:t>, que consiste na celebração de contratos entre um grupo de trabalhadores independentes ou pequenas empresas para a prestação de trabalho e serviços a um grande número de clientes/empresas, </a:t>
            </a:r>
            <a:r>
              <a:rPr b="1" lang="en-US" sz="1800"/>
              <a:t>e o trabalho baseado em vales,</a:t>
            </a:r>
            <a:r>
              <a:rPr lang="en-US" sz="1800"/>
              <a:t> em que o empregador adquire um vale como pagamento pelo emprego junto de uma autoridade governamental, em vez de celebrar qualquer tipo de contrato de trabalho.</a:t>
            </a:r>
            <a:endParaRPr sz="1800"/>
          </a:p>
          <a:p>
            <a:pPr indent="0" lvl="0" marL="0" marR="0" rtl="0" algn="l">
              <a:spcBef>
                <a:spcPts val="0"/>
              </a:spcBef>
              <a:spcAft>
                <a:spcPts val="0"/>
              </a:spcAft>
              <a:buNone/>
            </a:pPr>
            <a:r>
              <a:t/>
            </a:r>
            <a:endParaRPr sz="1800"/>
          </a:p>
          <a:p>
            <a:pPr indent="0" lvl="0" marL="0" marR="0" rtl="0" algn="l">
              <a:spcBef>
                <a:spcPts val="0"/>
              </a:spcBef>
              <a:spcAft>
                <a:spcPts val="0"/>
              </a:spcAft>
              <a:buNone/>
            </a:pPr>
            <a:r>
              <a:t/>
            </a:r>
            <a:endParaRPr b="1" sz="1800">
              <a:solidFill>
                <a:srgbClr val="000000"/>
              </a:solidFill>
              <a:latin typeface="Arial"/>
              <a:ea typeface="Arial"/>
              <a:cs typeface="Arial"/>
              <a:sym typeface="Arial"/>
            </a:endParaRPr>
          </a:p>
          <a:p>
            <a:pPr indent="0" lvl="0" marL="0" marR="0" rtl="0" algn="ctr">
              <a:spcBef>
                <a:spcPts val="0"/>
              </a:spcBef>
              <a:spcAft>
                <a:spcPts val="0"/>
              </a:spcAft>
              <a:buNone/>
            </a:pPr>
            <a:r>
              <a:t/>
            </a:r>
            <a:endParaRPr b="1" sz="1800">
              <a:solidFill>
                <a:srgbClr val="000000"/>
              </a:solidFill>
              <a:latin typeface="Arial"/>
              <a:ea typeface="Arial"/>
              <a:cs typeface="Arial"/>
              <a:sym typeface="Arial"/>
            </a:endParaRPr>
          </a:p>
          <a:p>
            <a:pPr indent="0" lvl="0" marL="0" marR="0" rtl="0" algn="ctr">
              <a:spcBef>
                <a:spcPts val="0"/>
              </a:spcBef>
              <a:spcAft>
                <a:spcPts val="0"/>
              </a:spcAft>
              <a:buNone/>
            </a:pPr>
            <a:r>
              <a:rPr lang="en-US" sz="1800">
                <a:solidFill>
                  <a:srgbClr val="000000"/>
                </a:solidFill>
                <a:latin typeface="Arial"/>
                <a:ea typeface="Arial"/>
                <a:cs typeface="Arial"/>
                <a:sym typeface="Arial"/>
              </a:rPr>
              <a:t> </a:t>
            </a:r>
            <a:endParaRPr b="1" sz="1800">
              <a:solidFill>
                <a:srgbClr val="0070C0"/>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0" name="Shape 310"/>
        <p:cNvGrpSpPr/>
        <p:nvPr/>
      </p:nvGrpSpPr>
      <p:grpSpPr>
        <a:xfrm>
          <a:off x="0" y="0"/>
          <a:ext cx="0" cy="0"/>
          <a:chOff x="0" y="0"/>
          <a:chExt cx="0" cy="0"/>
        </a:xfrm>
      </p:grpSpPr>
      <p:pic>
        <p:nvPicPr>
          <p:cNvPr id="311" name="Google Shape;311;p19"/>
          <p:cNvPicPr preferRelativeResize="0"/>
          <p:nvPr/>
        </p:nvPicPr>
        <p:blipFill rotWithShape="1">
          <a:blip r:embed="rId3">
            <a:alphaModFix/>
          </a:blip>
          <a:srcRect b="0" l="0" r="0" t="0"/>
          <a:stretch/>
        </p:blipFill>
        <p:spPr>
          <a:xfrm>
            <a:off x="0" y="643"/>
            <a:ext cx="9144000" cy="5142857"/>
          </a:xfrm>
          <a:prstGeom prst="rect">
            <a:avLst/>
          </a:prstGeom>
          <a:noFill/>
          <a:ln>
            <a:noFill/>
          </a:ln>
        </p:spPr>
      </p:pic>
      <p:sp>
        <p:nvSpPr>
          <p:cNvPr id="312" name="Google Shape;312;p19"/>
          <p:cNvSpPr txBox="1"/>
          <p:nvPr/>
        </p:nvSpPr>
        <p:spPr>
          <a:xfrm>
            <a:off x="275350" y="1247225"/>
            <a:ext cx="8752800" cy="4863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100"/>
              <a:buFont typeface="Arial"/>
              <a:buNone/>
            </a:pPr>
            <a:r>
              <a:rPr i="1" lang="en-US" sz="1800"/>
              <a:t>Glossário de emprego</a:t>
            </a:r>
            <a:endParaRPr i="1" sz="1800"/>
          </a:p>
          <a:p>
            <a:pPr indent="0" lvl="0" marL="0" marR="0" rtl="0" algn="l">
              <a:spcBef>
                <a:spcPts val="0"/>
              </a:spcBef>
              <a:spcAft>
                <a:spcPts val="0"/>
              </a:spcAft>
              <a:buNone/>
            </a:pPr>
            <a:r>
              <a:t/>
            </a:r>
            <a:endParaRPr sz="1800">
              <a:solidFill>
                <a:srgbClr val="000000"/>
              </a:solidFill>
              <a:latin typeface="Arial"/>
              <a:ea typeface="Arial"/>
              <a:cs typeface="Arial"/>
              <a:sym typeface="Arial"/>
            </a:endParaRPr>
          </a:p>
          <a:p>
            <a:pPr indent="0" lvl="0" marL="0" marR="0" rtl="0" algn="l">
              <a:spcBef>
                <a:spcPts val="0"/>
              </a:spcBef>
              <a:spcAft>
                <a:spcPts val="0"/>
              </a:spcAft>
              <a:buClr>
                <a:schemeClr val="dk1"/>
              </a:buClr>
              <a:buSzPts val="1100"/>
              <a:buFont typeface="Arial"/>
              <a:buNone/>
            </a:pPr>
            <a:r>
              <a:rPr lang="en-US" sz="1600"/>
              <a:t>Este é um glossário com termos básicos utilizados no domínio do emprego. A terminologia varia consoante os países, bem como a legislação relevante que regula as relações de trabalho, os contratos, as responsabilidades e os direitos de ambas as partes - empregadores e empregados. </a:t>
            </a:r>
            <a:r>
              <a:rPr lang="en-US" sz="1600"/>
              <a:t>Tentamos</a:t>
            </a:r>
            <a:r>
              <a:rPr lang="en-US" sz="1600"/>
              <a:t> juntar uma lista de termos de várias fontes, procurando aqueles que, de uma forma ou de outra, são válidos na maioria dos contextos nacionais. </a:t>
            </a:r>
            <a:endParaRPr sz="1600"/>
          </a:p>
          <a:p>
            <a:pPr indent="0" lvl="0" marL="0" marR="0" rtl="0" algn="l">
              <a:spcBef>
                <a:spcPts val="0"/>
              </a:spcBef>
              <a:spcAft>
                <a:spcPts val="0"/>
              </a:spcAft>
              <a:buClr>
                <a:schemeClr val="dk1"/>
              </a:buClr>
              <a:buSzPts val="1100"/>
              <a:buFont typeface="Arial"/>
              <a:buNone/>
            </a:pPr>
            <a:r>
              <a:t/>
            </a:r>
            <a:endParaRPr sz="1600"/>
          </a:p>
          <a:p>
            <a:pPr indent="0" lvl="0" marL="0" marR="0" rtl="0" algn="l">
              <a:spcBef>
                <a:spcPts val="0"/>
              </a:spcBef>
              <a:spcAft>
                <a:spcPts val="0"/>
              </a:spcAft>
              <a:buClr>
                <a:schemeClr val="dk1"/>
              </a:buClr>
              <a:buSzPts val="1100"/>
              <a:buFont typeface="Arial"/>
              <a:buNone/>
            </a:pPr>
            <a:r>
              <a:rPr lang="en-US" sz="1600"/>
              <a:t>São apresentadas breves definições para cada um dos termos. O objetivo é compreender o seu significado quando um trabalhador ativo ou potencial se depara com eles, ou mesmo nos casos em que alguém cria uma pequena ou grande empresa, ou emprega outras pessoas numa atividade independente. </a:t>
            </a:r>
            <a:endParaRPr sz="1600"/>
          </a:p>
          <a:p>
            <a:pPr indent="0" lvl="0" marL="0" marR="0" rtl="0" algn="l">
              <a:spcBef>
                <a:spcPts val="0"/>
              </a:spcBef>
              <a:spcAft>
                <a:spcPts val="0"/>
              </a:spcAft>
              <a:buClr>
                <a:schemeClr val="dk1"/>
              </a:buClr>
              <a:buSzPts val="1100"/>
              <a:buFont typeface="Arial"/>
              <a:buNone/>
            </a:pPr>
            <a:r>
              <a:t/>
            </a:r>
            <a:endParaRPr sz="1600"/>
          </a:p>
          <a:p>
            <a:pPr indent="0" lvl="0" marL="0" marR="0" rtl="0" algn="l">
              <a:spcBef>
                <a:spcPts val="0"/>
              </a:spcBef>
              <a:spcAft>
                <a:spcPts val="0"/>
              </a:spcAft>
              <a:buClr>
                <a:schemeClr val="dk1"/>
              </a:buClr>
              <a:buSzPts val="1100"/>
              <a:buFont typeface="Arial"/>
              <a:buNone/>
            </a:pPr>
            <a:r>
              <a:rPr lang="en-US" sz="1600"/>
              <a:t>Em todo o caso, antes de proceder a contratos juridicamente vinculativos de qualquer tipo, recomenda-se vivamente a consulta de um contabilista ou perito experiente.</a:t>
            </a:r>
            <a:endParaRPr sz="1600"/>
          </a:p>
          <a:p>
            <a:pPr indent="0" lvl="0" marL="0" marR="0" rtl="0" algn="l">
              <a:spcBef>
                <a:spcPts val="0"/>
              </a:spcBef>
              <a:spcAft>
                <a:spcPts val="0"/>
              </a:spcAft>
              <a:buNone/>
            </a:pPr>
            <a:r>
              <a:t/>
            </a:r>
            <a:endParaRPr sz="1600"/>
          </a:p>
          <a:p>
            <a:pPr indent="0" lvl="0" marL="0" marR="0" rtl="0" algn="l">
              <a:spcBef>
                <a:spcPts val="0"/>
              </a:spcBef>
              <a:spcAft>
                <a:spcPts val="0"/>
              </a:spcAft>
              <a:buNone/>
            </a:pPr>
            <a:r>
              <a:rPr lang="en-US" sz="1600">
                <a:solidFill>
                  <a:srgbClr val="000000"/>
                </a:solidFill>
                <a:latin typeface="Arial"/>
                <a:ea typeface="Arial"/>
                <a:cs typeface="Arial"/>
                <a:sym typeface="Arial"/>
              </a:rPr>
              <a:t> </a:t>
            </a:r>
            <a:endParaRPr b="1" sz="1600">
              <a:solidFill>
                <a:srgbClr val="000000"/>
              </a:solidFill>
              <a:latin typeface="Arial"/>
              <a:ea typeface="Arial"/>
              <a:cs typeface="Arial"/>
              <a:sym typeface="Arial"/>
            </a:endParaRPr>
          </a:p>
          <a:p>
            <a:pPr indent="0" lvl="0" marL="0" marR="0" rtl="0" algn="ctr">
              <a:spcBef>
                <a:spcPts val="0"/>
              </a:spcBef>
              <a:spcAft>
                <a:spcPts val="0"/>
              </a:spcAft>
              <a:buNone/>
            </a:pPr>
            <a:r>
              <a:t/>
            </a:r>
            <a:endParaRPr b="1" sz="1600">
              <a:solidFill>
                <a:srgbClr val="000000"/>
              </a:solidFill>
              <a:latin typeface="Arial"/>
              <a:ea typeface="Arial"/>
              <a:cs typeface="Arial"/>
              <a:sym typeface="Arial"/>
            </a:endParaRPr>
          </a:p>
          <a:p>
            <a:pPr indent="0" lvl="0" marL="0" marR="0" rtl="0" algn="ctr">
              <a:spcBef>
                <a:spcPts val="0"/>
              </a:spcBef>
              <a:spcAft>
                <a:spcPts val="0"/>
              </a:spcAft>
              <a:buNone/>
            </a:pPr>
            <a:r>
              <a:rPr lang="en-US" sz="1800">
                <a:solidFill>
                  <a:srgbClr val="000000"/>
                </a:solidFill>
                <a:latin typeface="Arial"/>
                <a:ea typeface="Arial"/>
                <a:cs typeface="Arial"/>
                <a:sym typeface="Arial"/>
              </a:rPr>
              <a:t> </a:t>
            </a:r>
            <a:endParaRPr b="1" sz="1800">
              <a:solidFill>
                <a:srgbClr val="0070C0"/>
              </a:solidFill>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7" name="Shape 317"/>
        <p:cNvGrpSpPr/>
        <p:nvPr/>
      </p:nvGrpSpPr>
      <p:grpSpPr>
        <a:xfrm>
          <a:off x="0" y="0"/>
          <a:ext cx="0" cy="0"/>
          <a:chOff x="0" y="0"/>
          <a:chExt cx="0" cy="0"/>
        </a:xfrm>
      </p:grpSpPr>
      <p:pic>
        <p:nvPicPr>
          <p:cNvPr id="318" name="Google Shape;318;p20"/>
          <p:cNvPicPr preferRelativeResize="0"/>
          <p:nvPr/>
        </p:nvPicPr>
        <p:blipFill rotWithShape="1">
          <a:blip r:embed="rId3">
            <a:alphaModFix/>
          </a:blip>
          <a:srcRect b="0" l="0" r="0" t="0"/>
          <a:stretch/>
        </p:blipFill>
        <p:spPr>
          <a:xfrm>
            <a:off x="0" y="0"/>
            <a:ext cx="9144000" cy="5142857"/>
          </a:xfrm>
          <a:prstGeom prst="rect">
            <a:avLst/>
          </a:prstGeom>
          <a:noFill/>
          <a:ln>
            <a:noFill/>
          </a:ln>
        </p:spPr>
      </p:pic>
      <p:sp>
        <p:nvSpPr>
          <p:cNvPr id="319" name="Google Shape;319;p20"/>
          <p:cNvSpPr txBox="1"/>
          <p:nvPr/>
        </p:nvSpPr>
        <p:spPr>
          <a:xfrm>
            <a:off x="503803" y="702519"/>
            <a:ext cx="8136300" cy="10773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Clr>
                <a:schemeClr val="dk1"/>
              </a:buClr>
              <a:buSzPts val="1100"/>
              <a:buFont typeface="Arial"/>
              <a:buNone/>
            </a:pPr>
            <a:r>
              <a:rPr i="1" lang="en-US" sz="1600">
                <a:solidFill>
                  <a:schemeClr val="dk1"/>
                </a:solidFill>
                <a:latin typeface="Calibri"/>
                <a:ea typeface="Calibri"/>
                <a:cs typeface="Calibri"/>
                <a:sym typeface="Calibri"/>
              </a:rPr>
              <a:t>Glossário de emprego</a:t>
            </a:r>
            <a:endParaRPr i="1" sz="1600">
              <a:solidFill>
                <a:schemeClr val="dk1"/>
              </a:solidFill>
              <a:latin typeface="Calibri"/>
              <a:ea typeface="Calibri"/>
              <a:cs typeface="Calibri"/>
              <a:sym typeface="Calibri"/>
            </a:endParaRPr>
          </a:p>
          <a:p>
            <a:pPr indent="0" lvl="0" marL="0" marR="0" rtl="0" algn="ctr">
              <a:spcBef>
                <a:spcPts val="0"/>
              </a:spcBef>
              <a:spcAft>
                <a:spcPts val="0"/>
              </a:spcAft>
              <a:buNone/>
            </a:pPr>
            <a:r>
              <a:rPr lang="en-US"/>
              <a:t>Teste de correspondência: Fazer corresponder o termo correto à definição correcta</a:t>
            </a:r>
            <a:endParaRPr b="1">
              <a:solidFill>
                <a:srgbClr val="000000"/>
              </a:solidFill>
              <a:latin typeface="Arial"/>
              <a:ea typeface="Arial"/>
              <a:cs typeface="Arial"/>
              <a:sym typeface="Arial"/>
            </a:endParaRPr>
          </a:p>
          <a:p>
            <a:pPr indent="0" lvl="0" marL="0" marR="0" rtl="0" algn="ctr">
              <a:spcBef>
                <a:spcPts val="0"/>
              </a:spcBef>
              <a:spcAft>
                <a:spcPts val="0"/>
              </a:spcAft>
              <a:buNone/>
            </a:pPr>
            <a:r>
              <a:t/>
            </a:r>
            <a:endParaRPr b="1" sz="1600">
              <a:solidFill>
                <a:srgbClr val="000000"/>
              </a:solidFill>
              <a:latin typeface="Arial"/>
              <a:ea typeface="Arial"/>
              <a:cs typeface="Arial"/>
              <a:sym typeface="Arial"/>
            </a:endParaRPr>
          </a:p>
          <a:p>
            <a:pPr indent="0" lvl="0" marL="0" marR="0" rtl="0" algn="ctr">
              <a:spcBef>
                <a:spcPts val="0"/>
              </a:spcBef>
              <a:spcAft>
                <a:spcPts val="0"/>
              </a:spcAft>
              <a:buNone/>
            </a:pPr>
            <a:r>
              <a:rPr lang="en-US" sz="1800">
                <a:solidFill>
                  <a:srgbClr val="000000"/>
                </a:solidFill>
                <a:latin typeface="Arial"/>
                <a:ea typeface="Arial"/>
                <a:cs typeface="Arial"/>
                <a:sym typeface="Arial"/>
              </a:rPr>
              <a:t> </a:t>
            </a:r>
            <a:endParaRPr b="1" sz="1800">
              <a:solidFill>
                <a:srgbClr val="0070C0"/>
              </a:solidFill>
              <a:latin typeface="Calibri"/>
              <a:ea typeface="Calibri"/>
              <a:cs typeface="Calibri"/>
              <a:sym typeface="Calibri"/>
            </a:endParaRPr>
          </a:p>
        </p:txBody>
      </p:sp>
      <p:graphicFrame>
        <p:nvGraphicFramePr>
          <p:cNvPr id="320" name="Google Shape;320;p20"/>
          <p:cNvGraphicFramePr/>
          <p:nvPr/>
        </p:nvGraphicFramePr>
        <p:xfrm>
          <a:off x="131503" y="1195705"/>
          <a:ext cx="3000000" cy="3000000"/>
        </p:xfrm>
        <a:graphic>
          <a:graphicData uri="http://schemas.openxmlformats.org/drawingml/2006/table">
            <a:tbl>
              <a:tblPr bandRow="1" firstRow="1">
                <a:noFill/>
                <a:tableStyleId>{3F4CA7A3-B9C9-481F-8794-290E9A2ED479}</a:tableStyleId>
              </a:tblPr>
              <a:tblGrid>
                <a:gridCol w="2344475"/>
                <a:gridCol w="6383200"/>
              </a:tblGrid>
              <a:tr h="495300">
                <a:tc>
                  <a:txBody>
                    <a:bodyPr/>
                    <a:lstStyle/>
                    <a:p>
                      <a:pPr indent="0" lvl="0" marL="0" marR="0" rtl="0" algn="ctr">
                        <a:spcBef>
                          <a:spcPts val="0"/>
                        </a:spcBef>
                        <a:spcAft>
                          <a:spcPts val="0"/>
                        </a:spcAft>
                        <a:buNone/>
                      </a:pPr>
                      <a:r>
                        <a:rPr b="0" lang="en-US" sz="1300">
                          <a:solidFill>
                            <a:srgbClr val="000000"/>
                          </a:solidFill>
                        </a:rPr>
                        <a:t>1. Pague à medida que ganha</a:t>
                      </a:r>
                      <a:endParaRPr sz="1300"/>
                    </a:p>
                  </a:txBody>
                  <a:tcPr marT="7625" marB="0" marR="7625" marL="7625" anchor="ctr">
                    <a:solidFill>
                      <a:srgbClr val="D8E2F3"/>
                    </a:solidFill>
                  </a:tcPr>
                </a:tc>
                <a:tc>
                  <a:txBody>
                    <a:bodyPr/>
                    <a:lstStyle/>
                    <a:p>
                      <a:pPr indent="0" lvl="0" marL="0" marR="0" rtl="0" algn="l">
                        <a:spcBef>
                          <a:spcPts val="0"/>
                        </a:spcBef>
                        <a:spcAft>
                          <a:spcPts val="0"/>
                        </a:spcAft>
                        <a:buNone/>
                      </a:pPr>
                      <a:r>
                        <a:rPr b="0" lang="en-US" sz="1300">
                          <a:solidFill>
                            <a:srgbClr val="000000"/>
                          </a:solidFill>
                        </a:rPr>
                        <a:t>A. Uma lista dos empregados remunerados, calculando o seu horário de trabalho, estimando a sua remuneração e registando a despesa.</a:t>
                      </a:r>
                      <a:endParaRPr sz="1300"/>
                    </a:p>
                  </a:txBody>
                  <a:tcPr marT="7625" marB="0" marR="7625" marL="7625" anchor="ctr">
                    <a:solidFill>
                      <a:srgbClr val="D5DBE5"/>
                    </a:solidFill>
                  </a:tcPr>
                </a:tc>
              </a:tr>
              <a:tr h="579125">
                <a:tc>
                  <a:txBody>
                    <a:bodyPr/>
                    <a:lstStyle/>
                    <a:p>
                      <a:pPr indent="0" lvl="0" marL="0" marR="0" rtl="0" algn="ctr">
                        <a:spcBef>
                          <a:spcPts val="0"/>
                        </a:spcBef>
                        <a:spcAft>
                          <a:spcPts val="0"/>
                        </a:spcAft>
                        <a:buNone/>
                      </a:pPr>
                      <a:r>
                        <a:rPr lang="en-US" sz="1300">
                          <a:solidFill>
                            <a:srgbClr val="000000"/>
                          </a:solidFill>
                        </a:rPr>
                        <a:t>2. Folha de pagamento</a:t>
                      </a:r>
                      <a:endParaRPr b="0" i="0" sz="1300" u="none" strike="noStrike">
                        <a:solidFill>
                          <a:srgbClr val="000000"/>
                        </a:solidFill>
                        <a:latin typeface="Calibri"/>
                        <a:ea typeface="Calibri"/>
                        <a:cs typeface="Calibri"/>
                        <a:sym typeface="Calibri"/>
                      </a:endParaRPr>
                    </a:p>
                  </a:txBody>
                  <a:tcPr marT="45725" marB="45725" marR="91450" marL="91450"/>
                </a:tc>
                <a:tc>
                  <a:txBody>
                    <a:bodyPr/>
                    <a:lstStyle/>
                    <a:p>
                      <a:pPr indent="0" lvl="0" marL="0" marR="0" rtl="0" algn="l">
                        <a:spcBef>
                          <a:spcPts val="0"/>
                        </a:spcBef>
                        <a:spcAft>
                          <a:spcPts val="0"/>
                        </a:spcAft>
                        <a:buNone/>
                      </a:pPr>
                      <a:r>
                        <a:rPr lang="en-US" sz="1300">
                          <a:solidFill>
                            <a:srgbClr val="000000"/>
                          </a:solidFill>
                        </a:rPr>
                        <a:t>B. Montante fixo de dinheiro ou compensação pago a um trabalhador por um empregador em troca do trabalho efetuado. </a:t>
                      </a:r>
                      <a:endParaRPr b="0" i="0" sz="1300" u="none" strike="noStrike">
                        <a:solidFill>
                          <a:srgbClr val="000000"/>
                        </a:solidFill>
                        <a:latin typeface="Calibri"/>
                        <a:ea typeface="Calibri"/>
                        <a:cs typeface="Calibri"/>
                        <a:sym typeface="Calibri"/>
                      </a:endParaRPr>
                    </a:p>
                  </a:txBody>
                  <a:tcPr marT="45725" marB="45725" marR="91450" marL="91450"/>
                </a:tc>
              </a:tr>
              <a:tr h="502925">
                <a:tc>
                  <a:txBody>
                    <a:bodyPr/>
                    <a:lstStyle/>
                    <a:p>
                      <a:pPr indent="0" lvl="0" marL="0" marR="0" rtl="0" algn="ctr">
                        <a:spcBef>
                          <a:spcPts val="0"/>
                        </a:spcBef>
                        <a:spcAft>
                          <a:spcPts val="0"/>
                        </a:spcAft>
                        <a:buNone/>
                      </a:pPr>
                      <a:r>
                        <a:rPr lang="en-US" sz="1300"/>
                        <a:t>3. Salário</a:t>
                      </a:r>
                      <a:endParaRPr sz="1300"/>
                    </a:p>
                  </a:txBody>
                  <a:tcPr marT="45725" marB="45725" marR="91450" marL="91450"/>
                </a:tc>
                <a:tc>
                  <a:txBody>
                    <a:bodyPr/>
                    <a:lstStyle/>
                    <a:p>
                      <a:pPr indent="0" lvl="0" marL="0" marR="0" rtl="0" algn="l">
                        <a:spcBef>
                          <a:spcPts val="0"/>
                        </a:spcBef>
                        <a:spcAft>
                          <a:spcPts val="0"/>
                        </a:spcAft>
                        <a:buNone/>
                      </a:pPr>
                      <a:r>
                        <a:rPr lang="en-US" sz="1300"/>
                        <a:t>C. Remuneração total recebida por um empregado, incluindo todos os possíveis benefícios ou bónus.</a:t>
                      </a:r>
                      <a:endParaRPr sz="1300"/>
                    </a:p>
                  </a:txBody>
                  <a:tcPr marT="45725" marB="45725" marR="91450" marL="91450"/>
                </a:tc>
              </a:tr>
              <a:tr h="380650">
                <a:tc>
                  <a:txBody>
                    <a:bodyPr/>
                    <a:lstStyle/>
                    <a:p>
                      <a:pPr indent="0" lvl="0" marL="0" rtl="0" algn="l">
                        <a:spcBef>
                          <a:spcPts val="0"/>
                        </a:spcBef>
                        <a:spcAft>
                          <a:spcPts val="0"/>
                        </a:spcAft>
                        <a:buNone/>
                      </a:pPr>
                      <a:r>
                        <a:rPr lang="en-US" sz="1300"/>
                        <a:t>4. Convenções colectivas</a:t>
                      </a:r>
                      <a:endParaRPr sz="1300"/>
                    </a:p>
                  </a:txBody>
                  <a:tcPr marT="7625" marB="0" marR="7625" marL="7625" anchor="ctr"/>
                </a:tc>
                <a:tc>
                  <a:txBody>
                    <a:bodyPr/>
                    <a:lstStyle/>
                    <a:p>
                      <a:pPr indent="0" lvl="0" marL="0" marR="0" rtl="0" algn="l">
                        <a:spcBef>
                          <a:spcPts val="0"/>
                        </a:spcBef>
                        <a:spcAft>
                          <a:spcPts val="0"/>
                        </a:spcAft>
                        <a:buNone/>
                      </a:pPr>
                      <a:r>
                        <a:rPr lang="en-US" sz="1300"/>
                        <a:t>D. Contrato escrito negociado para os trabalhadores pelos sindicatos </a:t>
                      </a:r>
                      <a:endParaRPr sz="1300"/>
                    </a:p>
                  </a:txBody>
                  <a:tcPr marT="45725" marB="45725" marR="91450" marL="91450"/>
                </a:tc>
              </a:tr>
              <a:tr h="364600">
                <a:tc>
                  <a:txBody>
                    <a:bodyPr/>
                    <a:lstStyle/>
                    <a:p>
                      <a:pPr indent="0" lvl="0" marL="0" marR="0" rtl="0" algn="ctr">
                        <a:spcBef>
                          <a:spcPts val="0"/>
                        </a:spcBef>
                        <a:spcAft>
                          <a:spcPts val="0"/>
                        </a:spcAft>
                        <a:buNone/>
                      </a:pPr>
                      <a:r>
                        <a:rPr lang="en-US" sz="1300"/>
                        <a:t>5. Remuneração</a:t>
                      </a:r>
                      <a:endParaRPr sz="1300"/>
                    </a:p>
                  </a:txBody>
                  <a:tcPr marT="45725" marB="45725" marR="91450" marL="91450"/>
                </a:tc>
                <a:tc>
                  <a:txBody>
                    <a:bodyPr/>
                    <a:lstStyle/>
                    <a:p>
                      <a:pPr indent="0" lvl="0" marL="0" marR="0" rtl="0" algn="l">
                        <a:spcBef>
                          <a:spcPts val="0"/>
                        </a:spcBef>
                        <a:spcAft>
                          <a:spcPts val="0"/>
                        </a:spcAft>
                        <a:buNone/>
                      </a:pPr>
                      <a:r>
                        <a:rPr lang="en-US" sz="1300"/>
                        <a:t>E. Montantes retirados do salário de um trabalhador, reduzindo o seu rendimento tributável</a:t>
                      </a:r>
                      <a:endParaRPr sz="1300"/>
                    </a:p>
                  </a:txBody>
                  <a:tcPr marT="45725" marB="45725" marR="91450" marL="91450"/>
                </a:tc>
              </a:tr>
              <a:tr h="380650">
                <a:tc>
                  <a:txBody>
                    <a:bodyPr/>
                    <a:lstStyle/>
                    <a:p>
                      <a:pPr indent="0" lvl="0" marL="0" marR="0" rtl="0" algn="ctr">
                        <a:spcBef>
                          <a:spcPts val="0"/>
                        </a:spcBef>
                        <a:spcAft>
                          <a:spcPts val="0"/>
                        </a:spcAft>
                        <a:buNone/>
                      </a:pPr>
                      <a:r>
                        <a:rPr lang="en-US" sz="1300"/>
                        <a:t>6. Deduções</a:t>
                      </a:r>
                      <a:endParaRPr sz="1300"/>
                    </a:p>
                  </a:txBody>
                  <a:tcPr marT="45725" marB="45725" marR="91450" marL="91450"/>
                </a:tc>
                <a:tc>
                  <a:txBody>
                    <a:bodyPr/>
                    <a:lstStyle/>
                    <a:p>
                      <a:pPr indent="0" lvl="0" marL="0" marR="0" rtl="0" algn="l">
                        <a:spcBef>
                          <a:spcPts val="0"/>
                        </a:spcBef>
                        <a:spcAft>
                          <a:spcPts val="0"/>
                        </a:spcAft>
                        <a:buNone/>
                      </a:pPr>
                      <a:r>
                        <a:rPr lang="en-US" sz="1300"/>
                        <a:t>F. Um contrato de trabalho com uma data de termo acordada</a:t>
                      </a:r>
                      <a:endParaRPr sz="1300"/>
                    </a:p>
                  </a:txBody>
                  <a:tcPr marT="45725" marB="45725" marR="91450" marL="91450"/>
                </a:tc>
              </a:tr>
              <a:tr h="495300">
                <a:tc>
                  <a:txBody>
                    <a:bodyPr/>
                    <a:lstStyle/>
                    <a:p>
                      <a:pPr indent="0" lvl="0" marL="0" marR="0" rtl="0" algn="ctr">
                        <a:spcBef>
                          <a:spcPts val="0"/>
                        </a:spcBef>
                        <a:spcAft>
                          <a:spcPts val="0"/>
                        </a:spcAft>
                        <a:buNone/>
                      </a:pPr>
                      <a:r>
                        <a:rPr lang="en-US" sz="1300">
                          <a:solidFill>
                            <a:srgbClr val="000000"/>
                          </a:solidFill>
                        </a:rPr>
                        <a:t>7. Contrato a termo certo</a:t>
                      </a:r>
                      <a:endParaRPr sz="1300"/>
                    </a:p>
                  </a:txBody>
                  <a:tcPr marT="7625" marB="0" marR="7625" marL="7625" anchor="ctr"/>
                </a:tc>
                <a:tc>
                  <a:txBody>
                    <a:bodyPr/>
                    <a:lstStyle/>
                    <a:p>
                      <a:pPr indent="0" lvl="0" marL="0" marR="0" rtl="0" algn="l">
                        <a:spcBef>
                          <a:spcPts val="0"/>
                        </a:spcBef>
                        <a:spcAft>
                          <a:spcPts val="0"/>
                        </a:spcAft>
                        <a:buNone/>
                      </a:pPr>
                      <a:r>
                        <a:rPr lang="en-US" sz="1300"/>
                        <a:t>G. Inclui elementos que não estão incluídos no salário normal do trabalhador.</a:t>
                      </a:r>
                      <a:endParaRPr sz="1300"/>
                    </a:p>
                  </a:txBody>
                  <a:tcPr marT="45725" marB="45725" marR="91450" marL="91450"/>
                </a:tc>
              </a:tr>
              <a:tr h="624850">
                <a:tc>
                  <a:txBody>
                    <a:bodyPr/>
                    <a:lstStyle/>
                    <a:p>
                      <a:pPr indent="0" lvl="0" marL="0" marR="0" rtl="0" algn="ctr">
                        <a:spcBef>
                          <a:spcPts val="0"/>
                        </a:spcBef>
                        <a:spcAft>
                          <a:spcPts val="0"/>
                        </a:spcAft>
                        <a:buNone/>
                      </a:pPr>
                      <a:r>
                        <a:rPr lang="en-US" sz="1300"/>
                        <a:t>8.  Prestações em espécie</a:t>
                      </a:r>
                      <a:endParaRPr sz="1300"/>
                    </a:p>
                  </a:txBody>
                  <a:tcPr marT="45725" marB="45725" marR="91450" marL="91450"/>
                </a:tc>
                <a:tc>
                  <a:txBody>
                    <a:bodyPr/>
                    <a:lstStyle/>
                    <a:p>
                      <a:pPr indent="0" lvl="0" marL="0" marR="0" rtl="0" algn="l">
                        <a:spcBef>
                          <a:spcPts val="0"/>
                        </a:spcBef>
                        <a:spcAft>
                          <a:spcPts val="0"/>
                        </a:spcAft>
                        <a:buNone/>
                      </a:pPr>
                      <a:r>
                        <a:rPr lang="en-US" sz="1300">
                          <a:solidFill>
                            <a:srgbClr val="000000"/>
                          </a:solidFill>
                        </a:rPr>
                        <a:t>  H. Se é trabalhador por conta de outrem, normalmente paga impostos através do seu salário. Sempre que o seu salário é pago, a entidade patronal deduz os impostos e a segurança social.</a:t>
                      </a:r>
                      <a:endParaRPr sz="1300"/>
                    </a:p>
                  </a:txBody>
                  <a:tcPr marT="7625" marB="0" marR="7625" marL="7625" anchor="ct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5" name="Shape 325"/>
        <p:cNvGrpSpPr/>
        <p:nvPr/>
      </p:nvGrpSpPr>
      <p:grpSpPr>
        <a:xfrm>
          <a:off x="0" y="0"/>
          <a:ext cx="0" cy="0"/>
          <a:chOff x="0" y="0"/>
          <a:chExt cx="0" cy="0"/>
        </a:xfrm>
      </p:grpSpPr>
      <p:pic>
        <p:nvPicPr>
          <p:cNvPr id="326" name="Google Shape;326;p21"/>
          <p:cNvPicPr preferRelativeResize="0"/>
          <p:nvPr/>
        </p:nvPicPr>
        <p:blipFill rotWithShape="1">
          <a:blip r:embed="rId3">
            <a:alphaModFix/>
          </a:blip>
          <a:srcRect b="0" l="0" r="0" t="0"/>
          <a:stretch/>
        </p:blipFill>
        <p:spPr>
          <a:xfrm>
            <a:off x="0" y="643"/>
            <a:ext cx="9144000" cy="5142857"/>
          </a:xfrm>
          <a:prstGeom prst="rect">
            <a:avLst/>
          </a:prstGeom>
          <a:noFill/>
          <a:ln>
            <a:noFill/>
          </a:ln>
        </p:spPr>
      </p:pic>
      <p:sp>
        <p:nvSpPr>
          <p:cNvPr id="327" name="Google Shape;327;p21"/>
          <p:cNvSpPr txBox="1"/>
          <p:nvPr/>
        </p:nvSpPr>
        <p:spPr>
          <a:xfrm>
            <a:off x="503803" y="1247221"/>
            <a:ext cx="8136300" cy="16008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t/>
            </a:r>
            <a:endParaRPr b="1" sz="1800">
              <a:solidFill>
                <a:srgbClr val="000000"/>
              </a:solidFill>
              <a:latin typeface="Arial"/>
              <a:ea typeface="Arial"/>
              <a:cs typeface="Arial"/>
              <a:sym typeface="Arial"/>
            </a:endParaRPr>
          </a:p>
          <a:p>
            <a:pPr indent="0" lvl="0" marL="0" marR="0" rtl="0" algn="l">
              <a:spcBef>
                <a:spcPts val="0"/>
              </a:spcBef>
              <a:spcAft>
                <a:spcPts val="0"/>
              </a:spcAft>
              <a:buNone/>
            </a:pPr>
            <a:r>
              <a:rPr b="1" lang="en-US" sz="2800">
                <a:solidFill>
                  <a:schemeClr val="dk1"/>
                </a:solidFill>
                <a:latin typeface="Calibri"/>
                <a:ea typeface="Calibri"/>
                <a:cs typeface="Calibri"/>
                <a:sym typeface="Calibri"/>
              </a:rPr>
              <a:t>Unidade 2: Literacia financeira e espírito empresarial</a:t>
            </a:r>
            <a:endParaRPr sz="16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600">
              <a:solidFill>
                <a:srgbClr val="000000"/>
              </a:solidFill>
              <a:latin typeface="Arial"/>
              <a:ea typeface="Arial"/>
              <a:cs typeface="Arial"/>
              <a:sym typeface="Arial"/>
            </a:endParaRPr>
          </a:p>
          <a:p>
            <a:pPr indent="0" lvl="0" marL="0" marR="0" rtl="0" algn="ctr">
              <a:spcBef>
                <a:spcPts val="0"/>
              </a:spcBef>
              <a:spcAft>
                <a:spcPts val="0"/>
              </a:spcAft>
              <a:buNone/>
            </a:pPr>
            <a:r>
              <a:t/>
            </a:r>
            <a:endParaRPr b="1" sz="1800">
              <a:solidFill>
                <a:srgbClr val="000000"/>
              </a:solidFill>
              <a:latin typeface="Arial"/>
              <a:ea typeface="Arial"/>
              <a:cs typeface="Arial"/>
              <a:sym typeface="Arial"/>
            </a:endParaRPr>
          </a:p>
          <a:p>
            <a:pPr indent="0" lvl="0" marL="0" marR="0" rtl="0" algn="ctr">
              <a:spcBef>
                <a:spcPts val="0"/>
              </a:spcBef>
              <a:spcAft>
                <a:spcPts val="0"/>
              </a:spcAft>
              <a:buNone/>
            </a:pPr>
            <a:r>
              <a:rPr lang="en-US" sz="1800">
                <a:solidFill>
                  <a:srgbClr val="000000"/>
                </a:solidFill>
                <a:latin typeface="Arial"/>
                <a:ea typeface="Arial"/>
                <a:cs typeface="Arial"/>
                <a:sym typeface="Arial"/>
              </a:rPr>
              <a:t> </a:t>
            </a:r>
            <a:endParaRPr b="1" sz="1800">
              <a:solidFill>
                <a:srgbClr val="0070C0"/>
              </a:solidFill>
              <a:latin typeface="Calibri"/>
              <a:ea typeface="Calibri"/>
              <a:cs typeface="Calibri"/>
              <a:sym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2" name="Shape 332"/>
        <p:cNvGrpSpPr/>
        <p:nvPr/>
      </p:nvGrpSpPr>
      <p:grpSpPr>
        <a:xfrm>
          <a:off x="0" y="0"/>
          <a:ext cx="0" cy="0"/>
          <a:chOff x="0" y="0"/>
          <a:chExt cx="0" cy="0"/>
        </a:xfrm>
      </p:grpSpPr>
      <p:pic>
        <p:nvPicPr>
          <p:cNvPr id="333" name="Google Shape;333;p22"/>
          <p:cNvPicPr preferRelativeResize="0"/>
          <p:nvPr/>
        </p:nvPicPr>
        <p:blipFill rotWithShape="1">
          <a:blip r:embed="rId3">
            <a:alphaModFix/>
          </a:blip>
          <a:srcRect b="0" l="0" r="0" t="0"/>
          <a:stretch/>
        </p:blipFill>
        <p:spPr>
          <a:xfrm>
            <a:off x="0" y="643"/>
            <a:ext cx="9144000" cy="5142857"/>
          </a:xfrm>
          <a:prstGeom prst="rect">
            <a:avLst/>
          </a:prstGeom>
          <a:noFill/>
          <a:ln>
            <a:noFill/>
          </a:ln>
        </p:spPr>
      </p:pic>
      <p:sp>
        <p:nvSpPr>
          <p:cNvPr id="334" name="Google Shape;334;p22"/>
          <p:cNvSpPr txBox="1"/>
          <p:nvPr/>
        </p:nvSpPr>
        <p:spPr>
          <a:xfrm>
            <a:off x="503803" y="1247221"/>
            <a:ext cx="8136394" cy="116955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t/>
            </a:r>
            <a:endParaRPr b="1" sz="1800">
              <a:solidFill>
                <a:srgbClr val="000000"/>
              </a:solidFill>
              <a:latin typeface="Arial"/>
              <a:ea typeface="Arial"/>
              <a:cs typeface="Arial"/>
              <a:sym typeface="Arial"/>
            </a:endParaRPr>
          </a:p>
          <a:p>
            <a:pPr indent="0" lvl="0" marL="0" marR="0" rtl="0" algn="l">
              <a:spcBef>
                <a:spcPts val="0"/>
              </a:spcBef>
              <a:spcAft>
                <a:spcPts val="0"/>
              </a:spcAft>
              <a:buNone/>
            </a:pPr>
            <a:r>
              <a:t/>
            </a:r>
            <a:endParaRPr sz="1600">
              <a:solidFill>
                <a:srgbClr val="000000"/>
              </a:solidFill>
              <a:latin typeface="Arial"/>
              <a:ea typeface="Arial"/>
              <a:cs typeface="Arial"/>
              <a:sym typeface="Arial"/>
            </a:endParaRPr>
          </a:p>
          <a:p>
            <a:pPr indent="0" lvl="0" marL="0" marR="0" rtl="0" algn="ctr">
              <a:spcBef>
                <a:spcPts val="0"/>
              </a:spcBef>
              <a:spcAft>
                <a:spcPts val="0"/>
              </a:spcAft>
              <a:buNone/>
            </a:pPr>
            <a:r>
              <a:t/>
            </a:r>
            <a:endParaRPr b="1" sz="1800">
              <a:solidFill>
                <a:srgbClr val="000000"/>
              </a:solidFill>
              <a:latin typeface="Arial"/>
              <a:ea typeface="Arial"/>
              <a:cs typeface="Arial"/>
              <a:sym typeface="Arial"/>
            </a:endParaRPr>
          </a:p>
          <a:p>
            <a:pPr indent="0" lvl="0" marL="0" marR="0" rtl="0" algn="ctr">
              <a:spcBef>
                <a:spcPts val="0"/>
              </a:spcBef>
              <a:spcAft>
                <a:spcPts val="0"/>
              </a:spcAft>
              <a:buNone/>
            </a:pPr>
            <a:r>
              <a:rPr lang="en-US" sz="1800">
                <a:solidFill>
                  <a:srgbClr val="000000"/>
                </a:solidFill>
                <a:latin typeface="Arial"/>
                <a:ea typeface="Arial"/>
                <a:cs typeface="Arial"/>
                <a:sym typeface="Arial"/>
              </a:rPr>
              <a:t> </a:t>
            </a:r>
            <a:endParaRPr b="1" sz="1800">
              <a:solidFill>
                <a:srgbClr val="0070C0"/>
              </a:solidFill>
              <a:latin typeface="Calibri"/>
              <a:ea typeface="Calibri"/>
              <a:cs typeface="Calibri"/>
              <a:sym typeface="Calibri"/>
            </a:endParaRPr>
          </a:p>
        </p:txBody>
      </p:sp>
      <p:pic>
        <p:nvPicPr>
          <p:cNvPr descr="Diagram&#10;&#10;Description automatically generated" id="335" name="Google Shape;335;p22"/>
          <p:cNvPicPr preferRelativeResize="0"/>
          <p:nvPr/>
        </p:nvPicPr>
        <p:blipFill rotWithShape="1">
          <a:blip r:embed="rId4">
            <a:alphaModFix/>
          </a:blip>
          <a:srcRect b="0" l="0" r="0" t="0"/>
          <a:stretch/>
        </p:blipFill>
        <p:spPr>
          <a:xfrm>
            <a:off x="0" y="0"/>
            <a:ext cx="9144000" cy="514350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0" name="Shape 340"/>
        <p:cNvGrpSpPr/>
        <p:nvPr/>
      </p:nvGrpSpPr>
      <p:grpSpPr>
        <a:xfrm>
          <a:off x="0" y="0"/>
          <a:ext cx="0" cy="0"/>
          <a:chOff x="0" y="0"/>
          <a:chExt cx="0" cy="0"/>
        </a:xfrm>
      </p:grpSpPr>
      <p:pic>
        <p:nvPicPr>
          <p:cNvPr id="341" name="Google Shape;341;p23"/>
          <p:cNvPicPr preferRelativeResize="0"/>
          <p:nvPr/>
        </p:nvPicPr>
        <p:blipFill rotWithShape="1">
          <a:blip r:embed="rId3">
            <a:alphaModFix/>
          </a:blip>
          <a:srcRect b="0" l="0" r="0" t="0"/>
          <a:stretch/>
        </p:blipFill>
        <p:spPr>
          <a:xfrm>
            <a:off x="6536532" y="352425"/>
            <a:ext cx="421481" cy="504825"/>
          </a:xfrm>
          <a:prstGeom prst="rect">
            <a:avLst/>
          </a:prstGeom>
          <a:noFill/>
          <a:ln>
            <a:noFill/>
          </a:ln>
        </p:spPr>
      </p:pic>
      <p:pic>
        <p:nvPicPr>
          <p:cNvPr id="342" name="Google Shape;342;p23"/>
          <p:cNvPicPr preferRelativeResize="0"/>
          <p:nvPr/>
        </p:nvPicPr>
        <p:blipFill rotWithShape="1">
          <a:blip r:embed="rId4">
            <a:alphaModFix/>
          </a:blip>
          <a:srcRect b="0" l="0" r="0" t="0"/>
          <a:stretch/>
        </p:blipFill>
        <p:spPr>
          <a:xfrm>
            <a:off x="3919538" y="309563"/>
            <a:ext cx="381000" cy="397669"/>
          </a:xfrm>
          <a:prstGeom prst="rect">
            <a:avLst/>
          </a:prstGeom>
          <a:noFill/>
          <a:ln>
            <a:noFill/>
          </a:ln>
        </p:spPr>
      </p:pic>
      <p:pic>
        <p:nvPicPr>
          <p:cNvPr id="343" name="Google Shape;343;p23"/>
          <p:cNvPicPr preferRelativeResize="0"/>
          <p:nvPr/>
        </p:nvPicPr>
        <p:blipFill rotWithShape="1">
          <a:blip r:embed="rId5">
            <a:alphaModFix/>
          </a:blip>
          <a:srcRect b="0" l="0" r="0" t="0"/>
          <a:stretch/>
        </p:blipFill>
        <p:spPr>
          <a:xfrm>
            <a:off x="5268517" y="2140744"/>
            <a:ext cx="373856" cy="385763"/>
          </a:xfrm>
          <a:prstGeom prst="rect">
            <a:avLst/>
          </a:prstGeom>
          <a:noFill/>
          <a:ln>
            <a:noFill/>
          </a:ln>
        </p:spPr>
      </p:pic>
      <p:pic>
        <p:nvPicPr>
          <p:cNvPr id="344" name="Google Shape;344;p23"/>
          <p:cNvPicPr preferRelativeResize="0"/>
          <p:nvPr/>
        </p:nvPicPr>
        <p:blipFill rotWithShape="1">
          <a:blip r:embed="rId6">
            <a:alphaModFix/>
          </a:blip>
          <a:srcRect b="0" l="0" r="0" t="0"/>
          <a:stretch/>
        </p:blipFill>
        <p:spPr>
          <a:xfrm>
            <a:off x="5179219" y="261938"/>
            <a:ext cx="419100" cy="429815"/>
          </a:xfrm>
          <a:prstGeom prst="rect">
            <a:avLst/>
          </a:prstGeom>
          <a:noFill/>
          <a:ln>
            <a:noFill/>
          </a:ln>
        </p:spPr>
      </p:pic>
      <p:pic>
        <p:nvPicPr>
          <p:cNvPr id="345" name="Google Shape;345;p23"/>
          <p:cNvPicPr preferRelativeResize="0"/>
          <p:nvPr/>
        </p:nvPicPr>
        <p:blipFill rotWithShape="1">
          <a:blip r:embed="rId7">
            <a:alphaModFix/>
          </a:blip>
          <a:srcRect b="0" l="11171" r="0" t="0"/>
          <a:stretch/>
        </p:blipFill>
        <p:spPr>
          <a:xfrm>
            <a:off x="4618434" y="4085035"/>
            <a:ext cx="339329" cy="429815"/>
          </a:xfrm>
          <a:prstGeom prst="rect">
            <a:avLst/>
          </a:prstGeom>
          <a:noFill/>
          <a:ln>
            <a:noFill/>
          </a:ln>
        </p:spPr>
      </p:pic>
      <p:pic>
        <p:nvPicPr>
          <p:cNvPr id="346" name="Google Shape;346;p23"/>
          <p:cNvPicPr preferRelativeResize="0"/>
          <p:nvPr/>
        </p:nvPicPr>
        <p:blipFill rotWithShape="1">
          <a:blip r:embed="rId8">
            <a:alphaModFix/>
          </a:blip>
          <a:srcRect b="6727" l="0" r="0" t="0"/>
          <a:stretch/>
        </p:blipFill>
        <p:spPr>
          <a:xfrm>
            <a:off x="2582247" y="2212182"/>
            <a:ext cx="503854" cy="445294"/>
          </a:xfrm>
          <a:prstGeom prst="rect">
            <a:avLst/>
          </a:prstGeom>
          <a:noFill/>
          <a:ln>
            <a:noFill/>
          </a:ln>
        </p:spPr>
      </p:pic>
      <p:pic>
        <p:nvPicPr>
          <p:cNvPr id="347" name="Google Shape;347;p23"/>
          <p:cNvPicPr preferRelativeResize="0"/>
          <p:nvPr/>
        </p:nvPicPr>
        <p:blipFill rotWithShape="1">
          <a:blip r:embed="rId9">
            <a:alphaModFix/>
          </a:blip>
          <a:srcRect b="0" l="0" r="0" t="0"/>
          <a:stretch/>
        </p:blipFill>
        <p:spPr>
          <a:xfrm>
            <a:off x="2477109" y="271462"/>
            <a:ext cx="574989" cy="539933"/>
          </a:xfrm>
          <a:prstGeom prst="rect">
            <a:avLst/>
          </a:prstGeom>
          <a:noFill/>
          <a:ln>
            <a:noFill/>
          </a:ln>
        </p:spPr>
      </p:pic>
      <p:pic>
        <p:nvPicPr>
          <p:cNvPr id="348" name="Google Shape;348;p23"/>
          <p:cNvPicPr preferRelativeResize="0"/>
          <p:nvPr/>
        </p:nvPicPr>
        <p:blipFill rotWithShape="1">
          <a:blip r:embed="rId10">
            <a:alphaModFix/>
          </a:blip>
          <a:srcRect b="0" l="0" r="0" t="0"/>
          <a:stretch/>
        </p:blipFill>
        <p:spPr>
          <a:xfrm>
            <a:off x="1233488" y="288131"/>
            <a:ext cx="359569" cy="370284"/>
          </a:xfrm>
          <a:prstGeom prst="rect">
            <a:avLst/>
          </a:prstGeom>
          <a:noFill/>
          <a:ln>
            <a:noFill/>
          </a:ln>
        </p:spPr>
      </p:pic>
      <p:pic>
        <p:nvPicPr>
          <p:cNvPr id="349" name="Google Shape;349;p23"/>
          <p:cNvPicPr preferRelativeResize="0"/>
          <p:nvPr/>
        </p:nvPicPr>
        <p:blipFill rotWithShape="1">
          <a:blip r:embed="rId11">
            <a:alphaModFix/>
          </a:blip>
          <a:srcRect b="0" l="0" r="6838" t="8024"/>
          <a:stretch/>
        </p:blipFill>
        <p:spPr>
          <a:xfrm>
            <a:off x="1246584" y="4090989"/>
            <a:ext cx="401241" cy="386953"/>
          </a:xfrm>
          <a:prstGeom prst="rect">
            <a:avLst/>
          </a:prstGeom>
          <a:noFill/>
          <a:ln>
            <a:noFill/>
          </a:ln>
        </p:spPr>
      </p:pic>
      <p:sp>
        <p:nvSpPr>
          <p:cNvPr id="350" name="Google Shape;350;p23"/>
          <p:cNvSpPr txBox="1"/>
          <p:nvPr>
            <p:ph type="title"/>
          </p:nvPr>
        </p:nvSpPr>
        <p:spPr>
          <a:xfrm>
            <a:off x="1257300" y="91678"/>
            <a:ext cx="6629400" cy="194072"/>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sz="1500"/>
              <a:t>Business Model Canvas </a:t>
            </a:r>
            <a:r>
              <a:rPr lang="en-US" sz="1500"/>
              <a:t>(editável - transferível - imprimível)</a:t>
            </a:r>
            <a:endParaRPr sz="1500"/>
          </a:p>
        </p:txBody>
      </p:sp>
      <p:graphicFrame>
        <p:nvGraphicFramePr>
          <p:cNvPr id="351" name="Google Shape;351;p23"/>
          <p:cNvGraphicFramePr/>
          <p:nvPr/>
        </p:nvGraphicFramePr>
        <p:xfrm>
          <a:off x="1257300" y="342900"/>
          <a:ext cx="3000000" cy="3000000"/>
        </p:xfrm>
        <a:graphic>
          <a:graphicData uri="http://schemas.openxmlformats.org/drawingml/2006/table">
            <a:tbl>
              <a:tblPr>
                <a:noFill/>
                <a:tableStyleId>{575C6FB8-9739-478C-AF99-13AD33CAEA0C}</a:tableStyleId>
              </a:tblPr>
              <a:tblGrid>
                <a:gridCol w="1325875"/>
                <a:gridCol w="1325875"/>
                <a:gridCol w="662950"/>
                <a:gridCol w="662950"/>
                <a:gridCol w="1325875"/>
                <a:gridCol w="1325875"/>
              </a:tblGrid>
              <a:tr h="1857375">
                <a:tc rowSpan="2">
                  <a:txBody>
                    <a:bodyPr/>
                    <a:lstStyle/>
                    <a:p>
                      <a:pPr indent="0" lvl="0" marL="0" marR="0" rtl="0" algn="l">
                        <a:spcBef>
                          <a:spcPts val="0"/>
                        </a:spcBef>
                        <a:spcAft>
                          <a:spcPts val="0"/>
                        </a:spcAft>
                        <a:buNone/>
                      </a:pPr>
                      <a:r>
                        <a:rPr b="1" lang="en-US" sz="900"/>
                        <a:t>Parceiros-Chave</a:t>
                      </a:r>
                      <a:endParaRPr b="0" sz="800">
                        <a:latin typeface="Comic Sans MS"/>
                        <a:ea typeface="Comic Sans MS"/>
                        <a:cs typeface="Comic Sans MS"/>
                        <a:sym typeface="Comic Sans MS"/>
                      </a:endParaRPr>
                    </a:p>
                    <a:p>
                      <a:pPr indent="0" lvl="0" marL="0" marR="0" rtl="0" algn="l">
                        <a:spcBef>
                          <a:spcPts val="0"/>
                        </a:spcBef>
                        <a:spcAft>
                          <a:spcPts val="0"/>
                        </a:spcAft>
                        <a:buNone/>
                      </a:pPr>
                      <a:r>
                        <a:t/>
                      </a:r>
                      <a:endParaRPr b="0" sz="800">
                        <a:latin typeface="Comic Sans MS"/>
                        <a:ea typeface="Comic Sans MS"/>
                        <a:cs typeface="Comic Sans MS"/>
                        <a:sym typeface="Comic Sans MS"/>
                      </a:endParaRPr>
                    </a:p>
                    <a:p>
                      <a:pPr indent="0" lvl="0" marL="0" marR="0" rtl="0" algn="l">
                        <a:spcBef>
                          <a:spcPts val="0"/>
                        </a:spcBef>
                        <a:spcAft>
                          <a:spcPts val="0"/>
                        </a:spcAft>
                        <a:buNone/>
                      </a:pPr>
                      <a:r>
                        <a:t/>
                      </a:r>
                      <a:endParaRPr b="0" sz="800">
                        <a:latin typeface="Comic Sans MS"/>
                        <a:ea typeface="Comic Sans MS"/>
                        <a:cs typeface="Comic Sans MS"/>
                        <a:sym typeface="Comic Sans MS"/>
                      </a:endParaRPr>
                    </a:p>
                    <a:p>
                      <a:pPr indent="0" lvl="0" marL="0" marR="0" rtl="0" algn="l">
                        <a:spcBef>
                          <a:spcPts val="0"/>
                        </a:spcBef>
                        <a:spcAft>
                          <a:spcPts val="0"/>
                        </a:spcAft>
                        <a:buNone/>
                      </a:pPr>
                      <a:r>
                        <a:t/>
                      </a:r>
                      <a:endParaRPr b="0" sz="800">
                        <a:latin typeface="Comic Sans MS"/>
                        <a:ea typeface="Comic Sans MS"/>
                        <a:cs typeface="Comic Sans MS"/>
                        <a:sym typeface="Comic Sans MS"/>
                      </a:endParaRPr>
                    </a:p>
                  </a:txBody>
                  <a:tcPr marT="34300" marB="34300" marR="61725" marL="61725">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b="1" lang="en-US" sz="900"/>
                        <a:t>Atividades-Chave</a:t>
                      </a:r>
                      <a:endParaRPr b="0" sz="800">
                        <a:latin typeface="Comic Sans MS"/>
                        <a:ea typeface="Comic Sans MS"/>
                        <a:cs typeface="Comic Sans MS"/>
                        <a:sym typeface="Comic Sans MS"/>
                      </a:endParaRPr>
                    </a:p>
                    <a:p>
                      <a:pPr indent="0" lvl="0" marL="0" marR="0" rtl="0" algn="l">
                        <a:spcBef>
                          <a:spcPts val="0"/>
                        </a:spcBef>
                        <a:spcAft>
                          <a:spcPts val="0"/>
                        </a:spcAft>
                        <a:buNone/>
                      </a:pPr>
                      <a:r>
                        <a:t/>
                      </a:r>
                      <a:endParaRPr b="0" sz="800">
                        <a:latin typeface="Comic Sans MS"/>
                        <a:ea typeface="Comic Sans MS"/>
                        <a:cs typeface="Comic Sans MS"/>
                        <a:sym typeface="Comic Sans MS"/>
                      </a:endParaRPr>
                    </a:p>
                    <a:p>
                      <a:pPr indent="0" lvl="0" marL="0" marR="0" rtl="0" algn="l">
                        <a:spcBef>
                          <a:spcPts val="0"/>
                        </a:spcBef>
                        <a:spcAft>
                          <a:spcPts val="0"/>
                        </a:spcAft>
                        <a:buNone/>
                      </a:pPr>
                      <a:r>
                        <a:t/>
                      </a:r>
                      <a:endParaRPr b="0" sz="800">
                        <a:latin typeface="Comic Sans MS"/>
                        <a:ea typeface="Comic Sans MS"/>
                        <a:cs typeface="Comic Sans MS"/>
                        <a:sym typeface="Comic Sans MS"/>
                      </a:endParaRPr>
                    </a:p>
                  </a:txBody>
                  <a:tcPr marT="34300" marB="34300" marR="61725" marL="61725">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gridSpan="2" rowSpan="2">
                  <a:txBody>
                    <a:bodyPr/>
                    <a:lstStyle/>
                    <a:p>
                      <a:pPr indent="0" lvl="0" marL="0" marR="0" rtl="0" algn="l">
                        <a:lnSpc>
                          <a:spcPct val="100000"/>
                        </a:lnSpc>
                        <a:spcBef>
                          <a:spcPts val="0"/>
                        </a:spcBef>
                        <a:spcAft>
                          <a:spcPts val="0"/>
                        </a:spcAft>
                        <a:buClr>
                          <a:schemeClr val="dk1"/>
                        </a:buClr>
                        <a:buSzPts val="800"/>
                        <a:buFont typeface="Calibri"/>
                        <a:buNone/>
                      </a:pPr>
                      <a:r>
                        <a:rPr b="1" lang="en-US" sz="900"/>
                        <a:t>Propostas de valor</a:t>
                      </a:r>
                      <a:endParaRPr b="0" i="0" sz="8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chemeClr val="dk1"/>
                        </a:buClr>
                        <a:buSzPts val="800"/>
                        <a:buFont typeface="Calibri"/>
                        <a:buNone/>
                      </a:pPr>
                      <a:r>
                        <a:t/>
                      </a:r>
                      <a:endParaRPr b="0" i="0" sz="8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chemeClr val="dk1"/>
                        </a:buClr>
                        <a:buSzPts val="1100"/>
                        <a:buFont typeface="Arial"/>
                        <a:buNone/>
                      </a:pPr>
                      <a:r>
                        <a:rPr lang="en-US" sz="800">
                          <a:solidFill>
                            <a:srgbClr val="000000"/>
                          </a:solidFill>
                          <a:latin typeface="Comic Sans MS"/>
                          <a:ea typeface="Comic Sans MS"/>
                          <a:cs typeface="Comic Sans MS"/>
                          <a:sym typeface="Comic Sans MS"/>
                        </a:rPr>
                        <a:t>Escreva diretamente na tela...</a:t>
                      </a:r>
                      <a:endParaRPr sz="800">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chemeClr val="dk1"/>
                        </a:buClr>
                        <a:buSzPts val="1100"/>
                        <a:buFont typeface="Arial"/>
                        <a:buNone/>
                      </a:pPr>
                      <a:r>
                        <a:rPr lang="en-US" sz="800">
                          <a:solidFill>
                            <a:srgbClr val="000000"/>
                          </a:solidFill>
                          <a:latin typeface="Comic Sans MS"/>
                          <a:ea typeface="Comic Sans MS"/>
                          <a:cs typeface="Comic Sans MS"/>
                          <a:sym typeface="Comic Sans MS"/>
                        </a:rPr>
                        <a:t> </a:t>
                      </a:r>
                      <a:endParaRPr sz="800">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chemeClr val="dk1"/>
                        </a:buClr>
                        <a:buSzPts val="1100"/>
                        <a:buFont typeface="Arial"/>
                        <a:buNone/>
                      </a:pPr>
                      <a:r>
                        <a:t/>
                      </a:r>
                      <a:endParaRPr sz="800">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chemeClr val="dk1"/>
                        </a:buClr>
                        <a:buSzPts val="1100"/>
                        <a:buFont typeface="Arial"/>
                        <a:buNone/>
                      </a:pPr>
                      <a:r>
                        <a:rPr lang="en-US" sz="800">
                          <a:solidFill>
                            <a:srgbClr val="000000"/>
                          </a:solidFill>
                          <a:latin typeface="Comic Sans MS"/>
                          <a:ea typeface="Comic Sans MS"/>
                          <a:cs typeface="Comic Sans MS"/>
                          <a:sym typeface="Comic Sans MS"/>
                        </a:rPr>
                        <a:t>Ou utilize a nota post-it</a:t>
                      </a:r>
                      <a:endParaRPr sz="800">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800"/>
                        <a:buFont typeface="Comic Sans MS"/>
                        <a:buNone/>
                      </a:pPr>
                      <a:r>
                        <a:t/>
                      </a:r>
                      <a:endParaRPr sz="800">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chemeClr val="dk1"/>
                        </a:buClr>
                        <a:buSzPts val="800"/>
                        <a:buFont typeface="Calibri"/>
                        <a:buNone/>
                      </a:pPr>
                      <a:r>
                        <a:t/>
                      </a:r>
                      <a:endParaRPr b="0" i="0" sz="8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chemeClr val="dk1"/>
                        </a:buClr>
                        <a:buSzPts val="800"/>
                        <a:buFont typeface="Calibri"/>
                        <a:buNone/>
                      </a:pPr>
                      <a:r>
                        <a:t/>
                      </a:r>
                      <a:endParaRPr b="0" i="0" sz="8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chemeClr val="dk1"/>
                        </a:buClr>
                        <a:buSzPts val="800"/>
                        <a:buFont typeface="Calibri"/>
                        <a:buNone/>
                      </a:pPr>
                      <a:r>
                        <a:t/>
                      </a:r>
                      <a:endParaRPr b="0" i="0" sz="8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chemeClr val="dk1"/>
                        </a:buClr>
                        <a:buSzPts val="800"/>
                        <a:buFont typeface="Calibri"/>
                        <a:buNone/>
                      </a:pPr>
                      <a:r>
                        <a:t/>
                      </a:r>
                      <a:endParaRPr b="0" i="0" sz="8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chemeClr val="dk1"/>
                        </a:buClr>
                        <a:buSzPts val="800"/>
                        <a:buFont typeface="Calibri"/>
                        <a:buNone/>
                      </a:pPr>
                      <a:r>
                        <a:t/>
                      </a:r>
                      <a:endParaRPr b="0" i="0" sz="8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chemeClr val="dk1"/>
                        </a:buClr>
                        <a:buSzPts val="800"/>
                        <a:buFont typeface="Calibri"/>
                        <a:buNone/>
                      </a:pPr>
                      <a:r>
                        <a:t/>
                      </a:r>
                      <a:endParaRPr b="0" i="0" sz="8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chemeClr val="dk1"/>
                        </a:buClr>
                        <a:buSzPts val="800"/>
                        <a:buFont typeface="Calibri"/>
                        <a:buNone/>
                      </a:pPr>
                      <a:r>
                        <a:t/>
                      </a:r>
                      <a:endParaRPr b="0" i="0" sz="8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chemeClr val="dk1"/>
                        </a:buClr>
                        <a:buSzPts val="800"/>
                        <a:buFont typeface="Calibri"/>
                        <a:buNone/>
                      </a:pPr>
                      <a:r>
                        <a:t/>
                      </a:r>
                      <a:endParaRPr b="0" i="0" sz="8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chemeClr val="dk1"/>
                        </a:buClr>
                        <a:buSzPts val="800"/>
                        <a:buFont typeface="Calibri"/>
                        <a:buNone/>
                      </a:pPr>
                      <a:r>
                        <a:t/>
                      </a:r>
                      <a:endParaRPr b="0" i="0" sz="8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chemeClr val="dk1"/>
                        </a:buClr>
                        <a:buSzPts val="800"/>
                        <a:buFont typeface="Calibri"/>
                        <a:buNone/>
                      </a:pPr>
                      <a:r>
                        <a:t/>
                      </a:r>
                      <a:endParaRPr b="0" i="0" sz="8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chemeClr val="dk1"/>
                        </a:buClr>
                        <a:buSzPts val="800"/>
                        <a:buFont typeface="Calibri"/>
                        <a:buNone/>
                      </a:pPr>
                      <a:r>
                        <a:t/>
                      </a:r>
                      <a:endParaRPr b="0" i="0" sz="8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800"/>
                        <a:buFont typeface="Comic Sans MS"/>
                        <a:buNone/>
                      </a:pPr>
                      <a:r>
                        <a:rPr lang="en-US" sz="800">
                          <a:solidFill>
                            <a:srgbClr val="000000"/>
                          </a:solidFill>
                          <a:latin typeface="Comic Sans MS"/>
                          <a:ea typeface="Comic Sans MS"/>
                          <a:cs typeface="Comic Sans MS"/>
                          <a:sym typeface="Comic Sans MS"/>
                        </a:rPr>
                        <a:t>… Ou ambos</a:t>
                      </a:r>
                      <a:endParaRPr b="0" i="0" sz="800" u="none" cap="none" strike="noStrike">
                        <a:solidFill>
                          <a:srgbClr val="000000"/>
                        </a:solidFill>
                        <a:latin typeface="Comic Sans MS"/>
                        <a:ea typeface="Comic Sans MS"/>
                        <a:cs typeface="Comic Sans MS"/>
                        <a:sym typeface="Comic Sans MS"/>
                      </a:endParaRPr>
                    </a:p>
                  </a:txBody>
                  <a:tcPr marT="34300" marB="34300" marR="61725" marL="61725">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rowSpan="2" hMerge="1"/>
                <a:tc>
                  <a:txBody>
                    <a:bodyPr/>
                    <a:lstStyle/>
                    <a:p>
                      <a:pPr indent="0" lvl="0" marL="0" marR="0" rtl="0" algn="l">
                        <a:spcBef>
                          <a:spcPts val="0"/>
                        </a:spcBef>
                        <a:spcAft>
                          <a:spcPts val="0"/>
                        </a:spcAft>
                        <a:buNone/>
                      </a:pPr>
                      <a:r>
                        <a:rPr b="1" lang="en-US" sz="900"/>
                        <a:t>       </a:t>
                      </a:r>
                      <a:r>
                        <a:rPr b="1" lang="en-US" sz="900"/>
                        <a:t>Relações com os clientes</a:t>
                      </a:r>
                      <a:endParaRPr b="0" sz="800">
                        <a:latin typeface="Comic Sans MS"/>
                        <a:ea typeface="Comic Sans MS"/>
                        <a:cs typeface="Comic Sans MS"/>
                        <a:sym typeface="Comic Sans MS"/>
                      </a:endParaRPr>
                    </a:p>
                    <a:p>
                      <a:pPr indent="0" lvl="0" marL="0" marR="0" rtl="0" algn="l">
                        <a:spcBef>
                          <a:spcPts val="0"/>
                        </a:spcBef>
                        <a:spcAft>
                          <a:spcPts val="0"/>
                        </a:spcAft>
                        <a:buNone/>
                      </a:pPr>
                      <a:r>
                        <a:t/>
                      </a:r>
                      <a:endParaRPr b="0" sz="800">
                        <a:latin typeface="Comic Sans MS"/>
                        <a:ea typeface="Comic Sans MS"/>
                        <a:cs typeface="Comic Sans MS"/>
                        <a:sym typeface="Comic Sans MS"/>
                      </a:endParaRPr>
                    </a:p>
                  </a:txBody>
                  <a:tcPr marT="34300" marB="34300" marR="61725" marL="61725">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rowSpan="2">
                  <a:txBody>
                    <a:bodyPr/>
                    <a:lstStyle/>
                    <a:p>
                      <a:pPr indent="0" lvl="0" marL="0" marR="0" rtl="0" algn="l">
                        <a:spcBef>
                          <a:spcPts val="0"/>
                        </a:spcBef>
                        <a:spcAft>
                          <a:spcPts val="0"/>
                        </a:spcAft>
                        <a:buNone/>
                      </a:pPr>
                      <a:r>
                        <a:rPr b="1" lang="en-US" sz="900"/>
                        <a:t>Segmentos de clientes</a:t>
                      </a:r>
                      <a:endParaRPr b="0" sz="800">
                        <a:latin typeface="Comic Sans MS"/>
                        <a:ea typeface="Comic Sans MS"/>
                        <a:cs typeface="Comic Sans MS"/>
                        <a:sym typeface="Comic Sans MS"/>
                      </a:endParaRPr>
                    </a:p>
                    <a:p>
                      <a:pPr indent="0" lvl="0" marL="0" marR="0" rtl="0" algn="l">
                        <a:spcBef>
                          <a:spcPts val="0"/>
                        </a:spcBef>
                        <a:spcAft>
                          <a:spcPts val="0"/>
                        </a:spcAft>
                        <a:buNone/>
                      </a:pPr>
                      <a:r>
                        <a:t/>
                      </a:r>
                      <a:endParaRPr b="0" sz="800">
                        <a:latin typeface="Comic Sans MS"/>
                        <a:ea typeface="Comic Sans MS"/>
                        <a:cs typeface="Comic Sans MS"/>
                        <a:sym typeface="Comic Sans MS"/>
                      </a:endParaRPr>
                    </a:p>
                    <a:p>
                      <a:pPr indent="0" lvl="0" marL="0" marR="0" rtl="0" algn="l">
                        <a:spcBef>
                          <a:spcPts val="0"/>
                        </a:spcBef>
                        <a:spcAft>
                          <a:spcPts val="0"/>
                        </a:spcAft>
                        <a:buNone/>
                      </a:pPr>
                      <a:r>
                        <a:t/>
                      </a:r>
                      <a:endParaRPr b="0" sz="800">
                        <a:latin typeface="Comic Sans MS"/>
                        <a:ea typeface="Comic Sans MS"/>
                        <a:cs typeface="Comic Sans MS"/>
                        <a:sym typeface="Comic Sans MS"/>
                      </a:endParaRPr>
                    </a:p>
                    <a:p>
                      <a:pPr indent="0" lvl="0" marL="0" marR="0" rtl="0" algn="l">
                        <a:spcBef>
                          <a:spcPts val="0"/>
                        </a:spcBef>
                        <a:spcAft>
                          <a:spcPts val="0"/>
                        </a:spcAft>
                        <a:buNone/>
                      </a:pPr>
                      <a:r>
                        <a:t/>
                      </a:r>
                      <a:endParaRPr b="0" sz="800">
                        <a:latin typeface="Comic Sans MS"/>
                        <a:ea typeface="Comic Sans MS"/>
                        <a:cs typeface="Comic Sans MS"/>
                        <a:sym typeface="Comic Sans MS"/>
                      </a:endParaRPr>
                    </a:p>
                  </a:txBody>
                  <a:tcPr marT="34300" marB="34300" marR="61725" marL="61725">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r>
              <a:tr h="1857375">
                <a:tc vMerge="1"/>
                <a:tc>
                  <a:txBody>
                    <a:bodyPr/>
                    <a:lstStyle/>
                    <a:p>
                      <a:pPr indent="0" lvl="0" marL="0" marR="0" rtl="0" algn="l">
                        <a:spcBef>
                          <a:spcPts val="0"/>
                        </a:spcBef>
                        <a:spcAft>
                          <a:spcPts val="0"/>
                        </a:spcAft>
                        <a:buNone/>
                      </a:pPr>
                      <a:r>
                        <a:rPr b="1" lang="en-US" sz="900"/>
                        <a:t>Recursos-Chave</a:t>
                      </a:r>
                      <a:endParaRPr b="0" sz="800">
                        <a:latin typeface="Comic Sans MS"/>
                        <a:ea typeface="Comic Sans MS"/>
                        <a:cs typeface="Comic Sans MS"/>
                        <a:sym typeface="Comic Sans MS"/>
                      </a:endParaRPr>
                    </a:p>
                    <a:p>
                      <a:pPr indent="0" lvl="0" marL="0" marR="0" rtl="0" algn="l">
                        <a:spcBef>
                          <a:spcPts val="0"/>
                        </a:spcBef>
                        <a:spcAft>
                          <a:spcPts val="0"/>
                        </a:spcAft>
                        <a:buNone/>
                      </a:pPr>
                      <a:r>
                        <a:t/>
                      </a:r>
                      <a:endParaRPr b="0" sz="800">
                        <a:latin typeface="Comic Sans MS"/>
                        <a:ea typeface="Comic Sans MS"/>
                        <a:cs typeface="Comic Sans MS"/>
                        <a:sym typeface="Comic Sans MS"/>
                      </a:endParaRPr>
                    </a:p>
                    <a:p>
                      <a:pPr indent="0" lvl="0" marL="0" marR="0" rtl="0" algn="l">
                        <a:spcBef>
                          <a:spcPts val="0"/>
                        </a:spcBef>
                        <a:spcAft>
                          <a:spcPts val="0"/>
                        </a:spcAft>
                        <a:buNone/>
                      </a:pPr>
                      <a:r>
                        <a:t/>
                      </a:r>
                      <a:endParaRPr b="0" sz="800">
                        <a:latin typeface="Comic Sans MS"/>
                        <a:ea typeface="Comic Sans MS"/>
                        <a:cs typeface="Comic Sans MS"/>
                        <a:sym typeface="Comic Sans MS"/>
                      </a:endParaRPr>
                    </a:p>
                  </a:txBody>
                  <a:tcPr marT="34300" marB="34300" marR="61725" marL="61725">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gridSpan="2" vMerge="1"/>
                <a:tc hMerge="1" vMerge="1"/>
                <a:tc>
                  <a:txBody>
                    <a:bodyPr/>
                    <a:lstStyle/>
                    <a:p>
                      <a:pPr indent="0" lvl="0" marL="0" marR="0" rtl="0" algn="l">
                        <a:spcBef>
                          <a:spcPts val="0"/>
                        </a:spcBef>
                        <a:spcAft>
                          <a:spcPts val="0"/>
                        </a:spcAft>
                        <a:buNone/>
                      </a:pPr>
                      <a:r>
                        <a:rPr b="1" lang="en-US" sz="900"/>
                        <a:t>Canais</a:t>
                      </a:r>
                      <a:endParaRPr b="0" sz="900">
                        <a:latin typeface="Comic Sans MS"/>
                        <a:ea typeface="Comic Sans MS"/>
                        <a:cs typeface="Comic Sans MS"/>
                        <a:sym typeface="Comic Sans MS"/>
                      </a:endParaRPr>
                    </a:p>
                    <a:p>
                      <a:pPr indent="0" lvl="0" marL="0" marR="0" rtl="0" algn="l">
                        <a:spcBef>
                          <a:spcPts val="0"/>
                        </a:spcBef>
                        <a:spcAft>
                          <a:spcPts val="0"/>
                        </a:spcAft>
                        <a:buNone/>
                      </a:pPr>
                      <a:r>
                        <a:t/>
                      </a:r>
                      <a:endParaRPr b="0" sz="800">
                        <a:latin typeface="Comic Sans MS"/>
                        <a:ea typeface="Comic Sans MS"/>
                        <a:cs typeface="Comic Sans MS"/>
                        <a:sym typeface="Comic Sans MS"/>
                      </a:endParaRPr>
                    </a:p>
                    <a:p>
                      <a:pPr indent="0" lvl="0" marL="0" marR="0" rtl="0" algn="l">
                        <a:spcBef>
                          <a:spcPts val="0"/>
                        </a:spcBef>
                        <a:spcAft>
                          <a:spcPts val="0"/>
                        </a:spcAft>
                        <a:buNone/>
                      </a:pPr>
                      <a:r>
                        <a:t/>
                      </a:r>
                      <a:endParaRPr b="0" sz="800">
                        <a:latin typeface="Comic Sans MS"/>
                        <a:ea typeface="Comic Sans MS"/>
                        <a:cs typeface="Comic Sans MS"/>
                        <a:sym typeface="Comic Sans MS"/>
                      </a:endParaRPr>
                    </a:p>
                    <a:p>
                      <a:pPr indent="0" lvl="0" marL="0" marR="0" rtl="0" algn="l">
                        <a:spcBef>
                          <a:spcPts val="0"/>
                        </a:spcBef>
                        <a:spcAft>
                          <a:spcPts val="0"/>
                        </a:spcAft>
                        <a:buNone/>
                      </a:pPr>
                      <a:r>
                        <a:t/>
                      </a:r>
                      <a:endParaRPr b="0" sz="800">
                        <a:latin typeface="Comic Sans MS"/>
                        <a:ea typeface="Comic Sans MS"/>
                        <a:cs typeface="Comic Sans MS"/>
                        <a:sym typeface="Comic Sans MS"/>
                      </a:endParaRPr>
                    </a:p>
                  </a:txBody>
                  <a:tcPr marT="34300" marB="34300" marR="61725" marL="61725">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vMerge="1"/>
              </a:tr>
              <a:tr h="914400">
                <a:tc gridSpan="3">
                  <a:txBody>
                    <a:bodyPr/>
                    <a:lstStyle/>
                    <a:p>
                      <a:pPr indent="0" lvl="0" marL="0" marR="0" rtl="0" algn="l">
                        <a:spcBef>
                          <a:spcPts val="0"/>
                        </a:spcBef>
                        <a:spcAft>
                          <a:spcPts val="0"/>
                        </a:spcAft>
                        <a:buNone/>
                      </a:pPr>
                      <a:r>
                        <a:rPr b="1" lang="en-US" sz="900"/>
                        <a:t>            </a:t>
                      </a:r>
                      <a:r>
                        <a:rPr b="1" lang="en-US" sz="900"/>
                        <a:t>Estrutura de custos</a:t>
                      </a:r>
                      <a:endParaRPr b="0" sz="900">
                        <a:latin typeface="Comic Sans MS"/>
                        <a:ea typeface="Comic Sans MS"/>
                        <a:cs typeface="Comic Sans MS"/>
                        <a:sym typeface="Comic Sans MS"/>
                      </a:endParaRPr>
                    </a:p>
                    <a:p>
                      <a:pPr indent="0" lvl="0" marL="0" marR="0" rtl="0" algn="l">
                        <a:spcBef>
                          <a:spcPts val="0"/>
                        </a:spcBef>
                        <a:spcAft>
                          <a:spcPts val="0"/>
                        </a:spcAft>
                        <a:buNone/>
                      </a:pPr>
                      <a:r>
                        <a:t/>
                      </a:r>
                      <a:endParaRPr b="0" sz="900">
                        <a:latin typeface="Comic Sans MS"/>
                        <a:ea typeface="Comic Sans MS"/>
                        <a:cs typeface="Comic Sans MS"/>
                        <a:sym typeface="Comic Sans MS"/>
                      </a:endParaRPr>
                    </a:p>
                    <a:p>
                      <a:pPr indent="0" lvl="0" marL="0" marR="0" rtl="0" algn="l">
                        <a:spcBef>
                          <a:spcPts val="0"/>
                        </a:spcBef>
                        <a:spcAft>
                          <a:spcPts val="0"/>
                        </a:spcAft>
                        <a:buNone/>
                      </a:pPr>
                      <a:r>
                        <a:t/>
                      </a:r>
                      <a:endParaRPr b="0" sz="900">
                        <a:latin typeface="Comic Sans MS"/>
                        <a:ea typeface="Comic Sans MS"/>
                        <a:cs typeface="Comic Sans MS"/>
                        <a:sym typeface="Comic Sans MS"/>
                      </a:endParaRPr>
                    </a:p>
                    <a:p>
                      <a:pPr indent="0" lvl="0" marL="0" marR="0" rtl="0" algn="l">
                        <a:spcBef>
                          <a:spcPts val="0"/>
                        </a:spcBef>
                        <a:spcAft>
                          <a:spcPts val="0"/>
                        </a:spcAft>
                        <a:buNone/>
                      </a:pPr>
                      <a:r>
                        <a:t/>
                      </a:r>
                      <a:endParaRPr b="0" sz="800">
                        <a:latin typeface="Comic Sans MS"/>
                        <a:ea typeface="Comic Sans MS"/>
                        <a:cs typeface="Comic Sans MS"/>
                        <a:sym typeface="Comic Sans MS"/>
                      </a:endParaRPr>
                    </a:p>
                  </a:txBody>
                  <a:tcPr marT="34300" marB="34300" marR="61725" marL="61725">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hMerge="1"/>
                <a:tc hMerge="1"/>
                <a:tc gridSpan="3">
                  <a:txBody>
                    <a:bodyPr/>
                    <a:lstStyle/>
                    <a:p>
                      <a:pPr indent="0" lvl="0" marL="0" marR="0" rtl="0" algn="l">
                        <a:spcBef>
                          <a:spcPts val="0"/>
                        </a:spcBef>
                        <a:spcAft>
                          <a:spcPts val="0"/>
                        </a:spcAft>
                        <a:buNone/>
                      </a:pPr>
                      <a:r>
                        <a:rPr b="1" lang="en-US" sz="900"/>
                        <a:t>Fluxos de receitas</a:t>
                      </a:r>
                      <a:endParaRPr b="0" sz="900">
                        <a:latin typeface="Comic Sans MS"/>
                        <a:ea typeface="Comic Sans MS"/>
                        <a:cs typeface="Comic Sans MS"/>
                        <a:sym typeface="Comic Sans MS"/>
                      </a:endParaRPr>
                    </a:p>
                    <a:p>
                      <a:pPr indent="0" lvl="0" marL="0" marR="0" rtl="0" algn="l">
                        <a:spcBef>
                          <a:spcPts val="0"/>
                        </a:spcBef>
                        <a:spcAft>
                          <a:spcPts val="0"/>
                        </a:spcAft>
                        <a:buNone/>
                      </a:pPr>
                      <a:r>
                        <a:t/>
                      </a:r>
                      <a:endParaRPr b="0" sz="900">
                        <a:latin typeface="Comic Sans MS"/>
                        <a:ea typeface="Comic Sans MS"/>
                        <a:cs typeface="Comic Sans MS"/>
                        <a:sym typeface="Comic Sans MS"/>
                      </a:endParaRPr>
                    </a:p>
                    <a:p>
                      <a:pPr indent="0" lvl="0" marL="0" marR="0" rtl="0" algn="l">
                        <a:spcBef>
                          <a:spcPts val="0"/>
                        </a:spcBef>
                        <a:spcAft>
                          <a:spcPts val="0"/>
                        </a:spcAft>
                        <a:buNone/>
                      </a:pPr>
                      <a:r>
                        <a:t/>
                      </a:r>
                      <a:endParaRPr b="0" sz="800">
                        <a:latin typeface="Comic Sans MS"/>
                        <a:ea typeface="Comic Sans MS"/>
                        <a:cs typeface="Comic Sans MS"/>
                        <a:sym typeface="Comic Sans MS"/>
                      </a:endParaRPr>
                    </a:p>
                  </a:txBody>
                  <a:tcPr marT="34300" marB="34300" marR="61725" marL="61725">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hMerge="1"/>
                <a:tc hMerge="1"/>
              </a:tr>
              <a:tr h="182875">
                <a:tc gridSpan="6">
                  <a:txBody>
                    <a:bodyPr/>
                    <a:lstStyle/>
                    <a:p>
                      <a:pPr indent="0" lvl="0" marL="0" marR="0" rtl="0" algn="r">
                        <a:lnSpc>
                          <a:spcPct val="100000"/>
                        </a:lnSpc>
                        <a:spcBef>
                          <a:spcPts val="0"/>
                        </a:spcBef>
                        <a:spcAft>
                          <a:spcPts val="0"/>
                        </a:spcAft>
                        <a:buClr>
                          <a:schemeClr val="dk1"/>
                        </a:buClr>
                        <a:buSzPts val="800"/>
                        <a:buFont typeface="Calibri"/>
                        <a:buNone/>
                      </a:pPr>
                      <a:r>
                        <a:rPr lang="en-US" sz="800" u="sng">
                          <a:solidFill>
                            <a:schemeClr val="hlink"/>
                          </a:solidFill>
                          <a:hlinkClick r:id="rId12"/>
                        </a:rPr>
                        <a:t>http://www.businessmodelgeneration.com</a:t>
                      </a:r>
                      <a:endParaRPr sz="500"/>
                    </a:p>
                  </a:txBody>
                  <a:tcPr marT="34300" marB="34300" marR="61725" marL="617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28575">
                      <a:solidFill>
                        <a:schemeClr val="dk1"/>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hMerge="1"/>
                <a:tc hMerge="1"/>
                <a:tc hMerge="1"/>
                <a:tc hMerge="1"/>
                <a:tc hMerge="1"/>
              </a:tr>
            </a:tbl>
          </a:graphicData>
        </a:graphic>
      </p:graphicFrame>
      <p:grpSp>
        <p:nvGrpSpPr>
          <p:cNvPr id="352" name="Google Shape;352;p23"/>
          <p:cNvGrpSpPr/>
          <p:nvPr/>
        </p:nvGrpSpPr>
        <p:grpSpPr>
          <a:xfrm>
            <a:off x="4057650" y="1543050"/>
            <a:ext cx="1131094" cy="806054"/>
            <a:chOff x="5410200" y="2819400"/>
            <a:chExt cx="1508125" cy="1074738"/>
          </a:xfrm>
        </p:grpSpPr>
        <p:pic>
          <p:nvPicPr>
            <p:cNvPr descr="trans_postit_pink.gif" id="353" name="Google Shape;353;p23"/>
            <p:cNvPicPr preferRelativeResize="0"/>
            <p:nvPr/>
          </p:nvPicPr>
          <p:blipFill rotWithShape="1">
            <a:blip r:embed="rId13">
              <a:alphaModFix/>
            </a:blip>
            <a:srcRect b="0" l="0" r="0" t="0"/>
            <a:stretch/>
          </p:blipFill>
          <p:spPr>
            <a:xfrm>
              <a:off x="5410200" y="2819400"/>
              <a:ext cx="1508125" cy="1074738"/>
            </a:xfrm>
            <a:prstGeom prst="rect">
              <a:avLst/>
            </a:prstGeom>
            <a:noFill/>
            <a:ln>
              <a:noFill/>
            </a:ln>
          </p:spPr>
        </p:pic>
        <p:sp>
          <p:nvSpPr>
            <p:cNvPr id="354" name="Google Shape;354;p23"/>
            <p:cNvSpPr txBox="1"/>
            <p:nvPr/>
          </p:nvSpPr>
          <p:spPr>
            <a:xfrm rot="-176140">
              <a:off x="5438775" y="2855825"/>
              <a:ext cx="1447800" cy="990600"/>
            </a:xfrm>
            <a:prstGeom prst="rect">
              <a:avLst/>
            </a:prstGeom>
            <a:noFill/>
            <a:ln>
              <a:noFill/>
            </a:ln>
          </p:spPr>
          <p:txBody>
            <a:bodyPr anchorCtr="0" anchor="t" bIns="45700" lIns="91425" spcFirstLastPara="1" rIns="91425" wrap="square" tIns="45700">
              <a:normAutofit fontScale="70000" lnSpcReduction="10000"/>
            </a:bodyPr>
            <a:lstStyle/>
            <a:p>
              <a:pPr indent="0" lvl="0" marL="0" marR="0" rtl="0" algn="l">
                <a:spcBef>
                  <a:spcPts val="0"/>
                </a:spcBef>
                <a:spcAft>
                  <a:spcPts val="0"/>
                </a:spcAft>
                <a:buNone/>
              </a:pPr>
              <a:r>
                <a:rPr b="1" lang="en-US" sz="1050">
                  <a:latin typeface="Architects Daughter"/>
                  <a:ea typeface="Architects Daughter"/>
                  <a:cs typeface="Architects Daughter"/>
                  <a:sym typeface="Architects Daughter"/>
                </a:rPr>
                <a:t>Faça duplo clique no post-it™ para o editar. Volte a colori-lo utilizando as ferramentas de formato de imagem.</a:t>
              </a:r>
              <a:endParaRPr/>
            </a:p>
          </p:txBody>
        </p:sp>
      </p:gr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8" name="Shape 358"/>
        <p:cNvGrpSpPr/>
        <p:nvPr/>
      </p:nvGrpSpPr>
      <p:grpSpPr>
        <a:xfrm>
          <a:off x="0" y="0"/>
          <a:ext cx="0" cy="0"/>
          <a:chOff x="0" y="0"/>
          <a:chExt cx="0" cy="0"/>
        </a:xfrm>
      </p:grpSpPr>
      <p:pic>
        <p:nvPicPr>
          <p:cNvPr id="359" name="Google Shape;359;p24"/>
          <p:cNvPicPr preferRelativeResize="0"/>
          <p:nvPr/>
        </p:nvPicPr>
        <p:blipFill rotWithShape="1">
          <a:blip r:embed="rId3">
            <a:alphaModFix/>
          </a:blip>
          <a:srcRect b="0" l="0" r="0" t="0"/>
          <a:stretch/>
        </p:blipFill>
        <p:spPr>
          <a:xfrm>
            <a:off x="0" y="321"/>
            <a:ext cx="9144000" cy="5142857"/>
          </a:xfrm>
          <a:prstGeom prst="rect">
            <a:avLst/>
          </a:prstGeom>
          <a:noFill/>
          <a:ln>
            <a:noFill/>
          </a:ln>
        </p:spPr>
      </p:pic>
      <p:sp>
        <p:nvSpPr>
          <p:cNvPr id="360" name="Google Shape;360;p24"/>
          <p:cNvSpPr/>
          <p:nvPr/>
        </p:nvSpPr>
        <p:spPr>
          <a:xfrm>
            <a:off x="3447775" y="2651700"/>
            <a:ext cx="2478600" cy="681600"/>
          </a:xfrm>
          <a:prstGeom prst="rect">
            <a:avLst/>
          </a:prstGeom>
          <a:solidFill>
            <a:srgbClr val="F1C232"/>
          </a:solidFill>
          <a:ln cap="flat" cmpd="sng" w="9525">
            <a:solidFill>
              <a:srgbClr val="F1C23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sz="3000">
                <a:solidFill>
                  <a:srgbClr val="FFFFFF"/>
                </a:solidFill>
                <a:latin typeface="Calibri"/>
                <a:ea typeface="Calibri"/>
                <a:cs typeface="Calibri"/>
                <a:sym typeface="Calibri"/>
              </a:rPr>
              <a:t>OBRIGADA!</a:t>
            </a:r>
            <a:endParaRPr sz="3000">
              <a:solidFill>
                <a:srgbClr val="FFFFFF"/>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pic>
        <p:nvPicPr>
          <p:cNvPr id="177" name="Google Shape;177;p3"/>
          <p:cNvPicPr preferRelativeResize="0"/>
          <p:nvPr/>
        </p:nvPicPr>
        <p:blipFill rotWithShape="1">
          <a:blip r:embed="rId3">
            <a:alphaModFix/>
          </a:blip>
          <a:srcRect b="0" l="0" r="0" t="0"/>
          <a:stretch/>
        </p:blipFill>
        <p:spPr>
          <a:xfrm>
            <a:off x="0" y="321"/>
            <a:ext cx="9144000" cy="5142857"/>
          </a:xfrm>
          <a:prstGeom prst="rect">
            <a:avLst/>
          </a:prstGeom>
          <a:noFill/>
          <a:ln>
            <a:noFill/>
          </a:ln>
        </p:spPr>
      </p:pic>
      <p:sp>
        <p:nvSpPr>
          <p:cNvPr id="178" name="Google Shape;178;p3"/>
          <p:cNvSpPr txBox="1"/>
          <p:nvPr/>
        </p:nvSpPr>
        <p:spPr>
          <a:xfrm>
            <a:off x="215127" y="987453"/>
            <a:ext cx="8166000" cy="4821900"/>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7000"/>
              </a:lnSpc>
              <a:spcBef>
                <a:spcPts val="0"/>
              </a:spcBef>
              <a:spcAft>
                <a:spcPts val="0"/>
              </a:spcAft>
              <a:buSzPts val="1800"/>
              <a:buFont typeface="Noto Sans Symbols"/>
              <a:buChar char="∙"/>
            </a:pPr>
            <a:r>
              <a:rPr b="1" lang="en-US" sz="1800">
                <a:solidFill>
                  <a:schemeClr val="dk1"/>
                </a:solidFill>
                <a:latin typeface="Calibri"/>
                <a:ea typeface="Calibri"/>
                <a:cs typeface="Calibri"/>
                <a:sym typeface="Calibri"/>
              </a:rPr>
              <a:t>Os objectivos da sessão:</a:t>
            </a:r>
            <a:endParaRPr b="1" sz="1800">
              <a:solidFill>
                <a:schemeClr val="dk1"/>
              </a:solidFill>
              <a:latin typeface="Calibri"/>
              <a:ea typeface="Calibri"/>
              <a:cs typeface="Calibri"/>
              <a:sym typeface="Calibri"/>
            </a:endParaRPr>
          </a:p>
          <a:p>
            <a:pPr indent="0" lvl="0" marL="0" marR="0" rtl="0" algn="l">
              <a:lnSpc>
                <a:spcPct val="107000"/>
              </a:lnSpc>
              <a:spcBef>
                <a:spcPts val="0"/>
              </a:spcBef>
              <a:spcAft>
                <a:spcPts val="0"/>
              </a:spcAft>
              <a:buNone/>
            </a:pPr>
            <a:r>
              <a:t/>
            </a:r>
            <a:endParaRPr b="1" sz="1800">
              <a:solidFill>
                <a:schemeClr val="dk1"/>
              </a:solidFill>
              <a:latin typeface="Calibri"/>
              <a:ea typeface="Calibri"/>
              <a:cs typeface="Calibri"/>
              <a:sym typeface="Calibri"/>
            </a:endParaRPr>
          </a:p>
          <a:p>
            <a:pPr indent="-342900" lvl="0" marL="342900" marR="0" rtl="0" algn="l">
              <a:lnSpc>
                <a:spcPct val="107000"/>
              </a:lnSpc>
              <a:spcBef>
                <a:spcPts val="0"/>
              </a:spcBef>
              <a:spcAft>
                <a:spcPts val="0"/>
              </a:spcAft>
              <a:buSzPts val="1800"/>
              <a:buFont typeface="Noto Sans Symbols"/>
              <a:buChar char="∙"/>
            </a:pPr>
            <a:r>
              <a:rPr lang="en-US" sz="1800">
                <a:solidFill>
                  <a:schemeClr val="dk1"/>
                </a:solidFill>
                <a:latin typeface="Calibri"/>
                <a:ea typeface="Calibri"/>
                <a:cs typeface="Calibri"/>
                <a:sym typeface="Calibri"/>
              </a:rPr>
              <a:t>Obter uma visão geral dos aspetos positivos e negativos das novas formas de emprego selecionadas.</a:t>
            </a:r>
            <a:endParaRPr sz="1800">
              <a:solidFill>
                <a:schemeClr val="dk1"/>
              </a:solidFill>
              <a:latin typeface="Calibri"/>
              <a:ea typeface="Calibri"/>
              <a:cs typeface="Calibri"/>
              <a:sym typeface="Calibri"/>
            </a:endParaRPr>
          </a:p>
          <a:p>
            <a:pPr indent="-342900" lvl="0" marL="342900" marR="0" rtl="0" algn="l">
              <a:lnSpc>
                <a:spcPct val="107000"/>
              </a:lnSpc>
              <a:spcBef>
                <a:spcPts val="0"/>
              </a:spcBef>
              <a:spcAft>
                <a:spcPts val="0"/>
              </a:spcAft>
              <a:buSzPts val="1800"/>
              <a:buFont typeface="Noto Sans Symbols"/>
              <a:buChar char="∙"/>
            </a:pPr>
            <a:r>
              <a:rPr lang="en-US" sz="1800">
                <a:solidFill>
                  <a:schemeClr val="dk1"/>
                </a:solidFill>
                <a:latin typeface="Calibri"/>
                <a:ea typeface="Calibri"/>
                <a:cs typeface="Calibri"/>
                <a:sym typeface="Calibri"/>
              </a:rPr>
              <a:t>Adquirir uma melhor compreensão de vários termos de emprego através de um glossário de emprego.</a:t>
            </a:r>
            <a:endParaRPr sz="1800">
              <a:solidFill>
                <a:schemeClr val="dk1"/>
              </a:solidFill>
              <a:latin typeface="Calibri"/>
              <a:ea typeface="Calibri"/>
              <a:cs typeface="Calibri"/>
              <a:sym typeface="Calibri"/>
            </a:endParaRPr>
          </a:p>
          <a:p>
            <a:pPr indent="-342900" lvl="0" marL="342900" marR="0" rtl="0" algn="l">
              <a:lnSpc>
                <a:spcPct val="107000"/>
              </a:lnSpc>
              <a:spcBef>
                <a:spcPts val="0"/>
              </a:spcBef>
              <a:spcAft>
                <a:spcPts val="0"/>
              </a:spcAft>
              <a:buSzPts val="1800"/>
              <a:buFont typeface="Noto Sans Symbols"/>
              <a:buChar char="∙"/>
            </a:pPr>
            <a:r>
              <a:rPr lang="en-US" sz="1800">
                <a:solidFill>
                  <a:schemeClr val="dk1"/>
                </a:solidFill>
                <a:latin typeface="Calibri"/>
                <a:ea typeface="Calibri"/>
                <a:cs typeface="Calibri"/>
                <a:sym typeface="Calibri"/>
              </a:rPr>
              <a:t>Compreender como funciona o Business Model Canvas como ferramenta para projetar uma ideia empresarial ou profissional.</a:t>
            </a:r>
            <a:endParaRPr sz="1800">
              <a:solidFill>
                <a:schemeClr val="dk1"/>
              </a:solidFill>
              <a:latin typeface="Calibri"/>
              <a:ea typeface="Calibri"/>
              <a:cs typeface="Calibri"/>
              <a:sym typeface="Calibri"/>
            </a:endParaRPr>
          </a:p>
          <a:p>
            <a:pPr indent="-342900" lvl="0" marL="342900" marR="0" rtl="0" algn="l">
              <a:lnSpc>
                <a:spcPct val="107000"/>
              </a:lnSpc>
              <a:spcBef>
                <a:spcPts val="0"/>
              </a:spcBef>
              <a:spcAft>
                <a:spcPts val="0"/>
              </a:spcAft>
              <a:buSzPts val="1800"/>
              <a:buFont typeface="Noto Sans Symbols"/>
              <a:buChar char="∙"/>
            </a:pPr>
            <a:r>
              <a:rPr lang="en-US" sz="1800">
                <a:solidFill>
                  <a:schemeClr val="dk1"/>
                </a:solidFill>
                <a:latin typeface="Calibri"/>
                <a:ea typeface="Calibri"/>
                <a:cs typeface="Calibri"/>
                <a:sym typeface="Calibri"/>
              </a:rPr>
              <a:t>Adquirir competências básicas para desenvolver o seu próprio Business Model Canvas.</a:t>
            </a:r>
            <a:endParaRPr b="1" sz="1800">
              <a:solidFill>
                <a:schemeClr val="dk1"/>
              </a:solidFill>
              <a:latin typeface="Calibri"/>
              <a:ea typeface="Calibri"/>
              <a:cs typeface="Calibri"/>
              <a:sym typeface="Calibri"/>
            </a:endParaRPr>
          </a:p>
          <a:p>
            <a:pPr indent="0" lvl="0" marL="0" marR="0" rtl="0" algn="l">
              <a:spcBef>
                <a:spcPts val="800"/>
              </a:spcBef>
              <a:spcAft>
                <a:spcPts val="0"/>
              </a:spcAft>
              <a:buNone/>
            </a:pPr>
            <a:r>
              <a:t/>
            </a:r>
            <a:endParaRPr b="1"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pic>
        <p:nvPicPr>
          <p:cNvPr id="184" name="Google Shape;184;p4"/>
          <p:cNvPicPr preferRelativeResize="0"/>
          <p:nvPr/>
        </p:nvPicPr>
        <p:blipFill rotWithShape="1">
          <a:blip r:embed="rId3">
            <a:alphaModFix/>
          </a:blip>
          <a:srcRect b="0" l="0" r="0" t="0"/>
          <a:stretch/>
        </p:blipFill>
        <p:spPr>
          <a:xfrm>
            <a:off x="0" y="0"/>
            <a:ext cx="9144000" cy="5142857"/>
          </a:xfrm>
          <a:prstGeom prst="rect">
            <a:avLst/>
          </a:prstGeom>
          <a:noFill/>
          <a:ln>
            <a:noFill/>
          </a:ln>
        </p:spPr>
      </p:pic>
      <p:sp>
        <p:nvSpPr>
          <p:cNvPr id="185" name="Google Shape;185;p4"/>
          <p:cNvSpPr txBox="1"/>
          <p:nvPr/>
        </p:nvSpPr>
        <p:spPr>
          <a:xfrm>
            <a:off x="584200" y="1123950"/>
            <a:ext cx="8166000" cy="2586000"/>
          </a:xfrm>
          <a:prstGeom prst="rect">
            <a:avLst/>
          </a:prstGeom>
          <a:noFill/>
          <a:ln>
            <a:noFill/>
          </a:ln>
        </p:spPr>
        <p:txBody>
          <a:bodyPr anchorCtr="0" anchor="t" bIns="45700" lIns="91425" spcFirstLastPara="1" rIns="91425" wrap="square" tIns="45700">
            <a:spAutoFit/>
          </a:bodyPr>
          <a:lstStyle/>
          <a:p>
            <a:pPr indent="-184150" lvl="0" marL="285750" marR="0" rtl="0" algn="l">
              <a:spcBef>
                <a:spcPts val="0"/>
              </a:spcBef>
              <a:spcAft>
                <a:spcPts val="0"/>
              </a:spcAft>
              <a:buClr>
                <a:schemeClr val="dk1"/>
              </a:buClr>
              <a:buSzPts val="1100"/>
              <a:buFont typeface="Arial"/>
              <a:buNone/>
            </a:pPr>
            <a:r>
              <a:rPr b="1" lang="en-US" sz="1800">
                <a:solidFill>
                  <a:schemeClr val="dk1"/>
                </a:solidFill>
                <a:latin typeface="Calibri"/>
                <a:ea typeface="Calibri"/>
                <a:cs typeface="Calibri"/>
                <a:sym typeface="Calibri"/>
              </a:rPr>
              <a:t>Os temas da sessão:</a:t>
            </a:r>
            <a:endParaRPr b="1" sz="1800">
              <a:solidFill>
                <a:schemeClr val="dk1"/>
              </a:solidFill>
              <a:latin typeface="Calibri"/>
              <a:ea typeface="Calibri"/>
              <a:cs typeface="Calibri"/>
              <a:sym typeface="Calibri"/>
            </a:endParaRPr>
          </a:p>
          <a:p>
            <a:pPr indent="-184150" lvl="0" marL="285750" marR="0" rtl="0" algn="l">
              <a:spcBef>
                <a:spcPts val="0"/>
              </a:spcBef>
              <a:spcAft>
                <a:spcPts val="0"/>
              </a:spcAft>
              <a:buClr>
                <a:schemeClr val="dk1"/>
              </a:buClr>
              <a:buSzPts val="1100"/>
              <a:buFont typeface="Arial"/>
              <a:buNone/>
            </a:pPr>
            <a:r>
              <a:t/>
            </a:r>
            <a:endParaRPr b="1" sz="1800">
              <a:solidFill>
                <a:schemeClr val="dk1"/>
              </a:solidFill>
              <a:latin typeface="Calibri"/>
              <a:ea typeface="Calibri"/>
              <a:cs typeface="Calibri"/>
              <a:sym typeface="Calibri"/>
            </a:endParaRPr>
          </a:p>
          <a:p>
            <a:pPr indent="-342900" lvl="0" marL="457200" marR="0" rtl="0" algn="l">
              <a:spcBef>
                <a:spcPts val="0"/>
              </a:spcBef>
              <a:spcAft>
                <a:spcPts val="0"/>
              </a:spcAft>
              <a:buClr>
                <a:schemeClr val="dk1"/>
              </a:buClr>
              <a:buSzPts val="1800"/>
              <a:buFont typeface="Calibri"/>
              <a:buChar char="●"/>
            </a:pPr>
            <a:r>
              <a:rPr b="1" lang="en-US" sz="1800">
                <a:solidFill>
                  <a:schemeClr val="dk1"/>
                </a:solidFill>
                <a:latin typeface="Calibri"/>
                <a:ea typeface="Calibri"/>
                <a:cs typeface="Calibri"/>
                <a:sym typeface="Calibri"/>
              </a:rPr>
              <a:t>Literacia financeira e o novo panorama do emprego</a:t>
            </a:r>
            <a:endParaRPr b="1" sz="1800">
              <a:solidFill>
                <a:schemeClr val="dk1"/>
              </a:solidFill>
              <a:latin typeface="Calibri"/>
              <a:ea typeface="Calibri"/>
              <a:cs typeface="Calibri"/>
              <a:sym typeface="Calibri"/>
            </a:endParaRPr>
          </a:p>
          <a:p>
            <a:pPr indent="-342900" lvl="0" marL="457200" marR="0" rtl="0" algn="l">
              <a:spcBef>
                <a:spcPts val="0"/>
              </a:spcBef>
              <a:spcAft>
                <a:spcPts val="0"/>
              </a:spcAft>
              <a:buClr>
                <a:schemeClr val="dk1"/>
              </a:buClr>
              <a:buSzPts val="1800"/>
              <a:buFont typeface="Calibri"/>
              <a:buChar char="➔"/>
            </a:pPr>
            <a:r>
              <a:rPr b="1" lang="en-US" sz="1800">
                <a:solidFill>
                  <a:schemeClr val="dk1"/>
                </a:solidFill>
                <a:latin typeface="Calibri"/>
                <a:ea typeface="Calibri"/>
                <a:cs typeface="Calibri"/>
                <a:sym typeface="Calibri"/>
              </a:rPr>
              <a:t>   </a:t>
            </a:r>
            <a:r>
              <a:rPr lang="en-US" sz="1800">
                <a:solidFill>
                  <a:schemeClr val="dk1"/>
                </a:solidFill>
                <a:latin typeface="Calibri"/>
                <a:ea typeface="Calibri"/>
                <a:cs typeface="Calibri"/>
                <a:sym typeface="Calibri"/>
              </a:rPr>
              <a:t>   Exploração de novas formas de emprego</a:t>
            </a:r>
            <a:endParaRPr sz="1800">
              <a:solidFill>
                <a:schemeClr val="dk1"/>
              </a:solidFill>
              <a:latin typeface="Calibri"/>
              <a:ea typeface="Calibri"/>
              <a:cs typeface="Calibri"/>
              <a:sym typeface="Calibri"/>
            </a:endParaRPr>
          </a:p>
          <a:p>
            <a:pPr indent="-342900" lvl="0" marL="457200" marR="0" rtl="0" algn="l">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      Glossário de emprego e compreensão dos termos básicos de emprego</a:t>
            </a:r>
            <a:endParaRPr sz="1800">
              <a:solidFill>
                <a:schemeClr val="dk1"/>
              </a:solidFill>
              <a:latin typeface="Calibri"/>
              <a:ea typeface="Calibri"/>
              <a:cs typeface="Calibri"/>
              <a:sym typeface="Calibri"/>
            </a:endParaRPr>
          </a:p>
          <a:p>
            <a:pPr indent="-184150" lvl="0" marL="285750" marR="0" rtl="0" algn="l">
              <a:spcBef>
                <a:spcPts val="0"/>
              </a:spcBef>
              <a:spcAft>
                <a:spcPts val="0"/>
              </a:spcAft>
              <a:buClr>
                <a:schemeClr val="dk1"/>
              </a:buClr>
              <a:buSzPts val="1100"/>
              <a:buFont typeface="Arial"/>
              <a:buNone/>
            </a:pPr>
            <a:r>
              <a:t/>
            </a:r>
            <a:endParaRPr b="1" sz="1800">
              <a:solidFill>
                <a:schemeClr val="dk1"/>
              </a:solidFill>
              <a:latin typeface="Calibri"/>
              <a:ea typeface="Calibri"/>
              <a:cs typeface="Calibri"/>
              <a:sym typeface="Calibri"/>
            </a:endParaRPr>
          </a:p>
          <a:p>
            <a:pPr indent="-342900" lvl="0" marL="457200" marR="0" rtl="0" algn="l">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O que é o </a:t>
            </a:r>
            <a:r>
              <a:rPr b="1" lang="en-US" sz="1800">
                <a:solidFill>
                  <a:schemeClr val="dk1"/>
                </a:solidFill>
                <a:latin typeface="Calibri"/>
                <a:ea typeface="Calibri"/>
                <a:cs typeface="Calibri"/>
                <a:sym typeface="Calibri"/>
              </a:rPr>
              <a:t>Business Model Canvas - Como utilizá-lo de forma simples </a:t>
            </a:r>
            <a:r>
              <a:rPr lang="en-US" sz="1800">
                <a:solidFill>
                  <a:schemeClr val="dk1"/>
                </a:solidFill>
                <a:latin typeface="Calibri"/>
                <a:ea typeface="Calibri"/>
                <a:cs typeface="Calibri"/>
                <a:sym typeface="Calibri"/>
              </a:rPr>
              <a:t>para ilustrar uma ideia profissional, uma mudança de carreira, uma ideia empresarial</a:t>
            </a:r>
            <a:endParaRPr sz="1800">
              <a:solidFill>
                <a:schemeClr val="dk1"/>
              </a:solidFill>
              <a:latin typeface="Calibri"/>
              <a:ea typeface="Calibri"/>
              <a:cs typeface="Calibri"/>
              <a:sym typeface="Calibri"/>
            </a:endParaRPr>
          </a:p>
          <a:p>
            <a:pPr indent="-184150" lvl="0" marL="285750" marR="0" rtl="0" algn="l">
              <a:spcBef>
                <a:spcPts val="0"/>
              </a:spcBef>
              <a:spcAft>
                <a:spcPts val="0"/>
              </a:spcAft>
              <a:buClr>
                <a:schemeClr val="dk1"/>
              </a:buClr>
              <a:buSzPts val="1600"/>
              <a:buFont typeface="Arial"/>
              <a:buNone/>
            </a:pPr>
            <a:r>
              <a:t/>
            </a:r>
            <a:endParaRPr b="1" sz="180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pic>
        <p:nvPicPr>
          <p:cNvPr id="191" name="Google Shape;191;p5"/>
          <p:cNvPicPr preferRelativeResize="0"/>
          <p:nvPr/>
        </p:nvPicPr>
        <p:blipFill rotWithShape="1">
          <a:blip r:embed="rId3">
            <a:alphaModFix/>
          </a:blip>
          <a:srcRect b="0" l="0" r="0" t="0"/>
          <a:stretch/>
        </p:blipFill>
        <p:spPr>
          <a:xfrm>
            <a:off x="0" y="0"/>
            <a:ext cx="9144000" cy="5142857"/>
          </a:xfrm>
          <a:prstGeom prst="rect">
            <a:avLst/>
          </a:prstGeom>
          <a:noFill/>
          <a:ln>
            <a:noFill/>
          </a:ln>
        </p:spPr>
      </p:pic>
      <p:sp>
        <p:nvSpPr>
          <p:cNvPr id="192" name="Google Shape;192;p5"/>
          <p:cNvSpPr txBox="1"/>
          <p:nvPr/>
        </p:nvSpPr>
        <p:spPr>
          <a:xfrm>
            <a:off x="313075" y="1044850"/>
            <a:ext cx="8564100" cy="3370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dk1"/>
                </a:solidFill>
                <a:latin typeface="Calibri"/>
                <a:ea typeface="Calibri"/>
                <a:cs typeface="Calibri"/>
                <a:sym typeface="Calibri"/>
              </a:rPr>
              <a:t>Unidade 1: Literacia financeira para a nova paisagem laboral</a:t>
            </a:r>
            <a:endParaRPr b="1"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1600">
              <a:solidFill>
                <a:schemeClr val="dk1"/>
              </a:solidFill>
              <a:latin typeface="Calibri"/>
              <a:ea typeface="Calibri"/>
              <a:cs typeface="Calibri"/>
              <a:sym typeface="Calibri"/>
            </a:endParaRPr>
          </a:p>
          <a:p>
            <a:pPr indent="0" lvl="0" marL="457200" marR="0" rtl="0" algn="l">
              <a:spcBef>
                <a:spcPts val="0"/>
              </a:spcBef>
              <a:spcAft>
                <a:spcPts val="0"/>
              </a:spcAft>
              <a:buNone/>
            </a:pPr>
            <a:r>
              <a:rPr i="1" lang="en-US" sz="1600">
                <a:solidFill>
                  <a:schemeClr val="dk1"/>
                </a:solidFill>
                <a:latin typeface="Calibri"/>
                <a:ea typeface="Calibri"/>
                <a:cs typeface="Calibri"/>
                <a:sym typeface="Calibri"/>
              </a:rPr>
              <a:t>Novas formas de emprego</a:t>
            </a:r>
            <a:endParaRPr i="1" sz="1600">
              <a:solidFill>
                <a:schemeClr val="dk1"/>
              </a:solidFill>
              <a:latin typeface="Calibri"/>
              <a:ea typeface="Calibri"/>
              <a:cs typeface="Calibri"/>
              <a:sym typeface="Calibri"/>
            </a:endParaRPr>
          </a:p>
          <a:p>
            <a:pPr indent="0" lvl="0" marL="457200" marR="0" rtl="0" algn="l">
              <a:spcBef>
                <a:spcPts val="0"/>
              </a:spcBef>
              <a:spcAft>
                <a:spcPts val="0"/>
              </a:spcAft>
              <a:buNone/>
            </a:pPr>
            <a:r>
              <a:t/>
            </a:r>
            <a:endParaRPr sz="1600">
              <a:solidFill>
                <a:schemeClr val="dk1"/>
              </a:solidFill>
              <a:latin typeface="Calibri"/>
              <a:ea typeface="Calibri"/>
              <a:cs typeface="Calibri"/>
              <a:sym typeface="Calibri"/>
            </a:endParaRPr>
          </a:p>
          <a:p>
            <a:pPr indent="0" lvl="0" marL="0" marR="0" rtl="0" algn="l">
              <a:spcBef>
                <a:spcPts val="0"/>
              </a:spcBef>
              <a:spcAft>
                <a:spcPts val="0"/>
              </a:spcAft>
              <a:buNone/>
            </a:pPr>
            <a:r>
              <a:rPr b="1" lang="en-US" sz="1600" u="sng">
                <a:solidFill>
                  <a:schemeClr val="dk1"/>
                </a:solidFill>
                <a:latin typeface="Calibri"/>
                <a:ea typeface="Calibri"/>
                <a:cs typeface="Calibri"/>
                <a:sym typeface="Calibri"/>
              </a:rPr>
              <a:t>Novas formas de emprego</a:t>
            </a:r>
            <a:endParaRPr b="1" sz="1600" u="sng">
              <a:solidFill>
                <a:schemeClr val="dk1"/>
              </a:solidFill>
              <a:latin typeface="Calibri"/>
              <a:ea typeface="Calibri"/>
              <a:cs typeface="Calibri"/>
              <a:sym typeface="Calibri"/>
            </a:endParaRPr>
          </a:p>
          <a:p>
            <a:pPr indent="0" lvl="0" marL="0" marR="0" rtl="0" algn="l">
              <a:spcBef>
                <a:spcPts val="0"/>
              </a:spcBef>
              <a:spcAft>
                <a:spcPts val="0"/>
              </a:spcAft>
              <a:buNone/>
            </a:pPr>
            <a:r>
              <a:t/>
            </a:r>
            <a:endParaRPr sz="16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1400"/>
              <a:buChar char="•"/>
            </a:pPr>
            <a:r>
              <a:rPr lang="en-US" sz="1600">
                <a:solidFill>
                  <a:schemeClr val="dk1"/>
                </a:solidFill>
                <a:latin typeface="Calibri"/>
                <a:ea typeface="Calibri"/>
                <a:cs typeface="Calibri"/>
                <a:sym typeface="Calibri"/>
              </a:rPr>
              <a:t>Embora o emprego normal (geralmente a tempo inteiro e permanente) continue a ser o tipo de emprego dominante na UE, os mercados de trabalho europeus caracterizam-se cada vez mais por uma variedade de formas diferentes. Estas novas formas de emprego envolvem novas relações formais de trabalho ou novos padrões de trabalho (ligados a aspetos como o local de trabalho, o tempo de trabalho ou a utilização das TIC) e, por vezes, ambos (Eurofound 2020)</a:t>
            </a:r>
            <a:endParaRPr sz="16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600">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1600">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30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pic>
        <p:nvPicPr>
          <p:cNvPr id="198" name="Google Shape;198;g2562fd54a58_0_6"/>
          <p:cNvPicPr preferRelativeResize="0"/>
          <p:nvPr/>
        </p:nvPicPr>
        <p:blipFill rotWithShape="1">
          <a:blip r:embed="rId3">
            <a:alphaModFix/>
          </a:blip>
          <a:srcRect b="0" l="0" r="0" t="0"/>
          <a:stretch/>
        </p:blipFill>
        <p:spPr>
          <a:xfrm>
            <a:off x="0" y="0"/>
            <a:ext cx="9144003" cy="5142859"/>
          </a:xfrm>
          <a:prstGeom prst="rect">
            <a:avLst/>
          </a:prstGeom>
          <a:noFill/>
          <a:ln>
            <a:noFill/>
          </a:ln>
        </p:spPr>
      </p:pic>
      <p:sp>
        <p:nvSpPr>
          <p:cNvPr id="199" name="Google Shape;199;g2562fd54a58_0_6"/>
          <p:cNvSpPr txBox="1"/>
          <p:nvPr/>
        </p:nvSpPr>
        <p:spPr>
          <a:xfrm>
            <a:off x="313075" y="1044850"/>
            <a:ext cx="8564100" cy="30939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b="1" lang="en-US" sz="1600" u="sng">
                <a:solidFill>
                  <a:schemeClr val="dk1"/>
                </a:solidFill>
                <a:latin typeface="Calibri"/>
                <a:ea typeface="Calibri"/>
                <a:cs typeface="Calibri"/>
                <a:sym typeface="Calibri"/>
              </a:rPr>
              <a:t>O que há de "novo" nelas:</a:t>
            </a:r>
            <a:endParaRPr b="1" sz="1600" u="sng">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600">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Char char="•"/>
            </a:pPr>
            <a:r>
              <a:rPr lang="en-US" sz="1600">
                <a:solidFill>
                  <a:schemeClr val="dk1"/>
                </a:solidFill>
                <a:latin typeface="Calibri"/>
                <a:ea typeface="Calibri"/>
                <a:cs typeface="Calibri"/>
                <a:sym typeface="Calibri"/>
              </a:rPr>
              <a:t>Relações entre empregadores e trabalhadores (por exemplo, vários empregadores para um trabalhador, um empregador para vários trabalhadores para um emprego específico, várias relações entre empregadores e vários trabalhadores)</a:t>
            </a:r>
            <a:endParaRPr sz="1600">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Char char="•"/>
            </a:pPr>
            <a:r>
              <a:rPr lang="en-US" sz="1600">
                <a:solidFill>
                  <a:schemeClr val="dk1"/>
                </a:solidFill>
                <a:latin typeface="Calibri"/>
                <a:ea typeface="Calibri"/>
                <a:cs typeface="Calibri"/>
                <a:sym typeface="Calibri"/>
              </a:rPr>
              <a:t>Descontínuas, intermitentes, por período(s) limitado(s)</a:t>
            </a:r>
            <a:endParaRPr sz="1600">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Char char="•"/>
            </a:pPr>
            <a:r>
              <a:rPr lang="en-US" sz="1600">
                <a:solidFill>
                  <a:schemeClr val="dk1"/>
                </a:solidFill>
                <a:latin typeface="Calibri"/>
                <a:ea typeface="Calibri"/>
                <a:cs typeface="Calibri"/>
                <a:sym typeface="Calibri"/>
              </a:rPr>
              <a:t>Trabalho em rede entre trabalhadores independentes (por exemplo, freelancers que partilham instalações ou projetos de trabalho)</a:t>
            </a:r>
            <a:endParaRPr sz="1600">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Char char="•"/>
            </a:pPr>
            <a:r>
              <a:rPr lang="en-US" sz="1600">
                <a:solidFill>
                  <a:schemeClr val="dk1"/>
                </a:solidFill>
                <a:latin typeface="Calibri"/>
                <a:ea typeface="Calibri"/>
                <a:cs typeface="Calibri"/>
                <a:sym typeface="Calibri"/>
              </a:rPr>
              <a:t>Local de trabalho diferente das instalações do empregador (trabalhador móvel)</a:t>
            </a:r>
            <a:endParaRPr sz="1600">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Char char="•"/>
            </a:pPr>
            <a:r>
              <a:rPr lang="en-US" sz="1600">
                <a:solidFill>
                  <a:schemeClr val="dk1"/>
                </a:solidFill>
                <a:latin typeface="Calibri"/>
                <a:ea typeface="Calibri"/>
                <a:cs typeface="Calibri"/>
                <a:sym typeface="Calibri"/>
              </a:rPr>
              <a:t>As TIC permitem alterar a natureza das relações de trabalho e os padrões de trabalho</a:t>
            </a:r>
            <a:endParaRPr b="1" sz="16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600">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1600">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30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pic>
        <p:nvPicPr>
          <p:cNvPr id="205" name="Google Shape;205;p6"/>
          <p:cNvPicPr preferRelativeResize="0"/>
          <p:nvPr/>
        </p:nvPicPr>
        <p:blipFill rotWithShape="1">
          <a:blip r:embed="rId3">
            <a:alphaModFix/>
          </a:blip>
          <a:srcRect b="0" l="0" r="0" t="0"/>
          <a:stretch/>
        </p:blipFill>
        <p:spPr>
          <a:xfrm>
            <a:off x="0" y="0"/>
            <a:ext cx="9144000" cy="5142857"/>
          </a:xfrm>
          <a:prstGeom prst="rect">
            <a:avLst/>
          </a:prstGeom>
          <a:noFill/>
          <a:ln>
            <a:noFill/>
          </a:ln>
        </p:spPr>
      </p:pic>
      <p:sp>
        <p:nvSpPr>
          <p:cNvPr id="206" name="Google Shape;206;p6"/>
          <p:cNvSpPr txBox="1"/>
          <p:nvPr/>
        </p:nvSpPr>
        <p:spPr>
          <a:xfrm>
            <a:off x="579692" y="1197241"/>
            <a:ext cx="8166000" cy="5079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400" u="sng">
                <a:solidFill>
                  <a:schemeClr val="dk1"/>
                </a:solidFill>
                <a:latin typeface="Calibri"/>
                <a:ea typeface="Calibri"/>
                <a:cs typeface="Calibri"/>
                <a:sym typeface="Calibri"/>
              </a:rPr>
              <a:t>O que há de "novo" nelas</a:t>
            </a:r>
            <a:endParaRPr sz="1400" u="sng">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300">
              <a:solidFill>
                <a:schemeClr val="dk1"/>
              </a:solidFill>
              <a:latin typeface="Calibri"/>
              <a:ea typeface="Calibri"/>
              <a:cs typeface="Calibri"/>
              <a:sym typeface="Calibri"/>
            </a:endParaRPr>
          </a:p>
        </p:txBody>
      </p:sp>
      <p:graphicFrame>
        <p:nvGraphicFramePr>
          <p:cNvPr id="207" name="Google Shape;207;p6"/>
          <p:cNvGraphicFramePr/>
          <p:nvPr/>
        </p:nvGraphicFramePr>
        <p:xfrm>
          <a:off x="1761053" y="2080195"/>
          <a:ext cx="3000000" cy="3000000"/>
        </p:xfrm>
        <a:graphic>
          <a:graphicData uri="http://schemas.openxmlformats.org/drawingml/2006/table">
            <a:tbl>
              <a:tblPr bandRow="1" firstRow="1">
                <a:noFill/>
                <a:tableStyleId>{3F4CA7A3-B9C9-481F-8794-290E9A2ED479}</a:tableStyleId>
              </a:tblPr>
              <a:tblGrid>
                <a:gridCol w="3111000"/>
                <a:gridCol w="2985000"/>
              </a:tblGrid>
              <a:tr h="409425">
                <a:tc gridSpan="2">
                  <a:txBody>
                    <a:bodyPr/>
                    <a:lstStyle/>
                    <a:p>
                      <a:pPr indent="0" lvl="0" marL="0" marR="0" rtl="0" algn="ctr">
                        <a:spcBef>
                          <a:spcPts val="0"/>
                        </a:spcBef>
                        <a:spcAft>
                          <a:spcPts val="0"/>
                        </a:spcAft>
                        <a:buNone/>
                      </a:pPr>
                      <a:r>
                        <a:rPr lang="en-US" sz="1350">
                          <a:solidFill>
                            <a:schemeClr val="dk1"/>
                          </a:solidFill>
                        </a:rPr>
                        <a:t>Local de trabalho não convencional</a:t>
                      </a:r>
                      <a:endParaRPr/>
                    </a:p>
                  </a:txBody>
                  <a:tcPr marT="45725" marB="45725" marR="91450" marL="91450">
                    <a:solidFill>
                      <a:srgbClr val="FFC000"/>
                    </a:solidFill>
                  </a:tcPr>
                </a:tc>
                <a:tc hMerge="1"/>
              </a:tr>
              <a:tr h="409425">
                <a:tc gridSpan="2">
                  <a:txBody>
                    <a:bodyPr/>
                    <a:lstStyle/>
                    <a:p>
                      <a:pPr indent="0" lvl="0" marL="0" marR="0" rtl="0" algn="ctr">
                        <a:spcBef>
                          <a:spcPts val="0"/>
                        </a:spcBef>
                        <a:spcAft>
                          <a:spcPts val="0"/>
                        </a:spcAft>
                        <a:buNone/>
                      </a:pPr>
                      <a:r>
                        <a:rPr b="1" lang="en-US" sz="1350"/>
                        <a:t>Capacitação em TIC (PC, computador portátil, dispositivos móveis, nuvem, etc.)</a:t>
                      </a:r>
                      <a:endParaRPr/>
                    </a:p>
                  </a:txBody>
                  <a:tcPr marT="45725" marB="45725" marR="91450" marL="91450">
                    <a:solidFill>
                      <a:srgbClr val="FFC000"/>
                    </a:solidFill>
                  </a:tcPr>
                </a:tc>
                <a:tc hMerge="1"/>
              </a:tr>
              <a:tr h="409425">
                <a:tc>
                  <a:txBody>
                    <a:bodyPr/>
                    <a:lstStyle/>
                    <a:p>
                      <a:pPr indent="0" lvl="0" marL="0" marR="0" rtl="0" algn="ctr">
                        <a:spcBef>
                          <a:spcPts val="0"/>
                        </a:spcBef>
                        <a:spcAft>
                          <a:spcPts val="0"/>
                        </a:spcAft>
                        <a:buClr>
                          <a:schemeClr val="dk1"/>
                        </a:buClr>
                        <a:buSzPts val="1100"/>
                        <a:buFont typeface="Arial"/>
                        <a:buNone/>
                      </a:pPr>
                      <a:r>
                        <a:rPr b="1" lang="en-US" sz="1350">
                          <a:solidFill>
                            <a:schemeClr val="lt1"/>
                          </a:solidFill>
                        </a:rPr>
                        <a:t>Relação de trabalho</a:t>
                      </a:r>
                      <a:endParaRPr b="1" sz="1350">
                        <a:solidFill>
                          <a:schemeClr val="lt1"/>
                        </a:solidFill>
                      </a:endParaRPr>
                    </a:p>
                    <a:p>
                      <a:pPr indent="0" lvl="0" marL="0" marR="0" rtl="0" algn="ctr">
                        <a:spcBef>
                          <a:spcPts val="0"/>
                        </a:spcBef>
                        <a:spcAft>
                          <a:spcPts val="0"/>
                        </a:spcAft>
                        <a:buClr>
                          <a:schemeClr val="dk1"/>
                        </a:buClr>
                        <a:buSzPts val="1100"/>
                        <a:buFont typeface="Arial"/>
                        <a:buNone/>
                      </a:pPr>
                      <a:r>
                        <a:rPr lang="en-US" sz="1350">
                          <a:solidFill>
                            <a:schemeClr val="lt1"/>
                          </a:solidFill>
                        </a:rPr>
                        <a:t>Um para muitos - Muitos para um - Muitos para muitos</a:t>
                      </a:r>
                      <a:endParaRPr sz="1350">
                        <a:solidFill>
                          <a:schemeClr val="lt1"/>
                        </a:solidFill>
                      </a:endParaRPr>
                    </a:p>
                    <a:p>
                      <a:pPr indent="0" lvl="0" marL="0" marR="0" rtl="0" algn="ctr">
                        <a:spcBef>
                          <a:spcPts val="0"/>
                        </a:spcBef>
                        <a:spcAft>
                          <a:spcPts val="0"/>
                        </a:spcAft>
                        <a:buNone/>
                      </a:pPr>
                      <a:r>
                        <a:t/>
                      </a:r>
                      <a:endParaRPr b="1" sz="1350">
                        <a:solidFill>
                          <a:schemeClr val="lt1"/>
                        </a:solidFill>
                      </a:endParaRPr>
                    </a:p>
                  </a:txBody>
                  <a:tcPr marT="45725" marB="45725" marR="91450" marL="91450">
                    <a:solidFill>
                      <a:srgbClr val="2F5496"/>
                    </a:solidFill>
                  </a:tcPr>
                </a:tc>
                <a:tc>
                  <a:txBody>
                    <a:bodyPr/>
                    <a:lstStyle/>
                    <a:p>
                      <a:pPr indent="0" lvl="0" marL="0" marR="0" rtl="0" algn="ctr">
                        <a:spcBef>
                          <a:spcPts val="0"/>
                        </a:spcBef>
                        <a:spcAft>
                          <a:spcPts val="0"/>
                        </a:spcAft>
                        <a:buClr>
                          <a:schemeClr val="dk1"/>
                        </a:buClr>
                        <a:buSzPts val="1100"/>
                        <a:buFont typeface="Arial"/>
                        <a:buNone/>
                      </a:pPr>
                      <a:r>
                        <a:rPr b="1" lang="en-US" sz="1350">
                          <a:solidFill>
                            <a:schemeClr val="lt1"/>
                          </a:solidFill>
                        </a:rPr>
                        <a:t>Padrões de trabalho</a:t>
                      </a:r>
                      <a:endParaRPr b="1" sz="1350">
                        <a:solidFill>
                          <a:schemeClr val="lt1"/>
                        </a:solidFill>
                      </a:endParaRPr>
                    </a:p>
                    <a:p>
                      <a:pPr indent="0" lvl="0" marL="0" marR="0" rtl="0" algn="ctr">
                        <a:spcBef>
                          <a:spcPts val="0"/>
                        </a:spcBef>
                        <a:spcAft>
                          <a:spcPts val="0"/>
                        </a:spcAft>
                        <a:buClr>
                          <a:schemeClr val="dk1"/>
                        </a:buClr>
                        <a:buSzPts val="1100"/>
                        <a:buFont typeface="Arial"/>
                        <a:buNone/>
                      </a:pPr>
                      <a:r>
                        <a:rPr lang="en-US" sz="1350">
                          <a:solidFill>
                            <a:schemeClr val="lt1"/>
                          </a:solidFill>
                        </a:rPr>
                        <a:t>Descontinuidade - Intermitente/irregular - Prazo fixo não convencional</a:t>
                      </a:r>
                      <a:endParaRPr sz="1350">
                        <a:solidFill>
                          <a:schemeClr val="lt1"/>
                        </a:solidFill>
                      </a:endParaRPr>
                    </a:p>
                    <a:p>
                      <a:pPr indent="0" lvl="0" marL="0" marR="0" rtl="0" algn="ctr">
                        <a:spcBef>
                          <a:spcPts val="0"/>
                        </a:spcBef>
                        <a:spcAft>
                          <a:spcPts val="0"/>
                        </a:spcAft>
                        <a:buNone/>
                      </a:pPr>
                      <a:r>
                        <a:t/>
                      </a:r>
                      <a:endParaRPr b="1" sz="1350">
                        <a:solidFill>
                          <a:schemeClr val="lt1"/>
                        </a:solidFill>
                      </a:endParaRPr>
                    </a:p>
                  </a:txBody>
                  <a:tcPr marT="45725" marB="45725" marR="91450" marL="91450">
                    <a:solidFill>
                      <a:srgbClr val="2F5496"/>
                    </a:solidFill>
                  </a:tcPr>
                </a:tc>
              </a:tr>
              <a:tr h="409425">
                <a:tc gridSpan="2">
                  <a:txBody>
                    <a:bodyPr/>
                    <a:lstStyle/>
                    <a:p>
                      <a:pPr indent="0" lvl="0" marL="0" marR="0" rtl="0" algn="ctr">
                        <a:spcBef>
                          <a:spcPts val="0"/>
                        </a:spcBef>
                        <a:spcAft>
                          <a:spcPts val="0"/>
                        </a:spcAft>
                        <a:buNone/>
                      </a:pPr>
                      <a:r>
                        <a:rPr lang="en-US" sz="1350"/>
                        <a:t>Independentemente da base jurídica, da convenção coletiva, do tipo de contrato, do setor e da profissão</a:t>
                      </a:r>
                      <a:endParaRPr/>
                    </a:p>
                  </a:txBody>
                  <a:tcPr marT="45725" marB="45725" marR="91450" marL="91450">
                    <a:solidFill>
                      <a:srgbClr val="FFC000"/>
                    </a:solidFill>
                  </a:tcPr>
                </a:tc>
                <a:tc hMerge="1"/>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pic>
        <p:nvPicPr>
          <p:cNvPr id="213" name="Google Shape;213;p7"/>
          <p:cNvPicPr preferRelativeResize="0"/>
          <p:nvPr/>
        </p:nvPicPr>
        <p:blipFill rotWithShape="1">
          <a:blip r:embed="rId3">
            <a:alphaModFix/>
          </a:blip>
          <a:srcRect b="0" l="0" r="0" t="0"/>
          <a:stretch/>
        </p:blipFill>
        <p:spPr>
          <a:xfrm>
            <a:off x="0" y="321"/>
            <a:ext cx="9144000" cy="5142857"/>
          </a:xfrm>
          <a:prstGeom prst="rect">
            <a:avLst/>
          </a:prstGeom>
          <a:noFill/>
          <a:ln>
            <a:noFill/>
          </a:ln>
        </p:spPr>
      </p:pic>
      <p:sp>
        <p:nvSpPr>
          <p:cNvPr id="214" name="Google Shape;214;p7"/>
          <p:cNvSpPr txBox="1"/>
          <p:nvPr/>
        </p:nvSpPr>
        <p:spPr>
          <a:xfrm>
            <a:off x="612121" y="844743"/>
            <a:ext cx="8166000" cy="4987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100"/>
              <a:buFont typeface="Arial"/>
              <a:buNone/>
            </a:pPr>
            <a:r>
              <a:rPr lang="en-US" sz="1700" u="sng">
                <a:solidFill>
                  <a:schemeClr val="dk1"/>
                </a:solidFill>
                <a:latin typeface="Calibri"/>
                <a:ea typeface="Calibri"/>
                <a:cs typeface="Calibri"/>
                <a:sym typeface="Calibri"/>
              </a:rPr>
              <a:t>As formas de emprego mais comuns</a:t>
            </a:r>
            <a:endParaRPr sz="1700" u="sng">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t/>
            </a:r>
            <a:endParaRPr sz="1700" u="sng">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rPr lang="en-US" sz="1700">
                <a:solidFill>
                  <a:schemeClr val="dk1"/>
                </a:solidFill>
                <a:latin typeface="Calibri"/>
                <a:ea typeface="Calibri"/>
                <a:cs typeface="Calibri"/>
                <a:sym typeface="Calibri"/>
              </a:rPr>
              <a:t>Aqui pode ficar a conhecer as formas de emprego mais difundidas na Europa. São apresentadas com uma breve descrição, complementada por alguns comentários sobre cada uma delas, acerca das oportunidades que oferecem enquanto formas de emprego (os aspetos positivos), mas também sobre os possíveis riscos que representam para o potencial trabalhador (os aspetos negativos). Deste modo, poderá ter uma visão global destas formas de emprego, bem como os conhecimentos necessários quando planear, procurar ou lhe for proposto um emprego que se enquadre nestas formas, o que, evidentemente, é fundamental para planear e gerir as suas finanças pessoais. </a:t>
            </a:r>
            <a:endParaRPr sz="17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t/>
            </a:r>
            <a:endParaRPr sz="17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rPr lang="en-US" sz="1700">
                <a:solidFill>
                  <a:schemeClr val="dk1"/>
                </a:solidFill>
                <a:latin typeface="Calibri"/>
                <a:ea typeface="Calibri"/>
                <a:cs typeface="Calibri"/>
                <a:sym typeface="Calibri"/>
              </a:rPr>
              <a:t>Uma vez que estas formas de emprego ultrapassam frequentemente as fronteiras geográficas entre países, é-lhe igualmente fornecida uma tabela que indica quais as formas de emprego presentes nos Estados Membros da UE. </a:t>
            </a:r>
            <a:endParaRPr sz="17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t/>
            </a:r>
            <a:endParaRPr sz="12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rPr lang="en-US" sz="1200">
                <a:solidFill>
                  <a:schemeClr val="dk1"/>
                </a:solidFill>
                <a:latin typeface="Calibri"/>
                <a:ea typeface="Calibri"/>
                <a:cs typeface="Calibri"/>
                <a:sym typeface="Calibri"/>
              </a:rPr>
              <a:t> </a:t>
            </a:r>
            <a:endParaRPr/>
          </a:p>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400" u="sng">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1800">
              <a:solidFill>
                <a:srgbClr val="0070C0"/>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pic>
        <p:nvPicPr>
          <p:cNvPr id="220" name="Google Shape;220;g2562fd54a58_0_19"/>
          <p:cNvPicPr preferRelativeResize="0"/>
          <p:nvPr/>
        </p:nvPicPr>
        <p:blipFill rotWithShape="1">
          <a:blip r:embed="rId3">
            <a:alphaModFix/>
          </a:blip>
          <a:srcRect b="0" l="0" r="0" t="0"/>
          <a:stretch/>
        </p:blipFill>
        <p:spPr>
          <a:xfrm>
            <a:off x="0" y="321"/>
            <a:ext cx="9144003" cy="5142859"/>
          </a:xfrm>
          <a:prstGeom prst="rect">
            <a:avLst/>
          </a:prstGeom>
          <a:noFill/>
          <a:ln>
            <a:noFill/>
          </a:ln>
        </p:spPr>
      </p:pic>
      <p:sp>
        <p:nvSpPr>
          <p:cNvPr id="221" name="Google Shape;221;g2562fd54a58_0_19"/>
          <p:cNvSpPr txBox="1"/>
          <p:nvPr/>
        </p:nvSpPr>
        <p:spPr>
          <a:xfrm>
            <a:off x="612121" y="844743"/>
            <a:ext cx="8166000" cy="4987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SzPts val="1100"/>
              <a:buNone/>
            </a:pPr>
            <a:r>
              <a:rPr lang="en-US" sz="1700">
                <a:solidFill>
                  <a:schemeClr val="dk1"/>
                </a:solidFill>
                <a:latin typeface="Calibri"/>
                <a:ea typeface="Calibri"/>
                <a:cs typeface="Calibri"/>
                <a:sym typeface="Calibri"/>
              </a:rPr>
              <a:t>Outro aspeto a ter em conta é que, em muitos casos, pode haver uma sobreposição destas formas de emprego, o que significa que, enquanto "trabalhador por conta de outrem" ou "trabalhador por conta própria", pode estar envolvido num contexto de trabalho com características de mais do que uma destas formas. </a:t>
            </a:r>
            <a:endParaRPr sz="1700">
              <a:solidFill>
                <a:schemeClr val="dk1"/>
              </a:solidFill>
              <a:latin typeface="Calibri"/>
              <a:ea typeface="Calibri"/>
              <a:cs typeface="Calibri"/>
              <a:sym typeface="Calibri"/>
            </a:endParaRPr>
          </a:p>
          <a:p>
            <a:pPr indent="0" lvl="0" marL="0" rtl="0" algn="l">
              <a:spcBef>
                <a:spcPts val="0"/>
              </a:spcBef>
              <a:spcAft>
                <a:spcPts val="0"/>
              </a:spcAft>
              <a:buSzPts val="1100"/>
              <a:buNone/>
            </a:pPr>
            <a:r>
              <a:t/>
            </a:r>
            <a:endParaRPr sz="1700">
              <a:solidFill>
                <a:schemeClr val="dk1"/>
              </a:solidFill>
              <a:latin typeface="Calibri"/>
              <a:ea typeface="Calibri"/>
              <a:cs typeface="Calibri"/>
              <a:sym typeface="Calibri"/>
            </a:endParaRPr>
          </a:p>
          <a:p>
            <a:pPr indent="0" lvl="0" marL="0" rtl="0" algn="l">
              <a:spcBef>
                <a:spcPts val="0"/>
              </a:spcBef>
              <a:spcAft>
                <a:spcPts val="0"/>
              </a:spcAft>
              <a:buSzPts val="1100"/>
              <a:buNone/>
            </a:pPr>
            <a:r>
              <a:rPr lang="en-US" sz="1700">
                <a:solidFill>
                  <a:schemeClr val="dk1"/>
                </a:solidFill>
                <a:latin typeface="Calibri"/>
                <a:ea typeface="Calibri"/>
                <a:cs typeface="Calibri"/>
                <a:sym typeface="Calibri"/>
              </a:rPr>
              <a:t>Um último ponto antes de apresentar as formas de emprego é que deve saber que estas podem ser objeto de qualquer tipo de contrato entre empregador e empregado. No entanto, as formas não se referem apenas aos trabalhadores por conta de outrem em sentido estrito e às formas como o seu emprego é regulado pelos contratos de trabalho, mas também aos trabalhadores independentes que estabelecem relações de trabalho sujeitos a contratos de prestação de serviços ou a contratos de direito civil. Isto significa que as novas formas de emprego que se seguem podem estar sujeitas ao direito geral do trabalho, a outros regulamentos ou a acordos sob a forma de contratos, ou mesmo não serem regulamentadas</a:t>
            </a:r>
            <a:endParaRPr sz="1700" u="sng">
              <a:solidFill>
                <a:schemeClr val="dk1"/>
              </a:solidFill>
              <a:latin typeface="Calibri"/>
              <a:ea typeface="Calibri"/>
              <a:cs typeface="Calibri"/>
              <a:sym typeface="Calibri"/>
            </a:endParaRPr>
          </a:p>
          <a:p>
            <a:pPr indent="0" lvl="0" marL="0" marR="0" rtl="0" algn="l">
              <a:spcBef>
                <a:spcPts val="0"/>
              </a:spcBef>
              <a:spcAft>
                <a:spcPts val="0"/>
              </a:spcAft>
              <a:buSzPts val="1100"/>
              <a:buNone/>
            </a:pPr>
            <a:r>
              <a:t/>
            </a:r>
            <a:endParaRPr sz="1200">
              <a:solidFill>
                <a:schemeClr val="dk1"/>
              </a:solidFill>
              <a:latin typeface="Calibri"/>
              <a:ea typeface="Calibri"/>
              <a:cs typeface="Calibri"/>
              <a:sym typeface="Calibri"/>
            </a:endParaRPr>
          </a:p>
          <a:p>
            <a:pPr indent="0" lvl="0" marL="0" marR="0" rtl="0" algn="l">
              <a:spcBef>
                <a:spcPts val="0"/>
              </a:spcBef>
              <a:spcAft>
                <a:spcPts val="0"/>
              </a:spcAft>
              <a:buSzPts val="1100"/>
              <a:buNone/>
            </a:pPr>
            <a:r>
              <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rPr lang="en-US" sz="1200">
                <a:solidFill>
                  <a:schemeClr val="dk1"/>
                </a:solidFill>
                <a:latin typeface="Calibri"/>
                <a:ea typeface="Calibri"/>
                <a:cs typeface="Calibri"/>
                <a:sym typeface="Calibri"/>
              </a:rPr>
              <a:t> </a:t>
            </a:r>
            <a:endParaRPr/>
          </a:p>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400" u="sng">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1800">
              <a:solidFill>
                <a:srgbClr val="0070C0"/>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Θέμα του Office">
  <a:themeElements>
    <a:clrScheme name="Θέμα του 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2022-03-09T08:32:52Z</dcterms:created>
  <dc:creator>User</dc:creator>
</cp:coreProperties>
</file>