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1" roundtripDataSignature="AMtx7mi24V+p5HIOckjMRp6m+sW7kuLs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66D2026-E2C0-4147-B188-D72EB0F83A7E}">
  <a:tblStyle styleId="{266D2026-E2C0-4147-B188-D72EB0F83A7E}"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customschemas.google.com/relationships/presentationmetadata" Target="metadata"/><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Notes: </a:t>
            </a:r>
            <a:endParaRPr>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dk1"/>
              </a:solidFill>
            </a:endParaRPr>
          </a:p>
          <a:p>
            <a:pPr indent="-171450" lvl="0" marL="171450" rtl="0" algn="l">
              <a:spcBef>
                <a:spcPts val="0"/>
              </a:spcBef>
              <a:spcAft>
                <a:spcPts val="0"/>
              </a:spcAft>
              <a:buClr>
                <a:schemeClr val="dk1"/>
              </a:buClr>
              <a:buSzPts val="1200"/>
              <a:buFont typeface="Arial"/>
              <a:buChar char="•"/>
            </a:pPr>
            <a:r>
              <a:rPr lang="en-US"/>
              <a:t>The facilitator should explain the concept of financial planning and ask participants to briefly elaborate their own short-term financial plan (let’s say for 1 day)</a:t>
            </a:r>
            <a:r>
              <a:rPr lang="en-US" sz="1200">
                <a:solidFill>
                  <a:schemeClr val="dk1"/>
                </a:solidFill>
                <a:latin typeface="Calibri"/>
                <a:ea typeface="Calibri"/>
                <a:cs typeface="Calibri"/>
                <a:sym typeface="Calibri"/>
              </a:rPr>
              <a:t>.”</a:t>
            </a:r>
            <a:endParaRPr sz="1200">
              <a:solidFill>
                <a:schemeClr val="dk1"/>
              </a:solidFill>
              <a:latin typeface="Calibri"/>
              <a:ea typeface="Calibri"/>
              <a:cs typeface="Calibri"/>
              <a:sym typeface="Calibri"/>
            </a:endParaRPr>
          </a:p>
          <a:p>
            <a:pPr indent="-95250" lvl="0" marL="17145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t/>
            </a:r>
            <a:endParaRPr/>
          </a:p>
        </p:txBody>
      </p:sp>
      <p:sp>
        <p:nvSpPr>
          <p:cNvPr id="165" name="Google Shape;165;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Notes: </a:t>
            </a:r>
            <a:endParaRPr>
              <a:solidFill>
                <a:schemeClr val="dk1"/>
              </a:solidFill>
            </a:endParaRPr>
          </a:p>
          <a:p>
            <a:pPr indent="0" lvl="0" marL="0" rtl="0" algn="l">
              <a:spcBef>
                <a:spcPts val="0"/>
              </a:spcBef>
              <a:spcAft>
                <a:spcPts val="0"/>
              </a:spcAft>
              <a:buClr>
                <a:schemeClr val="dk1"/>
              </a:buClr>
              <a:buSzPts val="1200"/>
              <a:buFont typeface="Arial"/>
              <a:buNone/>
            </a:pPr>
            <a:r>
              <a:t/>
            </a:r>
            <a:endParaRPr>
              <a:solidFill>
                <a:schemeClr val="dk1"/>
              </a:solidFill>
            </a:endParaRPr>
          </a:p>
          <a:p>
            <a:pPr indent="0" lvl="0" marL="0" rtl="0" algn="l">
              <a:spcBef>
                <a:spcPts val="0"/>
              </a:spcBef>
              <a:spcAft>
                <a:spcPts val="0"/>
              </a:spcAft>
              <a:buClr>
                <a:schemeClr val="dk1"/>
              </a:buClr>
              <a:buSzPts val="1200"/>
              <a:buFont typeface="Arial"/>
              <a:buNone/>
            </a:pPr>
            <a:r>
              <a:rPr lang="en-US"/>
              <a:t>Seeing decision-making as a thought process that should result in a certain decision, we can list several principles that should be followed when making decisions regarding financial matters:</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US"/>
              <a:t>The decisions should be:</a:t>
            </a:r>
            <a:endParaRPr/>
          </a:p>
          <a:p>
            <a:pPr indent="-171450" lvl="0" marL="171450" rtl="0" algn="l">
              <a:spcBef>
                <a:spcPts val="0"/>
              </a:spcBef>
              <a:spcAft>
                <a:spcPts val="0"/>
              </a:spcAft>
              <a:buClr>
                <a:schemeClr val="dk1"/>
              </a:buClr>
              <a:buSzPts val="1200"/>
              <a:buFont typeface="Arial"/>
              <a:buChar char="•"/>
            </a:pPr>
            <a:r>
              <a:rPr lang="en-US"/>
              <a:t>Timely;</a:t>
            </a:r>
            <a:endParaRPr/>
          </a:p>
          <a:p>
            <a:pPr indent="-171450" lvl="0" marL="171450" rtl="0" algn="l">
              <a:spcBef>
                <a:spcPts val="0"/>
              </a:spcBef>
              <a:spcAft>
                <a:spcPts val="0"/>
              </a:spcAft>
              <a:buClr>
                <a:schemeClr val="dk1"/>
              </a:buClr>
              <a:buSzPts val="1200"/>
              <a:buFont typeface="Arial"/>
              <a:buChar char="•"/>
            </a:pPr>
            <a:r>
              <a:rPr lang="en-US"/>
              <a:t>Made on a reasonable basis;</a:t>
            </a:r>
            <a:endParaRPr/>
          </a:p>
          <a:p>
            <a:pPr indent="-171450" lvl="0" marL="171450" rtl="0" algn="l">
              <a:spcBef>
                <a:spcPts val="0"/>
              </a:spcBef>
              <a:spcAft>
                <a:spcPts val="0"/>
              </a:spcAft>
              <a:buClr>
                <a:schemeClr val="dk1"/>
              </a:buClr>
              <a:buSzPts val="1200"/>
              <a:buFont typeface="Arial"/>
              <a:buChar char="•"/>
            </a:pPr>
            <a:r>
              <a:rPr lang="en-US"/>
              <a:t>Coordinated with others;</a:t>
            </a:r>
            <a:endParaRPr/>
          </a:p>
          <a:p>
            <a:pPr indent="-171450" lvl="0" marL="171450" rtl="0" algn="l">
              <a:spcBef>
                <a:spcPts val="0"/>
              </a:spcBef>
              <a:spcAft>
                <a:spcPts val="0"/>
              </a:spcAft>
              <a:buClr>
                <a:schemeClr val="dk1"/>
              </a:buClr>
              <a:buSzPts val="1200"/>
              <a:buFont typeface="Arial"/>
              <a:buChar char="•"/>
            </a:pPr>
            <a:r>
              <a:rPr lang="en-US"/>
              <a:t>Based on real parametars;</a:t>
            </a:r>
            <a:endParaRPr/>
          </a:p>
          <a:p>
            <a:pPr indent="-171450" lvl="0" marL="171450" rtl="0" algn="l">
              <a:spcBef>
                <a:spcPts val="0"/>
              </a:spcBef>
              <a:spcAft>
                <a:spcPts val="0"/>
              </a:spcAft>
              <a:buClr>
                <a:schemeClr val="dk1"/>
              </a:buClr>
              <a:buSzPts val="1200"/>
              <a:buFont typeface="Arial"/>
              <a:buChar char="•"/>
            </a:pPr>
            <a:r>
              <a:rPr lang="en-US"/>
              <a:t>Final;</a:t>
            </a:r>
            <a:endParaRPr/>
          </a:p>
          <a:p>
            <a:pPr indent="-95250" lvl="0" marL="17145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The </a:t>
            </a:r>
            <a:r>
              <a:rPr b="1" lang="en-US" sz="1200">
                <a:solidFill>
                  <a:schemeClr val="dk1"/>
                </a:solidFill>
                <a:latin typeface="Calibri"/>
                <a:ea typeface="Calibri"/>
                <a:cs typeface="Calibri"/>
                <a:sym typeface="Calibri"/>
              </a:rPr>
              <a:t>timeliness</a:t>
            </a:r>
            <a:r>
              <a:rPr lang="en-US" sz="1200">
                <a:solidFill>
                  <a:schemeClr val="dk1"/>
                </a:solidFill>
                <a:latin typeface="Calibri"/>
                <a:ea typeface="Calibri"/>
                <a:cs typeface="Calibri"/>
                <a:sym typeface="Calibri"/>
              </a:rPr>
              <a:t> of a decision implies that it is made at the right time. For more important decisions (such as buying a car, buying an apartment, choosing a university in a city/state different from the place of living, etc.), the decision should be made as early as possible before it is carried out, while for decisions that are of lesser importance (that is, they are not financially demanding), the decision can be brought immediately before its execution.</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The </a:t>
            </a:r>
            <a:r>
              <a:rPr b="1" lang="en-US" sz="1200">
                <a:solidFill>
                  <a:schemeClr val="dk1"/>
                </a:solidFill>
                <a:latin typeface="Calibri"/>
                <a:ea typeface="Calibri"/>
                <a:cs typeface="Calibri"/>
                <a:sym typeface="Calibri"/>
              </a:rPr>
              <a:t>reasonable basis</a:t>
            </a:r>
            <a:r>
              <a:rPr lang="en-US" sz="1200">
                <a:solidFill>
                  <a:schemeClr val="dk1"/>
                </a:solidFill>
                <a:latin typeface="Calibri"/>
                <a:ea typeface="Calibri"/>
                <a:cs typeface="Calibri"/>
                <a:sym typeface="Calibri"/>
              </a:rPr>
              <a:t> principle implies that it should be made only if it is necessary and if it includes real benefit for the individual/family. </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Although decisions are mostly individual or at family level, it is a good practice before a major decision is made, to </a:t>
            </a:r>
            <a:r>
              <a:rPr b="1" lang="en-US" sz="1200">
                <a:solidFill>
                  <a:schemeClr val="dk1"/>
                </a:solidFill>
                <a:latin typeface="Calibri"/>
                <a:ea typeface="Calibri"/>
                <a:cs typeface="Calibri"/>
                <a:sym typeface="Calibri"/>
              </a:rPr>
              <a:t>coordinate the process</a:t>
            </a:r>
            <a:r>
              <a:rPr lang="en-US" sz="1200">
                <a:solidFill>
                  <a:schemeClr val="dk1"/>
                </a:solidFill>
                <a:latin typeface="Calibri"/>
                <a:ea typeface="Calibri"/>
                <a:cs typeface="Calibri"/>
                <a:sym typeface="Calibri"/>
              </a:rPr>
              <a:t> with family members (especially if some of them are to appear as key actors in the financing of any process) or with close friends. To be more precise, if you decide to buy a car – consult your family, do some research and talk to your friends – maybe you will get a valuable information that will help you to make a better decision!</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Each decision we make must be </a:t>
            </a:r>
            <a:r>
              <a:rPr b="1" lang="en-US" sz="1200">
                <a:solidFill>
                  <a:schemeClr val="dk1"/>
                </a:solidFill>
                <a:latin typeface="Calibri"/>
                <a:ea typeface="Calibri"/>
                <a:cs typeface="Calibri"/>
                <a:sym typeface="Calibri"/>
              </a:rPr>
              <a:t>based on real parametars – </a:t>
            </a:r>
            <a:r>
              <a:rPr lang="en-US" sz="1200">
                <a:solidFill>
                  <a:schemeClr val="dk1"/>
                </a:solidFill>
                <a:latin typeface="Calibri"/>
                <a:ea typeface="Calibri"/>
                <a:cs typeface="Calibri"/>
                <a:sym typeface="Calibri"/>
              </a:rPr>
              <a:t>if you decide to study at a University outside your country – </a:t>
            </a:r>
            <a:r>
              <a:rPr lang="en-US" sz="1200" u="sng">
                <a:solidFill>
                  <a:schemeClr val="dk1"/>
                </a:solidFill>
                <a:latin typeface="Calibri"/>
                <a:ea typeface="Calibri"/>
                <a:cs typeface="Calibri"/>
                <a:sym typeface="Calibri"/>
              </a:rPr>
              <a:t>firstly</a:t>
            </a:r>
            <a:r>
              <a:rPr lang="en-US" sz="1200">
                <a:solidFill>
                  <a:schemeClr val="dk1"/>
                </a:solidFill>
                <a:latin typeface="Calibri"/>
                <a:ea typeface="Calibri"/>
                <a:cs typeface="Calibri"/>
                <a:sym typeface="Calibri"/>
              </a:rPr>
              <a:t> do some research on whether you meet the qualitative and quantitative criteria for enrollment and that way avoid wasting a lot of time and resources in planning the entire process.</a:t>
            </a:r>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Last but not least - the decision must be </a:t>
            </a:r>
            <a:r>
              <a:rPr b="1" lang="en-US" sz="1200">
                <a:solidFill>
                  <a:schemeClr val="dk1"/>
                </a:solidFill>
                <a:latin typeface="Calibri"/>
                <a:ea typeface="Calibri"/>
                <a:cs typeface="Calibri"/>
                <a:sym typeface="Calibri"/>
              </a:rPr>
              <a:t>final</a:t>
            </a:r>
            <a:r>
              <a:rPr lang="en-US" sz="1200">
                <a:solidFill>
                  <a:schemeClr val="dk1"/>
                </a:solidFill>
                <a:latin typeface="Calibri"/>
                <a:ea typeface="Calibri"/>
                <a:cs typeface="Calibri"/>
                <a:sym typeface="Calibri"/>
              </a:rPr>
              <a:t>. The finality of a decision implies that it has been adopted and that all necessary measures have been taken for its implementation - without going back to the process before its adoption. Although this may seem obvious, but until each one decides that the “brainstorming” phase is over and the implementation is next - everything is up in the “air” and is pending. </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t/>
            </a:r>
            <a:endParaRPr/>
          </a:p>
        </p:txBody>
      </p:sp>
      <p:sp>
        <p:nvSpPr>
          <p:cNvPr id="173" name="Google Shape;173;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Notes: </a:t>
            </a:r>
            <a:endParaRPr/>
          </a:p>
          <a:p>
            <a:pPr indent="0" lvl="0" marL="0" marR="0" rtl="0" algn="l">
              <a:lnSpc>
                <a:spcPct val="100000"/>
              </a:lnSpc>
              <a:spcBef>
                <a:spcPts val="0"/>
              </a:spcBef>
              <a:spcAft>
                <a:spcPts val="0"/>
              </a:spcAft>
              <a:buClr>
                <a:schemeClr val="dk1"/>
              </a:buClr>
              <a:buSzPts val="1200"/>
              <a:buFont typeface="Calibri"/>
              <a:buNone/>
            </a:pPr>
            <a:r>
              <a:rPr lang="en-US"/>
              <a:t>Trainers should be aware that there are no wrong or right answers, its objective is to see the way of reasoning of each individual, as well as to determine financial behaviour.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US" u="sng"/>
              <a:t>Important: </a:t>
            </a:r>
            <a:r>
              <a:rPr lang="en-US"/>
              <a:t>Encourage participants to express their opinion freely and to elaborate their decision.</a:t>
            </a:r>
            <a:endParaRPr/>
          </a:p>
          <a:p>
            <a:pPr indent="0" lvl="0" marL="0" rtl="0" algn="l">
              <a:spcBef>
                <a:spcPts val="0"/>
              </a:spcBef>
              <a:spcAft>
                <a:spcPts val="0"/>
              </a:spcAft>
              <a:buNone/>
            </a:pPr>
            <a:r>
              <a:t/>
            </a:r>
            <a:endParaRPr/>
          </a:p>
        </p:txBody>
      </p:sp>
      <p:sp>
        <p:nvSpPr>
          <p:cNvPr id="181" name="Google Shape;181;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7" name="Google Shape;18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Note(s): N/A</a:t>
            </a:r>
            <a:endParaRPr/>
          </a:p>
        </p:txBody>
      </p:sp>
      <p:sp>
        <p:nvSpPr>
          <p:cNvPr id="188" name="Google Shape;188;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u="sng">
                <a:solidFill>
                  <a:schemeClr val="dk1"/>
                </a:solidFill>
                <a:latin typeface="Calibri"/>
                <a:ea typeface="Calibri"/>
                <a:cs typeface="Calibri"/>
                <a:sym typeface="Calibri"/>
              </a:rPr>
              <a:t>Note:</a:t>
            </a:r>
            <a:r>
              <a:rPr lang="en-US" sz="1200">
                <a:solidFill>
                  <a:schemeClr val="dk1"/>
                </a:solidFill>
                <a:latin typeface="Calibri"/>
                <a:ea typeface="Calibri"/>
                <a:cs typeface="Calibri"/>
                <a:sym typeface="Calibri"/>
              </a:rPr>
              <a:t> The review of these terms is in a micro context – on a single individual or family. In the next slides some of the terms are explained on a macro level.</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t/>
            </a:r>
            <a:endParaRPr/>
          </a:p>
        </p:txBody>
      </p:sp>
      <p:sp>
        <p:nvSpPr>
          <p:cNvPr id="196" name="Google Shape;196;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3" name="Google Shape;203;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Arial"/>
              <a:buNone/>
            </a:pPr>
            <a:r>
              <a:rPr lang="en-US"/>
              <a:t>Note: Proceed to Task 3</a:t>
            </a:r>
            <a:endParaRPr/>
          </a:p>
          <a:p>
            <a:pPr indent="0" lvl="0" marL="0" rtl="0" algn="l">
              <a:spcBef>
                <a:spcPts val="0"/>
              </a:spcBef>
              <a:spcAft>
                <a:spcPts val="0"/>
              </a:spcAft>
              <a:buNone/>
            </a:pPr>
            <a:r>
              <a:t/>
            </a:r>
            <a:endParaRPr/>
          </a:p>
        </p:txBody>
      </p:sp>
      <p:sp>
        <p:nvSpPr>
          <p:cNvPr id="204" name="Google Shape;204;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1" name="Google Shape;211;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Arial"/>
              <a:buNone/>
            </a:pPr>
            <a:r>
              <a:rPr lang="en-US" u="sng"/>
              <a:t>Note: </a:t>
            </a:r>
            <a:endParaRPr/>
          </a:p>
          <a:p>
            <a:pPr indent="-171450" lvl="0" marL="171450" marR="0" rtl="0" algn="l">
              <a:lnSpc>
                <a:spcPct val="100000"/>
              </a:lnSpc>
              <a:spcBef>
                <a:spcPts val="0"/>
              </a:spcBef>
              <a:spcAft>
                <a:spcPts val="0"/>
              </a:spcAft>
              <a:buClr>
                <a:schemeClr val="dk1"/>
              </a:buClr>
              <a:buSzPts val="1200"/>
              <a:buFont typeface="Arial"/>
              <a:buChar char="•"/>
            </a:pPr>
            <a:r>
              <a:rPr lang="en-US"/>
              <a:t>Trainers should encourage learners to adjust their personal budget (or the budget of family “N”) to the new circumstances. This task is the core of the module and it should serve to teach the learners that the budget is a dynamic document and corrective actions are almost always required. </a:t>
            </a:r>
            <a:endParaRPr/>
          </a:p>
          <a:p>
            <a:pPr indent="-171450" lvl="0" marL="171450" marR="0" rtl="0" algn="l">
              <a:lnSpc>
                <a:spcPct val="100000"/>
              </a:lnSpc>
              <a:spcBef>
                <a:spcPts val="0"/>
              </a:spcBef>
              <a:spcAft>
                <a:spcPts val="0"/>
              </a:spcAft>
              <a:buClr>
                <a:schemeClr val="dk1"/>
              </a:buClr>
              <a:buSzPts val="1200"/>
              <a:buFont typeface="Arial"/>
              <a:buChar char="•"/>
            </a:pPr>
            <a:r>
              <a:rPr lang="en-US"/>
              <a:t>Carefully instruct participants to review their previously created budgets and to implement the change. Let them know, that this is a school-based example and it is a simplified form of what occurs in practice.</a:t>
            </a:r>
            <a:endParaRPr/>
          </a:p>
          <a:p>
            <a:pPr indent="0" lvl="0" marL="0" marR="0" rtl="0" algn="l">
              <a:lnSpc>
                <a:spcPct val="100000"/>
              </a:lnSpc>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t/>
            </a:r>
            <a:endParaRPr/>
          </a:p>
        </p:txBody>
      </p:sp>
      <p:sp>
        <p:nvSpPr>
          <p:cNvPr id="212" name="Google Shape;212;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u="sng">
                <a:solidFill>
                  <a:schemeClr val="dk1"/>
                </a:solidFill>
                <a:latin typeface="Calibri"/>
                <a:ea typeface="Calibri"/>
                <a:cs typeface="Calibri"/>
                <a:sym typeface="Calibri"/>
              </a:rPr>
              <a:t>Note:</a:t>
            </a:r>
            <a:r>
              <a:rPr lang="en-US" sz="1200">
                <a:solidFill>
                  <a:schemeClr val="dk1"/>
                </a:solidFill>
                <a:latin typeface="Calibri"/>
                <a:ea typeface="Calibri"/>
                <a:cs typeface="Calibri"/>
                <a:sym typeface="Calibri"/>
              </a:rPr>
              <a:t> Explain as simple as possible the terms and definitions.</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t/>
            </a:r>
            <a:endParaRPr/>
          </a:p>
        </p:txBody>
      </p:sp>
      <p:sp>
        <p:nvSpPr>
          <p:cNvPr id="220" name="Google Shape;220;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8" name="Google Shape;228;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u="sng">
                <a:solidFill>
                  <a:schemeClr val="dk1"/>
                </a:solidFill>
                <a:latin typeface="Calibri"/>
                <a:ea typeface="Calibri"/>
                <a:cs typeface="Calibri"/>
                <a:sym typeface="Calibri"/>
              </a:rPr>
              <a:t>Note:</a:t>
            </a:r>
            <a:r>
              <a:rPr lang="en-US" sz="1200">
                <a:solidFill>
                  <a:schemeClr val="dk1"/>
                </a:solidFill>
                <a:latin typeface="Calibri"/>
                <a:ea typeface="Calibri"/>
                <a:cs typeface="Calibri"/>
                <a:sym typeface="Calibri"/>
              </a:rPr>
              <a:t> Explain as simple as possible the terms and definitions.</a:t>
            </a:r>
            <a:endParaRPr/>
          </a:p>
          <a:p>
            <a:pPr indent="0" lvl="0" marL="0" rtl="0" algn="l">
              <a:spcBef>
                <a:spcPts val="0"/>
              </a:spcBef>
              <a:spcAft>
                <a:spcPts val="0"/>
              </a:spcAft>
              <a:buNone/>
            </a:pPr>
            <a:r>
              <a:t/>
            </a:r>
            <a:endParaRPr/>
          </a:p>
        </p:txBody>
      </p:sp>
      <p:sp>
        <p:nvSpPr>
          <p:cNvPr id="229" name="Google Shape;229;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6" name="Google Shape;236;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Arial"/>
              <a:buNone/>
            </a:pPr>
            <a:r>
              <a:rPr lang="en-US" u="sng"/>
              <a:t>Note: </a:t>
            </a:r>
            <a:endParaRPr/>
          </a:p>
          <a:p>
            <a:pPr indent="0" lvl="0" marL="0" rtl="0" algn="l">
              <a:spcBef>
                <a:spcPts val="0"/>
              </a:spcBef>
              <a:spcAft>
                <a:spcPts val="0"/>
              </a:spcAft>
              <a:buClr>
                <a:schemeClr val="dk1"/>
              </a:buClr>
              <a:buSzPts val="1200"/>
              <a:buFont typeface="Arial"/>
              <a:buNone/>
            </a:pPr>
            <a:r>
              <a:rPr lang="en-US"/>
              <a:t>Demonstrate how a “single” decision (made by many persons in a similar period) may reflect to the economy as a whole.</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US"/>
              <a:t>Additionally, you can explain the following:</a:t>
            </a:r>
            <a:endParaRPr/>
          </a:p>
          <a:p>
            <a:pPr indent="0" lvl="0" marL="0" rtl="0" algn="l">
              <a:spcBef>
                <a:spcPts val="0"/>
              </a:spcBef>
              <a:spcAft>
                <a:spcPts val="0"/>
              </a:spcAft>
              <a:buClr>
                <a:schemeClr val="dk1"/>
              </a:buClr>
              <a:buSzPts val="1200"/>
              <a:buFont typeface="Arial"/>
              <a:buNone/>
            </a:pPr>
            <a:r>
              <a:t/>
            </a:r>
            <a:endParaRPr/>
          </a:p>
          <a:p>
            <a:pPr indent="0" lvl="0" marL="0" rtl="0" algn="l">
              <a:spcBef>
                <a:spcPts val="0"/>
              </a:spcBef>
              <a:spcAft>
                <a:spcPts val="0"/>
              </a:spcAft>
              <a:buClr>
                <a:schemeClr val="dk1"/>
              </a:buClr>
              <a:buSzPts val="1200"/>
              <a:buFont typeface="Arial"/>
              <a:buNone/>
            </a:pPr>
            <a:r>
              <a:rPr lang="en-US"/>
              <a:t>How the key macroeconomic variables (inflation and public debt) influence individuals:</a:t>
            </a:r>
            <a:endParaRPr/>
          </a:p>
          <a:p>
            <a:pPr indent="0" lvl="0" marL="0" rtl="0" algn="l">
              <a:spcBef>
                <a:spcPts val="0"/>
              </a:spcBef>
              <a:spcAft>
                <a:spcPts val="0"/>
              </a:spcAft>
              <a:buNone/>
            </a:pPr>
            <a:r>
              <a:rPr lang="en-US" sz="1200" u="sng">
                <a:solidFill>
                  <a:schemeClr val="dk1"/>
                </a:solidFill>
                <a:latin typeface="Calibri"/>
                <a:ea typeface="Calibri"/>
                <a:cs typeface="Calibri"/>
                <a:sym typeface="Calibri"/>
              </a:rPr>
              <a:t>Inflation</a:t>
            </a:r>
            <a:r>
              <a:rPr lang="en-US" sz="1200">
                <a:solidFill>
                  <a:schemeClr val="dk1"/>
                </a:solidFill>
                <a:latin typeface="Calibri"/>
                <a:ea typeface="Calibri"/>
                <a:cs typeface="Calibri"/>
                <a:sym typeface="Calibri"/>
              </a:rPr>
              <a:t> – causes decrease of the purchasing power of money. Simply said, if there is inflation (to assume 15%), then if you get the same amount of money as before, you will be able to buy (theoretically seen) 15 % less goods and services.</a:t>
            </a:r>
            <a:endParaRPr sz="1200">
              <a:solidFill>
                <a:schemeClr val="dk1"/>
              </a:solidFill>
              <a:latin typeface="Calibri"/>
              <a:ea typeface="Calibri"/>
              <a:cs typeface="Calibri"/>
              <a:sym typeface="Calibri"/>
            </a:endParaRPr>
          </a:p>
          <a:p>
            <a:pPr indent="0" lvl="0" marL="0" rtl="0" algn="l">
              <a:spcBef>
                <a:spcPts val="0"/>
              </a:spcBef>
              <a:spcAft>
                <a:spcPts val="0"/>
              </a:spcAft>
              <a:buNone/>
            </a:pPr>
            <a:r>
              <a:rPr lang="en-US" sz="1200" u="sng">
                <a:solidFill>
                  <a:schemeClr val="dk1"/>
                </a:solidFill>
                <a:latin typeface="Calibri"/>
                <a:ea typeface="Calibri"/>
                <a:cs typeface="Calibri"/>
                <a:sym typeface="Calibri"/>
              </a:rPr>
              <a:t>Public debt </a:t>
            </a:r>
            <a:r>
              <a:rPr lang="en-US" sz="1200">
                <a:solidFill>
                  <a:schemeClr val="dk1"/>
                </a:solidFill>
                <a:latin typeface="Calibri"/>
                <a:ea typeface="Calibri"/>
                <a:cs typeface="Calibri"/>
                <a:sym typeface="Calibri"/>
              </a:rPr>
              <a:t>– The higher the public debt of the country (towards national and international financial institutions), the higher the possibility of increasing of taxes for individuals and companies, from where this debt is to be financed. </a:t>
            </a:r>
            <a:endParaRPr/>
          </a:p>
          <a:p>
            <a:pPr indent="0" lvl="0" marL="0" rtl="0" algn="l">
              <a:spcBef>
                <a:spcPts val="0"/>
              </a:spcBef>
              <a:spcAft>
                <a:spcPts val="0"/>
              </a:spcAft>
              <a:buNone/>
            </a:pPr>
            <a:r>
              <a:t/>
            </a:r>
            <a:endParaRPr/>
          </a:p>
        </p:txBody>
      </p:sp>
      <p:sp>
        <p:nvSpPr>
          <p:cNvPr id="237" name="Google Shape;237;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a:t>Notes to the Facilitator:</a:t>
            </a:r>
            <a:endParaRPr/>
          </a:p>
          <a:p>
            <a:pPr indent="-171450" lvl="0" marL="171450" rtl="0" algn="l">
              <a:spcBef>
                <a:spcPts val="0"/>
              </a:spcBef>
              <a:spcAft>
                <a:spcPts val="0"/>
              </a:spcAft>
              <a:buClr>
                <a:schemeClr val="dk1"/>
              </a:buClr>
              <a:buSzPts val="1200"/>
              <a:buFont typeface="Calibri"/>
              <a:buChar char="-"/>
            </a:pPr>
            <a:r>
              <a:rPr lang="en-US"/>
              <a:t>Feel free to amend the slides based on your personal experience, knowledge and training style. </a:t>
            </a:r>
            <a:endParaRPr/>
          </a:p>
          <a:p>
            <a:pPr indent="-171450" lvl="0" marL="171450" rtl="0" algn="l">
              <a:spcBef>
                <a:spcPts val="0"/>
              </a:spcBef>
              <a:spcAft>
                <a:spcPts val="0"/>
              </a:spcAft>
              <a:buClr>
                <a:schemeClr val="dk1"/>
              </a:buClr>
              <a:buSzPts val="1200"/>
              <a:buFont typeface="Calibri"/>
              <a:buChar char="-"/>
            </a:pPr>
            <a:r>
              <a:rPr lang="en-US"/>
              <a:t>However, try to stick to the overall structure and the planned learning objectives. </a:t>
            </a:r>
            <a:endParaRPr/>
          </a:p>
          <a:p>
            <a:pPr indent="-171450" lvl="0" marL="171450" rtl="0" algn="l">
              <a:spcBef>
                <a:spcPts val="0"/>
              </a:spcBef>
              <a:spcAft>
                <a:spcPts val="0"/>
              </a:spcAft>
              <a:buClr>
                <a:schemeClr val="dk1"/>
              </a:buClr>
              <a:buSzPts val="1200"/>
              <a:buFont typeface="Calibri"/>
              <a:buChar char="-"/>
            </a:pPr>
            <a:r>
              <a:rPr lang="en-US"/>
              <a:t>This training module could be delivered in both face-to-face and online environment. </a:t>
            </a:r>
            <a:endParaRPr/>
          </a:p>
        </p:txBody>
      </p:sp>
      <p:sp>
        <p:nvSpPr>
          <p:cNvPr id="93" name="Google Shape;9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4" name="Google Shape;244;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Arial"/>
              <a:buNone/>
            </a:pPr>
            <a:r>
              <a:rPr lang="en-US" u="sng"/>
              <a:t>Note: </a:t>
            </a:r>
            <a:endParaRPr/>
          </a:p>
          <a:p>
            <a:pPr indent="0" lvl="0" marL="0" rtl="0" algn="l">
              <a:spcBef>
                <a:spcPts val="0"/>
              </a:spcBef>
              <a:spcAft>
                <a:spcPts val="0"/>
              </a:spcAft>
              <a:buClr>
                <a:schemeClr val="dk1"/>
              </a:buClr>
              <a:buSzPts val="1200"/>
              <a:buFont typeface="Arial"/>
              <a:buNone/>
            </a:pPr>
            <a:r>
              <a:rPr lang="en-US"/>
              <a:t>Proceed to task 4. Note the important elements to participants, prior to instructing them to read the task:</a:t>
            </a:r>
            <a:endParaRPr/>
          </a:p>
          <a:p>
            <a:pPr indent="0" lvl="0" marL="0" rtl="0" algn="l">
              <a:spcBef>
                <a:spcPts val="0"/>
              </a:spcBef>
              <a:spcAft>
                <a:spcPts val="0"/>
              </a:spcAft>
              <a:buClr>
                <a:schemeClr val="dk1"/>
              </a:buClr>
              <a:buSzPts val="1200"/>
              <a:buFont typeface="Arial"/>
              <a:buNone/>
            </a:pPr>
            <a:r>
              <a:t/>
            </a:r>
            <a:endParaRPr/>
          </a:p>
          <a:p>
            <a:pPr indent="-171450" lvl="0" marL="171450" rtl="0" algn="l">
              <a:spcBef>
                <a:spcPts val="0"/>
              </a:spcBef>
              <a:spcAft>
                <a:spcPts val="0"/>
              </a:spcAft>
              <a:buClr>
                <a:schemeClr val="dk1"/>
              </a:buClr>
              <a:buSzPts val="1200"/>
              <a:buFont typeface="Arial"/>
              <a:buChar char="•"/>
            </a:pPr>
            <a:r>
              <a:rPr lang="en-US"/>
              <a:t>Disregard your personal current state and put yourself as much as you can in the frame of the described assumptions;</a:t>
            </a:r>
            <a:endParaRPr/>
          </a:p>
          <a:p>
            <a:pPr indent="-171450" lvl="0" marL="171450" rtl="0" algn="l">
              <a:spcBef>
                <a:spcPts val="0"/>
              </a:spcBef>
              <a:spcAft>
                <a:spcPts val="0"/>
              </a:spcAft>
              <a:buClr>
                <a:schemeClr val="dk1"/>
              </a:buClr>
              <a:buSzPts val="1200"/>
              <a:buFont typeface="Arial"/>
              <a:buChar char="•"/>
            </a:pPr>
            <a:r>
              <a:rPr lang="en-US"/>
              <a:t>Higher interest rates means a higher price for the money we intend to borrow;</a:t>
            </a:r>
            <a:endParaRPr/>
          </a:p>
          <a:p>
            <a:pPr indent="-171450" lvl="0" marL="171450" rtl="0" algn="l">
              <a:spcBef>
                <a:spcPts val="0"/>
              </a:spcBef>
              <a:spcAft>
                <a:spcPts val="0"/>
              </a:spcAft>
              <a:buClr>
                <a:schemeClr val="dk1"/>
              </a:buClr>
              <a:buSzPts val="1200"/>
              <a:buFont typeface="Arial"/>
              <a:buChar char="•"/>
            </a:pPr>
            <a:r>
              <a:rPr lang="en-US"/>
              <a:t>Economists can only predict – not guarantee;</a:t>
            </a:r>
            <a:endParaRPr/>
          </a:p>
          <a:p>
            <a:pPr indent="-171450" lvl="0" marL="171450" rtl="0" algn="l">
              <a:spcBef>
                <a:spcPts val="0"/>
              </a:spcBef>
              <a:spcAft>
                <a:spcPts val="0"/>
              </a:spcAft>
              <a:buClr>
                <a:schemeClr val="dk1"/>
              </a:buClr>
              <a:buSzPts val="1200"/>
              <a:buFont typeface="Arial"/>
              <a:buChar char="•"/>
            </a:pPr>
            <a:r>
              <a:rPr lang="en-US"/>
              <a:t>Recall the parameters on which a decision needs to be taken, from the previous slides;</a:t>
            </a:r>
            <a:endParaRPr/>
          </a:p>
          <a:p>
            <a:pPr indent="0" lvl="0" marL="0" rtl="0" algn="l">
              <a:spcBef>
                <a:spcPts val="0"/>
              </a:spcBef>
              <a:spcAft>
                <a:spcPts val="0"/>
              </a:spcAft>
              <a:buClr>
                <a:schemeClr val="dk1"/>
              </a:buClr>
              <a:buSzPts val="1200"/>
              <a:buFont typeface="Arial"/>
              <a:buNone/>
            </a:pPr>
            <a:r>
              <a:t/>
            </a:r>
            <a:endParaRPr/>
          </a:p>
          <a:p>
            <a:pPr indent="0" lvl="0" marL="0" marR="0" rtl="0" algn="l">
              <a:lnSpc>
                <a:spcPct val="100000"/>
              </a:lnSpc>
              <a:spcBef>
                <a:spcPts val="0"/>
              </a:spcBef>
              <a:spcAft>
                <a:spcPts val="0"/>
              </a:spcAft>
              <a:buClr>
                <a:schemeClr val="dk1"/>
              </a:buClr>
              <a:buSzPts val="1200"/>
              <a:buFont typeface="Calibri"/>
              <a:buNone/>
            </a:pPr>
            <a:r>
              <a:rPr lang="en-US"/>
              <a:t>Trainers should be aware that there are no wrong or right answers and the objective of this task is to see the way of reasoning of each individual, as well as to determine financial behaviour. </a:t>
            </a:r>
            <a:endParaRPr/>
          </a:p>
          <a:p>
            <a:pPr indent="0" lvl="0" marL="0" marR="0" rtl="0" algn="l">
              <a:lnSpc>
                <a:spcPct val="100000"/>
              </a:lnSpc>
              <a:spcBef>
                <a:spcPts val="0"/>
              </a:spcBef>
              <a:spcAft>
                <a:spcPts val="0"/>
              </a:spcAft>
              <a:buClr>
                <a:schemeClr val="dk1"/>
              </a:buClr>
              <a:buSzPts val="1200"/>
              <a:buFont typeface="Calibri"/>
              <a:buNone/>
            </a:pPr>
            <a:r>
              <a:rPr lang="en-US"/>
              <a:t>As this is a more complex task, trainers should provide brief explanation of the most important variables within the task, as well as elaborate the case study more, where neccesary. </a:t>
            </a:r>
            <a:endParaRPr/>
          </a:p>
          <a:p>
            <a:pPr indent="0" lvl="0" marL="0" marR="0" rtl="0" algn="l">
              <a:lnSpc>
                <a:spcPct val="100000"/>
              </a:lnSpc>
              <a:spcBef>
                <a:spcPts val="0"/>
              </a:spcBef>
              <a:spcAft>
                <a:spcPts val="0"/>
              </a:spcAft>
              <a:buClr>
                <a:schemeClr val="dk1"/>
              </a:buClr>
              <a:buSzPts val="1200"/>
              <a:buFont typeface="Calibri"/>
              <a:buNone/>
            </a:pPr>
            <a:r>
              <a:rPr lang="en-US"/>
              <a:t>The attention of the learners needs to be directed towards making a decision, considering not only the financial aspect, but also personal needs. </a:t>
            </a:r>
            <a:endParaRPr/>
          </a:p>
        </p:txBody>
      </p:sp>
      <p:sp>
        <p:nvSpPr>
          <p:cNvPr id="245" name="Google Shape;245;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N/A</a:t>
            </a:r>
            <a:endParaRPr/>
          </a:p>
        </p:txBody>
      </p:sp>
      <p:sp>
        <p:nvSpPr>
          <p:cNvPr id="252" name="Google Shape;252;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9" name="Google Shape;259;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Arial"/>
              <a:buNone/>
            </a:pPr>
            <a:r>
              <a:rPr lang="en-US"/>
              <a:t>Note: This slide is quite clear and the facilitator may just demonstrate the infographic available here: https://training.finfluencers.org/, Module 4, part 4.3</a:t>
            </a:r>
            <a:endParaRPr/>
          </a:p>
          <a:p>
            <a:pPr indent="0" lvl="0" marL="0" rtl="0" algn="l">
              <a:spcBef>
                <a:spcPts val="0"/>
              </a:spcBef>
              <a:spcAft>
                <a:spcPts val="0"/>
              </a:spcAft>
              <a:buNone/>
            </a:pPr>
            <a:r>
              <a:t/>
            </a:r>
            <a:endParaRPr/>
          </a:p>
        </p:txBody>
      </p:sp>
      <p:sp>
        <p:nvSpPr>
          <p:cNvPr id="260" name="Google Shape;260;p2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7" name="Google Shape;267;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Note: This task is quite simple and the trainer should only provide assistance for the learners, when neccesary.</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u="sng"/>
              <a:t>Explain the following:</a:t>
            </a:r>
            <a:endParaRPr/>
          </a:p>
          <a:p>
            <a:pPr indent="-171450" lvl="0" marL="171450" rtl="0" algn="l">
              <a:spcBef>
                <a:spcPts val="0"/>
              </a:spcBef>
              <a:spcAft>
                <a:spcPts val="0"/>
              </a:spcAft>
              <a:buClr>
                <a:schemeClr val="dk1"/>
              </a:buClr>
              <a:buSzPts val="1200"/>
              <a:buFont typeface="Arial"/>
              <a:buChar char="•"/>
            </a:pPr>
            <a:r>
              <a:rPr lang="en-US"/>
              <a:t>What is a term deposit?</a:t>
            </a:r>
            <a:endParaRPr/>
          </a:p>
          <a:p>
            <a:pPr indent="-171450" lvl="0" marL="171450" rtl="0" algn="l">
              <a:spcBef>
                <a:spcPts val="0"/>
              </a:spcBef>
              <a:spcAft>
                <a:spcPts val="0"/>
              </a:spcAft>
              <a:buClr>
                <a:schemeClr val="dk1"/>
              </a:buClr>
              <a:buSzPts val="1200"/>
              <a:buFont typeface="Arial"/>
              <a:buChar char="•"/>
            </a:pPr>
            <a:r>
              <a:rPr lang="en-US"/>
              <a:t>What is consumer loan?</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268" name="Google Shape;268;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5" name="Google Shape;275;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Notes: N/A</a:t>
            </a:r>
            <a:endParaRPr/>
          </a:p>
        </p:txBody>
      </p:sp>
      <p:sp>
        <p:nvSpPr>
          <p:cNvPr id="276" name="Google Shape;276;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2" name="Google Shape;282;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N/A</a:t>
            </a:r>
            <a:endParaRPr/>
          </a:p>
        </p:txBody>
      </p:sp>
      <p:sp>
        <p:nvSpPr>
          <p:cNvPr id="283" name="Google Shape;283;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u="sng">
                <a:solidFill>
                  <a:schemeClr val="dk1"/>
                </a:solidFill>
              </a:rPr>
              <a:t>Note(s): </a:t>
            </a:r>
            <a:endParaRPr u="sng">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The learning outcomes are closely related to the units of the module and should only be briefly reviewed at the begining. </a:t>
            </a:r>
            <a:endParaRPr>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The trainers should not focus a lot on the outcomes at first, but rather they need to focus on achieving them!</a:t>
            </a:r>
            <a:endParaRPr>
              <a:solidFill>
                <a:schemeClr val="dk1"/>
              </a:solidFill>
            </a:endParaRPr>
          </a:p>
          <a:p>
            <a:pPr indent="0" lvl="0" marL="0" rtl="0" algn="l">
              <a:spcBef>
                <a:spcPts val="0"/>
              </a:spcBef>
              <a:spcAft>
                <a:spcPts val="0"/>
              </a:spcAft>
              <a:buNone/>
            </a:pPr>
            <a:r>
              <a:t/>
            </a:r>
            <a:endParaRPr/>
          </a:p>
        </p:txBody>
      </p:sp>
      <p:sp>
        <p:nvSpPr>
          <p:cNvPr id="101" name="Google Shape;10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9" name="Google Shape;109;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200"/>
              <a:buFont typeface="Arial"/>
              <a:buNone/>
            </a:pPr>
            <a:r>
              <a:rPr lang="en-US" u="sng">
                <a:solidFill>
                  <a:schemeClr val="dk1"/>
                </a:solidFill>
              </a:rPr>
              <a:t>Note(s): </a:t>
            </a:r>
            <a:endParaRPr u="sng">
              <a:solidFill>
                <a:schemeClr val="dk1"/>
              </a:solidFill>
            </a:endParaRPr>
          </a:p>
          <a:p>
            <a:pPr indent="-171450" lvl="0" marL="171450" rtl="0" algn="l">
              <a:spcBef>
                <a:spcPts val="0"/>
              </a:spcBef>
              <a:spcAft>
                <a:spcPts val="0"/>
              </a:spcAft>
              <a:buClr>
                <a:schemeClr val="dk1"/>
              </a:buClr>
              <a:buSzPts val="1200"/>
              <a:buFont typeface="Arial"/>
              <a:buChar char="•"/>
            </a:pPr>
            <a:r>
              <a:rPr lang="en-US"/>
              <a:t>Here is a more detailed overview of the topics that will be presented during the session. </a:t>
            </a:r>
            <a:endParaRPr/>
          </a:p>
          <a:p>
            <a:pPr indent="-171450" lvl="0" marL="171450" rtl="0" algn="l">
              <a:spcBef>
                <a:spcPts val="0"/>
              </a:spcBef>
              <a:spcAft>
                <a:spcPts val="0"/>
              </a:spcAft>
              <a:buClr>
                <a:schemeClr val="dk1"/>
              </a:buClr>
              <a:buSzPts val="1200"/>
              <a:buFont typeface="Arial"/>
              <a:buChar char="•"/>
            </a:pPr>
            <a:r>
              <a:rPr lang="en-US"/>
              <a:t>The Facilitator could amend this slide based on specific settings of the session and his/her personal experience with the target audience. </a:t>
            </a:r>
            <a:endParaRPr/>
          </a:p>
          <a:p>
            <a:pPr indent="-171450" lvl="0" marL="171450" rtl="0" algn="l">
              <a:spcBef>
                <a:spcPts val="0"/>
              </a:spcBef>
              <a:spcAft>
                <a:spcPts val="0"/>
              </a:spcAft>
              <a:buClr>
                <a:schemeClr val="dk1"/>
              </a:buClr>
              <a:buSzPts val="1200"/>
              <a:buFont typeface="Arial"/>
              <a:buChar char="•"/>
            </a:pPr>
            <a:r>
              <a:rPr lang="en-US"/>
              <a:t>Do not spend a lot of time on this slide. Move along quickly and maybe suggest that participants could ask you to spend more time on a certain topic that might interest/concern them. </a:t>
            </a:r>
            <a:endParaRPr/>
          </a:p>
        </p:txBody>
      </p:sp>
      <p:sp>
        <p:nvSpPr>
          <p:cNvPr id="110" name="Google Shape;110;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8" name="Google Shape;11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Notes: </a:t>
            </a:r>
            <a:endParaRPr>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dk1"/>
              </a:solidFill>
            </a:endParaRPr>
          </a:p>
          <a:p>
            <a:pPr indent="-171450" lvl="0" marL="171450" rtl="0" algn="l">
              <a:spcBef>
                <a:spcPts val="0"/>
              </a:spcBef>
              <a:spcAft>
                <a:spcPts val="0"/>
              </a:spcAft>
              <a:buClr>
                <a:schemeClr val="dk1"/>
              </a:buClr>
              <a:buSzPts val="1200"/>
              <a:buFont typeface="Arial"/>
              <a:buChar char="•"/>
            </a:pPr>
            <a:r>
              <a:rPr lang="en-US"/>
              <a:t>The facilitator may demonstrate the introductory video for the module. </a:t>
            </a:r>
            <a:endParaRPr/>
          </a:p>
          <a:p>
            <a:pPr indent="0" lvl="0" marL="0" rtl="0" algn="l">
              <a:spcBef>
                <a:spcPts val="0"/>
              </a:spcBef>
              <a:spcAft>
                <a:spcPts val="0"/>
              </a:spcAft>
              <a:buNone/>
            </a:pPr>
            <a:r>
              <a:t/>
            </a:r>
            <a:endParaRPr/>
          </a:p>
        </p:txBody>
      </p:sp>
      <p:sp>
        <p:nvSpPr>
          <p:cNvPr id="119" name="Google Shape;11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Notes: </a:t>
            </a:r>
            <a:endParaRPr>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dk1"/>
              </a:solidFill>
            </a:endParaRPr>
          </a:p>
          <a:p>
            <a:pPr indent="-171450" lvl="0" marL="171450" marR="0" rtl="0" algn="l">
              <a:lnSpc>
                <a:spcPct val="100000"/>
              </a:lnSpc>
              <a:spcBef>
                <a:spcPts val="0"/>
              </a:spcBef>
              <a:spcAft>
                <a:spcPts val="0"/>
              </a:spcAft>
              <a:buClr>
                <a:schemeClr val="dk1"/>
              </a:buClr>
              <a:buSzPts val="1200"/>
              <a:buFont typeface="Arial"/>
              <a:buChar char="•"/>
            </a:pPr>
            <a:r>
              <a:rPr lang="en-US"/>
              <a:t>The facilitator may explain: “</a:t>
            </a:r>
            <a:r>
              <a:rPr lang="en-US" sz="1200">
                <a:solidFill>
                  <a:schemeClr val="dk1"/>
                </a:solidFill>
                <a:latin typeface="Calibri"/>
                <a:ea typeface="Calibri"/>
                <a:cs typeface="Calibri"/>
                <a:sym typeface="Calibri"/>
              </a:rPr>
              <a:t>Of course, these simple and short definitions do not cover the entire subject of the area, but that is not even the main objective of this module. Definitions as such, can be complicated and can only raise more questions, rather than provide answers.”</a:t>
            </a:r>
            <a:endParaRPr sz="1200">
              <a:solidFill>
                <a:schemeClr val="dk1"/>
              </a:solidFill>
              <a:latin typeface="Calibri"/>
              <a:ea typeface="Calibri"/>
              <a:cs typeface="Calibri"/>
              <a:sym typeface="Calibri"/>
            </a:endParaRPr>
          </a:p>
          <a:p>
            <a:pPr indent="-95250" lvl="0" marL="17145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t/>
            </a:r>
            <a:endParaRPr/>
          </a:p>
        </p:txBody>
      </p:sp>
      <p:sp>
        <p:nvSpPr>
          <p:cNvPr id="127" name="Google Shape;12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Notes: </a:t>
            </a:r>
            <a:endParaRPr>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dk1"/>
              </a:solidFill>
            </a:endParaRPr>
          </a:p>
          <a:p>
            <a:pPr indent="-171450" lvl="0" marL="171450" rtl="0" algn="l">
              <a:spcBef>
                <a:spcPts val="0"/>
              </a:spcBef>
              <a:spcAft>
                <a:spcPts val="0"/>
              </a:spcAft>
              <a:buClr>
                <a:schemeClr val="dk1"/>
              </a:buClr>
              <a:buSzPts val="1200"/>
              <a:buFont typeface="Arial"/>
              <a:buChar char="•"/>
            </a:pPr>
            <a:r>
              <a:rPr lang="en-US"/>
              <a:t>The facilitator should briefly explain the different types of budget included in this table and showcase their similarities and differences. </a:t>
            </a:r>
            <a:endParaRPr/>
          </a:p>
          <a:p>
            <a:pPr indent="-171450" lvl="0" marL="171450" rtl="0" algn="l">
              <a:spcBef>
                <a:spcPts val="0"/>
              </a:spcBef>
              <a:spcAft>
                <a:spcPts val="0"/>
              </a:spcAft>
              <a:buClr>
                <a:schemeClr val="dk1"/>
              </a:buClr>
              <a:buSzPts val="1200"/>
              <a:buFont typeface="Arial"/>
              <a:buChar char="•"/>
            </a:pPr>
            <a:r>
              <a:rPr lang="en-US"/>
              <a:t>Please note that this is an important part and should be paid attention.</a:t>
            </a:r>
            <a:endParaRPr/>
          </a:p>
          <a:p>
            <a:pPr indent="-95250" lvl="0" marL="17145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t/>
            </a:r>
            <a:endParaRPr/>
          </a:p>
        </p:txBody>
      </p:sp>
      <p:sp>
        <p:nvSpPr>
          <p:cNvPr id="139" name="Google Shape;13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Notes: </a:t>
            </a:r>
            <a:endParaRPr>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dk1"/>
              </a:solidFill>
            </a:endParaRPr>
          </a:p>
          <a:p>
            <a:pPr indent="-171450" lvl="0" marL="171450" marR="0" rtl="0" algn="l">
              <a:lnSpc>
                <a:spcPct val="100000"/>
              </a:lnSpc>
              <a:spcBef>
                <a:spcPts val="0"/>
              </a:spcBef>
              <a:spcAft>
                <a:spcPts val="0"/>
              </a:spcAft>
              <a:buClr>
                <a:schemeClr val="dk1"/>
              </a:buClr>
              <a:buSzPts val="1200"/>
              <a:buFont typeface="Arial"/>
              <a:buChar char="•"/>
            </a:pPr>
            <a:r>
              <a:rPr lang="en-US"/>
              <a:t>Print or demonstrate the example provided in the content of the training module, for the budget of family “N”: https://training.finfluencers.org/ (Module 4, part 4.1)</a:t>
            </a:r>
            <a:endParaRPr/>
          </a:p>
          <a:p>
            <a:pPr indent="-95250" lvl="0" marL="171450" rtl="0" algn="l">
              <a:spcBef>
                <a:spcPts val="0"/>
              </a:spcBef>
              <a:spcAft>
                <a:spcPts val="0"/>
              </a:spcAft>
              <a:buClr>
                <a:schemeClr val="dk1"/>
              </a:buClr>
              <a:buSzPts val="1200"/>
              <a:buFont typeface="Arial"/>
              <a:buNone/>
            </a:pPr>
            <a:r>
              <a:t/>
            </a:r>
            <a:endParaRPr/>
          </a:p>
          <a:p>
            <a:pPr indent="0" lvl="0" marL="0" rtl="0" algn="l">
              <a:spcBef>
                <a:spcPts val="0"/>
              </a:spcBef>
              <a:spcAft>
                <a:spcPts val="0"/>
              </a:spcAft>
              <a:buNone/>
            </a:pPr>
            <a:r>
              <a:t/>
            </a:r>
            <a:endParaRPr/>
          </a:p>
        </p:txBody>
      </p:sp>
      <p:sp>
        <p:nvSpPr>
          <p:cNvPr id="148" name="Google Shape;14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6" name="Google Shape;15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solidFill>
                  <a:schemeClr val="dk1"/>
                </a:solidFill>
              </a:rPr>
              <a:t>Notes: </a:t>
            </a:r>
            <a:endParaRPr>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dk1"/>
              </a:solidFill>
            </a:endParaRPr>
          </a:p>
          <a:p>
            <a:pPr indent="-171450" lvl="0" marL="171450" rtl="0" algn="l">
              <a:spcBef>
                <a:spcPts val="0"/>
              </a:spcBef>
              <a:spcAft>
                <a:spcPts val="0"/>
              </a:spcAft>
              <a:buClr>
                <a:schemeClr val="dk1"/>
              </a:buClr>
              <a:buSzPts val="1200"/>
              <a:buFont typeface="Arial"/>
              <a:buChar char="•"/>
            </a:pPr>
            <a:r>
              <a:rPr lang="en-US"/>
              <a:t>After reviewing the example, instruct participants to prepare their own budget (Task 1 of case studies) – using the prepared template included in the content of the training module;</a:t>
            </a:r>
            <a:endParaRPr/>
          </a:p>
          <a:p>
            <a:pPr indent="-171450" lvl="0" marL="171450" rtl="0" algn="l">
              <a:spcBef>
                <a:spcPts val="0"/>
              </a:spcBef>
              <a:spcAft>
                <a:spcPts val="0"/>
              </a:spcAft>
              <a:buClr>
                <a:schemeClr val="dk1"/>
              </a:buClr>
              <a:buSzPts val="1200"/>
              <a:buFont typeface="Arial"/>
              <a:buChar char="•"/>
            </a:pPr>
            <a:r>
              <a:rPr lang="en-US"/>
              <a:t>Download the template here: https://training.finfluencers.org/ (Module 4, part 4.1)</a:t>
            </a:r>
            <a:endParaRPr/>
          </a:p>
          <a:p>
            <a:pPr indent="0" lvl="0" marL="0" rtl="0" algn="l">
              <a:spcBef>
                <a:spcPts val="0"/>
              </a:spcBef>
              <a:spcAft>
                <a:spcPts val="0"/>
              </a:spcAft>
              <a:buNone/>
            </a:pPr>
            <a:r>
              <a:t/>
            </a:r>
            <a:endParaRPr/>
          </a:p>
        </p:txBody>
      </p:sp>
      <p:sp>
        <p:nvSpPr>
          <p:cNvPr id="157" name="Google Shape;157;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27"/>
          <p:cNvSpPr txBox="1"/>
          <p:nvPr>
            <p:ph type="ctrTitle"/>
          </p:nvPr>
        </p:nvSpPr>
        <p:spPr>
          <a:xfrm>
            <a:off x="1143000" y="841772"/>
            <a:ext cx="6858000" cy="17907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7"/>
          <p:cNvSpPr txBox="1"/>
          <p:nvPr>
            <p:ph idx="1" type="subTitle"/>
          </p:nvPr>
        </p:nvSpPr>
        <p:spPr>
          <a:xfrm>
            <a:off x="1143000" y="2701528"/>
            <a:ext cx="6858000" cy="124182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8" name="Google Shape;18;p2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72" name="Shape 72"/>
        <p:cNvGrpSpPr/>
        <p:nvPr/>
      </p:nvGrpSpPr>
      <p:grpSpPr>
        <a:xfrm>
          <a:off x="0" y="0"/>
          <a:ext cx="0" cy="0"/>
          <a:chOff x="0" y="0"/>
          <a:chExt cx="0" cy="0"/>
        </a:xfrm>
      </p:grpSpPr>
      <p:sp>
        <p:nvSpPr>
          <p:cNvPr id="73" name="Google Shape;73;p36"/>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6"/>
          <p:cNvSpPr txBox="1"/>
          <p:nvPr>
            <p:ph idx="1" type="body"/>
          </p:nvPr>
        </p:nvSpPr>
        <p:spPr>
          <a:xfrm rot="5400000">
            <a:off x="2940248" y="-942379"/>
            <a:ext cx="3263504"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5" name="Google Shape;75;p3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8" name="Shape 78"/>
        <p:cNvGrpSpPr/>
        <p:nvPr/>
      </p:nvGrpSpPr>
      <p:grpSpPr>
        <a:xfrm>
          <a:off x="0" y="0"/>
          <a:ext cx="0" cy="0"/>
          <a:chOff x="0" y="0"/>
          <a:chExt cx="0" cy="0"/>
        </a:xfrm>
      </p:grpSpPr>
      <p:sp>
        <p:nvSpPr>
          <p:cNvPr id="79" name="Google Shape;79;p37"/>
          <p:cNvSpPr txBox="1"/>
          <p:nvPr>
            <p:ph type="title"/>
          </p:nvPr>
        </p:nvSpPr>
        <p:spPr>
          <a:xfrm rot="5400000">
            <a:off x="5350073" y="1467446"/>
            <a:ext cx="4358879"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7"/>
          <p:cNvSpPr txBox="1"/>
          <p:nvPr>
            <p:ph idx="1" type="body"/>
          </p:nvPr>
        </p:nvSpPr>
        <p:spPr>
          <a:xfrm rot="5400000">
            <a:off x="1349573" y="-447079"/>
            <a:ext cx="4358879"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81" name="Google Shape;81;p37"/>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7"/>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7"/>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28"/>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8"/>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4" name="Google Shape;24;p28"/>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8"/>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8"/>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29"/>
          <p:cNvSpPr txBox="1"/>
          <p:nvPr>
            <p:ph type="title"/>
          </p:nvPr>
        </p:nvSpPr>
        <p:spPr>
          <a:xfrm>
            <a:off x="623888" y="1282304"/>
            <a:ext cx="7886700" cy="2139553"/>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9"/>
          <p:cNvSpPr txBox="1"/>
          <p:nvPr>
            <p:ph idx="1" type="body"/>
          </p:nvPr>
        </p:nvSpPr>
        <p:spPr>
          <a:xfrm>
            <a:off x="623888" y="3442098"/>
            <a:ext cx="7886700" cy="112514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888888"/>
              </a:buClr>
              <a:buSzPts val="1800"/>
              <a:buNone/>
              <a:defRPr sz="1800">
                <a:solidFill>
                  <a:srgbClr val="888888"/>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30" name="Google Shape;30;p29"/>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9"/>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9"/>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30"/>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0"/>
          <p:cNvSpPr txBox="1"/>
          <p:nvPr>
            <p:ph idx="1" type="body"/>
          </p:nvPr>
        </p:nvSpPr>
        <p:spPr>
          <a:xfrm>
            <a:off x="6286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6" name="Google Shape;36;p30"/>
          <p:cNvSpPr txBox="1"/>
          <p:nvPr>
            <p:ph idx="2" type="body"/>
          </p:nvPr>
        </p:nvSpPr>
        <p:spPr>
          <a:xfrm>
            <a:off x="4629150" y="1369219"/>
            <a:ext cx="3886200" cy="326350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7" name="Google Shape;37;p30"/>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0"/>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0"/>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31"/>
          <p:cNvSpPr txBox="1"/>
          <p:nvPr>
            <p:ph type="title"/>
          </p:nvPr>
        </p:nvSpPr>
        <p:spPr>
          <a:xfrm>
            <a:off x="629841"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1"/>
          <p:cNvSpPr txBox="1"/>
          <p:nvPr>
            <p:ph idx="1" type="body"/>
          </p:nvPr>
        </p:nvSpPr>
        <p:spPr>
          <a:xfrm>
            <a:off x="629842" y="1260872"/>
            <a:ext cx="3868340"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3" name="Google Shape;43;p31"/>
          <p:cNvSpPr txBox="1"/>
          <p:nvPr>
            <p:ph idx="2" type="body"/>
          </p:nvPr>
        </p:nvSpPr>
        <p:spPr>
          <a:xfrm>
            <a:off x="629842" y="1878806"/>
            <a:ext cx="3868340"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4" name="Google Shape;44;p31"/>
          <p:cNvSpPr txBox="1"/>
          <p:nvPr>
            <p:ph idx="3" type="body"/>
          </p:nvPr>
        </p:nvSpPr>
        <p:spPr>
          <a:xfrm>
            <a:off x="4629150" y="1260872"/>
            <a:ext cx="3887391" cy="61793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5" name="Google Shape;45;p31"/>
          <p:cNvSpPr txBox="1"/>
          <p:nvPr>
            <p:ph idx="4" type="body"/>
          </p:nvPr>
        </p:nvSpPr>
        <p:spPr>
          <a:xfrm>
            <a:off x="4629150" y="1878806"/>
            <a:ext cx="3887391" cy="2763441"/>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6" name="Google Shape;46;p31"/>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1"/>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1"/>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32"/>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2"/>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2"/>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2"/>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54" name="Shape 54"/>
        <p:cNvGrpSpPr/>
        <p:nvPr/>
      </p:nvGrpSpPr>
      <p:grpSpPr>
        <a:xfrm>
          <a:off x="0" y="0"/>
          <a:ext cx="0" cy="0"/>
          <a:chOff x="0" y="0"/>
          <a:chExt cx="0" cy="0"/>
        </a:xfrm>
      </p:grpSpPr>
      <p:sp>
        <p:nvSpPr>
          <p:cNvPr id="55" name="Google Shape;55;p33"/>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3"/>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3"/>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8" name="Shape 58"/>
        <p:cNvGrpSpPr/>
        <p:nvPr/>
      </p:nvGrpSpPr>
      <p:grpSpPr>
        <a:xfrm>
          <a:off x="0" y="0"/>
          <a:ext cx="0" cy="0"/>
          <a:chOff x="0" y="0"/>
          <a:chExt cx="0" cy="0"/>
        </a:xfrm>
      </p:grpSpPr>
      <p:sp>
        <p:nvSpPr>
          <p:cNvPr id="59" name="Google Shape;59;p34"/>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4"/>
          <p:cNvSpPr txBox="1"/>
          <p:nvPr>
            <p:ph idx="1" type="body"/>
          </p:nvPr>
        </p:nvSpPr>
        <p:spPr>
          <a:xfrm>
            <a:off x="3887391" y="740569"/>
            <a:ext cx="4629150" cy="3655219"/>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61" name="Google Shape;61;p34"/>
          <p:cNvSpPr txBox="1"/>
          <p:nvPr>
            <p:ph idx="2"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2" name="Google Shape;62;p34"/>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4"/>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4"/>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5" name="Shape 65"/>
        <p:cNvGrpSpPr/>
        <p:nvPr/>
      </p:nvGrpSpPr>
      <p:grpSpPr>
        <a:xfrm>
          <a:off x="0" y="0"/>
          <a:ext cx="0" cy="0"/>
          <a:chOff x="0" y="0"/>
          <a:chExt cx="0" cy="0"/>
        </a:xfrm>
      </p:grpSpPr>
      <p:sp>
        <p:nvSpPr>
          <p:cNvPr id="66" name="Google Shape;66;p35"/>
          <p:cNvSpPr txBox="1"/>
          <p:nvPr>
            <p:ph type="title"/>
          </p:nvPr>
        </p:nvSpPr>
        <p:spPr>
          <a:xfrm>
            <a:off x="629841" y="342900"/>
            <a:ext cx="2949178" cy="120015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5"/>
          <p:cNvSpPr/>
          <p:nvPr>
            <p:ph idx="2" type="pic"/>
          </p:nvPr>
        </p:nvSpPr>
        <p:spPr>
          <a:xfrm>
            <a:off x="3887391" y="740569"/>
            <a:ext cx="4629150" cy="3655219"/>
          </a:xfrm>
          <a:prstGeom prst="rect">
            <a:avLst/>
          </a:prstGeom>
          <a:noFill/>
          <a:ln>
            <a:noFill/>
          </a:ln>
        </p:spPr>
      </p:sp>
      <p:sp>
        <p:nvSpPr>
          <p:cNvPr id="68" name="Google Shape;68;p35"/>
          <p:cNvSpPr txBox="1"/>
          <p:nvPr>
            <p:ph idx="1" type="body"/>
          </p:nvPr>
        </p:nvSpPr>
        <p:spPr>
          <a:xfrm>
            <a:off x="629841" y="1543050"/>
            <a:ext cx="2949178" cy="2858691"/>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9" name="Google Shape;69;p35"/>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5"/>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5"/>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6"/>
          <p:cNvSpPr txBox="1"/>
          <p:nvPr>
            <p:ph type="title"/>
          </p:nvPr>
        </p:nvSpPr>
        <p:spPr>
          <a:xfrm>
            <a:off x="628650" y="273844"/>
            <a:ext cx="7886700" cy="99417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6"/>
          <p:cNvSpPr txBox="1"/>
          <p:nvPr>
            <p:ph idx="1" type="body"/>
          </p:nvPr>
        </p:nvSpPr>
        <p:spPr>
          <a:xfrm>
            <a:off x="628650" y="1369219"/>
            <a:ext cx="7886700" cy="3263504"/>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Google Shape;12;p26"/>
          <p:cNvSpPr txBox="1"/>
          <p:nvPr>
            <p:ph idx="10" type="dt"/>
          </p:nvPr>
        </p:nvSpPr>
        <p:spPr>
          <a:xfrm>
            <a:off x="628650" y="4767263"/>
            <a:ext cx="20574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6"/>
          <p:cNvSpPr txBox="1"/>
          <p:nvPr>
            <p:ph idx="11" type="ftr"/>
          </p:nvPr>
        </p:nvSpPr>
        <p:spPr>
          <a:xfrm>
            <a:off x="3028950" y="4767263"/>
            <a:ext cx="30861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6"/>
          <p:cNvSpPr txBox="1"/>
          <p:nvPr>
            <p:ph idx="12" type="sldNum"/>
          </p:nvPr>
        </p:nvSpPr>
        <p:spPr>
          <a:xfrm>
            <a:off x="6457950" y="4767263"/>
            <a:ext cx="20574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5.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5.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5.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5.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5.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5.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5.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89" name="Google Shape;89;p1"/>
          <p:cNvSpPr txBox="1"/>
          <p:nvPr/>
        </p:nvSpPr>
        <p:spPr>
          <a:xfrm>
            <a:off x="391450" y="2213175"/>
            <a:ext cx="3178200" cy="1723800"/>
          </a:xfrm>
          <a:prstGeom prst="rect">
            <a:avLst/>
          </a:prstGeom>
          <a:solidFill>
            <a:schemeClr val="lt1"/>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434343"/>
                </a:solidFill>
                <a:highlight>
                  <a:schemeClr val="lt1"/>
                </a:highlight>
                <a:latin typeface="Calibri"/>
                <a:ea typeface="Calibri"/>
                <a:cs typeface="Calibri"/>
                <a:sym typeface="Calibri"/>
              </a:rPr>
              <a:t>Influência positiva na literacia financeira e no potencial de empreendedorismo dos jovens</a:t>
            </a:r>
            <a:endParaRPr>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pic>
        <p:nvPicPr>
          <p:cNvPr id="167" name="Google Shape;167;p10"/>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168" name="Google Shape;168;p10"/>
          <p:cNvSpPr txBox="1"/>
          <p:nvPr/>
        </p:nvSpPr>
        <p:spPr>
          <a:xfrm>
            <a:off x="643410" y="863303"/>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PLANEAMENTO FINANCEIRO</a:t>
            </a:r>
            <a:endParaRPr b="1" sz="1800">
              <a:solidFill>
                <a:schemeClr val="dk1"/>
              </a:solidFill>
              <a:latin typeface="Calibri"/>
              <a:ea typeface="Calibri"/>
              <a:cs typeface="Calibri"/>
              <a:sym typeface="Calibri"/>
            </a:endParaRPr>
          </a:p>
        </p:txBody>
      </p:sp>
      <p:sp>
        <p:nvSpPr>
          <p:cNvPr id="169" name="Google Shape;169;p10"/>
          <p:cNvSpPr txBox="1"/>
          <p:nvPr/>
        </p:nvSpPr>
        <p:spPr>
          <a:xfrm>
            <a:off x="491010" y="1393937"/>
            <a:ext cx="8166000" cy="34869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800"/>
              </a:spcBef>
              <a:spcAft>
                <a:spcPts val="0"/>
              </a:spcAft>
              <a:buNone/>
            </a:pPr>
            <a:r>
              <a:rPr lang="en-US" sz="1600">
                <a:solidFill>
                  <a:schemeClr val="dk1"/>
                </a:solidFill>
                <a:latin typeface="Calibri"/>
                <a:ea typeface="Calibri"/>
                <a:cs typeface="Calibri"/>
                <a:sym typeface="Calibri"/>
              </a:rPr>
              <a:t>O orçamento (seja qual for o tipo) é, antes de mais, um </a:t>
            </a:r>
            <a:r>
              <a:rPr b="1" lang="en-US" sz="1600">
                <a:solidFill>
                  <a:schemeClr val="dk1"/>
                </a:solidFill>
                <a:latin typeface="Calibri"/>
                <a:ea typeface="Calibri"/>
                <a:cs typeface="Calibri"/>
                <a:sym typeface="Calibri"/>
              </a:rPr>
              <a:t>plano financeiro </a:t>
            </a:r>
            <a:r>
              <a:rPr lang="en-US" sz="1600">
                <a:solidFill>
                  <a:schemeClr val="dk1"/>
                </a:solidFill>
                <a:latin typeface="Calibri"/>
                <a:ea typeface="Calibri"/>
                <a:cs typeface="Calibri"/>
                <a:sym typeface="Calibri"/>
              </a:rPr>
              <a:t>e, por conseguinte, um elemento dinâmico e não estático. Sendo um plano, é evidente que pode haver desvios em relação às estimativas iniciais, tanto do lado dos rendimentos (perda de emprego, aumento/diminuição de salário, etc.) como do lado das despesas (despesas não planeadas, inflação, etc.).</a:t>
            </a:r>
            <a:endParaRPr sz="16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rPr b="1" lang="en-US" sz="1600">
                <a:solidFill>
                  <a:schemeClr val="dk1"/>
                </a:solidFill>
                <a:latin typeface="Calibri"/>
                <a:ea typeface="Calibri"/>
                <a:cs typeface="Calibri"/>
                <a:sym typeface="Calibri"/>
              </a:rPr>
              <a:t>É por isso que o planeamento financeiro é uma competência essencial a aprender para se poder criar um orçamento inicial. </a:t>
            </a:r>
            <a:endParaRPr b="1" sz="16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rPr b="1" lang="en-US" sz="1600">
                <a:solidFill>
                  <a:schemeClr val="dk1"/>
                </a:solidFill>
                <a:latin typeface="Calibri"/>
                <a:ea typeface="Calibri"/>
                <a:cs typeface="Calibri"/>
                <a:sym typeface="Calibri"/>
              </a:rPr>
              <a:t>Três condições prévias para criar um plano financeiro realista:</a:t>
            </a:r>
            <a:endParaRPr b="1" sz="1600">
              <a:solidFill>
                <a:schemeClr val="dk1"/>
              </a:solidFill>
              <a:latin typeface="Calibri"/>
              <a:ea typeface="Calibri"/>
              <a:cs typeface="Calibri"/>
              <a:sym typeface="Calibri"/>
            </a:endParaRPr>
          </a:p>
          <a:p>
            <a:pPr indent="-285750" lvl="0" marL="285750" marR="0" rtl="0" algn="just">
              <a:lnSpc>
                <a:spcPct val="107000"/>
              </a:lnSpc>
              <a:spcBef>
                <a:spcPts val="800"/>
              </a:spcBef>
              <a:spcAft>
                <a:spcPts val="0"/>
              </a:spcAft>
              <a:buClr>
                <a:schemeClr val="dk1"/>
              </a:buClr>
              <a:buSzPts val="1600"/>
              <a:buChar char="•"/>
            </a:pPr>
            <a:r>
              <a:rPr lang="en-US" sz="1600">
                <a:solidFill>
                  <a:schemeClr val="dk1"/>
                </a:solidFill>
                <a:latin typeface="Calibri"/>
                <a:ea typeface="Calibri"/>
                <a:cs typeface="Calibri"/>
                <a:sym typeface="Calibri"/>
              </a:rPr>
              <a:t>Análise da situação financeira atual</a:t>
            </a:r>
            <a:endParaRPr sz="1600">
              <a:solidFill>
                <a:schemeClr val="dk1"/>
              </a:solidFill>
              <a:latin typeface="Calibri"/>
              <a:ea typeface="Calibri"/>
              <a:cs typeface="Calibri"/>
              <a:sym typeface="Calibri"/>
            </a:endParaRPr>
          </a:p>
          <a:p>
            <a:pPr indent="-285750" lvl="0" marL="285750" marR="0" rtl="0" algn="just">
              <a:lnSpc>
                <a:spcPct val="107000"/>
              </a:lnSpc>
              <a:spcBef>
                <a:spcPts val="800"/>
              </a:spcBef>
              <a:spcAft>
                <a:spcPts val="0"/>
              </a:spcAft>
              <a:buClr>
                <a:schemeClr val="dk1"/>
              </a:buClr>
              <a:buSzPts val="1600"/>
              <a:buChar char="•"/>
            </a:pPr>
            <a:r>
              <a:rPr lang="en-US" sz="1600">
                <a:solidFill>
                  <a:schemeClr val="dk1"/>
                </a:solidFill>
                <a:latin typeface="Calibri"/>
                <a:ea typeface="Calibri"/>
                <a:cs typeface="Calibri"/>
                <a:sym typeface="Calibri"/>
              </a:rPr>
              <a:t>Definição de objetivos financeiros</a:t>
            </a:r>
            <a:endParaRPr sz="1600">
              <a:solidFill>
                <a:schemeClr val="dk1"/>
              </a:solidFill>
              <a:latin typeface="Calibri"/>
              <a:ea typeface="Calibri"/>
              <a:cs typeface="Calibri"/>
              <a:sym typeface="Calibri"/>
            </a:endParaRPr>
          </a:p>
          <a:p>
            <a:pPr indent="-285750" lvl="0" marL="285750" marR="0" rtl="0" algn="just">
              <a:lnSpc>
                <a:spcPct val="107000"/>
              </a:lnSpc>
              <a:spcBef>
                <a:spcPts val="800"/>
              </a:spcBef>
              <a:spcAft>
                <a:spcPts val="0"/>
              </a:spcAft>
              <a:buClr>
                <a:schemeClr val="dk1"/>
              </a:buClr>
              <a:buSzPts val="1600"/>
              <a:buChar char="•"/>
            </a:pPr>
            <a:r>
              <a:rPr lang="en-US" sz="1600">
                <a:solidFill>
                  <a:schemeClr val="dk1"/>
                </a:solidFill>
                <a:latin typeface="Calibri"/>
                <a:ea typeface="Calibri"/>
                <a:cs typeface="Calibri"/>
                <a:sym typeface="Calibri"/>
              </a:rPr>
              <a:t>Definição das necessidades financeiras</a:t>
            </a:r>
            <a:endParaRPr sz="16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pic>
        <p:nvPicPr>
          <p:cNvPr id="175" name="Google Shape;175;p11"/>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176" name="Google Shape;176;p11"/>
          <p:cNvSpPr txBox="1"/>
          <p:nvPr/>
        </p:nvSpPr>
        <p:spPr>
          <a:xfrm>
            <a:off x="567210" y="863303"/>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TOMADA DE DECISÕES NO DOMÍNIO DAS FINANÇAS PESSOAIS</a:t>
            </a:r>
            <a:endParaRPr b="1" sz="1800">
              <a:solidFill>
                <a:schemeClr val="dk1"/>
              </a:solidFill>
              <a:latin typeface="Calibri"/>
              <a:ea typeface="Calibri"/>
              <a:cs typeface="Calibri"/>
              <a:sym typeface="Calibri"/>
            </a:endParaRPr>
          </a:p>
        </p:txBody>
      </p:sp>
      <p:sp>
        <p:nvSpPr>
          <p:cNvPr id="177" name="Google Shape;177;p11"/>
          <p:cNvSpPr txBox="1"/>
          <p:nvPr/>
        </p:nvSpPr>
        <p:spPr>
          <a:xfrm>
            <a:off x="392475" y="1393925"/>
            <a:ext cx="8416800" cy="35451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800"/>
              </a:spcBef>
              <a:spcAft>
                <a:spcPts val="0"/>
              </a:spcAft>
              <a:buClr>
                <a:schemeClr val="dk1"/>
              </a:buClr>
              <a:buSzPts val="1100"/>
              <a:buFont typeface="Arial"/>
              <a:buNone/>
            </a:pPr>
            <a:r>
              <a:rPr lang="en-US" sz="1600">
                <a:solidFill>
                  <a:schemeClr val="dk1"/>
                </a:solidFill>
                <a:latin typeface="Calibri"/>
                <a:ea typeface="Calibri"/>
                <a:cs typeface="Calibri"/>
                <a:sym typeface="Calibri"/>
              </a:rPr>
              <a:t>As decisões relativas a questões financeiras fazem parte da vida quotidiana. </a:t>
            </a:r>
            <a:r>
              <a:rPr b="1" lang="en-US" sz="1600">
                <a:solidFill>
                  <a:schemeClr val="dk1"/>
                </a:solidFill>
                <a:latin typeface="Calibri"/>
                <a:ea typeface="Calibri"/>
                <a:cs typeface="Calibri"/>
                <a:sym typeface="Calibri"/>
              </a:rPr>
              <a:t>Decidir significa tomar medidas, sem conhecer com certeza o resultado final.</a:t>
            </a:r>
            <a:r>
              <a:rPr lang="en-US" sz="1600">
                <a:solidFill>
                  <a:schemeClr val="dk1"/>
                </a:solidFill>
                <a:latin typeface="Calibri"/>
                <a:ea typeface="Calibri"/>
                <a:cs typeface="Calibri"/>
                <a:sym typeface="Calibri"/>
              </a:rPr>
              <a:t> É por isso que a tomada de decisões é uma competência valiosa que precisa de ser aprendida pelos jovens, para ganharem mais confiança e estarem mais preparados quando tomam uma decisão importante.</a:t>
            </a:r>
            <a:endParaRPr sz="16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Clr>
                <a:schemeClr val="dk1"/>
              </a:buClr>
              <a:buSzPts val="1100"/>
              <a:buFont typeface="Arial"/>
              <a:buNone/>
            </a:pPr>
            <a:r>
              <a:rPr lang="en-US" sz="1600">
                <a:solidFill>
                  <a:schemeClr val="dk1"/>
                </a:solidFill>
                <a:latin typeface="Calibri"/>
                <a:ea typeface="Calibri"/>
                <a:cs typeface="Calibri"/>
                <a:sym typeface="Calibri"/>
              </a:rPr>
              <a:t>Repare que, quer estejamos a falar de rendimentos ou de despesas, há várias decisões importantes que têm de ser tomadas. Especialmente em tenra idade, toda a gente decide - ir para a universidade ou começar a trabalhar (ou ambos); escolher a área de Matemática ou Ciências Sociais; ir de férias ou poupar o dinheiro, etc. </a:t>
            </a:r>
            <a:endParaRPr sz="16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Clr>
                <a:schemeClr val="dk1"/>
              </a:buClr>
              <a:buSzPts val="1100"/>
              <a:buFont typeface="Arial"/>
              <a:buNone/>
            </a:pPr>
            <a:r>
              <a:rPr lang="en-US" sz="1600">
                <a:solidFill>
                  <a:schemeClr val="dk1"/>
                </a:solidFill>
                <a:latin typeface="Calibri"/>
                <a:ea typeface="Calibri"/>
                <a:cs typeface="Calibri"/>
                <a:sym typeface="Calibri"/>
              </a:rPr>
              <a:t>Todas estas decisões influenciam a vida e o futuro de todos - é por isso que as pessoas precisam de começar a tomar decisões o mais cedo possível, mas baseando sempre essas decisões em parâmetros realistas e informações fiáveis.</a:t>
            </a:r>
            <a:endParaRPr sz="16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pic>
        <p:nvPicPr>
          <p:cNvPr id="183" name="Google Shape;183;p12"/>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84" name="Google Shape;184;p12"/>
          <p:cNvSpPr txBox="1"/>
          <p:nvPr/>
        </p:nvSpPr>
        <p:spPr>
          <a:xfrm>
            <a:off x="466523" y="1164750"/>
            <a:ext cx="8182800" cy="35403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1600">
                <a:solidFill>
                  <a:schemeClr val="dk1"/>
                </a:solidFill>
                <a:latin typeface="Calibri"/>
                <a:ea typeface="Calibri"/>
                <a:cs typeface="Calibri"/>
                <a:sym typeface="Calibri"/>
              </a:rPr>
              <a:t>TAREFA 2: ESTUDO DE CASO</a:t>
            </a:r>
            <a:endParaRPr/>
          </a:p>
          <a:p>
            <a:pPr indent="0" lvl="0" marL="0" marR="0" rtl="0" algn="just">
              <a:spcBef>
                <a:spcPts val="0"/>
              </a:spcBef>
              <a:spcAft>
                <a:spcPts val="0"/>
              </a:spcAft>
              <a:buNone/>
            </a:pPr>
            <a:r>
              <a:rPr lang="en-US" sz="1600">
                <a:solidFill>
                  <a:schemeClr val="dk1"/>
                </a:solidFill>
                <a:latin typeface="Calibri"/>
                <a:ea typeface="Calibri"/>
                <a:cs typeface="Calibri"/>
                <a:sym typeface="Calibri"/>
              </a:rPr>
              <a:t>Pressuposto: Tens 18 anos. No próximo ano, tens de ir para a universidade e estudar aquilo em que és realmente bom: Tecnologias da Informação. No entanto, para um ano de estudo, precisas de 3.000 euros e os teus pais só podem pagar 1.000 euros.</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rPr lang="en-US" sz="1600">
                <a:solidFill>
                  <a:schemeClr val="dk1"/>
                </a:solidFill>
                <a:latin typeface="Calibri"/>
                <a:ea typeface="Calibri"/>
                <a:cs typeface="Calibri"/>
                <a:sym typeface="Calibri"/>
              </a:rPr>
              <a:t>Toma uma decisão:</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330200" lvl="0" marL="457200" marR="0" rtl="0" algn="just">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Deixar de ir para a universidade;</a:t>
            </a:r>
            <a:endParaRPr sz="1600">
              <a:solidFill>
                <a:schemeClr val="dk1"/>
              </a:solidFill>
              <a:latin typeface="Calibri"/>
              <a:ea typeface="Calibri"/>
              <a:cs typeface="Calibri"/>
              <a:sym typeface="Calibri"/>
            </a:endParaRPr>
          </a:p>
          <a:p>
            <a:pPr indent="-330200" lvl="0" marL="457200" marR="0" rtl="0" algn="just">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Ir para a universidade, mas trabalhar entretanto 10 horas por dia;</a:t>
            </a:r>
            <a:endParaRPr sz="1600">
              <a:solidFill>
                <a:schemeClr val="dk1"/>
              </a:solidFill>
              <a:latin typeface="Calibri"/>
              <a:ea typeface="Calibri"/>
              <a:cs typeface="Calibri"/>
              <a:sym typeface="Calibri"/>
            </a:endParaRPr>
          </a:p>
          <a:p>
            <a:pPr indent="-330200" lvl="0" marL="457200" marR="0" rtl="0" algn="just">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Fazer uma pesquisa e pedir um empréstimo (juntamente com os seus pais) pelo menos para financiar o primeiro ano;</a:t>
            </a:r>
            <a:endParaRPr sz="1600">
              <a:solidFill>
                <a:schemeClr val="dk1"/>
              </a:solidFill>
              <a:latin typeface="Calibri"/>
              <a:ea typeface="Calibri"/>
              <a:cs typeface="Calibri"/>
              <a:sym typeface="Calibri"/>
            </a:endParaRPr>
          </a:p>
          <a:p>
            <a:pPr indent="-330200" lvl="0" marL="457200" marR="0" rtl="0" algn="just">
              <a:spcBef>
                <a:spcPts val="0"/>
              </a:spcBef>
              <a:spcAft>
                <a:spcPts val="0"/>
              </a:spcAft>
              <a:buClr>
                <a:schemeClr val="dk1"/>
              </a:buClr>
              <a:buSzPts val="1600"/>
              <a:buFont typeface="Calibri"/>
              <a:buChar char="●"/>
            </a:pPr>
            <a:r>
              <a:rPr lang="en-US" sz="1600">
                <a:solidFill>
                  <a:schemeClr val="dk1"/>
                </a:solidFill>
                <a:latin typeface="Calibri"/>
                <a:ea typeface="Calibri"/>
                <a:cs typeface="Calibri"/>
                <a:sym typeface="Calibri"/>
              </a:rPr>
              <a:t>Outros</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just">
              <a:spcBef>
                <a:spcPts val="0"/>
              </a:spcBef>
              <a:spcAft>
                <a:spcPts val="0"/>
              </a:spcAft>
              <a:buNone/>
            </a:pPr>
            <a:r>
              <a:rPr lang="en-US" sz="1600">
                <a:solidFill>
                  <a:schemeClr val="dk1"/>
                </a:solidFill>
                <a:latin typeface="Calibri"/>
                <a:ea typeface="Calibri"/>
                <a:cs typeface="Calibri"/>
                <a:sym typeface="Calibri"/>
              </a:rPr>
              <a:t>Nota: Elabore a sua decisão e explique o seu efeito, não só de uma perspetiva quantitativa, mas também qualitativa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pic>
        <p:nvPicPr>
          <p:cNvPr id="190" name="Google Shape;190;p13"/>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91" name="Google Shape;191;p13"/>
          <p:cNvSpPr txBox="1"/>
          <p:nvPr/>
        </p:nvSpPr>
        <p:spPr>
          <a:xfrm>
            <a:off x="253999" y="1497572"/>
            <a:ext cx="3793800" cy="2862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chemeClr val="dk1"/>
                </a:solidFill>
                <a:latin typeface="Calibri"/>
                <a:ea typeface="Calibri"/>
                <a:cs typeface="Calibri"/>
                <a:sym typeface="Calibri"/>
              </a:rPr>
              <a:t>UNIDADE 2: ORÇAMENTAÇÃO - GESTÃO DAS FINANÇAS PESSOAIS</a:t>
            </a:r>
            <a:endParaRPr sz="3600">
              <a:solidFill>
                <a:srgbClr val="FF0000"/>
              </a:solidFill>
              <a:latin typeface="Calibri"/>
              <a:ea typeface="Calibri"/>
              <a:cs typeface="Calibri"/>
              <a:sym typeface="Calibri"/>
            </a:endParaRPr>
          </a:p>
        </p:txBody>
      </p:sp>
      <p:sp>
        <p:nvSpPr>
          <p:cNvPr id="192" name="Google Shape;192;p13"/>
          <p:cNvSpPr/>
          <p:nvPr/>
        </p:nvSpPr>
        <p:spPr>
          <a:xfrm>
            <a:off x="4301750" y="1954400"/>
            <a:ext cx="4572000" cy="24447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i="1" lang="en-US" sz="1600">
                <a:solidFill>
                  <a:schemeClr val="dk1"/>
                </a:solidFill>
                <a:latin typeface="Calibri"/>
                <a:ea typeface="Calibri"/>
                <a:cs typeface="Calibri"/>
                <a:sym typeface="Calibri"/>
              </a:rPr>
              <a:t>A orçamentação </a:t>
            </a:r>
            <a:r>
              <a:rPr i="1" lang="en-US" sz="1600">
                <a:solidFill>
                  <a:schemeClr val="dk1"/>
                </a:solidFill>
                <a:latin typeface="Calibri"/>
                <a:ea typeface="Calibri"/>
                <a:cs typeface="Calibri"/>
                <a:sym typeface="Calibri"/>
              </a:rPr>
              <a:t>é uma atividade destinada a gerir um determinado orçamento, seja ele pessoal, familiar, empresarial ou mais vasto. A orçamentação pessoal é a atividade destinada a gerir um orçamento familiar ou pessoal, podendo também ser designada por "gestão das finanças pessoais".</a:t>
            </a:r>
            <a:endParaRPr sz="16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pic>
        <p:nvPicPr>
          <p:cNvPr id="198" name="Google Shape;198;p14"/>
          <p:cNvPicPr preferRelativeResize="0"/>
          <p:nvPr/>
        </p:nvPicPr>
        <p:blipFill rotWithShape="1">
          <a:blip r:embed="rId3">
            <a:alphaModFix/>
          </a:blip>
          <a:srcRect b="0" l="0" r="0" t="0"/>
          <a:stretch/>
        </p:blipFill>
        <p:spPr>
          <a:xfrm>
            <a:off x="0" y="-194028"/>
            <a:ext cx="9144003" cy="5142859"/>
          </a:xfrm>
          <a:prstGeom prst="rect">
            <a:avLst/>
          </a:prstGeom>
          <a:noFill/>
          <a:ln>
            <a:noFill/>
          </a:ln>
        </p:spPr>
      </p:pic>
      <p:sp>
        <p:nvSpPr>
          <p:cNvPr id="199" name="Google Shape;199;p14"/>
          <p:cNvSpPr txBox="1"/>
          <p:nvPr/>
        </p:nvSpPr>
        <p:spPr>
          <a:xfrm>
            <a:off x="643410" y="763061"/>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PRINCIPAIS DOMÍNIOS DO PROCESSO DE GESTÃO DAS FINANÇAS PESSOAIS</a:t>
            </a:r>
            <a:endParaRPr b="1" sz="1800">
              <a:solidFill>
                <a:schemeClr val="dk1"/>
              </a:solidFill>
              <a:latin typeface="Calibri"/>
              <a:ea typeface="Calibri"/>
              <a:cs typeface="Calibri"/>
              <a:sym typeface="Calibri"/>
            </a:endParaRPr>
          </a:p>
        </p:txBody>
      </p:sp>
      <p:graphicFrame>
        <p:nvGraphicFramePr>
          <p:cNvPr id="200" name="Google Shape;200;p14"/>
          <p:cNvGraphicFramePr/>
          <p:nvPr/>
        </p:nvGraphicFramePr>
        <p:xfrm>
          <a:off x="491010" y="1293781"/>
          <a:ext cx="3000000" cy="3000000"/>
        </p:xfrm>
        <a:graphic>
          <a:graphicData uri="http://schemas.openxmlformats.org/drawingml/2006/table">
            <a:tbl>
              <a:tblPr bandRow="1" firstRow="1">
                <a:noFill/>
                <a:tableStyleId>{266D2026-E2C0-4147-B188-D72EB0F83A7E}</a:tableStyleId>
              </a:tblPr>
              <a:tblGrid>
                <a:gridCol w="2941050"/>
                <a:gridCol w="5278150"/>
              </a:tblGrid>
              <a:tr h="370850">
                <a:tc>
                  <a:txBody>
                    <a:bodyPr/>
                    <a:lstStyle/>
                    <a:p>
                      <a:pPr indent="0" lvl="0" marL="0" marR="0" rtl="0" algn="ctr">
                        <a:lnSpc>
                          <a:spcPct val="107000"/>
                        </a:lnSpc>
                        <a:spcBef>
                          <a:spcPts val="0"/>
                        </a:spcBef>
                        <a:spcAft>
                          <a:spcPts val="0"/>
                        </a:spcAft>
                        <a:buNone/>
                      </a:pPr>
                      <a:r>
                        <a:rPr lang="en-US" sz="1600">
                          <a:solidFill>
                            <a:schemeClr val="dk1"/>
                          </a:solidFill>
                          <a:latin typeface="Calibri"/>
                          <a:ea typeface="Calibri"/>
                          <a:cs typeface="Calibri"/>
                          <a:sym typeface="Calibri"/>
                        </a:rPr>
                        <a:t>Termos</a:t>
                      </a:r>
                      <a:endParaRPr sz="16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US" sz="1600">
                          <a:solidFill>
                            <a:schemeClr val="dk1"/>
                          </a:solidFill>
                        </a:rPr>
                        <a:t>Breve definição</a:t>
                      </a:r>
                      <a:endParaRPr sz="16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sz="1600"/>
                        <a:t>Rendimento</a:t>
                      </a:r>
                      <a:r>
                        <a:rPr lang="en-US" sz="1600">
                          <a:latin typeface="Calibri"/>
                          <a:ea typeface="Calibri"/>
                          <a:cs typeface="Calibri"/>
                          <a:sym typeface="Calibri"/>
                        </a:rPr>
                        <a:t>(s)</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sz="1600"/>
                        <a:t>Ganhos financeiros a nível individual ou familiar, representados em dinheiro;</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sz="1600"/>
                        <a:t>Despesas</a:t>
                      </a:r>
                      <a:r>
                        <a:rPr lang="en-US" sz="1600">
                          <a:latin typeface="Calibri"/>
                          <a:ea typeface="Calibri"/>
                          <a:cs typeface="Calibri"/>
                          <a:sym typeface="Calibri"/>
                        </a:rPr>
                        <a:t>(s)</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sz="1600"/>
                        <a:t>Despesas financeiras a nível individual ou familiar, expressas em dinheiro;</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sz="1600"/>
                        <a:t>Poupanças</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sz="1600"/>
                        <a:t>Diferença entre os dois primeiros, apenas quando os rendimentos são superiores às despesas (Rendimentos &gt; Despesas)</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sz="1600">
                          <a:latin typeface="Calibri"/>
                          <a:ea typeface="Calibri"/>
                          <a:cs typeface="Calibri"/>
                          <a:sym typeface="Calibri"/>
                        </a:rPr>
                        <a:t>I</a:t>
                      </a:r>
                      <a:r>
                        <a:rPr lang="en-US" sz="1600"/>
                        <a:t>nvestimentos individuais</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sz="1600"/>
                        <a:t>Um investimento financeiro - o que podemos fazer com parte (ou a totalidade) das poupanças</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sz="1600"/>
                        <a:t>Empréstimos</a:t>
                      </a:r>
                      <a:endParaRPr sz="16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sz="1600"/>
                        <a:t>Um empréstimo financeiro - de uma instituição (mais comum, bancos), que serve para "colmatar" o défice financeiro, no caso de as despesas serem superiores aos rendimentos (Rendimentos &lt; Despesas).</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pic>
        <p:nvPicPr>
          <p:cNvPr id="206" name="Google Shape;206;p15"/>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207" name="Google Shape;207;p15"/>
          <p:cNvSpPr txBox="1"/>
          <p:nvPr/>
        </p:nvSpPr>
        <p:spPr>
          <a:xfrm>
            <a:off x="479608" y="944091"/>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ORÇAMENTO PESSOAL E FAMILIAR</a:t>
            </a:r>
            <a:endParaRPr b="1" sz="1800">
              <a:solidFill>
                <a:schemeClr val="dk1"/>
              </a:solidFill>
              <a:latin typeface="Calibri"/>
              <a:ea typeface="Calibri"/>
              <a:cs typeface="Calibri"/>
              <a:sym typeface="Calibri"/>
            </a:endParaRPr>
          </a:p>
        </p:txBody>
      </p:sp>
      <p:sp>
        <p:nvSpPr>
          <p:cNvPr id="208" name="Google Shape;208;p15"/>
          <p:cNvSpPr/>
          <p:nvPr/>
        </p:nvSpPr>
        <p:spPr>
          <a:xfrm>
            <a:off x="488950" y="1332772"/>
            <a:ext cx="8166000" cy="3261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SzPts val="1100"/>
              <a:buNone/>
            </a:pPr>
            <a:r>
              <a:rPr lang="en-US" sz="1600">
                <a:solidFill>
                  <a:schemeClr val="dk1"/>
                </a:solidFill>
                <a:latin typeface="Calibri"/>
                <a:ea typeface="Calibri"/>
                <a:cs typeface="Calibri"/>
                <a:sym typeface="Calibri"/>
              </a:rPr>
              <a:t>Um orçamento pessoal é um plano e uma revisão dos rendimentos e despesas de uma pessoa num determinado período de tempo. No entanto, uma coisa é importante - o orçamento pessoal não é um documento estático, mas sim dinâmico! O orçamento familiar é o mesmo que o pessoal, mas inclui as pessoas que fazem parte da família (que normalmente partilham os seus rendimentos e despesas).</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O orçamento individual é constituído essencialmente por:</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 Rendimento(s);</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 Despesas;</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Ambas as variáveis podem ser estimadas no orçamento, mas podem mudar devido a factores internos imprevistos (o portátil avariou, é necessário um novo) ou a factores externos (por exemplo, perda de emprego).</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pic>
        <p:nvPicPr>
          <p:cNvPr id="214" name="Google Shape;214;p16"/>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215" name="Google Shape;215;p16"/>
          <p:cNvSpPr txBox="1"/>
          <p:nvPr/>
        </p:nvSpPr>
        <p:spPr>
          <a:xfrm>
            <a:off x="479608" y="944091"/>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ORÇAMENTO PESSOAL E FAMILIAR</a:t>
            </a:r>
            <a:endParaRPr b="1" sz="1800">
              <a:solidFill>
                <a:schemeClr val="dk1"/>
              </a:solidFill>
              <a:latin typeface="Calibri"/>
              <a:ea typeface="Calibri"/>
              <a:cs typeface="Calibri"/>
              <a:sym typeface="Calibri"/>
            </a:endParaRPr>
          </a:p>
        </p:txBody>
      </p:sp>
      <p:sp>
        <p:nvSpPr>
          <p:cNvPr id="216" name="Google Shape;216;p16"/>
          <p:cNvSpPr/>
          <p:nvPr/>
        </p:nvSpPr>
        <p:spPr>
          <a:xfrm>
            <a:off x="255900" y="1332775"/>
            <a:ext cx="8666700" cy="3671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Calibri"/>
                <a:ea typeface="Calibri"/>
                <a:cs typeface="Calibri"/>
                <a:sym typeface="Calibri"/>
              </a:rPr>
              <a:t>Ser capaz de criar um orçamento pessoal e familiar e, posteriormente, de ajustar, implementar e tomar medidas correctivas é da maior importância para qualquer pessoa!</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b="1" lang="en-US" sz="1600">
                <a:solidFill>
                  <a:schemeClr val="dk1"/>
                </a:solidFill>
                <a:latin typeface="Calibri"/>
                <a:ea typeface="Calibri"/>
                <a:cs typeface="Calibri"/>
                <a:sym typeface="Calibri"/>
              </a:rPr>
              <a:t>Tarefa 3 - Elaboração do orçamento</a:t>
            </a:r>
            <a:endParaRPr b="1"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b="1" lang="en-US" sz="1600">
                <a:solidFill>
                  <a:schemeClr val="dk1"/>
                </a:solidFill>
                <a:latin typeface="Calibri"/>
                <a:ea typeface="Calibri"/>
                <a:cs typeface="Calibri"/>
                <a:sym typeface="Calibri"/>
              </a:rPr>
              <a:t>Reveja o seu orçamento preparado na tarefa 1. </a:t>
            </a:r>
            <a:endParaRPr b="1"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b="1" lang="en-US" sz="1600">
                <a:solidFill>
                  <a:schemeClr val="dk1"/>
                </a:solidFill>
                <a:latin typeface="Calibri"/>
                <a:ea typeface="Calibri"/>
                <a:cs typeface="Calibri"/>
                <a:sym typeface="Calibri"/>
              </a:rPr>
              <a:t>Suposição: </a:t>
            </a:r>
            <a:r>
              <a:rPr lang="en-US" sz="1600">
                <a:solidFill>
                  <a:schemeClr val="dk1"/>
                </a:solidFill>
                <a:latin typeface="Calibri"/>
                <a:ea typeface="Calibri"/>
                <a:cs typeface="Calibri"/>
                <a:sym typeface="Calibri"/>
              </a:rPr>
              <a:t>Ocorreu um acontecimento que não estimou - o seu computador portátil avariou e não pode ser reparado. Precisa do seu computador portátil para uso pessoal e escolar, pelo que este é considerado altamente necessário para si. O computador portátil de que necessita custa 450 euros.</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Sente-se e "reescreva" o seu orçamento. Atribua fundos para um novo computador portátil, quer cortando algumas despesas, quer acrescentando novos rendimentos, ou ambos. Pode até incluir um pequeno empréstimo.</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b="1" lang="en-US" sz="1600">
                <a:solidFill>
                  <a:schemeClr val="dk1"/>
                </a:solidFill>
                <a:latin typeface="Calibri"/>
                <a:ea typeface="Calibri"/>
                <a:cs typeface="Calibri"/>
                <a:sym typeface="Calibri"/>
              </a:rPr>
              <a:t>Nota:</a:t>
            </a:r>
            <a:r>
              <a:rPr lang="en-US" sz="1600">
                <a:solidFill>
                  <a:schemeClr val="dk1"/>
                </a:solidFill>
                <a:latin typeface="Calibri"/>
                <a:ea typeface="Calibri"/>
                <a:cs typeface="Calibri"/>
                <a:sym typeface="Calibri"/>
              </a:rPr>
              <a:t> Se isto não se aplicar ao seu orçamento, pode utilizar o orçamento da família N, apresentado acima, utilizando o mesmo pressuposto (ou semelhante) (por exemplo: a máquina de lavar roupa avariou e custa 400 euros).</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pic>
        <p:nvPicPr>
          <p:cNvPr id="222" name="Google Shape;222;p17"/>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223" name="Google Shape;223;p17"/>
          <p:cNvSpPr txBox="1"/>
          <p:nvPr/>
        </p:nvSpPr>
        <p:spPr>
          <a:xfrm>
            <a:off x="528856" y="746759"/>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VARIÁVEIS MACROECONÓMICAS NO CONTEXTO FINANCEIRO PESSOAL</a:t>
            </a:r>
            <a:endParaRPr b="1" sz="1800">
              <a:solidFill>
                <a:schemeClr val="dk1"/>
              </a:solidFill>
              <a:latin typeface="Calibri"/>
              <a:ea typeface="Calibri"/>
              <a:cs typeface="Calibri"/>
              <a:sym typeface="Calibri"/>
            </a:endParaRPr>
          </a:p>
        </p:txBody>
      </p:sp>
      <p:sp>
        <p:nvSpPr>
          <p:cNvPr id="224" name="Google Shape;224;p17"/>
          <p:cNvSpPr/>
          <p:nvPr/>
        </p:nvSpPr>
        <p:spPr>
          <a:xfrm>
            <a:off x="528856" y="1135455"/>
            <a:ext cx="8166100" cy="181588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Vivemos num mundo interligado, com economias maioritariamente abertas. O que cada pessoa faz em relação às suas finanças pessoais reflecte-se na economia como um todo. </a:t>
            </a:r>
            <a:endParaRPr sz="15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500">
                <a:solidFill>
                  <a:schemeClr val="dk1"/>
                </a:solidFill>
                <a:latin typeface="Calibri"/>
                <a:ea typeface="Calibri"/>
                <a:cs typeface="Calibri"/>
                <a:sym typeface="Calibri"/>
              </a:rPr>
              <a:t>Analise as seguintes variáveis macroeconómicas:</a:t>
            </a:r>
            <a:endParaRPr sz="1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graphicFrame>
        <p:nvGraphicFramePr>
          <p:cNvPr id="225" name="Google Shape;225;p17"/>
          <p:cNvGraphicFramePr/>
          <p:nvPr/>
        </p:nvGraphicFramePr>
        <p:xfrm>
          <a:off x="528856" y="1990364"/>
          <a:ext cx="3000000" cy="3000000"/>
        </p:xfrm>
        <a:graphic>
          <a:graphicData uri="http://schemas.openxmlformats.org/drawingml/2006/table">
            <a:tbl>
              <a:tblPr bandRow="1" firstRow="1">
                <a:noFill/>
                <a:tableStyleId>{266D2026-E2C0-4147-B188-D72EB0F83A7E}</a:tableStyleId>
              </a:tblPr>
              <a:tblGrid>
                <a:gridCol w="1423900"/>
                <a:gridCol w="6896575"/>
              </a:tblGrid>
              <a:tr h="370850">
                <a:tc>
                  <a:txBody>
                    <a:bodyPr/>
                    <a:lstStyle/>
                    <a:p>
                      <a:pPr indent="0" lvl="0" marL="0" marR="0" rtl="0" algn="ctr">
                        <a:lnSpc>
                          <a:spcPct val="107000"/>
                        </a:lnSpc>
                        <a:spcBef>
                          <a:spcPts val="0"/>
                        </a:spcBef>
                        <a:spcAft>
                          <a:spcPts val="0"/>
                        </a:spcAft>
                        <a:buNone/>
                      </a:pPr>
                      <a:r>
                        <a:rPr lang="en-US" sz="1600">
                          <a:solidFill>
                            <a:schemeClr val="dk1"/>
                          </a:solidFill>
                          <a:latin typeface="Calibri"/>
                          <a:ea typeface="Calibri"/>
                          <a:cs typeface="Calibri"/>
                          <a:sym typeface="Calibri"/>
                        </a:rPr>
                        <a:t>Termos</a:t>
                      </a:r>
                      <a:endParaRPr sz="16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US" sz="1600">
                          <a:solidFill>
                            <a:schemeClr val="dk1"/>
                          </a:solidFill>
                        </a:rPr>
                        <a:t>Breve definição</a:t>
                      </a:r>
                      <a:endParaRPr sz="16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a:t>Macroeconomia</a:t>
                      </a:r>
                      <a:endParaRPr sz="14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a:t>Macroeconomia - ciência que se ocupa do estudo das variáveis económicas agregadas, ou seja, do funcionamento da economia como um todo;</a:t>
                      </a:r>
                      <a:endParaRPr sz="14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a:t>Desemprego</a:t>
                      </a:r>
                      <a:endParaRPr sz="14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a:t>O termo desemprego refere-se a uma situação em que uma pessoa procura ativamente emprego mas não consegue encontrar trabalho.</a:t>
                      </a:r>
                      <a:endParaRPr sz="14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a:t>Produto Interno Bruto (PIB)</a:t>
                      </a:r>
                      <a:endParaRPr sz="14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a:t>Simplificando, o produto interno bruto (PIB) é o valor monetário ou de mercado total de todos os bens e serviços finais produzidos num país durante um período de tempo específico, normalmente um ano.</a:t>
                      </a:r>
                      <a:endParaRPr sz="14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07000"/>
                        </a:lnSpc>
                        <a:spcBef>
                          <a:spcPts val="0"/>
                        </a:spcBef>
                        <a:spcAft>
                          <a:spcPts val="0"/>
                        </a:spcAft>
                        <a:buNone/>
                      </a:pPr>
                      <a:r>
                        <a:rPr lang="en-US"/>
                        <a:t>Crescimento Económico</a:t>
                      </a:r>
                      <a:endParaRPr sz="14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a:t>As alterações no valor do PIB de um ano para o outro são medidas através do indicador "crescimento económico". A taxa de crescimento económico mostra as alterações do valor do PIB num ano, em comparação com o ano anterior.  A taxa de crescimento económico é expressa em % e pode ser positiva (se o valor do PIB aumentar) ou negativa (se o valor do PIB diminuir).</a:t>
                      </a:r>
                      <a:endParaRPr sz="14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pic>
        <p:nvPicPr>
          <p:cNvPr id="231" name="Google Shape;231;p18"/>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232" name="Google Shape;232;p18"/>
          <p:cNvSpPr txBox="1"/>
          <p:nvPr/>
        </p:nvSpPr>
        <p:spPr>
          <a:xfrm>
            <a:off x="528856" y="746759"/>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VARIÁVEIS MACROECONÓMICAS NO CONTEXTO FINANCEIRO PESSOAL</a:t>
            </a:r>
            <a:endParaRPr b="1" sz="1800">
              <a:solidFill>
                <a:schemeClr val="dk1"/>
              </a:solidFill>
              <a:latin typeface="Calibri"/>
              <a:ea typeface="Calibri"/>
              <a:cs typeface="Calibri"/>
              <a:sym typeface="Calibri"/>
            </a:endParaRPr>
          </a:p>
        </p:txBody>
      </p:sp>
      <p:graphicFrame>
        <p:nvGraphicFramePr>
          <p:cNvPr id="233" name="Google Shape;233;p18"/>
          <p:cNvGraphicFramePr/>
          <p:nvPr/>
        </p:nvGraphicFramePr>
        <p:xfrm>
          <a:off x="528856" y="1478300"/>
          <a:ext cx="3000000" cy="3000000"/>
        </p:xfrm>
        <a:graphic>
          <a:graphicData uri="http://schemas.openxmlformats.org/drawingml/2006/table">
            <a:tbl>
              <a:tblPr bandRow="1" firstRow="1">
                <a:noFill/>
                <a:tableStyleId>{266D2026-E2C0-4147-B188-D72EB0F83A7E}</a:tableStyleId>
              </a:tblPr>
              <a:tblGrid>
                <a:gridCol w="1423900"/>
                <a:gridCol w="6896575"/>
              </a:tblGrid>
              <a:tr h="431100">
                <a:tc>
                  <a:txBody>
                    <a:bodyPr/>
                    <a:lstStyle/>
                    <a:p>
                      <a:pPr indent="0" lvl="0" marL="0" marR="0" rtl="0" algn="ctr">
                        <a:lnSpc>
                          <a:spcPct val="107000"/>
                        </a:lnSpc>
                        <a:spcBef>
                          <a:spcPts val="0"/>
                        </a:spcBef>
                        <a:spcAft>
                          <a:spcPts val="0"/>
                        </a:spcAft>
                        <a:buNone/>
                      </a:pPr>
                      <a:r>
                        <a:rPr lang="en-US" sz="1600">
                          <a:solidFill>
                            <a:schemeClr val="dk1"/>
                          </a:solidFill>
                          <a:latin typeface="Calibri"/>
                          <a:ea typeface="Calibri"/>
                          <a:cs typeface="Calibri"/>
                          <a:sym typeface="Calibri"/>
                        </a:rPr>
                        <a:t>Termos</a:t>
                      </a:r>
                      <a:endParaRPr sz="16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n-US" sz="1600">
                          <a:solidFill>
                            <a:schemeClr val="dk1"/>
                          </a:solidFill>
                        </a:rPr>
                        <a:t>Breve definição</a:t>
                      </a:r>
                      <a:endParaRPr sz="16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519000">
                <a:tc>
                  <a:txBody>
                    <a:bodyPr/>
                    <a:lstStyle/>
                    <a:p>
                      <a:pPr indent="0" lvl="0" marL="0" marR="0" rtl="0" algn="ctr">
                        <a:lnSpc>
                          <a:spcPct val="107000"/>
                        </a:lnSpc>
                        <a:spcBef>
                          <a:spcPts val="0"/>
                        </a:spcBef>
                        <a:spcAft>
                          <a:spcPts val="0"/>
                        </a:spcAft>
                        <a:buNone/>
                      </a:pPr>
                      <a:r>
                        <a:rPr lang="en-US"/>
                        <a:t>Poupanças</a:t>
                      </a:r>
                      <a:endParaRPr sz="14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a:t>O dinheiro poupado por indivíduos e empresas que constituem a capacidade de investimento na economia (o total de dinheiro depositado em bancos e outras instituições financeiras)</a:t>
                      </a:r>
                      <a:endParaRPr sz="14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31100">
                <a:tc>
                  <a:txBody>
                    <a:bodyPr/>
                    <a:lstStyle/>
                    <a:p>
                      <a:pPr indent="0" lvl="0" marL="0" marR="0" rtl="0" algn="ctr">
                        <a:lnSpc>
                          <a:spcPct val="107000"/>
                        </a:lnSpc>
                        <a:spcBef>
                          <a:spcPts val="0"/>
                        </a:spcBef>
                        <a:spcAft>
                          <a:spcPts val="0"/>
                        </a:spcAft>
                        <a:buNone/>
                      </a:pPr>
                      <a:r>
                        <a:rPr lang="en-US" sz="1400">
                          <a:latin typeface="Calibri"/>
                          <a:ea typeface="Calibri"/>
                          <a:cs typeface="Calibri"/>
                          <a:sym typeface="Calibri"/>
                        </a:rPr>
                        <a:t>Investiment</a:t>
                      </a:r>
                      <a:r>
                        <a:rPr lang="en-US"/>
                        <a:t>o</a:t>
                      </a:r>
                      <a:r>
                        <a:rPr lang="en-US" sz="1400">
                          <a:latin typeface="Calibri"/>
                          <a:ea typeface="Calibri"/>
                          <a:cs typeface="Calibri"/>
                          <a:sym typeface="Calibri"/>
                        </a:rPr>
                        <a:t>s</a:t>
                      </a:r>
                      <a:endParaRPr sz="14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n-US"/>
                        <a:t>O montante total investido por indivíduos, empresas e o Estado em investimentos de capital; </a:t>
                      </a:r>
                      <a:endParaRPr sz="14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49750">
                <a:tc>
                  <a:txBody>
                    <a:bodyPr/>
                    <a:lstStyle/>
                    <a:p>
                      <a:pPr indent="0" lvl="0" marL="0" marR="0" rtl="0" algn="ctr">
                        <a:lnSpc>
                          <a:spcPct val="107000"/>
                        </a:lnSpc>
                        <a:spcBef>
                          <a:spcPts val="0"/>
                        </a:spcBef>
                        <a:spcAft>
                          <a:spcPts val="0"/>
                        </a:spcAft>
                        <a:buNone/>
                      </a:pPr>
                      <a:r>
                        <a:rPr lang="en-US" sz="1400">
                          <a:latin typeface="Calibri"/>
                          <a:ea typeface="Calibri"/>
                          <a:cs typeface="Calibri"/>
                          <a:sym typeface="Calibri"/>
                        </a:rPr>
                        <a:t>Infla</a:t>
                      </a:r>
                      <a:r>
                        <a:rPr lang="en-US"/>
                        <a:t>ção</a:t>
                      </a:r>
                      <a:endParaRPr sz="14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Clr>
                          <a:schemeClr val="dk1"/>
                        </a:buClr>
                        <a:buSzPts val="1100"/>
                        <a:buFont typeface="Arial"/>
                        <a:buNone/>
                      </a:pPr>
                      <a:r>
                        <a:rPr lang="en-US"/>
                        <a:t>Uma variável macroeconómica que resulta no aumento do nível geral de preços, medido através do índice de preços ao consumidor (IPC). </a:t>
                      </a:r>
                      <a:endParaRPr/>
                    </a:p>
                    <a:p>
                      <a:pPr indent="0" lvl="0" marL="0" marR="0" rtl="0" algn="l">
                        <a:lnSpc>
                          <a:spcPct val="107000"/>
                        </a:lnSpc>
                        <a:spcBef>
                          <a:spcPts val="0"/>
                        </a:spcBef>
                        <a:spcAft>
                          <a:spcPts val="0"/>
                        </a:spcAft>
                        <a:buClr>
                          <a:schemeClr val="dk1"/>
                        </a:buClr>
                        <a:buSzPts val="1100"/>
                        <a:buFont typeface="Arial"/>
                        <a:buNone/>
                      </a:pPr>
                      <a:r>
                        <a:rPr lang="en-US"/>
                        <a:t>Com a inflação, o poder de compra do dinheiro diminui e devem ser tomadas medidas correctivas por cada indivíduo/família</a:t>
                      </a:r>
                      <a:endParaRPr/>
                    </a:p>
                    <a:p>
                      <a:pPr indent="0" lvl="0" marL="0" marR="0" rtl="0" algn="l">
                        <a:lnSpc>
                          <a:spcPct val="107000"/>
                        </a:lnSpc>
                        <a:spcBef>
                          <a:spcPts val="0"/>
                        </a:spcBef>
                        <a:spcAft>
                          <a:spcPts val="0"/>
                        </a:spcAft>
                        <a:buNone/>
                      </a:pPr>
                      <a:r>
                        <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pic>
        <p:nvPicPr>
          <p:cNvPr id="239" name="Google Shape;239;p19"/>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240" name="Google Shape;240;p19"/>
          <p:cNvSpPr txBox="1"/>
          <p:nvPr/>
        </p:nvSpPr>
        <p:spPr>
          <a:xfrm>
            <a:off x="479608" y="791691"/>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DECISÕES FINANCEIRAS INDIVIDUAIS E A ECONOMIA NO SEU CONJUNTO</a:t>
            </a:r>
            <a:endParaRPr b="1" sz="1800">
              <a:solidFill>
                <a:schemeClr val="dk1"/>
              </a:solidFill>
              <a:latin typeface="Calibri"/>
              <a:ea typeface="Calibri"/>
              <a:cs typeface="Calibri"/>
              <a:sym typeface="Calibri"/>
            </a:endParaRPr>
          </a:p>
        </p:txBody>
      </p:sp>
      <p:sp>
        <p:nvSpPr>
          <p:cNvPr id="241" name="Google Shape;241;p19"/>
          <p:cNvSpPr/>
          <p:nvPr/>
        </p:nvSpPr>
        <p:spPr>
          <a:xfrm>
            <a:off x="274125" y="1332775"/>
            <a:ext cx="8557200" cy="3293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lang="en-US" sz="1600">
                <a:solidFill>
                  <a:schemeClr val="dk1"/>
                </a:solidFill>
                <a:latin typeface="Calibri"/>
                <a:ea typeface="Calibri"/>
                <a:cs typeface="Calibri"/>
                <a:sym typeface="Calibri"/>
              </a:rPr>
              <a:t>Consumo - </a:t>
            </a:r>
            <a:r>
              <a:rPr lang="en-US" sz="1600">
                <a:solidFill>
                  <a:schemeClr val="dk1"/>
                </a:solidFill>
                <a:latin typeface="Calibri"/>
                <a:ea typeface="Calibri"/>
                <a:cs typeface="Calibri"/>
                <a:sym typeface="Calibri"/>
              </a:rPr>
              <a:t>Se apenas uma pessoa decidir comprar um novo televisor hoje, isso não terá praticamente qualquer impacto na procura total de televisores. No entanto, se 50% dos agregados familiares do país decidirem comprar novos televisores num único dia, esta ação terá um impacto sério na economia como um todo.</a:t>
            </a:r>
            <a:br>
              <a:rPr lang="en-US" sz="1600">
                <a:solidFill>
                  <a:schemeClr val="dk1"/>
                </a:solidFill>
                <a:latin typeface="Calibri"/>
                <a:ea typeface="Calibri"/>
                <a:cs typeface="Calibri"/>
                <a:sym typeface="Calibri"/>
              </a:rPr>
            </a:b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b="1" lang="en-US" sz="1600">
                <a:solidFill>
                  <a:schemeClr val="dk1"/>
                </a:solidFill>
                <a:latin typeface="Calibri"/>
                <a:ea typeface="Calibri"/>
                <a:cs typeface="Calibri"/>
                <a:sym typeface="Calibri"/>
              </a:rPr>
              <a:t>Poupança -</a:t>
            </a:r>
            <a:r>
              <a:rPr lang="en-US" sz="1600">
                <a:solidFill>
                  <a:schemeClr val="dk1"/>
                </a:solidFill>
                <a:latin typeface="Calibri"/>
                <a:ea typeface="Calibri"/>
                <a:cs typeface="Calibri"/>
                <a:sym typeface="Calibri"/>
              </a:rPr>
              <a:t> Se apenas uma pessoa decidir levantar hoje o seu depósito no banco, o impacto na base total de depósitos do país será quase nulo. No entanto, se 50% dos indivíduos/agregados familiares decidirem levantar os seus depósitos, isso terá um impacto grave (negativo) no sector financeiro do país!</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br>
              <a:rPr lang="en-US" sz="1600">
                <a:solidFill>
                  <a:schemeClr val="dk1"/>
                </a:solidFill>
                <a:latin typeface="Calibri"/>
                <a:ea typeface="Calibri"/>
                <a:cs typeface="Calibri"/>
                <a:sym typeface="Calibri"/>
              </a:rPr>
            </a:br>
            <a:r>
              <a:rPr b="1" lang="en-US" sz="1600">
                <a:solidFill>
                  <a:schemeClr val="dk1"/>
                </a:solidFill>
                <a:latin typeface="Calibri"/>
                <a:ea typeface="Calibri"/>
                <a:cs typeface="Calibri"/>
                <a:sym typeface="Calibri"/>
              </a:rPr>
              <a:t>Investimentos -</a:t>
            </a:r>
            <a:r>
              <a:rPr lang="en-US" sz="1600">
                <a:solidFill>
                  <a:schemeClr val="dk1"/>
                </a:solidFill>
                <a:latin typeface="Calibri"/>
                <a:ea typeface="Calibri"/>
                <a:cs typeface="Calibri"/>
                <a:sym typeface="Calibri"/>
              </a:rPr>
              <a:t> Se hoje apenas uma pessoa decidir investir o seu dinheiro poupado no sector financeiro (seja em bancos, fundos de investimento ou outras instituições financeiras), o impacto na capacidade total de investimento da economia será quase nulo. No entanto, se 50% das famílias decidirem incluir o seu dinheiro poupado no sector financeiro (sob qualquer forma), isso terá quase de certeza um impacto elevado na capacidade de investimento de toda a economia.</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pic>
        <p:nvPicPr>
          <p:cNvPr id="95" name="Google Shape;95;p2"/>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96" name="Google Shape;96;p2"/>
          <p:cNvSpPr txBox="1"/>
          <p:nvPr/>
        </p:nvSpPr>
        <p:spPr>
          <a:xfrm>
            <a:off x="480962" y="1548976"/>
            <a:ext cx="42237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lang="en-US" sz="3600">
                <a:solidFill>
                  <a:schemeClr val="dk1"/>
                </a:solidFill>
                <a:latin typeface="Calibri"/>
                <a:ea typeface="Calibri"/>
                <a:cs typeface="Calibri"/>
                <a:sym typeface="Calibri"/>
              </a:rPr>
              <a:t>MÓDULO N.º 4: </a:t>
            </a:r>
            <a:endParaRPr b="1" sz="3600">
              <a:solidFill>
                <a:schemeClr val="dk1"/>
              </a:solidFill>
              <a:latin typeface="Calibri"/>
              <a:ea typeface="Calibri"/>
              <a:cs typeface="Calibri"/>
              <a:sym typeface="Calibri"/>
            </a:endParaRPr>
          </a:p>
          <a:p>
            <a:pPr indent="0" lvl="0" marL="0" marR="0" rtl="0" algn="l">
              <a:spcBef>
                <a:spcPts val="0"/>
              </a:spcBef>
              <a:spcAft>
                <a:spcPts val="0"/>
              </a:spcAft>
              <a:buSzPts val="1100"/>
              <a:buNone/>
            </a:pPr>
            <a:r>
              <a:rPr lang="en-US" sz="3600">
                <a:solidFill>
                  <a:schemeClr val="dk1"/>
                </a:solidFill>
                <a:latin typeface="Calibri"/>
                <a:ea typeface="Calibri"/>
                <a:cs typeface="Calibri"/>
                <a:sym typeface="Calibri"/>
              </a:rPr>
              <a:t>ORÇAMENTAÇÃO: O PARADEIRO DO MEU DINHEIRO</a:t>
            </a:r>
            <a:endParaRPr/>
          </a:p>
        </p:txBody>
      </p:sp>
      <p:pic>
        <p:nvPicPr>
          <p:cNvPr id="97" name="Google Shape;97;p2"/>
          <p:cNvPicPr preferRelativeResize="0"/>
          <p:nvPr/>
        </p:nvPicPr>
        <p:blipFill rotWithShape="1">
          <a:blip r:embed="rId4">
            <a:alphaModFix/>
          </a:blip>
          <a:srcRect b="0" l="0" r="0" t="0"/>
          <a:stretch/>
        </p:blipFill>
        <p:spPr>
          <a:xfrm>
            <a:off x="4151672" y="2848000"/>
            <a:ext cx="4992328" cy="246289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pic>
        <p:nvPicPr>
          <p:cNvPr id="247" name="Google Shape;247;p20"/>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248" name="Google Shape;248;p20"/>
          <p:cNvSpPr/>
          <p:nvPr/>
        </p:nvSpPr>
        <p:spPr>
          <a:xfrm>
            <a:off x="265025" y="796350"/>
            <a:ext cx="8621100" cy="4278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lang="en-US" sz="1600">
                <a:solidFill>
                  <a:schemeClr val="dk1"/>
                </a:solidFill>
                <a:latin typeface="Calibri"/>
                <a:ea typeface="Calibri"/>
                <a:cs typeface="Calibri"/>
                <a:sym typeface="Calibri"/>
              </a:rPr>
              <a:t>Tarefa 4 - Estudo de caso</a:t>
            </a:r>
            <a:endParaRPr b="1"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u="sng">
                <a:solidFill>
                  <a:schemeClr val="dk1"/>
                </a:solidFill>
                <a:latin typeface="Calibri"/>
                <a:ea typeface="Calibri"/>
                <a:cs typeface="Calibri"/>
                <a:sym typeface="Calibri"/>
              </a:rPr>
              <a:t>Hipótese 1:</a:t>
            </a:r>
            <a:r>
              <a:rPr lang="en-US" sz="1600">
                <a:solidFill>
                  <a:schemeClr val="dk1"/>
                </a:solidFill>
                <a:latin typeface="Calibri"/>
                <a:ea typeface="Calibri"/>
                <a:cs typeface="Calibri"/>
                <a:sym typeface="Calibri"/>
              </a:rPr>
              <a:t> Tem 2.500 euros poupados e pretende comprar um carro no valor de 5.000 euros, contraindo um empréstimo num banco, no valor total do carro. Está empregado, com um rendimento mensal médio. Não tem um carro em dívida, pelo que precisa dele para uso pessoal.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u="sng">
                <a:solidFill>
                  <a:schemeClr val="dk1"/>
                </a:solidFill>
                <a:latin typeface="Calibri"/>
                <a:ea typeface="Calibri"/>
                <a:cs typeface="Calibri"/>
                <a:sym typeface="Calibri"/>
              </a:rPr>
              <a:t>Hipótese 2:</a:t>
            </a:r>
            <a:r>
              <a:rPr lang="en-US" sz="1600">
                <a:solidFill>
                  <a:schemeClr val="dk1"/>
                </a:solidFill>
                <a:latin typeface="Calibri"/>
                <a:ea typeface="Calibri"/>
                <a:cs typeface="Calibri"/>
                <a:sym typeface="Calibri"/>
              </a:rPr>
              <a:t> O país está em plena crise financeira e as taxas de juro dos empréstimos ao consumo aumentaram de uma média de 3,5% para uma média de 6,8% nos últimos três meses. Os economistas prevêem que será necessário pelo menos um ano para que as taxas de juro regressem ao nível anterior.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b="1" lang="en-US" sz="1600">
                <a:solidFill>
                  <a:schemeClr val="dk1"/>
                </a:solidFill>
                <a:latin typeface="Calibri"/>
                <a:ea typeface="Calibri"/>
                <a:cs typeface="Calibri"/>
                <a:sym typeface="Calibri"/>
              </a:rPr>
              <a:t>Tomar uma decisão:</a:t>
            </a:r>
            <a:endParaRPr b="1"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Adiar a ideia de comprar um carro por pelo menos 6 meses e depois fazer uma nova avaliação;</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Utilizar as suas poupanças para a metade do carro e pedir a outra metade ao banco;</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Continuar como inicialmente planeado (com o empréstimo da totalidade do montante ao banco);</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Outra opção (enumerar e explicar);</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Elabore e explique a sua decisão.</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pic>
        <p:nvPicPr>
          <p:cNvPr id="254" name="Google Shape;254;p21"/>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55" name="Google Shape;255;p21"/>
          <p:cNvSpPr txBox="1"/>
          <p:nvPr/>
        </p:nvSpPr>
        <p:spPr>
          <a:xfrm>
            <a:off x="253999" y="1497572"/>
            <a:ext cx="3793800" cy="3417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Clr>
                <a:schemeClr val="dk1"/>
              </a:buClr>
              <a:buSzPts val="1100"/>
              <a:buFont typeface="Arial"/>
              <a:buNone/>
            </a:pPr>
            <a:r>
              <a:rPr b="1" lang="en-US" sz="3600">
                <a:solidFill>
                  <a:schemeClr val="dk1"/>
                </a:solidFill>
                <a:latin typeface="Calibri"/>
                <a:ea typeface="Calibri"/>
                <a:cs typeface="Calibri"/>
                <a:sym typeface="Calibri"/>
              </a:rPr>
              <a:t>UNIDADE 3: </a:t>
            </a:r>
            <a:endParaRPr b="1" sz="3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b="1" lang="en-US" sz="3600">
                <a:solidFill>
                  <a:schemeClr val="dk1"/>
                </a:solidFill>
                <a:latin typeface="Calibri"/>
                <a:ea typeface="Calibri"/>
                <a:cs typeface="Calibri"/>
                <a:sym typeface="Calibri"/>
              </a:rPr>
              <a:t>SERVIÇOS FINANCEIROS E ORÇAMENTO PESSOAL</a:t>
            </a:r>
            <a:endParaRPr b="1" sz="36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3600">
              <a:solidFill>
                <a:schemeClr val="dk1"/>
              </a:solidFill>
              <a:latin typeface="Calibri"/>
              <a:ea typeface="Calibri"/>
              <a:cs typeface="Calibri"/>
              <a:sym typeface="Calibri"/>
            </a:endParaRPr>
          </a:p>
        </p:txBody>
      </p:sp>
      <p:sp>
        <p:nvSpPr>
          <p:cNvPr id="256" name="Google Shape;256;p21"/>
          <p:cNvSpPr/>
          <p:nvPr/>
        </p:nvSpPr>
        <p:spPr>
          <a:xfrm>
            <a:off x="4301744" y="1954400"/>
            <a:ext cx="4572000" cy="1661417"/>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i="1" lang="en-US" sz="1600">
                <a:solidFill>
                  <a:schemeClr val="dk1"/>
                </a:solidFill>
                <a:latin typeface="Calibri"/>
                <a:ea typeface="Calibri"/>
                <a:cs typeface="Calibri"/>
                <a:sym typeface="Calibri"/>
              </a:rPr>
              <a:t>"Os serviços (e produtos) financeiros são um tema bastante complexo, que inclui muitos produtos financeiros, instituições e diferentes mercados financeiros. Para uma análise mais pormenorizada dos serviços financeiros, consulte o Módulo 3: "Serviços financeiros - Um percurso".</a:t>
            </a:r>
            <a:endParaRPr sz="16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pic>
        <p:nvPicPr>
          <p:cNvPr id="262" name="Google Shape;262;p22"/>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263" name="Google Shape;263;p22"/>
          <p:cNvSpPr txBox="1"/>
          <p:nvPr/>
        </p:nvSpPr>
        <p:spPr>
          <a:xfrm>
            <a:off x="479608" y="944091"/>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SERVIÇOS FINANCEIROS BÁSICOS</a:t>
            </a:r>
            <a:endParaRPr b="1" sz="1800">
              <a:solidFill>
                <a:schemeClr val="dk1"/>
              </a:solidFill>
              <a:latin typeface="Calibri"/>
              <a:ea typeface="Calibri"/>
              <a:cs typeface="Calibri"/>
              <a:sym typeface="Calibri"/>
            </a:endParaRPr>
          </a:p>
        </p:txBody>
      </p:sp>
      <p:sp>
        <p:nvSpPr>
          <p:cNvPr id="264" name="Google Shape;264;p22"/>
          <p:cNvSpPr/>
          <p:nvPr/>
        </p:nvSpPr>
        <p:spPr>
          <a:xfrm>
            <a:off x="488950" y="1332787"/>
            <a:ext cx="8166100" cy="32316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700">
                <a:solidFill>
                  <a:schemeClr val="dk1"/>
                </a:solidFill>
                <a:latin typeface="Calibri"/>
                <a:ea typeface="Calibri"/>
                <a:cs typeface="Calibri"/>
                <a:sym typeface="Calibri"/>
              </a:rPr>
              <a:t>Os serviços (e produtos) financeiros são um tema bastante complexo, que inclui muitos produtos financeiros, instituições e diferentes mercados financeiros. Para uma análise mais pormenorizada dos serviços financeiros, consultar o Módulo 3: "Serviços financeiros - Um percurso".</a:t>
            </a:r>
            <a:endParaRPr sz="1700">
              <a:solidFill>
                <a:schemeClr val="dk1"/>
              </a:solidFill>
              <a:latin typeface="Calibri"/>
              <a:ea typeface="Calibri"/>
              <a:cs typeface="Calibri"/>
              <a:sym typeface="Calibri"/>
            </a:endParaRPr>
          </a:p>
          <a:p>
            <a:pPr indent="0" lvl="0" marL="0" marR="0" rtl="0" algn="l">
              <a:spcBef>
                <a:spcPts val="0"/>
              </a:spcBef>
              <a:spcAft>
                <a:spcPts val="0"/>
              </a:spcAft>
              <a:buNone/>
            </a:pPr>
            <a:r>
              <a:rPr lang="en-US" sz="1700">
                <a:solidFill>
                  <a:schemeClr val="dk1"/>
                </a:solidFill>
                <a:latin typeface="Calibri"/>
                <a:ea typeface="Calibri"/>
                <a:cs typeface="Calibri"/>
                <a:sym typeface="Calibri"/>
              </a:rPr>
              <a:t>Os seguintes serviços e produtos financeiros são considerados básicos: </a:t>
            </a:r>
            <a:endParaRPr sz="17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700"/>
              <a:buFont typeface="Calibri"/>
              <a:buChar char="-"/>
            </a:pPr>
            <a:r>
              <a:rPr lang="en-US" sz="1700">
                <a:solidFill>
                  <a:schemeClr val="dk1"/>
                </a:solidFill>
                <a:latin typeface="Calibri"/>
                <a:ea typeface="Calibri"/>
                <a:cs typeface="Calibri"/>
                <a:sym typeface="Calibri"/>
              </a:rPr>
              <a:t>- Depósitos para pessoas singulares (indivíduos)</a:t>
            </a:r>
            <a:endParaRPr sz="17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700"/>
              <a:buFont typeface="Calibri"/>
              <a:buChar char="-"/>
            </a:pPr>
            <a:r>
              <a:rPr lang="en-US" sz="1700">
                <a:solidFill>
                  <a:schemeClr val="dk1"/>
                </a:solidFill>
                <a:latin typeface="Calibri"/>
                <a:ea typeface="Calibri"/>
                <a:cs typeface="Calibri"/>
                <a:sym typeface="Calibri"/>
              </a:rPr>
              <a:t>Empréstimos ao consumidor</a:t>
            </a:r>
            <a:endParaRPr sz="17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a:p>
            <a:pPr indent="0" lvl="0" marL="0" marR="0" rtl="0" algn="l">
              <a:spcBef>
                <a:spcPts val="0"/>
              </a:spcBef>
              <a:spcAft>
                <a:spcPts val="0"/>
              </a:spcAft>
              <a:buNone/>
            </a:pPr>
            <a:r>
              <a:rPr lang="en-US" sz="1700">
                <a:solidFill>
                  <a:schemeClr val="dk1"/>
                </a:solidFill>
                <a:latin typeface="Calibri"/>
                <a:ea typeface="Calibri"/>
                <a:cs typeface="Calibri"/>
                <a:sym typeface="Calibri"/>
              </a:rPr>
              <a:t>Pode concluir-se o seguinte: </a:t>
            </a:r>
            <a:endParaRPr sz="17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700"/>
              <a:buChar char="•"/>
            </a:pPr>
            <a:r>
              <a:rPr lang="en-US" sz="1700">
                <a:solidFill>
                  <a:schemeClr val="dk1"/>
                </a:solidFill>
                <a:latin typeface="Calibri"/>
                <a:ea typeface="Calibri"/>
                <a:cs typeface="Calibri"/>
                <a:sym typeface="Calibri"/>
              </a:rPr>
              <a:t>Quando uma pessoa deposita dinheiro, o Banco paga juros pelo dinheiro à disposição, enquanto o indivíduo recebe juros (maioritariamente no final do ano).</a:t>
            </a:r>
            <a:endParaRPr sz="17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700"/>
              <a:buChar char="•"/>
            </a:pPr>
            <a:r>
              <a:rPr lang="en-US" sz="1700">
                <a:solidFill>
                  <a:schemeClr val="dk1"/>
                </a:solidFill>
                <a:latin typeface="Calibri"/>
                <a:ea typeface="Calibri"/>
                <a:cs typeface="Calibri"/>
                <a:sym typeface="Calibri"/>
              </a:rPr>
              <a:t>Por outro lado, quando um indivíduo obtém um empréstimo de um banco, a obrigação de pagar os juros é da responsabilidade do indivíduo.</a:t>
            </a:r>
            <a:endParaRPr sz="17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pic>
        <p:nvPicPr>
          <p:cNvPr id="270" name="Google Shape;270;p23"/>
          <p:cNvPicPr preferRelativeResize="0"/>
          <p:nvPr/>
        </p:nvPicPr>
        <p:blipFill rotWithShape="1">
          <a:blip r:embed="rId3">
            <a:alphaModFix/>
          </a:blip>
          <a:srcRect b="0" l="0" r="0" t="0"/>
          <a:stretch/>
        </p:blipFill>
        <p:spPr>
          <a:xfrm>
            <a:off x="-9342" y="-279372"/>
            <a:ext cx="9144000" cy="5142857"/>
          </a:xfrm>
          <a:prstGeom prst="rect">
            <a:avLst/>
          </a:prstGeom>
          <a:noFill/>
          <a:ln>
            <a:noFill/>
          </a:ln>
        </p:spPr>
      </p:pic>
      <p:sp>
        <p:nvSpPr>
          <p:cNvPr id="271" name="Google Shape;271;p23"/>
          <p:cNvSpPr txBox="1"/>
          <p:nvPr/>
        </p:nvSpPr>
        <p:spPr>
          <a:xfrm>
            <a:off x="479608" y="648434"/>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OS BANCOS COMO INSTITUIÇÕES FINANCEIRAS</a:t>
            </a:r>
            <a:endParaRPr b="1" sz="1800">
              <a:solidFill>
                <a:schemeClr val="dk1"/>
              </a:solidFill>
              <a:latin typeface="Calibri"/>
              <a:ea typeface="Calibri"/>
              <a:cs typeface="Calibri"/>
              <a:sym typeface="Calibri"/>
            </a:endParaRPr>
          </a:p>
        </p:txBody>
      </p:sp>
      <p:sp>
        <p:nvSpPr>
          <p:cNvPr id="272" name="Google Shape;272;p23"/>
          <p:cNvSpPr/>
          <p:nvPr/>
        </p:nvSpPr>
        <p:spPr>
          <a:xfrm>
            <a:off x="301425" y="1037125"/>
            <a:ext cx="8639400" cy="4062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Calibri"/>
                <a:ea typeface="Calibri"/>
                <a:cs typeface="Calibri"/>
                <a:sym typeface="Calibri"/>
              </a:rPr>
              <a:t>Os bancos são as instituições financeiras mais comuns em muitos países, bem como em todo o mundo. A sua função básica é, por um lado, recolher depósitos e, por outro, conceder empréstimos (a particulares e empresas).</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rPr lang="en-US" sz="1600">
                <a:solidFill>
                  <a:schemeClr val="dk1"/>
                </a:solidFill>
                <a:latin typeface="Calibri"/>
                <a:ea typeface="Calibri"/>
                <a:cs typeface="Calibri"/>
                <a:sym typeface="Calibri"/>
              </a:rPr>
              <a:t>O preço para estes dois serviços (poupar ou pedir dinheiro emprestado) é a "taxa de juro"</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Char char="•"/>
            </a:pPr>
            <a:r>
              <a:rPr lang="en-US" sz="1600">
                <a:solidFill>
                  <a:schemeClr val="dk1"/>
                </a:solidFill>
                <a:latin typeface="Calibri"/>
                <a:ea typeface="Calibri"/>
                <a:cs typeface="Calibri"/>
                <a:sym typeface="Calibri"/>
              </a:rPr>
              <a:t>Taxa de juro dos depósitos - Paga pelo Banco ao beneficiário</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Char char="•"/>
            </a:pPr>
            <a:r>
              <a:rPr lang="en-US" sz="1600">
                <a:solidFill>
                  <a:schemeClr val="dk1"/>
                </a:solidFill>
                <a:latin typeface="Calibri"/>
                <a:ea typeface="Calibri"/>
                <a:cs typeface="Calibri"/>
                <a:sym typeface="Calibri"/>
              </a:rPr>
              <a:t>Taxa de juro dos empréstimos - Paga pelo(s) mutuário(s) ao Banco</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rPr b="1" lang="en-US" sz="1600">
                <a:solidFill>
                  <a:schemeClr val="dk1"/>
                </a:solidFill>
                <a:latin typeface="Calibri"/>
                <a:ea typeface="Calibri"/>
                <a:cs typeface="Calibri"/>
                <a:sym typeface="Calibri"/>
              </a:rPr>
              <a:t>Tarefa 5: Estudo de caso </a:t>
            </a:r>
            <a:endParaRPr b="1"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Escolha um banco do seu país.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Faça uma pesquisa e descubra o seguinte: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Qual é a taxa de juro oferecida pelo banco para um depósito a prazo de 1 ano?</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Qual é a taxa de juro para obter um empréstimo ao consumo com um período de reembolso de 5 anos?</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Compare as duas taxas de juro. Qual delas é a mais elevada?</a:t>
            </a:r>
            <a:endParaRPr sz="1600">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100"/>
              <a:buFont typeface="Arial"/>
              <a:buNone/>
            </a:pPr>
            <a:r>
              <a:rPr lang="en-US" sz="1600">
                <a:solidFill>
                  <a:schemeClr val="dk1"/>
                </a:solidFill>
                <a:latin typeface="Calibri"/>
                <a:ea typeface="Calibri"/>
                <a:cs typeface="Calibri"/>
                <a:sym typeface="Calibri"/>
              </a:rPr>
              <a:t>Elabore a sua resposta e explique as eventuais diferenças.</a:t>
            </a:r>
            <a:endParaRPr sz="16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6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pic>
        <p:nvPicPr>
          <p:cNvPr id="278" name="Google Shape;278;p24"/>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79" name="Google Shape;279;p24"/>
          <p:cNvSpPr txBox="1"/>
          <p:nvPr/>
        </p:nvSpPr>
        <p:spPr>
          <a:xfrm>
            <a:off x="2232024" y="2110084"/>
            <a:ext cx="5612100" cy="19395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1100"/>
              <a:buFont typeface="Arial"/>
              <a:buNone/>
            </a:pPr>
            <a:r>
              <a:rPr b="1" lang="en-US" sz="2400">
                <a:solidFill>
                  <a:schemeClr val="dk1"/>
                </a:solidFill>
                <a:latin typeface="Calibri"/>
                <a:ea typeface="Calibri"/>
                <a:cs typeface="Calibri"/>
                <a:sym typeface="Calibri"/>
              </a:rPr>
              <a:t>CONTINUA...</a:t>
            </a:r>
            <a:endParaRPr b="1" sz="24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t/>
            </a:r>
            <a:endParaRPr b="1" sz="24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ts val="1100"/>
              <a:buFont typeface="Arial"/>
              <a:buNone/>
            </a:pPr>
            <a:r>
              <a:rPr b="1" lang="en-US" sz="2400">
                <a:solidFill>
                  <a:schemeClr val="dk1"/>
                </a:solidFill>
                <a:latin typeface="Calibri"/>
                <a:ea typeface="Calibri"/>
                <a:cs typeface="Calibri"/>
                <a:sym typeface="Calibri"/>
              </a:rPr>
              <a:t>Módulo 5: Literacia financeira e vida profissional e familiar</a:t>
            </a:r>
            <a:endParaRPr b="1" sz="24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b="1" sz="2400">
              <a:solidFill>
                <a:schemeClr val="dk1"/>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pic>
        <p:nvPicPr>
          <p:cNvPr id="285" name="Google Shape;285;p25"/>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286" name="Google Shape;286;p25"/>
          <p:cNvSpPr/>
          <p:nvPr/>
        </p:nvSpPr>
        <p:spPr>
          <a:xfrm>
            <a:off x="3447775" y="2651700"/>
            <a:ext cx="2478600" cy="681600"/>
          </a:xfrm>
          <a:prstGeom prst="rect">
            <a:avLst/>
          </a:prstGeom>
          <a:solidFill>
            <a:srgbClr val="F1C232"/>
          </a:solidFill>
          <a:ln cap="flat" cmpd="sng" w="9525">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3000">
                <a:solidFill>
                  <a:srgbClr val="FFFFFF"/>
                </a:solidFill>
                <a:latin typeface="Calibri"/>
                <a:ea typeface="Calibri"/>
                <a:cs typeface="Calibri"/>
                <a:sym typeface="Calibri"/>
              </a:rPr>
              <a:t>OBRIGADA!</a:t>
            </a:r>
            <a:endParaRPr sz="3000">
              <a:solidFill>
                <a:srgbClr val="FFFFF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id="103" name="Google Shape;103;p3"/>
          <p:cNvPicPr preferRelativeResize="0"/>
          <p:nvPr/>
        </p:nvPicPr>
        <p:blipFill rotWithShape="1">
          <a:blip r:embed="rId3">
            <a:alphaModFix/>
          </a:blip>
          <a:srcRect b="0" l="0" r="0" t="0"/>
          <a:stretch/>
        </p:blipFill>
        <p:spPr>
          <a:xfrm>
            <a:off x="0" y="0"/>
            <a:ext cx="9144000" cy="5142857"/>
          </a:xfrm>
          <a:prstGeom prst="rect">
            <a:avLst/>
          </a:prstGeom>
          <a:noFill/>
          <a:ln>
            <a:noFill/>
          </a:ln>
        </p:spPr>
      </p:pic>
      <p:sp>
        <p:nvSpPr>
          <p:cNvPr id="104" name="Google Shape;104;p3"/>
          <p:cNvSpPr txBox="1"/>
          <p:nvPr/>
        </p:nvSpPr>
        <p:spPr>
          <a:xfrm>
            <a:off x="656476" y="1999725"/>
            <a:ext cx="8013900" cy="3016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a)   Compreender o que é um </a:t>
            </a:r>
            <a:r>
              <a:rPr b="1" lang="en-US" sz="1800">
                <a:solidFill>
                  <a:schemeClr val="dk1"/>
                </a:solidFill>
                <a:latin typeface="Calibri"/>
                <a:ea typeface="Calibri"/>
                <a:cs typeface="Calibri"/>
                <a:sym typeface="Calibri"/>
              </a:rPr>
              <a:t>orçamento num sentido mais amplo:</a:t>
            </a:r>
            <a:endParaRPr b="1"/>
          </a:p>
          <a:p>
            <a:pPr indent="-285750" lvl="0" marL="285750" marR="0" rtl="0" algn="l">
              <a:spcBef>
                <a:spcPts val="0"/>
              </a:spcBef>
              <a:spcAft>
                <a:spcPts val="0"/>
              </a:spcAft>
              <a:buClr>
                <a:schemeClr val="dk1"/>
              </a:buClr>
              <a:buSzPts val="1400"/>
              <a:buFont typeface="Calibri"/>
              <a:buChar char="-"/>
            </a:pPr>
            <a:r>
              <a:rPr lang="en-US">
                <a:solidFill>
                  <a:schemeClr val="dk1"/>
                </a:solidFill>
                <a:latin typeface="Calibri"/>
                <a:ea typeface="Calibri"/>
                <a:cs typeface="Calibri"/>
                <a:sym typeface="Calibri"/>
              </a:rPr>
              <a:t>Orçamento do Estado, orçamento municipal/regional, orçamento empresarial, orçamento familiar/pessoal</a:t>
            </a:r>
            <a:endParaRPr sz="1400">
              <a:solidFill>
                <a:schemeClr val="dk1"/>
              </a:solidFill>
              <a:latin typeface="Calibri"/>
              <a:ea typeface="Calibri"/>
              <a:cs typeface="Calibri"/>
              <a:sym typeface="Calibri"/>
            </a:endParaRPr>
          </a:p>
          <a:p>
            <a:pPr indent="-228600" lvl="0" marL="228600" marR="0" rtl="0" algn="l">
              <a:spcBef>
                <a:spcPts val="0"/>
              </a:spcBef>
              <a:spcAft>
                <a:spcPts val="0"/>
              </a:spcAft>
              <a:buClr>
                <a:schemeClr val="dk1"/>
              </a:buClr>
              <a:buSzPts val="1800"/>
              <a:buFont typeface="Calibri"/>
              <a:buAutoNum type="alphaLcParenR" startAt="2"/>
            </a:pPr>
            <a:r>
              <a:rPr lang="en-US" sz="1800">
                <a:solidFill>
                  <a:schemeClr val="dk1"/>
                </a:solidFill>
                <a:latin typeface="Calibri"/>
                <a:ea typeface="Calibri"/>
                <a:cs typeface="Calibri"/>
                <a:sym typeface="Calibri"/>
              </a:rPr>
              <a:t>Compreender a importância do </a:t>
            </a:r>
            <a:r>
              <a:rPr b="1" lang="en-US" sz="1800">
                <a:solidFill>
                  <a:schemeClr val="dk1"/>
                </a:solidFill>
                <a:latin typeface="Calibri"/>
                <a:ea typeface="Calibri"/>
                <a:cs typeface="Calibri"/>
                <a:sym typeface="Calibri"/>
              </a:rPr>
              <a:t>planeamento e da tomada de decisões </a:t>
            </a:r>
            <a:r>
              <a:rPr lang="en-US" sz="1800">
                <a:solidFill>
                  <a:schemeClr val="dk1"/>
                </a:solidFill>
                <a:latin typeface="Calibri"/>
                <a:ea typeface="Calibri"/>
                <a:cs typeface="Calibri"/>
                <a:sym typeface="Calibri"/>
              </a:rPr>
              <a:t>em matéria de finanças pessoais;</a:t>
            </a:r>
            <a:endParaRPr/>
          </a:p>
          <a:p>
            <a:pPr indent="-228600" lvl="0" marL="228600" marR="0" rtl="0" algn="l">
              <a:spcBef>
                <a:spcPts val="0"/>
              </a:spcBef>
              <a:spcAft>
                <a:spcPts val="0"/>
              </a:spcAft>
              <a:buClr>
                <a:schemeClr val="dk1"/>
              </a:buClr>
              <a:buSzPts val="1800"/>
              <a:buFont typeface="Calibri"/>
              <a:buAutoNum type="alphaLcParenR" startAt="2"/>
            </a:pPr>
            <a:r>
              <a:rPr lang="en-US" sz="1800">
                <a:solidFill>
                  <a:schemeClr val="dk1"/>
                </a:solidFill>
                <a:latin typeface="Calibri"/>
                <a:ea typeface="Calibri"/>
                <a:cs typeface="Calibri"/>
                <a:sym typeface="Calibri"/>
              </a:rPr>
              <a:t>Ser capaz de tomar</a:t>
            </a:r>
            <a:r>
              <a:rPr b="1" lang="en-US" sz="1800">
                <a:solidFill>
                  <a:schemeClr val="dk1"/>
                </a:solidFill>
                <a:latin typeface="Calibri"/>
                <a:ea typeface="Calibri"/>
                <a:cs typeface="Calibri"/>
                <a:sym typeface="Calibri"/>
              </a:rPr>
              <a:t> decisões financeiras de qualidade</a:t>
            </a:r>
            <a:r>
              <a:rPr lang="en-US" sz="18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a:p>
            <a:pPr indent="-228600" lvl="0" marL="228600" marR="0" rtl="0" algn="l">
              <a:spcBef>
                <a:spcPts val="0"/>
              </a:spcBef>
              <a:spcAft>
                <a:spcPts val="0"/>
              </a:spcAft>
              <a:buClr>
                <a:schemeClr val="dk1"/>
              </a:buClr>
              <a:buSzPts val="1800"/>
              <a:buFont typeface="Calibri"/>
              <a:buAutoNum type="alphaLcParenR" startAt="2"/>
            </a:pPr>
            <a:r>
              <a:rPr lang="en-US" sz="1800">
                <a:solidFill>
                  <a:schemeClr val="dk1"/>
                </a:solidFill>
                <a:latin typeface="Calibri"/>
                <a:ea typeface="Calibri"/>
                <a:cs typeface="Calibri"/>
                <a:sym typeface="Calibri"/>
              </a:rPr>
              <a:t>Conhecer os </a:t>
            </a:r>
            <a:r>
              <a:rPr b="1" lang="en-US" sz="1800">
                <a:solidFill>
                  <a:schemeClr val="dk1"/>
                </a:solidFill>
                <a:latin typeface="Calibri"/>
                <a:ea typeface="Calibri"/>
                <a:cs typeface="Calibri"/>
                <a:sym typeface="Calibri"/>
              </a:rPr>
              <a:t>principais domínios do processo de gestão das finanças pessoais</a:t>
            </a:r>
            <a:endParaRPr b="1" sz="1800">
              <a:solidFill>
                <a:schemeClr val="dk1"/>
              </a:solidFill>
              <a:latin typeface="Calibri"/>
              <a:ea typeface="Calibri"/>
              <a:cs typeface="Calibri"/>
              <a:sym typeface="Calibri"/>
            </a:endParaRPr>
          </a:p>
          <a:p>
            <a:pPr indent="-228600" lvl="0" marL="228600" marR="0" rtl="0" algn="l">
              <a:spcBef>
                <a:spcPts val="0"/>
              </a:spcBef>
              <a:spcAft>
                <a:spcPts val="0"/>
              </a:spcAft>
              <a:buClr>
                <a:schemeClr val="dk1"/>
              </a:buClr>
              <a:buSzPts val="1800"/>
              <a:buFont typeface="Calibri"/>
              <a:buAutoNum type="alphaLcParenR" startAt="2"/>
            </a:pPr>
            <a:r>
              <a:rPr lang="en-US" sz="1800">
                <a:solidFill>
                  <a:schemeClr val="dk1"/>
                </a:solidFill>
                <a:latin typeface="Calibri"/>
                <a:ea typeface="Calibri"/>
                <a:cs typeface="Calibri"/>
                <a:sym typeface="Calibri"/>
              </a:rPr>
              <a:t>Ser capaz de criar, editar, modificar, </a:t>
            </a:r>
            <a:r>
              <a:rPr b="1" lang="en-US" sz="1800">
                <a:solidFill>
                  <a:schemeClr val="dk1"/>
                </a:solidFill>
                <a:latin typeface="Calibri"/>
                <a:ea typeface="Calibri"/>
                <a:cs typeface="Calibri"/>
                <a:sym typeface="Calibri"/>
              </a:rPr>
              <a:t>ajustar e acompanhar a "execução" de um orçamento pessoal ou familiar;</a:t>
            </a:r>
            <a:endParaRPr b="1" sz="1800">
              <a:solidFill>
                <a:schemeClr val="dk1"/>
              </a:solidFill>
              <a:latin typeface="Calibri"/>
              <a:ea typeface="Calibri"/>
              <a:cs typeface="Calibri"/>
              <a:sym typeface="Calibri"/>
            </a:endParaRPr>
          </a:p>
          <a:p>
            <a:pPr indent="-228600" lvl="0" marL="228600" marR="0" rtl="0" algn="l">
              <a:spcBef>
                <a:spcPts val="0"/>
              </a:spcBef>
              <a:spcAft>
                <a:spcPts val="0"/>
              </a:spcAft>
              <a:buClr>
                <a:schemeClr val="dk1"/>
              </a:buClr>
              <a:buSzPts val="1800"/>
              <a:buFont typeface="Calibri"/>
              <a:buAutoNum type="alphaLcParenR" startAt="2"/>
            </a:pPr>
            <a:r>
              <a:rPr lang="en-US" sz="1800">
                <a:solidFill>
                  <a:schemeClr val="dk1"/>
                </a:solidFill>
                <a:latin typeface="Calibri"/>
                <a:ea typeface="Calibri"/>
                <a:cs typeface="Calibri"/>
                <a:sym typeface="Calibri"/>
              </a:rPr>
              <a:t>Adquirir conhecimentos básicos de macroeconomia;</a:t>
            </a:r>
            <a:endParaRPr/>
          </a:p>
          <a:p>
            <a:pPr indent="-228600" lvl="0" marL="228600" marR="0" rtl="0" algn="l">
              <a:spcBef>
                <a:spcPts val="0"/>
              </a:spcBef>
              <a:spcAft>
                <a:spcPts val="0"/>
              </a:spcAft>
              <a:buClr>
                <a:schemeClr val="dk1"/>
              </a:buClr>
              <a:buSzPts val="1800"/>
              <a:buFont typeface="Calibri"/>
              <a:buAutoNum type="alphaLcParenR" startAt="2"/>
            </a:pPr>
            <a:r>
              <a:rPr lang="en-US" sz="1800">
                <a:solidFill>
                  <a:schemeClr val="dk1"/>
                </a:solidFill>
                <a:latin typeface="Calibri"/>
                <a:ea typeface="Calibri"/>
                <a:cs typeface="Calibri"/>
                <a:sym typeface="Calibri"/>
              </a:rPr>
              <a:t>Ser capaz de relacionar o orçamento pessoal com os serviços financeiros básicos;</a:t>
            </a:r>
            <a:endParaRPr/>
          </a:p>
        </p:txBody>
      </p:sp>
      <p:pic>
        <p:nvPicPr>
          <p:cNvPr id="105" name="Google Shape;105;p3"/>
          <p:cNvPicPr preferRelativeResize="0"/>
          <p:nvPr/>
        </p:nvPicPr>
        <p:blipFill rotWithShape="1">
          <a:blip r:embed="rId4">
            <a:alphaModFix/>
          </a:blip>
          <a:srcRect b="0" l="0" r="0" t="0"/>
          <a:stretch/>
        </p:blipFill>
        <p:spPr>
          <a:xfrm>
            <a:off x="585569" y="1142476"/>
            <a:ext cx="845024" cy="704850"/>
          </a:xfrm>
          <a:prstGeom prst="rect">
            <a:avLst/>
          </a:prstGeom>
          <a:noFill/>
          <a:ln>
            <a:noFill/>
          </a:ln>
        </p:spPr>
      </p:pic>
      <p:sp>
        <p:nvSpPr>
          <p:cNvPr id="106" name="Google Shape;106;p3"/>
          <p:cNvSpPr txBox="1"/>
          <p:nvPr/>
        </p:nvSpPr>
        <p:spPr>
          <a:xfrm>
            <a:off x="1563469" y="1195118"/>
            <a:ext cx="81661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Antes de começarmos - quais são os objetivos da sessão?</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pic>
        <p:nvPicPr>
          <p:cNvPr id="112" name="Google Shape;112;p4"/>
          <p:cNvPicPr preferRelativeResize="0"/>
          <p:nvPr/>
        </p:nvPicPr>
        <p:blipFill rotWithShape="1">
          <a:blip r:embed="rId3">
            <a:alphaModFix/>
          </a:blip>
          <a:srcRect b="0" l="0" r="0" t="0"/>
          <a:stretch/>
        </p:blipFill>
        <p:spPr>
          <a:xfrm>
            <a:off x="0" y="0"/>
            <a:ext cx="9144000" cy="5142857"/>
          </a:xfrm>
          <a:prstGeom prst="rect">
            <a:avLst/>
          </a:prstGeom>
          <a:noFill/>
          <a:ln>
            <a:noFill/>
          </a:ln>
        </p:spPr>
      </p:pic>
      <p:pic>
        <p:nvPicPr>
          <p:cNvPr id="113" name="Google Shape;113;p4"/>
          <p:cNvPicPr preferRelativeResize="0"/>
          <p:nvPr/>
        </p:nvPicPr>
        <p:blipFill rotWithShape="1">
          <a:blip r:embed="rId4">
            <a:alphaModFix/>
          </a:blip>
          <a:srcRect b="0" l="0" r="0" t="0"/>
          <a:stretch/>
        </p:blipFill>
        <p:spPr>
          <a:xfrm>
            <a:off x="585569" y="1142476"/>
            <a:ext cx="845024" cy="704850"/>
          </a:xfrm>
          <a:prstGeom prst="rect">
            <a:avLst/>
          </a:prstGeom>
          <a:noFill/>
          <a:ln>
            <a:noFill/>
          </a:ln>
        </p:spPr>
      </p:pic>
      <p:sp>
        <p:nvSpPr>
          <p:cNvPr id="114" name="Google Shape;114;p4"/>
          <p:cNvSpPr txBox="1"/>
          <p:nvPr/>
        </p:nvSpPr>
        <p:spPr>
          <a:xfrm>
            <a:off x="1563469" y="1142476"/>
            <a:ext cx="7116882"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Na sessão de hoje, abordaremos os seguintes tópicos:</a:t>
            </a:r>
            <a:endParaRPr sz="1800">
              <a:solidFill>
                <a:schemeClr val="dk1"/>
              </a:solidFill>
              <a:latin typeface="Calibri"/>
              <a:ea typeface="Calibri"/>
              <a:cs typeface="Calibri"/>
              <a:sym typeface="Calibri"/>
            </a:endParaRPr>
          </a:p>
        </p:txBody>
      </p:sp>
      <p:sp>
        <p:nvSpPr>
          <p:cNvPr id="115" name="Google Shape;115;p4"/>
          <p:cNvSpPr txBox="1"/>
          <p:nvPr/>
        </p:nvSpPr>
        <p:spPr>
          <a:xfrm>
            <a:off x="1430593" y="1737598"/>
            <a:ext cx="7116900" cy="286290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Noções básicas de finanças pessoais e orçamentação - </a:t>
            </a:r>
            <a:r>
              <a:rPr lang="en-US" sz="1800">
                <a:solidFill>
                  <a:schemeClr val="dk1"/>
                </a:solidFill>
                <a:latin typeface="Calibri"/>
                <a:ea typeface="Calibri"/>
                <a:cs typeface="Calibri"/>
                <a:sym typeface="Calibri"/>
              </a:rPr>
              <a:t>O que é um orçamento e qual a sua relação com as finanças pessoais. Que tipos de orçamentos existem e como preparar o seu próprio orçamento</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Orçamentação - (Gestão das finanças pessoais) - </a:t>
            </a:r>
            <a:r>
              <a:rPr lang="en-US" sz="1800">
                <a:solidFill>
                  <a:schemeClr val="dk1"/>
                </a:solidFill>
                <a:latin typeface="Calibri"/>
                <a:ea typeface="Calibri"/>
                <a:cs typeface="Calibri"/>
                <a:sym typeface="Calibri"/>
              </a:rPr>
              <a:t>Quais são as principais áreas que devem ser abordadas no processo de orçamentação e como é que as variáveis macroeconómicas influenciam as finanças pessoais.</a:t>
            </a:r>
            <a:endParaRPr sz="18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Serviços financeiros e orçamento pessoal -</a:t>
            </a:r>
            <a:r>
              <a:rPr lang="en-US" sz="1800">
                <a:solidFill>
                  <a:schemeClr val="dk1"/>
                </a:solidFill>
                <a:latin typeface="Calibri"/>
                <a:ea typeface="Calibri"/>
                <a:cs typeface="Calibri"/>
                <a:sym typeface="Calibri"/>
              </a:rPr>
              <a:t> Como é que os produtos e serviços financeiros estão relacionados com a gestão das finanças pessoais.</a:t>
            </a:r>
            <a:endParaRPr sz="18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id="121" name="Google Shape;121;p5"/>
          <p:cNvPicPr preferRelativeResize="0"/>
          <p:nvPr/>
        </p:nvPicPr>
        <p:blipFill rotWithShape="1">
          <a:blip r:embed="rId3">
            <a:alphaModFix/>
          </a:blip>
          <a:srcRect b="0" l="0" r="0" t="0"/>
          <a:stretch/>
        </p:blipFill>
        <p:spPr>
          <a:xfrm>
            <a:off x="0" y="321"/>
            <a:ext cx="9144000" cy="5142857"/>
          </a:xfrm>
          <a:prstGeom prst="rect">
            <a:avLst/>
          </a:prstGeom>
          <a:noFill/>
          <a:ln>
            <a:noFill/>
          </a:ln>
        </p:spPr>
      </p:pic>
      <p:sp>
        <p:nvSpPr>
          <p:cNvPr id="122" name="Google Shape;122;p5"/>
          <p:cNvSpPr txBox="1"/>
          <p:nvPr/>
        </p:nvSpPr>
        <p:spPr>
          <a:xfrm>
            <a:off x="536538" y="1305475"/>
            <a:ext cx="44379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chemeClr val="dk1"/>
                </a:solidFill>
                <a:latin typeface="Calibri"/>
                <a:ea typeface="Calibri"/>
                <a:cs typeface="Calibri"/>
                <a:sym typeface="Calibri"/>
              </a:rPr>
              <a:t>UNIDADE 1: </a:t>
            </a:r>
            <a:endParaRPr/>
          </a:p>
          <a:p>
            <a:pPr indent="0" lvl="0" marL="0" marR="0" rtl="0" algn="l">
              <a:spcBef>
                <a:spcPts val="0"/>
              </a:spcBef>
              <a:spcAft>
                <a:spcPts val="0"/>
              </a:spcAft>
              <a:buNone/>
            </a:pPr>
            <a:r>
              <a:rPr b="1" lang="en-US" sz="3600">
                <a:solidFill>
                  <a:schemeClr val="dk1"/>
                </a:solidFill>
                <a:latin typeface="Calibri"/>
                <a:ea typeface="Calibri"/>
                <a:cs typeface="Calibri"/>
                <a:sym typeface="Calibri"/>
              </a:rPr>
              <a:t>NOÇÕES BÁSICAS DE FINANÇAS PESSOAIS E ORÇAMENTO</a:t>
            </a:r>
            <a:endParaRPr b="1" sz="3600">
              <a:solidFill>
                <a:srgbClr val="FF0000"/>
              </a:solidFill>
              <a:latin typeface="Calibri"/>
              <a:ea typeface="Calibri"/>
              <a:cs typeface="Calibri"/>
              <a:sym typeface="Calibri"/>
            </a:endParaRPr>
          </a:p>
        </p:txBody>
      </p:sp>
      <p:sp>
        <p:nvSpPr>
          <p:cNvPr id="123" name="Google Shape;123;p5"/>
          <p:cNvSpPr txBox="1"/>
          <p:nvPr/>
        </p:nvSpPr>
        <p:spPr>
          <a:xfrm>
            <a:off x="5331942" y="1915298"/>
            <a:ext cx="3397200" cy="2308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1600">
                <a:solidFill>
                  <a:srgbClr val="3C3F44"/>
                </a:solidFill>
                <a:latin typeface="Calibri"/>
                <a:ea typeface="Calibri"/>
                <a:cs typeface="Calibri"/>
                <a:sym typeface="Calibri"/>
              </a:rPr>
              <a:t>"O planeamento financeiro e a orçamentação são atividades que se aplicam tanto a um nível elevado (planeamento de um orçamento de vários milhares de milhões para todo o Estado) como a uma simples pessoa, estudante ou família (planeamento de 10 euros dados pelos pais a um estudante por um dia)."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p6"/>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130" name="Google Shape;130;p6"/>
          <p:cNvSpPr txBox="1"/>
          <p:nvPr/>
        </p:nvSpPr>
        <p:spPr>
          <a:xfrm>
            <a:off x="643410" y="1091903"/>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FINANÇAS PESSOAIS......... O QUE É QUE ISSO SIGNIFICA?</a:t>
            </a:r>
            <a:endParaRPr b="1" sz="1800">
              <a:solidFill>
                <a:schemeClr val="dk1"/>
              </a:solidFill>
              <a:latin typeface="Calibri"/>
              <a:ea typeface="Calibri"/>
              <a:cs typeface="Calibri"/>
              <a:sym typeface="Calibri"/>
            </a:endParaRPr>
          </a:p>
        </p:txBody>
      </p:sp>
      <p:sp>
        <p:nvSpPr>
          <p:cNvPr id="131" name="Google Shape;131;p6"/>
          <p:cNvSpPr txBox="1"/>
          <p:nvPr/>
        </p:nvSpPr>
        <p:spPr>
          <a:xfrm>
            <a:off x="643410" y="1622537"/>
            <a:ext cx="8166000" cy="6021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lang="en-US" sz="1600">
                <a:solidFill>
                  <a:schemeClr val="dk1"/>
                </a:solidFill>
                <a:latin typeface="Calibri"/>
                <a:ea typeface="Calibri"/>
                <a:cs typeface="Calibri"/>
                <a:sym typeface="Calibri"/>
              </a:rPr>
              <a:t>As finanças pessoais </a:t>
            </a:r>
            <a:r>
              <a:rPr lang="en-US" sz="1600">
                <a:solidFill>
                  <a:schemeClr val="dk1"/>
                </a:solidFill>
                <a:latin typeface="Calibri"/>
                <a:ea typeface="Calibri"/>
                <a:cs typeface="Calibri"/>
                <a:sym typeface="Calibri"/>
              </a:rPr>
              <a:t>podem ser definidas como "as finanças de que dispomos para uso pessoal ou familiar".</a:t>
            </a:r>
            <a:endParaRPr sz="1600">
              <a:solidFill>
                <a:schemeClr val="dk1"/>
              </a:solidFill>
              <a:latin typeface="Calibri"/>
              <a:ea typeface="Calibri"/>
              <a:cs typeface="Calibri"/>
              <a:sym typeface="Calibri"/>
            </a:endParaRPr>
          </a:p>
        </p:txBody>
      </p:sp>
      <p:sp>
        <p:nvSpPr>
          <p:cNvPr id="132" name="Google Shape;132;p6"/>
          <p:cNvSpPr txBox="1"/>
          <p:nvPr/>
        </p:nvSpPr>
        <p:spPr>
          <a:xfrm>
            <a:off x="643410" y="2335453"/>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ORÇAMENTO......... O QUE É?</a:t>
            </a:r>
            <a:endParaRPr b="1" sz="1800">
              <a:solidFill>
                <a:schemeClr val="dk1"/>
              </a:solidFill>
              <a:latin typeface="Calibri"/>
              <a:ea typeface="Calibri"/>
              <a:cs typeface="Calibri"/>
              <a:sym typeface="Calibri"/>
            </a:endParaRPr>
          </a:p>
        </p:txBody>
      </p:sp>
      <p:sp>
        <p:nvSpPr>
          <p:cNvPr id="133" name="Google Shape;133;p6"/>
          <p:cNvSpPr txBox="1"/>
          <p:nvPr/>
        </p:nvSpPr>
        <p:spPr>
          <a:xfrm>
            <a:off x="643410" y="2736775"/>
            <a:ext cx="8166000" cy="58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Calibri"/>
                <a:ea typeface="Calibri"/>
                <a:cs typeface="Calibri"/>
                <a:sym typeface="Calibri"/>
              </a:rPr>
              <a:t>O orçamento </a:t>
            </a:r>
            <a:r>
              <a:rPr lang="en-US" sz="1600">
                <a:solidFill>
                  <a:schemeClr val="dk1"/>
                </a:solidFill>
                <a:latin typeface="Calibri"/>
                <a:ea typeface="Calibri"/>
                <a:cs typeface="Calibri"/>
                <a:sym typeface="Calibri"/>
              </a:rPr>
              <a:t>é uma revisão financeira e um plano que inclui principalmente duas partes - receitas e despesas, para um determinado período definido - normalmente um ano.</a:t>
            </a:r>
            <a:endParaRPr sz="1600">
              <a:solidFill>
                <a:schemeClr val="dk1"/>
              </a:solidFill>
              <a:latin typeface="Calibri"/>
              <a:ea typeface="Calibri"/>
              <a:cs typeface="Calibri"/>
              <a:sym typeface="Calibri"/>
            </a:endParaRPr>
          </a:p>
        </p:txBody>
      </p:sp>
      <p:sp>
        <p:nvSpPr>
          <p:cNvPr id="134" name="Google Shape;134;p6"/>
          <p:cNvSpPr txBox="1"/>
          <p:nvPr/>
        </p:nvSpPr>
        <p:spPr>
          <a:xfrm>
            <a:off x="643410" y="3459040"/>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ORÇAMENTAÇÃO......... O QUE É?</a:t>
            </a:r>
            <a:endParaRPr b="1" sz="1800">
              <a:solidFill>
                <a:schemeClr val="dk1"/>
              </a:solidFill>
              <a:latin typeface="Calibri"/>
              <a:ea typeface="Calibri"/>
              <a:cs typeface="Calibri"/>
              <a:sym typeface="Calibri"/>
            </a:endParaRPr>
          </a:p>
        </p:txBody>
      </p:sp>
      <p:sp>
        <p:nvSpPr>
          <p:cNvPr id="135" name="Google Shape;135;p6"/>
          <p:cNvSpPr txBox="1"/>
          <p:nvPr/>
        </p:nvSpPr>
        <p:spPr>
          <a:xfrm>
            <a:off x="643410" y="3867880"/>
            <a:ext cx="8166100"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600">
                <a:solidFill>
                  <a:schemeClr val="dk1"/>
                </a:solidFill>
                <a:latin typeface="Calibri"/>
                <a:ea typeface="Calibri"/>
                <a:cs typeface="Calibri"/>
                <a:sym typeface="Calibri"/>
              </a:rPr>
              <a:t>A orçamentação, </a:t>
            </a:r>
            <a:r>
              <a:rPr lang="en-US" sz="1600">
                <a:solidFill>
                  <a:schemeClr val="dk1"/>
                </a:solidFill>
                <a:latin typeface="Calibri"/>
                <a:ea typeface="Calibri"/>
                <a:cs typeface="Calibri"/>
                <a:sym typeface="Calibri"/>
              </a:rPr>
              <a:t>por outro lado, é uma atividade destinada a gerir um determinado orçamento, seja ele pessoal, familiar, empresarial ou mais vasto. A orçamentação pessoal (ou familiar) também pode ser designada por "gestão das finanças pessoais".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0" name="Shape 140"/>
        <p:cNvGrpSpPr/>
        <p:nvPr/>
      </p:nvGrpSpPr>
      <p:grpSpPr>
        <a:xfrm>
          <a:off x="0" y="0"/>
          <a:ext cx="0" cy="0"/>
          <a:chOff x="0" y="0"/>
          <a:chExt cx="0" cy="0"/>
        </a:xfrm>
      </p:grpSpPr>
      <p:pic>
        <p:nvPicPr>
          <p:cNvPr id="141" name="Google Shape;141;p7"/>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142" name="Google Shape;142;p7"/>
          <p:cNvSpPr txBox="1"/>
          <p:nvPr/>
        </p:nvSpPr>
        <p:spPr>
          <a:xfrm>
            <a:off x="764707" y="705312"/>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TIPOS DE ORÇAMENTO</a:t>
            </a:r>
            <a:endParaRPr b="1" sz="1800">
              <a:solidFill>
                <a:schemeClr val="dk1"/>
              </a:solidFill>
              <a:latin typeface="Calibri"/>
              <a:ea typeface="Calibri"/>
              <a:cs typeface="Calibri"/>
              <a:sym typeface="Calibri"/>
            </a:endParaRPr>
          </a:p>
        </p:txBody>
      </p:sp>
      <p:sp>
        <p:nvSpPr>
          <p:cNvPr id="143" name="Google Shape;143;p7"/>
          <p:cNvSpPr txBox="1"/>
          <p:nvPr/>
        </p:nvSpPr>
        <p:spPr>
          <a:xfrm>
            <a:off x="643410" y="1622537"/>
            <a:ext cx="8166100" cy="355803"/>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t/>
            </a:r>
            <a:endParaRPr sz="1600">
              <a:solidFill>
                <a:schemeClr val="dk1"/>
              </a:solidFill>
              <a:latin typeface="Calibri"/>
              <a:ea typeface="Calibri"/>
              <a:cs typeface="Calibri"/>
              <a:sym typeface="Calibri"/>
            </a:endParaRPr>
          </a:p>
        </p:txBody>
      </p:sp>
      <p:graphicFrame>
        <p:nvGraphicFramePr>
          <p:cNvPr id="144" name="Google Shape;144;p7"/>
          <p:cNvGraphicFramePr/>
          <p:nvPr/>
        </p:nvGraphicFramePr>
        <p:xfrm>
          <a:off x="1259726" y="1248406"/>
          <a:ext cx="3000000" cy="3000000"/>
        </p:xfrm>
        <a:graphic>
          <a:graphicData uri="http://schemas.openxmlformats.org/drawingml/2006/table">
            <a:tbl>
              <a:tblPr bandRow="1" firstRow="1">
                <a:noFill/>
                <a:tableStyleId>{266D2026-E2C0-4147-B188-D72EB0F83A7E}</a:tableStyleId>
              </a:tblPr>
              <a:tblGrid>
                <a:gridCol w="1623925"/>
                <a:gridCol w="1424075"/>
                <a:gridCol w="1524000"/>
                <a:gridCol w="1524000"/>
              </a:tblGrid>
              <a:tr h="370850">
                <a:tc>
                  <a:txBody>
                    <a:bodyPr/>
                    <a:lstStyle/>
                    <a:p>
                      <a:pPr indent="0" lvl="0" marL="0" marR="0" rtl="0" algn="l">
                        <a:spcBef>
                          <a:spcPts val="0"/>
                        </a:spcBef>
                        <a:spcAft>
                          <a:spcPts val="0"/>
                        </a:spcAft>
                        <a:buNone/>
                      </a:pPr>
                      <a:r>
                        <a:t/>
                      </a:r>
                      <a:endParaRPr sz="1200">
                        <a:solidFill>
                          <a:schemeClr val="lt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b="1" lang="en-US" sz="1200">
                          <a:solidFill>
                            <a:schemeClr val="dk1"/>
                          </a:solidFill>
                          <a:latin typeface="Calibri"/>
                          <a:ea typeface="Calibri"/>
                          <a:cs typeface="Calibri"/>
                          <a:sym typeface="Calibri"/>
                        </a:rPr>
                        <a:t>T</a:t>
                      </a:r>
                      <a:r>
                        <a:rPr lang="en-US" sz="1200">
                          <a:solidFill>
                            <a:schemeClr val="dk1"/>
                          </a:solidFill>
                        </a:rPr>
                        <a:t>ipo</a:t>
                      </a:r>
                      <a:endParaRPr sz="12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solidFill>
                            <a:schemeClr val="dk1"/>
                          </a:solidFill>
                        </a:rPr>
                        <a:t>Principal fonte de rendimento</a:t>
                      </a:r>
                      <a:endParaRPr sz="12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solidFill>
                            <a:schemeClr val="dk1"/>
                          </a:solidFill>
                        </a:rPr>
                        <a:t>Principais despesas</a:t>
                      </a:r>
                      <a:endParaRPr sz="1200">
                        <a:solidFill>
                          <a:schemeClr val="dk1"/>
                        </a:solidFill>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70850">
                <a:tc>
                  <a:txBody>
                    <a:bodyPr/>
                    <a:lstStyle/>
                    <a:p>
                      <a:pPr indent="0" lvl="0" marL="0" marR="0" rtl="0" algn="l">
                        <a:spcBef>
                          <a:spcPts val="0"/>
                        </a:spcBef>
                        <a:spcAft>
                          <a:spcPts val="0"/>
                        </a:spcAft>
                        <a:buNone/>
                      </a:pPr>
                      <a:r>
                        <a:rPr b="1" lang="en-US" sz="1200"/>
                        <a:t>Orçamento do Estado</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lt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latin typeface="Calibri"/>
                          <a:ea typeface="Calibri"/>
                          <a:cs typeface="Calibri"/>
                          <a:sym typeface="Calibri"/>
                        </a:rPr>
                        <a:t>P</a:t>
                      </a:r>
                      <a:r>
                        <a:rPr lang="en-US" sz="1200"/>
                        <a:t>ú</a:t>
                      </a:r>
                      <a:r>
                        <a:rPr lang="en-US" sz="1200">
                          <a:latin typeface="Calibri"/>
                          <a:ea typeface="Calibri"/>
                          <a:cs typeface="Calibri"/>
                          <a:sym typeface="Calibri"/>
                        </a:rPr>
                        <a:t>blico</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latin typeface="Calibri"/>
                          <a:ea typeface="Calibri"/>
                          <a:cs typeface="Calibri"/>
                          <a:sym typeface="Calibri"/>
                        </a:rPr>
                        <a:t>Tax</a:t>
                      </a:r>
                      <a:r>
                        <a:rPr lang="en-US" sz="1200"/>
                        <a:t>a</a:t>
                      </a:r>
                      <a:r>
                        <a:rPr lang="en-US" sz="1200">
                          <a:latin typeface="Calibri"/>
                          <a:ea typeface="Calibri"/>
                          <a:cs typeface="Calibri"/>
                          <a:sym typeface="Calibri"/>
                        </a:rPr>
                        <a:t>s</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7000"/>
                        </a:lnSpc>
                        <a:spcBef>
                          <a:spcPts val="0"/>
                        </a:spcBef>
                        <a:spcAft>
                          <a:spcPts val="0"/>
                        </a:spcAft>
                        <a:buNone/>
                      </a:pPr>
                      <a:r>
                        <a:rPr lang="en-US" sz="1200"/>
                        <a:t>Obras públicas, saúde, sistema judicial e educativo, proteção pública, segurança social, etc.</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70850">
                <a:tc>
                  <a:txBody>
                    <a:bodyPr/>
                    <a:lstStyle/>
                    <a:p>
                      <a:pPr indent="0" lvl="0" marL="0" marR="0" rtl="0" algn="l">
                        <a:lnSpc>
                          <a:spcPct val="100000"/>
                        </a:lnSpc>
                        <a:spcBef>
                          <a:spcPts val="0"/>
                        </a:spcBef>
                        <a:spcAft>
                          <a:spcPts val="0"/>
                        </a:spcAft>
                        <a:buClr>
                          <a:schemeClr val="dk1"/>
                        </a:buClr>
                        <a:buSzPts val="1200"/>
                        <a:buFont typeface="Calibri"/>
                        <a:buNone/>
                      </a:pPr>
                      <a:r>
                        <a:rPr b="1" lang="en-US" sz="1200"/>
                        <a:t>Orçamento regional/municipal</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lt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latin typeface="Calibri"/>
                          <a:ea typeface="Calibri"/>
                          <a:cs typeface="Calibri"/>
                          <a:sym typeface="Calibri"/>
                        </a:rPr>
                        <a:t>P</a:t>
                      </a:r>
                      <a:r>
                        <a:rPr lang="en-US" sz="1200"/>
                        <a:t>ú</a:t>
                      </a:r>
                      <a:r>
                        <a:rPr lang="en-US" sz="1200">
                          <a:latin typeface="Calibri"/>
                          <a:ea typeface="Calibri"/>
                          <a:cs typeface="Calibri"/>
                          <a:sym typeface="Calibri"/>
                        </a:rPr>
                        <a:t>blico</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latin typeface="Calibri"/>
                          <a:ea typeface="Calibri"/>
                          <a:cs typeface="Calibri"/>
                          <a:sym typeface="Calibri"/>
                        </a:rPr>
                        <a:t>Tax</a:t>
                      </a:r>
                      <a:r>
                        <a:rPr lang="en-US" sz="1200"/>
                        <a:t>a</a:t>
                      </a:r>
                      <a:r>
                        <a:rPr lang="en-US" sz="1200">
                          <a:latin typeface="Calibri"/>
                          <a:ea typeface="Calibri"/>
                          <a:cs typeface="Calibri"/>
                          <a:sym typeface="Calibri"/>
                        </a:rPr>
                        <a:t>s</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7000"/>
                        </a:lnSpc>
                        <a:spcBef>
                          <a:spcPts val="0"/>
                        </a:spcBef>
                        <a:spcAft>
                          <a:spcPts val="0"/>
                        </a:spcAft>
                        <a:buNone/>
                      </a:pPr>
                      <a:r>
                        <a:rPr lang="en-US" sz="1200"/>
                        <a:t>Investimentos municipais/regionais, educação, infra-estruturas locais</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70850">
                <a:tc>
                  <a:txBody>
                    <a:bodyPr/>
                    <a:lstStyle/>
                    <a:p>
                      <a:pPr indent="0" lvl="0" marL="0" marR="0" rtl="0" algn="l">
                        <a:lnSpc>
                          <a:spcPct val="100000"/>
                        </a:lnSpc>
                        <a:spcBef>
                          <a:spcPts val="0"/>
                        </a:spcBef>
                        <a:spcAft>
                          <a:spcPts val="0"/>
                        </a:spcAft>
                        <a:buClr>
                          <a:schemeClr val="dk1"/>
                        </a:buClr>
                        <a:buSzPts val="1200"/>
                        <a:buFont typeface="Calibri"/>
                        <a:buNone/>
                      </a:pPr>
                      <a:r>
                        <a:rPr b="1" lang="en-US" sz="1200"/>
                        <a:t>Orçamento das empresas</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lt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latin typeface="Calibri"/>
                          <a:ea typeface="Calibri"/>
                          <a:cs typeface="Calibri"/>
                          <a:sym typeface="Calibri"/>
                        </a:rPr>
                        <a:t>Priva</a:t>
                      </a:r>
                      <a:r>
                        <a:rPr lang="en-US" sz="1200"/>
                        <a:t>do</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t>Receitas operacionais (vendas)</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7000"/>
                        </a:lnSpc>
                        <a:spcBef>
                          <a:spcPts val="0"/>
                        </a:spcBef>
                        <a:spcAft>
                          <a:spcPts val="0"/>
                        </a:spcAft>
                        <a:buNone/>
                      </a:pPr>
                      <a:r>
                        <a:rPr lang="en-US" sz="1200"/>
                        <a:t>Despesas de funcionamento (matérias-primas ou similares), salários dos empregados, etc.</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70850">
                <a:tc>
                  <a:txBody>
                    <a:bodyPr/>
                    <a:lstStyle/>
                    <a:p>
                      <a:pPr indent="0" lvl="0" marL="0" marR="0" rtl="0" algn="l">
                        <a:lnSpc>
                          <a:spcPct val="100000"/>
                        </a:lnSpc>
                        <a:spcBef>
                          <a:spcPts val="0"/>
                        </a:spcBef>
                        <a:spcAft>
                          <a:spcPts val="0"/>
                        </a:spcAft>
                        <a:buClr>
                          <a:schemeClr val="dk1"/>
                        </a:buClr>
                        <a:buSzPts val="1200"/>
                        <a:buFont typeface="Calibri"/>
                        <a:buNone/>
                      </a:pPr>
                      <a:r>
                        <a:rPr b="1" lang="en-US" sz="1200"/>
                        <a:t>Orçamento familiar/pessoal</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lt1"/>
                        </a:solidFill>
                        <a:latin typeface="Calibri"/>
                        <a:ea typeface="Calibri"/>
                        <a:cs typeface="Calibri"/>
                        <a:sym typeface="Calibri"/>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latin typeface="Calibri"/>
                          <a:ea typeface="Calibri"/>
                          <a:cs typeface="Calibri"/>
                          <a:sym typeface="Calibri"/>
                        </a:rPr>
                        <a:t>Priva</a:t>
                      </a:r>
                      <a:r>
                        <a:rPr lang="en-US" sz="1200"/>
                        <a:t>do</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just">
                        <a:lnSpc>
                          <a:spcPct val="107000"/>
                        </a:lnSpc>
                        <a:spcBef>
                          <a:spcPts val="0"/>
                        </a:spcBef>
                        <a:spcAft>
                          <a:spcPts val="0"/>
                        </a:spcAft>
                        <a:buNone/>
                      </a:pPr>
                      <a:r>
                        <a:rPr lang="en-US" sz="1200"/>
                        <a:t>Salário mensal</a:t>
                      </a:r>
                      <a:endParaRPr sz="1200">
                        <a:latin typeface="Calibri"/>
                        <a:ea typeface="Calibri"/>
                        <a:cs typeface="Calibri"/>
                        <a:sym typeface="Calibri"/>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l">
                        <a:lnSpc>
                          <a:spcPct val="107000"/>
                        </a:lnSpc>
                        <a:spcBef>
                          <a:spcPts val="0"/>
                        </a:spcBef>
                        <a:spcAft>
                          <a:spcPts val="0"/>
                        </a:spcAft>
                        <a:buNone/>
                      </a:pPr>
                      <a:r>
                        <a:rPr lang="en-US" sz="1200"/>
                        <a:t>Serviços públicos, alimentação, habitação, impostos, etc.</a:t>
                      </a:r>
                      <a:endParaRPr/>
                    </a:p>
                  </a:txBody>
                  <a:tcPr marT="0" marB="0" marR="68575" marL="68575">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9" name="Shape 149"/>
        <p:cNvGrpSpPr/>
        <p:nvPr/>
      </p:nvGrpSpPr>
      <p:grpSpPr>
        <a:xfrm>
          <a:off x="0" y="0"/>
          <a:ext cx="0" cy="0"/>
          <a:chOff x="0" y="0"/>
          <a:chExt cx="0" cy="0"/>
        </a:xfrm>
      </p:grpSpPr>
      <p:pic>
        <p:nvPicPr>
          <p:cNvPr id="150" name="Google Shape;150;p8"/>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151" name="Google Shape;151;p8"/>
          <p:cNvSpPr txBox="1"/>
          <p:nvPr/>
        </p:nvSpPr>
        <p:spPr>
          <a:xfrm>
            <a:off x="218363" y="895080"/>
            <a:ext cx="81660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7000"/>
              </a:lnSpc>
              <a:spcBef>
                <a:spcPts val="0"/>
              </a:spcBef>
              <a:spcAft>
                <a:spcPts val="0"/>
              </a:spcAft>
              <a:buNone/>
            </a:pPr>
            <a:r>
              <a:rPr b="1" lang="en-US" sz="1800">
                <a:solidFill>
                  <a:schemeClr val="dk1"/>
                </a:solidFill>
                <a:latin typeface="Calibri"/>
                <a:ea typeface="Calibri"/>
                <a:cs typeface="Calibri"/>
                <a:sym typeface="Calibri"/>
              </a:rPr>
              <a:t>EXEMPLO DE ORÇAMENTO FAMILIAR</a:t>
            </a:r>
            <a:endParaRPr b="1" sz="1800">
              <a:solidFill>
                <a:schemeClr val="dk1"/>
              </a:solidFill>
              <a:latin typeface="Calibri"/>
              <a:ea typeface="Calibri"/>
              <a:cs typeface="Calibri"/>
              <a:sym typeface="Calibri"/>
            </a:endParaRPr>
          </a:p>
        </p:txBody>
      </p:sp>
      <p:sp>
        <p:nvSpPr>
          <p:cNvPr id="152" name="Google Shape;152;p8"/>
          <p:cNvSpPr txBox="1"/>
          <p:nvPr/>
        </p:nvSpPr>
        <p:spPr>
          <a:xfrm>
            <a:off x="643410" y="1622537"/>
            <a:ext cx="8166100" cy="355803"/>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t/>
            </a:r>
            <a:endParaRPr sz="1600">
              <a:solidFill>
                <a:schemeClr val="dk1"/>
              </a:solidFill>
              <a:latin typeface="Calibri"/>
              <a:ea typeface="Calibri"/>
              <a:cs typeface="Calibri"/>
              <a:sym typeface="Calibri"/>
            </a:endParaRPr>
          </a:p>
        </p:txBody>
      </p:sp>
      <p:pic>
        <p:nvPicPr>
          <p:cNvPr id="153" name="Google Shape;153;p8"/>
          <p:cNvPicPr preferRelativeResize="0"/>
          <p:nvPr/>
        </p:nvPicPr>
        <p:blipFill rotWithShape="1">
          <a:blip r:embed="rId4">
            <a:alphaModFix/>
          </a:blip>
          <a:srcRect b="0" l="0" r="0" t="0"/>
          <a:stretch/>
        </p:blipFill>
        <p:spPr>
          <a:xfrm>
            <a:off x="2331143" y="1911364"/>
            <a:ext cx="3940540" cy="174249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pic>
        <p:nvPicPr>
          <p:cNvPr id="159" name="Google Shape;159;p9"/>
          <p:cNvPicPr preferRelativeResize="0"/>
          <p:nvPr/>
        </p:nvPicPr>
        <p:blipFill rotWithShape="1">
          <a:blip r:embed="rId3">
            <a:alphaModFix/>
          </a:blip>
          <a:srcRect b="0" l="0" r="0" t="0"/>
          <a:stretch/>
        </p:blipFill>
        <p:spPr>
          <a:xfrm>
            <a:off x="0" y="-194028"/>
            <a:ext cx="9144000" cy="5142857"/>
          </a:xfrm>
          <a:prstGeom prst="rect">
            <a:avLst/>
          </a:prstGeom>
          <a:noFill/>
          <a:ln>
            <a:noFill/>
          </a:ln>
        </p:spPr>
      </p:pic>
      <p:sp>
        <p:nvSpPr>
          <p:cNvPr id="160" name="Google Shape;160;p9"/>
          <p:cNvSpPr txBox="1"/>
          <p:nvPr/>
        </p:nvSpPr>
        <p:spPr>
          <a:xfrm>
            <a:off x="643410" y="1091903"/>
            <a:ext cx="81660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1" lang="en-US" sz="1800">
                <a:solidFill>
                  <a:schemeClr val="dk1"/>
                </a:solidFill>
                <a:latin typeface="Calibri"/>
                <a:ea typeface="Calibri"/>
                <a:cs typeface="Calibri"/>
                <a:sym typeface="Calibri"/>
              </a:rPr>
              <a:t>TAREFA 1: PREPARAR O SEU ORÇAMENTO</a:t>
            </a:r>
            <a:endParaRPr/>
          </a:p>
        </p:txBody>
      </p:sp>
      <p:sp>
        <p:nvSpPr>
          <p:cNvPr id="161" name="Google Shape;161;p9"/>
          <p:cNvSpPr txBox="1"/>
          <p:nvPr/>
        </p:nvSpPr>
        <p:spPr>
          <a:xfrm>
            <a:off x="643410" y="1622537"/>
            <a:ext cx="8166000" cy="1569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600">
                <a:solidFill>
                  <a:schemeClr val="dk1"/>
                </a:solidFill>
                <a:latin typeface="Calibri"/>
                <a:ea typeface="Calibri"/>
                <a:cs typeface="Calibri"/>
                <a:sym typeface="Calibri"/>
              </a:rPr>
              <a:t>Utilize o mesmo modelo (fornecido no Conteúdo do módulo) para preparar o seu orçamento mensal pessoal (ou familiar);</a:t>
            </a:r>
            <a:endParaRPr/>
          </a:p>
          <a:p>
            <a:pPr indent="0" lvl="0" marL="0" marR="0" rtl="0" algn="l">
              <a:spcBef>
                <a:spcPts val="0"/>
              </a:spcBef>
              <a:spcAft>
                <a:spcPts val="0"/>
              </a:spcAft>
              <a:buNone/>
            </a:pPr>
            <a:r>
              <a:rPr lang="en-US" sz="1600">
                <a:solidFill>
                  <a:schemeClr val="dk1"/>
                </a:solidFill>
                <a:latin typeface="Calibri"/>
                <a:ea typeface="Calibri"/>
                <a:cs typeface="Calibri"/>
                <a:sym typeface="Calibri"/>
              </a:rPr>
              <a:t>Dicas</a:t>
            </a:r>
            <a:r>
              <a:rPr lang="en-US" sz="1600">
                <a:solidFill>
                  <a:schemeClr val="dk1"/>
                </a:solidFill>
                <a:latin typeface="Calibri"/>
                <a:ea typeface="Calibri"/>
                <a:cs typeface="Calibri"/>
                <a:sym typeface="Calibri"/>
              </a:rPr>
              <a:t>:</a:t>
            </a:r>
            <a:endParaRPr/>
          </a:p>
          <a:p>
            <a:pPr indent="-285750" lvl="0" marL="285750" marR="0" rtl="0" algn="l">
              <a:spcBef>
                <a:spcPts val="0"/>
              </a:spcBef>
              <a:spcAft>
                <a:spcPts val="0"/>
              </a:spcAft>
              <a:buClr>
                <a:schemeClr val="dk1"/>
              </a:buClr>
              <a:buSzPts val="1600"/>
              <a:buFont typeface="Noto Sans Symbols"/>
              <a:buChar char="▪"/>
            </a:pPr>
            <a:r>
              <a:rPr lang="en-US" sz="1600">
                <a:solidFill>
                  <a:schemeClr val="dk1"/>
                </a:solidFill>
                <a:latin typeface="Calibri"/>
                <a:ea typeface="Calibri"/>
                <a:cs typeface="Calibri"/>
                <a:sym typeface="Calibri"/>
              </a:rPr>
              <a:t>Escolha o mês que quiser;</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lang="en-US" sz="1600">
                <a:solidFill>
                  <a:schemeClr val="dk1"/>
                </a:solidFill>
                <a:latin typeface="Calibri"/>
                <a:ea typeface="Calibri"/>
                <a:cs typeface="Calibri"/>
                <a:sym typeface="Calibri"/>
              </a:rPr>
              <a:t>Preparar o orçamento antes do início do mês;</a:t>
            </a:r>
            <a:endParaRPr sz="16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Noto Sans Symbols"/>
              <a:buChar char="▪"/>
            </a:pPr>
            <a:r>
              <a:rPr lang="en-US" sz="1600">
                <a:solidFill>
                  <a:schemeClr val="dk1"/>
                </a:solidFill>
                <a:latin typeface="Calibri"/>
                <a:ea typeface="Calibri"/>
                <a:cs typeface="Calibri"/>
                <a:sym typeface="Calibri"/>
              </a:rPr>
              <a:t>Medir a diferença entre as receitas e as despesas.</a:t>
            </a:r>
            <a:endParaRPr sz="16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Θέμα του Office">
  <a:themeElements>
    <a:clrScheme name="Θέμα του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2022-03-09T08:32:52Z</dcterms:created>
  <dc:creator>User</dc:creator>
</cp:coreProperties>
</file>