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Lato"/>
      <p:regular r:id="rId33"/>
      <p:bold r:id="rId34"/>
      <p:italic r:id="rId35"/>
      <p:boldItalic r:id="rId36"/>
    </p:embeddedFont>
    <p:embeddedFont>
      <p:font typeface="Quattrocento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Hsyi6OYeYK3EAftDN0vsLzvE6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QuattrocentoSans-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ato-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ato-italic.fntdata"/><Relationship Id="rId12" Type="http://schemas.openxmlformats.org/officeDocument/2006/relationships/slide" Target="slides/slide8.xml"/><Relationship Id="rId34" Type="http://schemas.openxmlformats.org/officeDocument/2006/relationships/font" Target="fonts/Lato-bold.fntdata"/><Relationship Id="rId15" Type="http://schemas.openxmlformats.org/officeDocument/2006/relationships/slide" Target="slides/slide11.xml"/><Relationship Id="rId37" Type="http://schemas.openxmlformats.org/officeDocument/2006/relationships/font" Target="fonts/QuattrocentoSans-regular.fntdata"/><Relationship Id="rId14" Type="http://schemas.openxmlformats.org/officeDocument/2006/relationships/slide" Target="slides/slide10.xml"/><Relationship Id="rId36" Type="http://schemas.openxmlformats.org/officeDocument/2006/relationships/font" Target="fonts/Lato-boldItalic.fntdata"/><Relationship Id="rId17" Type="http://schemas.openxmlformats.org/officeDocument/2006/relationships/slide" Target="slides/slide13.xml"/><Relationship Id="rId39" Type="http://schemas.openxmlformats.org/officeDocument/2006/relationships/font" Target="fonts/QuattrocentoSans-italic.fntdata"/><Relationship Id="rId16" Type="http://schemas.openxmlformats.org/officeDocument/2006/relationships/slide" Target="slides/slide12.xml"/><Relationship Id="rId38" Type="http://schemas.openxmlformats.org/officeDocument/2006/relationships/font" Target="fonts/Quattrocento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dreads.com/work/quotes/1404893"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0" lvl="0" marL="0" marR="0" rtl="0" algn="l">
              <a:lnSpc>
                <a:spcPct val="100000"/>
              </a:lnSpc>
              <a:spcBef>
                <a:spcPts val="0"/>
              </a:spcBef>
              <a:spcAft>
                <a:spcPts val="0"/>
              </a:spcAft>
              <a:buClr>
                <a:schemeClr val="dk1"/>
              </a:buClr>
              <a:buSzPts val="1200"/>
              <a:buFont typeface="Calibri"/>
              <a:buNone/>
            </a:pPr>
            <a:r>
              <a:rPr b="0" lang="en-US"/>
              <a:t>This is an optional slide but very important as these two terms are very frequently used in the media and young people need to understand these so they can also understand the need to have a stable and well-functioning financial system. Inflation and recession are important and timely topics in today's economy. How does the financial services sector influence both economic phenomena? Also it is important to know that inflation and recession are not necessary bad and concepts associated with the “end of the world”. While there are many definitions of both terms that are available online, the Facilitator should aim to explain them in a very simple, yet engaging way to young people. You can use the following examples?</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rgbClr val="333333"/>
              </a:buClr>
              <a:buSzPts val="1200"/>
              <a:buFont typeface="Georgia"/>
              <a:buNone/>
            </a:pPr>
            <a:r>
              <a:rPr b="0" i="0" lang="en-US">
                <a:solidFill>
                  <a:srgbClr val="333333"/>
                </a:solidFill>
                <a:latin typeface="Georgia"/>
                <a:ea typeface="Georgia"/>
                <a:cs typeface="Georgia"/>
                <a:sym typeface="Georgia"/>
              </a:rPr>
              <a:t>Inflation and recessions are very different economic phenomena, but they are closely connected.</a:t>
            </a:r>
            <a:endParaRPr b="0"/>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Recession definition:</a:t>
            </a:r>
            <a:endParaRPr/>
          </a:p>
          <a:p>
            <a:pPr indent="0" lvl="0" marL="0" marR="0" rtl="0" algn="l">
              <a:lnSpc>
                <a:spcPct val="100000"/>
              </a:lnSpc>
              <a:spcBef>
                <a:spcPts val="0"/>
              </a:spcBef>
              <a:spcAft>
                <a:spcPts val="0"/>
              </a:spcAft>
              <a:buClr>
                <a:srgbClr val="374151"/>
              </a:buClr>
              <a:buSzPts val="1200"/>
              <a:buFont typeface="Arial"/>
              <a:buNone/>
            </a:pPr>
            <a:r>
              <a:rPr b="0" i="0" lang="en-US">
                <a:solidFill>
                  <a:srgbClr val="374151"/>
                </a:solidFill>
                <a:latin typeface="Arial"/>
                <a:ea typeface="Arial"/>
                <a:cs typeface="Arial"/>
                <a:sym typeface="Arial"/>
              </a:rPr>
              <a:t>“A recession is a period of economic decline, characterized by a decrease in gross domestic product (GDP) over two consecutive quarters. This means that the economy is shrinking, and there is a reduction in the production of goods and services”. </a:t>
            </a:r>
            <a:endParaRPr b="0"/>
          </a:p>
          <a:p>
            <a:pPr indent="0" lvl="0" marL="0" marR="0" rtl="0" algn="l">
              <a:lnSpc>
                <a:spcPct val="100000"/>
              </a:lnSpc>
              <a:spcBef>
                <a:spcPts val="0"/>
              </a:spcBef>
              <a:spcAft>
                <a:spcPts val="0"/>
              </a:spcAft>
              <a:buClr>
                <a:schemeClr val="dk1"/>
              </a:buClr>
              <a:buSzPts val="1200"/>
              <a:buFont typeface="Calibri"/>
              <a:buNone/>
            </a:pPr>
            <a:r>
              <a:rPr b="0" lang="en-US"/>
              <a:t>Simple explanation: A recession is a period of time when the economy slows down. Think of the economy like a big machine that makes the things we need and the jobs we have. During a recession, the machine starts to slow down and make less things, which means that people might lose their jobs or have trouble finding a job. When people have less money to spend, they start to buy fewer things, which means that businesses make less money and might have to lay off workers or close down. This can create a vicious cycle, where fewer jobs lead to less spending, which leads to more job losses.</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Not necessarily bad: </a:t>
            </a:r>
            <a:r>
              <a:rPr lang="en-US" sz="1800">
                <a:solidFill>
                  <a:srgbClr val="374151"/>
                </a:solidFill>
                <a:latin typeface="Quattrocento Sans"/>
                <a:ea typeface="Quattrocento Sans"/>
                <a:cs typeface="Quattrocento Sans"/>
                <a:sym typeface="Quattrocento Sans"/>
              </a:rPr>
              <a:t>Recession is generally considered to be a negative economic event , however, some economists see some positive effects in recession as such economic declines could provide the necessary reset for the markets which sometimes are going out of control (i.e. market bubbles, etc.). Such hard economic times make businesses more relisent, i.e. they become more productive, efficient, reducing inflation and creating opportunities for new industries to emerge. </a:t>
            </a:r>
            <a:endParaRPr/>
          </a:p>
          <a:p>
            <a:pPr indent="0" lvl="0" marL="0" marR="0" rtl="0" algn="l">
              <a:lnSpc>
                <a:spcPct val="100000"/>
              </a:lnSpc>
              <a:spcBef>
                <a:spcPts val="0"/>
              </a:spcBef>
              <a:spcAft>
                <a:spcPts val="0"/>
              </a:spcAft>
              <a:buClr>
                <a:srgbClr val="BDC1C6"/>
              </a:buClr>
              <a:buSzPts val="1800"/>
              <a:buFont typeface="Arial"/>
              <a:buNone/>
            </a:pPr>
            <a:r>
              <a:rPr lang="en-US" sz="1800">
                <a:solidFill>
                  <a:srgbClr val="BDC1C6"/>
                </a:solidFill>
                <a:latin typeface="Arial"/>
                <a:ea typeface="Arial"/>
                <a:cs typeface="Arial"/>
                <a:sym typeface="Arial"/>
              </a:rPr>
              <a:t>Also, higher interest rates that often coincide with the early stages of a recession provide an advantage to savers, while lower interest rates moving out of a recession can benefit homebuyers.</a:t>
            </a:r>
            <a:endParaRPr b="0"/>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Inflation definition: </a:t>
            </a:r>
            <a:endParaRPr/>
          </a:p>
          <a:p>
            <a:pPr indent="0" lvl="0" marL="0" marR="0" rtl="0" algn="l">
              <a:lnSpc>
                <a:spcPct val="100000"/>
              </a:lnSpc>
              <a:spcBef>
                <a:spcPts val="0"/>
              </a:spcBef>
              <a:spcAft>
                <a:spcPts val="0"/>
              </a:spcAft>
              <a:buClr>
                <a:schemeClr val="dk1"/>
              </a:buClr>
              <a:buSzPts val="1200"/>
              <a:buFont typeface="Calibri"/>
              <a:buNone/>
            </a:pPr>
            <a:r>
              <a:rPr b="0" lang="en-US"/>
              <a:t>Inflation is a rise in prices, which can be translated as the decline of purchasing power over time. (Source: Investopedia)</a:t>
            </a:r>
            <a:endParaRPr/>
          </a:p>
          <a:p>
            <a:pPr indent="0" lvl="0" marL="0" marR="0" rtl="0" algn="l">
              <a:lnSpc>
                <a:spcPct val="100000"/>
              </a:lnSpc>
              <a:spcBef>
                <a:spcPts val="0"/>
              </a:spcBef>
              <a:spcAft>
                <a:spcPts val="0"/>
              </a:spcAft>
              <a:buClr>
                <a:schemeClr val="dk1"/>
              </a:buClr>
              <a:buSzPts val="1200"/>
              <a:buFont typeface="Calibri"/>
              <a:buNone/>
            </a:pPr>
            <a:r>
              <a:t/>
            </a:r>
            <a:endParaRPr b="0"/>
          </a:p>
          <a:p>
            <a:pPr indent="0" lvl="0" marL="0" marR="0" rtl="0" algn="l">
              <a:lnSpc>
                <a:spcPct val="100000"/>
              </a:lnSpc>
              <a:spcBef>
                <a:spcPts val="0"/>
              </a:spcBef>
              <a:spcAft>
                <a:spcPts val="0"/>
              </a:spcAft>
              <a:buClr>
                <a:schemeClr val="dk1"/>
              </a:buClr>
              <a:buSzPts val="1200"/>
              <a:buFont typeface="Calibri"/>
              <a:buNone/>
            </a:pPr>
            <a:r>
              <a:rPr b="0" lang="en-US"/>
              <a:t>Simple explanation: </a:t>
            </a:r>
            <a:r>
              <a:rPr b="0" i="0" lang="en-US">
                <a:solidFill>
                  <a:srgbClr val="374151"/>
                </a:solidFill>
                <a:latin typeface="Arial"/>
                <a:ea typeface="Arial"/>
                <a:cs typeface="Arial"/>
                <a:sym typeface="Arial"/>
              </a:rPr>
              <a:t>Inflation is like a big air balloon that's getting bigger and bigger. Just like how a balloon gets bigger when you blow more air into it, prices also go up when there is more money in the economy. This means that the things you want to buy, like candy or toys, will cost more money. Inflation can be a good thing if it's not too high, because it can help the economy grow, but if it's too high, it can make things more expensive for families and businesses.</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marR="0" rtl="0" algn="l">
              <a:lnSpc>
                <a:spcPct val="100000"/>
              </a:lnSpc>
              <a:spcBef>
                <a:spcPts val="0"/>
              </a:spcBef>
              <a:spcAft>
                <a:spcPts val="0"/>
              </a:spcAft>
              <a:buClr>
                <a:srgbClr val="374151"/>
              </a:buClr>
              <a:buSzPts val="1200"/>
              <a:buFont typeface="Arial"/>
              <a:buNone/>
            </a:pPr>
            <a:r>
              <a:rPr b="0" i="0" lang="en-US">
                <a:solidFill>
                  <a:srgbClr val="374151"/>
                </a:solidFill>
                <a:latin typeface="Arial"/>
                <a:ea typeface="Arial"/>
                <a:cs typeface="Arial"/>
                <a:sym typeface="Arial"/>
              </a:rPr>
              <a:t>Why it is not necessarily a bad thing if controlled properly and if it is not too high. It encourages spending, promotes investments, encourages savings and reduces debts. However, these positive aspects are associated mostly with moderate inflation. </a:t>
            </a:r>
            <a:endParaRPr b="0"/>
          </a:p>
          <a:p>
            <a:pPr indent="0" lvl="0" marL="0" marR="0" rtl="0" algn="l">
              <a:lnSpc>
                <a:spcPct val="100000"/>
              </a:lnSpc>
              <a:spcBef>
                <a:spcPts val="0"/>
              </a:spcBef>
              <a:spcAft>
                <a:spcPts val="0"/>
              </a:spcAft>
              <a:buClr>
                <a:schemeClr val="dk1"/>
              </a:buClr>
              <a:buSzPts val="1200"/>
              <a:buFont typeface="Calibri"/>
              <a:buNone/>
            </a:pPr>
            <a:r>
              <a:t/>
            </a:r>
            <a:endParaRPr b="0"/>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b="1" lang="en-US"/>
              <a:t>Additional references and resources:</a:t>
            </a:r>
            <a:endParaRPr/>
          </a:p>
          <a:p>
            <a:pPr indent="0" lvl="0" marL="0" rtl="0" algn="l">
              <a:spcBef>
                <a:spcPts val="0"/>
              </a:spcBef>
              <a:spcAft>
                <a:spcPts val="0"/>
              </a:spcAft>
              <a:buClr>
                <a:schemeClr val="dk1"/>
              </a:buClr>
              <a:buSzPts val="1200"/>
              <a:buFont typeface="Calibri"/>
              <a:buNone/>
            </a:pPr>
            <a:r>
              <a:rPr b="0" lang="en-US"/>
              <a:t>There are tons of explanations online, here are just few examples that you can use.</a:t>
            </a:r>
            <a:endParaRPr/>
          </a:p>
          <a:p>
            <a:pPr indent="-171450" lvl="0" marL="171450" rtl="0" algn="l">
              <a:spcBef>
                <a:spcPts val="0"/>
              </a:spcBef>
              <a:spcAft>
                <a:spcPts val="0"/>
              </a:spcAft>
              <a:buClr>
                <a:schemeClr val="dk1"/>
              </a:buClr>
              <a:buSzPts val="1200"/>
              <a:buFont typeface="Arial"/>
              <a:buChar char="•"/>
            </a:pPr>
            <a:r>
              <a:rPr lang="en-US"/>
              <a:t>https://www.investopedia.com/terms/i/inflation.asp</a:t>
            </a:r>
            <a:endParaRPr/>
          </a:p>
          <a:p>
            <a:pPr indent="-171450" lvl="0" marL="171450" rtl="0" algn="l">
              <a:spcBef>
                <a:spcPts val="0"/>
              </a:spcBef>
              <a:spcAft>
                <a:spcPts val="0"/>
              </a:spcAft>
              <a:buClr>
                <a:schemeClr val="dk1"/>
              </a:buClr>
              <a:buSzPts val="1200"/>
              <a:buFont typeface="Arial"/>
              <a:buChar char="•"/>
            </a:pPr>
            <a:r>
              <a:rPr lang="en-US"/>
              <a:t>https://www.investopedia.com/terms/r/recession.asp</a:t>
            </a:r>
            <a:endParaRPr/>
          </a:p>
          <a:p>
            <a:pPr indent="-171450" lvl="0" marL="171450" rtl="0" algn="l">
              <a:spcBef>
                <a:spcPts val="0"/>
              </a:spcBef>
              <a:spcAft>
                <a:spcPts val="0"/>
              </a:spcAft>
              <a:buClr>
                <a:schemeClr val="dk1"/>
              </a:buClr>
              <a:buSzPts val="1200"/>
              <a:buFont typeface="Arial"/>
              <a:buChar char="•"/>
            </a:pPr>
            <a:r>
              <a:rPr lang="en-US"/>
              <a:t>https://en.wikipedia.org/wiki/Recession</a:t>
            </a:r>
            <a:endParaRPr/>
          </a:p>
          <a:p>
            <a:pPr indent="-171450" lvl="0" marL="171450" rtl="0" algn="l">
              <a:spcBef>
                <a:spcPts val="0"/>
              </a:spcBef>
              <a:spcAft>
                <a:spcPts val="0"/>
              </a:spcAft>
              <a:buClr>
                <a:schemeClr val="dk1"/>
              </a:buClr>
              <a:buSzPts val="1200"/>
              <a:buFont typeface="Arial"/>
              <a:buChar char="•"/>
            </a:pPr>
            <a:r>
              <a:rPr lang="en-US"/>
              <a:t>https://dailycoin.com/recession-for-dummies-what-it-means-and-how-it-affects-the-crypto-market/</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57" name="Google Shape;15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0" lvl="0" marL="0" rtl="0" algn="l">
              <a:spcBef>
                <a:spcPts val="0"/>
              </a:spcBef>
              <a:spcAft>
                <a:spcPts val="0"/>
              </a:spcAft>
              <a:buClr>
                <a:schemeClr val="dk1"/>
              </a:buClr>
              <a:buSzPts val="1200"/>
              <a:buFont typeface="Calibri"/>
              <a:buNone/>
            </a:pPr>
            <a:r>
              <a:rPr lang="en-US"/>
              <a:t>This slide is pretty self-explanatory, however here is some more information that you can use for each of the bullets. Make sure that you give examples that are easy for participants to understand (i.e. names of institutions that they are familiar with, i.e. for payment (fintech) companies in Bulgaria there are Paysera, Revolut, etc. These differ in different countries, for example for Germany (Giropay), for the Netherlands (iDeal), SEPA Direct debit in etc. </a:t>
            </a:r>
            <a:endParaRPr/>
          </a:p>
          <a:p>
            <a:pPr indent="0" lvl="0" marL="0" rtl="0" algn="l">
              <a:spcBef>
                <a:spcPts val="0"/>
              </a:spcBef>
              <a:spcAft>
                <a:spcPts val="0"/>
              </a:spcAft>
              <a:buClr>
                <a:schemeClr val="dk1"/>
              </a:buClr>
              <a:buSzPts val="1800"/>
              <a:buFont typeface="Calibri"/>
              <a:buNone/>
            </a:pPr>
            <a:r>
              <a:t/>
            </a:r>
            <a:endParaRPr sz="1800">
              <a:solidFill>
                <a:srgbClr val="D1D5DB"/>
              </a:solidFill>
              <a:latin typeface="Quattrocento Sans"/>
              <a:ea typeface="Quattrocento Sans"/>
              <a:cs typeface="Quattrocento Sans"/>
              <a:sym typeface="Quattrocento Sans"/>
            </a:endParaRPr>
          </a:p>
          <a:p>
            <a:pPr indent="-285750" lvl="0" marL="285750" rtl="0" algn="l">
              <a:spcBef>
                <a:spcPts val="0"/>
              </a:spcBef>
              <a:spcAft>
                <a:spcPts val="0"/>
              </a:spcAft>
              <a:buClr>
                <a:srgbClr val="D1D5DB"/>
              </a:buClr>
              <a:buSzPts val="1800"/>
              <a:buFont typeface="Arial"/>
              <a:buChar char="•"/>
            </a:pPr>
            <a:r>
              <a:rPr b="1" lang="en-US" sz="1800">
                <a:solidFill>
                  <a:srgbClr val="D1D5DB"/>
                </a:solidFill>
                <a:latin typeface="Quattrocento Sans"/>
                <a:ea typeface="Quattrocento Sans"/>
                <a:cs typeface="Quattrocento Sans"/>
                <a:sym typeface="Quattrocento Sans"/>
              </a:rPr>
              <a:t>Banks</a:t>
            </a:r>
            <a:r>
              <a:rPr lang="en-US" sz="1800">
                <a:solidFill>
                  <a:srgbClr val="D1D5DB"/>
                </a:solidFill>
                <a:latin typeface="Quattrocento Sans"/>
                <a:ea typeface="Quattrocento Sans"/>
                <a:cs typeface="Quattrocento Sans"/>
                <a:sym typeface="Quattrocento Sans"/>
              </a:rPr>
              <a:t> are among the largest and most important actors in the EU financial services industry. They provide a wide range of services, including deposit accounts, loans, mortgages, and wealth management services. Some of the largest and most well-known banks in the EU include Deutsche Bank, BNP Paribas, HSBC, Santander, etc.</a:t>
            </a:r>
            <a:endParaRPr sz="1800">
              <a:solidFill>
                <a:schemeClr val="dk1"/>
              </a:solidFill>
              <a:latin typeface="Times New Roman"/>
              <a:ea typeface="Times New Roman"/>
              <a:cs typeface="Times New Roman"/>
              <a:sym typeface="Times New Roman"/>
            </a:endParaRPr>
          </a:p>
          <a:p>
            <a:pPr indent="-285750" lvl="0" marL="285750" rtl="0" algn="l">
              <a:spcBef>
                <a:spcPts val="0"/>
              </a:spcBef>
              <a:spcAft>
                <a:spcPts val="0"/>
              </a:spcAft>
              <a:buClr>
                <a:srgbClr val="D1D5DB"/>
              </a:buClr>
              <a:buSzPts val="1800"/>
              <a:buFont typeface="Arial"/>
              <a:buChar char="•"/>
            </a:pPr>
            <a:r>
              <a:rPr b="1" lang="en-US" sz="1800">
                <a:solidFill>
                  <a:srgbClr val="D1D5DB"/>
                </a:solidFill>
                <a:latin typeface="Quattrocento Sans"/>
                <a:ea typeface="Quattrocento Sans"/>
                <a:cs typeface="Quattrocento Sans"/>
                <a:sym typeface="Quattrocento Sans"/>
              </a:rPr>
              <a:t>Insurance companies </a:t>
            </a:r>
            <a:r>
              <a:rPr b="0" lang="en-US" sz="1800">
                <a:solidFill>
                  <a:srgbClr val="D1D5DB"/>
                </a:solidFill>
                <a:latin typeface="Quattrocento Sans"/>
                <a:ea typeface="Quattrocento Sans"/>
                <a:cs typeface="Quattrocento Sans"/>
                <a:sym typeface="Quattrocento Sans"/>
              </a:rPr>
              <a:t>manage and offer a</a:t>
            </a:r>
            <a:r>
              <a:rPr lang="en-US" sz="1800">
                <a:solidFill>
                  <a:srgbClr val="D1D5DB"/>
                </a:solidFill>
                <a:latin typeface="Quattrocento Sans"/>
                <a:ea typeface="Quattrocento Sans"/>
                <a:cs typeface="Quattrocento Sans"/>
                <a:sym typeface="Quattrocento Sans"/>
              </a:rPr>
              <a:t> variety of insurance products, including life insurance, health insurance, and property insurance. Some of the largest insurance companies in the EU include Allianz, Axa, and Generali, etc.</a:t>
            </a:r>
            <a:endParaRPr sz="1800">
              <a:solidFill>
                <a:schemeClr val="dk1"/>
              </a:solidFill>
              <a:latin typeface="Times New Roman"/>
              <a:ea typeface="Times New Roman"/>
              <a:cs typeface="Times New Roman"/>
              <a:sym typeface="Times New Roman"/>
            </a:endParaRPr>
          </a:p>
          <a:p>
            <a:pPr indent="-285750" lvl="0" marL="285750" rtl="0" algn="l">
              <a:spcBef>
                <a:spcPts val="0"/>
              </a:spcBef>
              <a:spcAft>
                <a:spcPts val="0"/>
              </a:spcAft>
              <a:buClr>
                <a:srgbClr val="D1D5DB"/>
              </a:buClr>
              <a:buSzPts val="1800"/>
              <a:buFont typeface="Arial"/>
              <a:buChar char="•"/>
            </a:pPr>
            <a:r>
              <a:rPr b="1" lang="en-US" sz="1800">
                <a:solidFill>
                  <a:srgbClr val="D1D5DB"/>
                </a:solidFill>
                <a:latin typeface="Quattrocento Sans"/>
                <a:ea typeface="Quattrocento Sans"/>
                <a:cs typeface="Quattrocento Sans"/>
                <a:sym typeface="Quattrocento Sans"/>
              </a:rPr>
              <a:t>Investment firms and brokers </a:t>
            </a:r>
            <a:r>
              <a:rPr lang="en-US" sz="1800">
                <a:solidFill>
                  <a:srgbClr val="D1D5DB"/>
                </a:solidFill>
                <a:latin typeface="Quattrocento Sans"/>
                <a:ea typeface="Quattrocento Sans"/>
                <a:cs typeface="Quattrocento Sans"/>
                <a:sym typeface="Quattrocento Sans"/>
              </a:rPr>
              <a:t>provide financial advice and manage investments for individuals, businesses, and institutions. They include stockbrokers, mutual fund companies, and hedge funds. Some of the largest investment firms in the EU include BlackRock, JP Morgan, Amundi, Goldman Sachs, and UBS.</a:t>
            </a:r>
            <a:endParaRPr sz="1800">
              <a:solidFill>
                <a:schemeClr val="dk1"/>
              </a:solidFill>
              <a:latin typeface="Times New Roman"/>
              <a:ea typeface="Times New Roman"/>
              <a:cs typeface="Times New Roman"/>
              <a:sym typeface="Times New Roman"/>
            </a:endParaRPr>
          </a:p>
          <a:p>
            <a:pPr indent="-285750" lvl="0" marL="285750" rtl="0" algn="l">
              <a:spcBef>
                <a:spcPts val="0"/>
              </a:spcBef>
              <a:spcAft>
                <a:spcPts val="0"/>
              </a:spcAft>
              <a:buClr>
                <a:srgbClr val="D1D5DB"/>
              </a:buClr>
              <a:buSzPts val="1800"/>
              <a:buFont typeface="Arial"/>
              <a:buChar char="•"/>
            </a:pPr>
            <a:r>
              <a:rPr b="1" lang="en-US" sz="1800">
                <a:solidFill>
                  <a:srgbClr val="D1D5DB"/>
                </a:solidFill>
                <a:latin typeface="Quattrocento Sans"/>
                <a:ea typeface="Quattrocento Sans"/>
                <a:cs typeface="Quattrocento Sans"/>
                <a:sym typeface="Quattrocento Sans"/>
              </a:rPr>
              <a:t>Credit card companies </a:t>
            </a:r>
            <a:r>
              <a:rPr b="0" lang="en-US" sz="1800">
                <a:solidFill>
                  <a:srgbClr val="D1D5DB"/>
                </a:solidFill>
                <a:latin typeface="Quattrocento Sans"/>
                <a:ea typeface="Quattrocento Sans"/>
                <a:cs typeface="Quattrocento Sans"/>
                <a:sym typeface="Quattrocento Sans"/>
              </a:rPr>
              <a:t>facilitate payments for goods or services supplied by a merchant, on credit, to the holder of the card, issued by such a company</a:t>
            </a:r>
            <a:r>
              <a:rPr b="1" lang="en-US" sz="1800">
                <a:solidFill>
                  <a:srgbClr val="D1D5DB"/>
                </a:solidFill>
                <a:latin typeface="Quattrocento Sans"/>
                <a:ea typeface="Quattrocento Sans"/>
                <a:cs typeface="Quattrocento Sans"/>
                <a:sym typeface="Quattrocento Sans"/>
              </a:rPr>
              <a:t>. </a:t>
            </a:r>
            <a:r>
              <a:rPr lang="en-US" sz="1800">
                <a:solidFill>
                  <a:srgbClr val="D1D5DB"/>
                </a:solidFill>
                <a:latin typeface="Quattrocento Sans"/>
                <a:ea typeface="Quattrocento Sans"/>
                <a:cs typeface="Quattrocento Sans"/>
                <a:sym typeface="Quattrocento Sans"/>
              </a:rPr>
              <a:t>Some of the largest credit card companies in the EU include Visa, Mastercard, and American Express.</a:t>
            </a:r>
            <a:endParaRPr sz="1800">
              <a:latin typeface="Times New Roman"/>
              <a:ea typeface="Times New Roman"/>
              <a:cs typeface="Times New Roman"/>
              <a:sym typeface="Times New Roman"/>
            </a:endParaRPr>
          </a:p>
          <a:p>
            <a:pPr indent="-285750" lvl="0" marL="285750" rtl="0" algn="l">
              <a:spcBef>
                <a:spcPts val="0"/>
              </a:spcBef>
              <a:spcAft>
                <a:spcPts val="0"/>
              </a:spcAft>
              <a:buClr>
                <a:srgbClr val="D1D5DB"/>
              </a:buClr>
              <a:buSzPts val="1800"/>
              <a:buFont typeface="Arial"/>
              <a:buChar char="•"/>
            </a:pPr>
            <a:r>
              <a:rPr b="1" lang="en-US" sz="1800">
                <a:solidFill>
                  <a:srgbClr val="D1D5DB"/>
                </a:solidFill>
                <a:latin typeface="Quattrocento Sans"/>
                <a:ea typeface="Quattrocento Sans"/>
                <a:cs typeface="Quattrocento Sans"/>
                <a:sym typeface="Quattrocento Sans"/>
              </a:rPr>
              <a:t>Payment processing companies </a:t>
            </a:r>
            <a:r>
              <a:rPr lang="en-US" sz="1800">
                <a:solidFill>
                  <a:srgbClr val="D1D5DB"/>
                </a:solidFill>
                <a:latin typeface="Quattrocento Sans"/>
                <a:ea typeface="Quattrocento Sans"/>
                <a:cs typeface="Quattrocento Sans"/>
                <a:sym typeface="Quattrocento Sans"/>
              </a:rPr>
              <a:t>facilitate the transfer of funds between people in the digital economy. They are often referred to as fintech companies. Some of the largest payment processing companies in the EU include PayPal, Adyen, Revolut and Klarna.</a:t>
            </a:r>
            <a:endParaRPr/>
          </a:p>
          <a:p>
            <a:pPr indent="-285750" lvl="0" marL="285750" rtl="0" algn="l">
              <a:spcBef>
                <a:spcPts val="0"/>
              </a:spcBef>
              <a:spcAft>
                <a:spcPts val="0"/>
              </a:spcAft>
              <a:buClr>
                <a:srgbClr val="D1D5DB"/>
              </a:buClr>
              <a:buSzPts val="1800"/>
              <a:buFont typeface="Arial"/>
              <a:buChar char="•"/>
            </a:pPr>
            <a:r>
              <a:rPr lang="en-US" sz="1800">
                <a:solidFill>
                  <a:srgbClr val="D1D5DB"/>
                </a:solidFill>
                <a:latin typeface="Quattrocento Sans"/>
                <a:ea typeface="Quattrocento Sans"/>
                <a:cs typeface="Quattrocento Sans"/>
                <a:sym typeface="Quattrocento Sans"/>
              </a:rPr>
              <a:t>Regulators and central banks play a critical role in the financial service industry by 1) overseeing the industry and ensuring that it operates in a fair, transparent environment (e.g. European Banking Authority (EBA) and the European Securities and Markets Authority (ESMA)), and 2) setting monetary policies, and providing liquidity to the banking system (e.g. the European Central Bank). </a:t>
            </a:r>
            <a:endParaRPr sz="1800">
              <a:latin typeface="Times New Roman"/>
              <a:ea typeface="Times New Roman"/>
              <a:cs typeface="Times New Roman"/>
              <a:sym typeface="Times New Roman"/>
            </a:endParaRPr>
          </a:p>
          <a:p>
            <a:pPr indent="0" lvl="0" marL="0" rtl="0" algn="l">
              <a:spcBef>
                <a:spcPts val="0"/>
              </a:spcBef>
              <a:spcAft>
                <a:spcPts val="0"/>
              </a:spcAft>
              <a:buClr>
                <a:schemeClr val="dk1"/>
              </a:buClr>
              <a:buSzPts val="1800"/>
              <a:buFont typeface="Calibri"/>
              <a:buNone/>
            </a:pPr>
            <a:r>
              <a:t/>
            </a:r>
            <a:endParaRPr sz="1800">
              <a:solidFill>
                <a:srgbClr val="D1D5DB"/>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200"/>
              <a:buFont typeface="Calibri"/>
              <a:buNone/>
            </a:pPr>
            <a:r>
              <a:rPr b="1" lang="en-US"/>
              <a:t>Additional references and resources:</a:t>
            </a:r>
            <a:endParaRPr/>
          </a:p>
          <a:p>
            <a:pPr indent="-171450" lvl="0" marL="171450" rtl="0" algn="l">
              <a:spcBef>
                <a:spcPts val="0"/>
              </a:spcBef>
              <a:spcAft>
                <a:spcPts val="0"/>
              </a:spcAft>
              <a:buClr>
                <a:schemeClr val="dk1"/>
              </a:buClr>
              <a:buSzPts val="1200"/>
              <a:buFont typeface="Arial"/>
              <a:buChar char="•"/>
            </a:pPr>
            <a:r>
              <a:rPr lang="en-US"/>
              <a:t>https://www.investopedia.com/ask/answers/030315/what-financial-services-sector.asp</a:t>
            </a:r>
            <a:endParaRPr/>
          </a:p>
          <a:p>
            <a:pPr indent="-171450" lvl="0" marL="171450" rtl="0" algn="l">
              <a:spcBef>
                <a:spcPts val="0"/>
              </a:spcBef>
              <a:spcAft>
                <a:spcPts val="0"/>
              </a:spcAft>
              <a:buClr>
                <a:schemeClr val="dk1"/>
              </a:buClr>
              <a:buSzPts val="1200"/>
              <a:buFont typeface="Arial"/>
              <a:buChar char="•"/>
            </a:pPr>
            <a:r>
              <a:rPr lang="en-US"/>
              <a:t>https://finxp.com/insights/10-top-payments-methods-in-europe-for-2022/</a:t>
            </a:r>
            <a:endParaRPr/>
          </a:p>
          <a:p>
            <a:pPr indent="-171450" lvl="0" marL="171450" rtl="0" algn="l">
              <a:spcBef>
                <a:spcPts val="0"/>
              </a:spcBef>
              <a:spcAft>
                <a:spcPts val="0"/>
              </a:spcAft>
              <a:buClr>
                <a:schemeClr val="dk1"/>
              </a:buClr>
              <a:buSzPts val="1200"/>
              <a:buFont typeface="Arial"/>
              <a:buChar char="•"/>
            </a:pPr>
            <a:r>
              <a:rPr lang="en-US"/>
              <a:t>https://commission.europa.eu/strategy-and-policy/policies/banking-and-financial-services_en</a:t>
            </a:r>
            <a:endParaRPr/>
          </a:p>
          <a:p>
            <a:pPr indent="-171450" lvl="0" marL="171450" rtl="0" algn="l">
              <a:spcBef>
                <a:spcPts val="0"/>
              </a:spcBef>
              <a:spcAft>
                <a:spcPts val="0"/>
              </a:spcAft>
              <a:buClr>
                <a:schemeClr val="dk1"/>
              </a:buClr>
              <a:buSzPts val="1200"/>
              <a:buFont typeface="Arial"/>
              <a:buChar char="•"/>
            </a:pPr>
            <a:r>
              <a:rPr lang="en-US"/>
              <a:t>https://www.statista.com/topics/3426/banking-sector-in-europe/</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65" name="Google Shape;16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You can change the quote to one from your own national context.</a:t>
            </a:r>
            <a:endParaRPr/>
          </a:p>
          <a:p>
            <a:pPr indent="-171450" lvl="0" marL="171450" rtl="0" algn="l">
              <a:spcBef>
                <a:spcPts val="0"/>
              </a:spcBef>
              <a:spcAft>
                <a:spcPts val="0"/>
              </a:spcAft>
              <a:buClr>
                <a:schemeClr val="dk1"/>
              </a:buClr>
              <a:buSzPts val="1200"/>
              <a:buFont typeface="Calibri"/>
              <a:buChar char="-"/>
            </a:pPr>
            <a:r>
              <a:rPr lang="en-US"/>
              <a:t>“A man who pays his bills on time is soon forgotten.” Oscar Wilde. The famous Irish poet makes the point that, by paying your bills on time, essentially you will be “forgotten” by your creditors, which is actually a good thing! If they remember you it probably means you owe them money.</a:t>
            </a:r>
            <a:endParaRPr/>
          </a:p>
        </p:txBody>
      </p:sp>
      <p:sp>
        <p:nvSpPr>
          <p:cNvPr id="174" name="Google Shape;17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0" lvl="0" marL="0" rtl="0" algn="l">
              <a:spcBef>
                <a:spcPts val="0"/>
              </a:spcBef>
              <a:spcAft>
                <a:spcPts val="0"/>
              </a:spcAft>
              <a:buNone/>
            </a:pPr>
            <a:r>
              <a:rPr lang="en-US"/>
              <a:t>Let's dig deeper into the most popular financial services and provide some examples of the main financial services, i.e. banking, mortgages, credit cards, payments, taxes preparation, accounting and investments. You can spend more time here and initiate a discussion with participants. </a:t>
            </a:r>
            <a:endParaRPr/>
          </a:p>
          <a:p>
            <a:pPr indent="0" lvl="0" marL="0" rtl="0" algn="l">
              <a:spcBef>
                <a:spcPts val="0"/>
              </a:spcBef>
              <a:spcAft>
                <a:spcPts val="0"/>
              </a:spcAft>
              <a:buClr>
                <a:schemeClr val="dk1"/>
              </a:buClr>
              <a:buSzPts val="1200"/>
              <a:buFont typeface="Arial"/>
              <a:buNone/>
            </a:pPr>
            <a:r>
              <a:rPr lang="en-US"/>
              <a:t>Below there is more information on each of the provided examples:</a:t>
            </a:r>
            <a:endParaRPr/>
          </a:p>
          <a:p>
            <a:pPr indent="0" lvl="0" marL="0" rtl="0" algn="l">
              <a:spcBef>
                <a:spcPts val="0"/>
              </a:spcBef>
              <a:spcAft>
                <a:spcPts val="0"/>
              </a:spcAft>
              <a:buClr>
                <a:schemeClr val="dk1"/>
              </a:buClr>
              <a:buSzPts val="1200"/>
              <a:buFont typeface="Calibri"/>
              <a:buNone/>
            </a:pPr>
            <a:r>
              <a:t/>
            </a:r>
            <a:endParaRPr/>
          </a:p>
          <a:p>
            <a:pPr indent="-171450" lvl="0" marL="171450" rtl="0" algn="l">
              <a:spcBef>
                <a:spcPts val="0"/>
              </a:spcBef>
              <a:spcAft>
                <a:spcPts val="0"/>
              </a:spcAft>
              <a:buClr>
                <a:schemeClr val="dk1"/>
              </a:buClr>
              <a:buSzPts val="1200"/>
              <a:buFont typeface="Arial"/>
              <a:buChar char="•"/>
            </a:pPr>
            <a:r>
              <a:rPr b="1" lang="en-US"/>
              <a:t>Banking services </a:t>
            </a:r>
            <a:r>
              <a:rPr b="0" lang="en-US"/>
              <a:t>refer to a wide range of financial services offered by banks to individuals, businesses, and organizations to meet their financial goals. These include debit,, savings, loans, credit cards, online banking, investment advice, currency exchange, etc. </a:t>
            </a:r>
            <a:endParaRPr b="1"/>
          </a:p>
          <a:p>
            <a:pPr indent="-171450" lvl="0" marL="171450" rtl="0" algn="l">
              <a:spcBef>
                <a:spcPts val="0"/>
              </a:spcBef>
              <a:spcAft>
                <a:spcPts val="0"/>
              </a:spcAft>
              <a:buClr>
                <a:schemeClr val="dk1"/>
              </a:buClr>
              <a:buSzPts val="1200"/>
              <a:buFont typeface="Arial"/>
              <a:buChar char="•"/>
            </a:pPr>
            <a:r>
              <a:rPr b="1" lang="en-US"/>
              <a:t>Insurance services </a:t>
            </a:r>
            <a:r>
              <a:rPr b="0" lang="en-US"/>
              <a:t>which are offered by a range of insurance products, including life insurance, health insurance, and property and casualty insurance. Customers can choose from a wide range of insurance products, including traditional policies, as well as newer, more innovative insurance products, such as microinsurance and index-linked insurance.</a:t>
            </a:r>
            <a:endParaRPr/>
          </a:p>
          <a:p>
            <a:pPr indent="-171450" lvl="0" marL="171450" marR="0" rtl="0" algn="l">
              <a:lnSpc>
                <a:spcPct val="100000"/>
              </a:lnSpc>
              <a:spcBef>
                <a:spcPts val="0"/>
              </a:spcBef>
              <a:spcAft>
                <a:spcPts val="0"/>
              </a:spcAft>
              <a:buClr>
                <a:schemeClr val="dk1"/>
              </a:buClr>
              <a:buSzPts val="1200"/>
              <a:buFont typeface="Arial"/>
              <a:buChar char="•"/>
            </a:pPr>
            <a:r>
              <a:rPr b="1" lang="en-US"/>
              <a:t>Investment services </a:t>
            </a:r>
            <a:r>
              <a:rPr b="0" lang="en-US"/>
              <a:t>are more advance and specific types of financial services and they are offered by various investment companies that provide financial advice and manage investments for individuals, businesses, and institutions. They offer a range of services, including stockbrokerage, mutual fund management, and hedge fund management. </a:t>
            </a:r>
            <a:endParaRPr/>
          </a:p>
          <a:p>
            <a:pPr indent="-171450" lvl="0" marL="171450" marR="0" rtl="0" algn="l">
              <a:lnSpc>
                <a:spcPct val="100000"/>
              </a:lnSpc>
              <a:spcBef>
                <a:spcPts val="0"/>
              </a:spcBef>
              <a:spcAft>
                <a:spcPts val="0"/>
              </a:spcAft>
              <a:buClr>
                <a:schemeClr val="dk1"/>
              </a:buClr>
              <a:buSzPts val="1200"/>
              <a:buFont typeface="Arial"/>
              <a:buChar char="•"/>
            </a:pPr>
            <a:r>
              <a:rPr b="1" lang="en-US">
                <a:latin typeface="Calibri"/>
                <a:ea typeface="Calibri"/>
                <a:cs typeface="Calibri"/>
                <a:sym typeface="Calibri"/>
              </a:rPr>
              <a:t>Financial advisory service </a:t>
            </a:r>
            <a:r>
              <a:rPr lang="en-US">
                <a:latin typeface="Calibri"/>
                <a:ea typeface="Calibri"/>
                <a:cs typeface="Calibri"/>
                <a:sym typeface="Calibri"/>
              </a:rPr>
              <a:t>(i.e. services that provide personalized financial advice and guidance to individuals and businesses, including wealth management, financial planning, and budgeting.</a:t>
            </a:r>
            <a:endParaRPr/>
          </a:p>
          <a:p>
            <a:pPr indent="-171450" lvl="0" marL="171450" rtl="0" algn="l">
              <a:spcBef>
                <a:spcPts val="0"/>
              </a:spcBef>
              <a:spcAft>
                <a:spcPts val="0"/>
              </a:spcAft>
              <a:buClr>
                <a:schemeClr val="dk1"/>
              </a:buClr>
              <a:buSzPts val="1200"/>
              <a:buFont typeface="Arial"/>
              <a:buChar char="•"/>
            </a:pPr>
            <a:r>
              <a:rPr b="1" lang="en-US"/>
              <a:t>Payment services </a:t>
            </a:r>
            <a:r>
              <a:rPr lang="en-US"/>
              <a:t>– </a:t>
            </a:r>
            <a:r>
              <a:rPr b="0" i="0" lang="en-US">
                <a:solidFill>
                  <a:srgbClr val="333854"/>
                </a:solidFill>
                <a:latin typeface="Arial"/>
                <a:ea typeface="Arial"/>
                <a:cs typeface="Arial"/>
                <a:sym typeface="Arial"/>
              </a:rPr>
              <a:t>It is facilitated by a payment service provider (PSP) that helps and facilitates merchants to accept digital payments </a:t>
            </a:r>
            <a:r>
              <a:rPr lang="en-US"/>
              <a:t>Examples of PSPs include Amazon Pay, PayPal, Stripe, and Square. PSPs are also known as third-party payment processing companies or merchant service providers. Indeed, these payment providers ensure that your transactions are completed securely and efficiently. </a:t>
            </a:r>
            <a:endParaRPr/>
          </a:p>
          <a:p>
            <a:pPr indent="-171450" lvl="0" marL="171450" marR="0" rtl="0" algn="l">
              <a:lnSpc>
                <a:spcPct val="100000"/>
              </a:lnSpc>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Consumer financing services </a:t>
            </a:r>
            <a:r>
              <a:rPr b="0" i="0" lang="en-US">
                <a:solidFill>
                  <a:srgbClr val="374151"/>
                </a:solidFill>
                <a:latin typeface="Arial"/>
                <a:ea typeface="Arial"/>
                <a:cs typeface="Arial"/>
                <a:sym typeface="Arial"/>
              </a:rPr>
              <a:t>provide loans and financing options to consumers, including personal loans, car loans, and student loans. These could include the so called fast loan providers or short-term loan providers that offer short-term loans, typically to individuals with poor credit histories who may not be eligible for loans from traditional banks. Although they could be a good option when money are needed for emergencies (i.e. medical expenses). But like all financial products, personal loans have drawbacks as well. Some lenders charge high interest rates and fees, and the loans are typically due in full, with interest and fees, on the borrower's next payday. Pay attention to these types of services as young people should avoid these services, as they might be tempted to get fast cash for unthoughtful expenses and purchases. </a:t>
            </a:r>
            <a:endParaRPr/>
          </a:p>
          <a:p>
            <a:pPr indent="0" lvl="0" marL="0" rtl="0" algn="l">
              <a:spcBef>
                <a:spcPts val="0"/>
              </a:spcBef>
              <a:spcAft>
                <a:spcPts val="0"/>
              </a:spcAft>
              <a:buClr>
                <a:schemeClr val="dk1"/>
              </a:buClr>
              <a:buSzPts val="1800"/>
              <a:buFont typeface="Calibri"/>
              <a:buNone/>
            </a:pPr>
            <a:r>
              <a:t/>
            </a:r>
            <a:endParaRPr sz="1800">
              <a:solidFill>
                <a:srgbClr val="D1D5DB"/>
              </a:solidFill>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200"/>
              <a:buFont typeface="Calibri"/>
              <a:buNone/>
            </a:pPr>
            <a:r>
              <a:rPr b="1" lang="en-US"/>
              <a:t>Additional references and resources:</a:t>
            </a:r>
            <a:endParaRPr/>
          </a:p>
          <a:p>
            <a:pPr indent="-171450" lvl="0" marL="171450" rtl="0" algn="l">
              <a:spcBef>
                <a:spcPts val="0"/>
              </a:spcBef>
              <a:spcAft>
                <a:spcPts val="0"/>
              </a:spcAft>
              <a:buClr>
                <a:schemeClr val="dk1"/>
              </a:buClr>
              <a:buSzPts val="1200"/>
              <a:buFont typeface="Arial"/>
              <a:buChar char="•"/>
            </a:pPr>
            <a:r>
              <a:rPr lang="en-US"/>
              <a:t>https://www.investopedia.com/ask/answers/030315/what-financial-services-sector.asp</a:t>
            </a:r>
            <a:endParaRPr/>
          </a:p>
          <a:p>
            <a:pPr indent="-171450" lvl="0" marL="171450" rtl="0" algn="l">
              <a:spcBef>
                <a:spcPts val="0"/>
              </a:spcBef>
              <a:spcAft>
                <a:spcPts val="0"/>
              </a:spcAft>
              <a:buClr>
                <a:schemeClr val="dk1"/>
              </a:buClr>
              <a:buSzPts val="1200"/>
              <a:buFont typeface="Arial"/>
              <a:buChar char="•"/>
            </a:pPr>
            <a:r>
              <a:rPr lang="en-US"/>
              <a:t>https://finxp.com/insights/10-top-payments-methods-in-europe-for-2022/</a:t>
            </a:r>
            <a:endParaRPr/>
          </a:p>
          <a:p>
            <a:pPr indent="-171450" lvl="0" marL="171450" rtl="0" algn="l">
              <a:spcBef>
                <a:spcPts val="0"/>
              </a:spcBef>
              <a:spcAft>
                <a:spcPts val="0"/>
              </a:spcAft>
              <a:buClr>
                <a:schemeClr val="dk1"/>
              </a:buClr>
              <a:buSzPts val="1200"/>
              <a:buFont typeface="Arial"/>
              <a:buChar char="•"/>
            </a:pPr>
            <a:r>
              <a:rPr lang="en-US"/>
              <a:t>https://commission.europa.eu/strategy-and-policy/policies/banking-and-financial-services_en</a:t>
            </a:r>
            <a:endParaRPr/>
          </a:p>
          <a:p>
            <a:pPr indent="-171450" lvl="0" marL="171450" rtl="0" algn="l">
              <a:spcBef>
                <a:spcPts val="0"/>
              </a:spcBef>
              <a:spcAft>
                <a:spcPts val="0"/>
              </a:spcAft>
              <a:buClr>
                <a:schemeClr val="dk1"/>
              </a:buClr>
              <a:buSzPts val="1200"/>
              <a:buFont typeface="Arial"/>
              <a:buChar char="•"/>
            </a:pPr>
            <a:r>
              <a:rPr lang="en-US"/>
              <a:t>https://www.statista.com/topics/3426/banking-sector-in-europe/</a:t>
            </a:r>
            <a:endParaRPr/>
          </a:p>
          <a:p>
            <a:pPr indent="-171450" lvl="0" marL="171450" rtl="0" algn="l">
              <a:spcBef>
                <a:spcPts val="0"/>
              </a:spcBef>
              <a:spcAft>
                <a:spcPts val="0"/>
              </a:spcAft>
              <a:buClr>
                <a:schemeClr val="dk1"/>
              </a:buClr>
              <a:buSzPts val="1200"/>
              <a:buFont typeface="Arial"/>
              <a:buChar char="•"/>
            </a:pPr>
            <a:r>
              <a:rPr lang="en-US"/>
              <a:t>https://www.bankrate.com/loans/personal-loans/pros-cons-of-personal-loans/#pros-cons</a:t>
            </a:r>
            <a:endParaRPr/>
          </a:p>
          <a:p>
            <a:pPr indent="-171450" lvl="0" marL="171450" rtl="0" algn="l">
              <a:spcBef>
                <a:spcPts val="0"/>
              </a:spcBef>
              <a:spcAft>
                <a:spcPts val="0"/>
              </a:spcAft>
              <a:buClr>
                <a:schemeClr val="dk1"/>
              </a:buClr>
              <a:buSzPts val="1200"/>
              <a:buFont typeface="Arial"/>
              <a:buChar char="•"/>
            </a:pPr>
            <a:r>
              <a:rPr lang="en-US"/>
              <a:t>https://youth.europa.eu/get-involved/your-rights-and-inclusion/will-you-become-financial-master_en</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82" name="Google Shape;18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Arial"/>
              <a:buChar char="•"/>
            </a:pPr>
            <a:r>
              <a:rPr lang="en-US"/>
              <a:t>This is an optional slide as it is self-explonatory. You can use this information and present it in some of the previous slides. </a:t>
            </a:r>
            <a:endParaRPr/>
          </a:p>
          <a:p>
            <a:pPr indent="-171450" lvl="0" marL="171450" rtl="0" algn="l">
              <a:spcBef>
                <a:spcPts val="0"/>
              </a:spcBef>
              <a:spcAft>
                <a:spcPts val="0"/>
              </a:spcAft>
              <a:buClr>
                <a:schemeClr val="dk1"/>
              </a:buClr>
              <a:buSzPts val="1200"/>
              <a:buFont typeface="Arial"/>
              <a:buChar char="•"/>
            </a:pPr>
            <a:r>
              <a:rPr lang="en-US"/>
              <a:t>You can also explore different approaches in differentiating between the different financial services.  </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90" name="Google Shape;19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0" lvl="0" marL="0" rtl="0" algn="l">
              <a:spcBef>
                <a:spcPts val="0"/>
              </a:spcBef>
              <a:spcAft>
                <a:spcPts val="0"/>
              </a:spcAft>
              <a:buClr>
                <a:schemeClr val="dk1"/>
              </a:buClr>
              <a:buSzPts val="1200"/>
              <a:buFont typeface="Calibri"/>
              <a:buNone/>
            </a:pPr>
            <a:r>
              <a:rPr lang="en-US"/>
              <a:t>This slide explains the difference between a financial product and a financial service. Below is more information that the facilitator can use to describe the difference and why it is important to distinguish between both. </a:t>
            </a:r>
            <a:endParaRPr/>
          </a:p>
          <a:p>
            <a:pPr indent="0" lvl="0" marL="0" rtl="0" algn="l">
              <a:spcBef>
                <a:spcPts val="0"/>
              </a:spcBef>
              <a:spcAft>
                <a:spcPts val="0"/>
              </a:spcAft>
              <a:buClr>
                <a:schemeClr val="dk1"/>
              </a:buClr>
              <a:buSzPts val="1200"/>
              <a:buFont typeface="Calibri"/>
              <a:buNone/>
            </a:pPr>
            <a:r>
              <a:t/>
            </a:r>
            <a:endParaRPr/>
          </a:p>
          <a:p>
            <a:pPr indent="-285750" lvl="0" marL="285750" rtl="0" algn="l">
              <a:spcBef>
                <a:spcPts val="0"/>
              </a:spcBef>
              <a:spcAft>
                <a:spcPts val="0"/>
              </a:spcAft>
              <a:buClr>
                <a:srgbClr val="D1D5DB"/>
              </a:buClr>
              <a:buSzPts val="1800"/>
              <a:buFont typeface="Arial"/>
              <a:buChar char="•"/>
            </a:pPr>
            <a:r>
              <a:rPr b="1" lang="en-US" sz="1800">
                <a:solidFill>
                  <a:srgbClr val="D1D5DB"/>
                </a:solidFill>
                <a:latin typeface="Quattrocento Sans"/>
                <a:ea typeface="Quattrocento Sans"/>
                <a:cs typeface="Quattrocento Sans"/>
                <a:sym typeface="Quattrocento Sans"/>
              </a:rPr>
              <a:t>Financial services </a:t>
            </a:r>
            <a:r>
              <a:rPr lang="en-US" sz="1800">
                <a:solidFill>
                  <a:srgbClr val="D1D5DB"/>
                </a:solidFill>
                <a:latin typeface="Quattrocento Sans"/>
                <a:ea typeface="Quattrocento Sans"/>
                <a:cs typeface="Quattrocento Sans"/>
                <a:sym typeface="Quattrocento Sans"/>
              </a:rPr>
              <a:t>are the services provided by financial institutions, while financial products are specific investments or products that individuals or organizations can purchase to meet their financial goals. </a:t>
            </a:r>
            <a:endParaRPr/>
          </a:p>
          <a:p>
            <a:pPr indent="-285750" lvl="0" marL="285750" rtl="0" algn="l">
              <a:spcBef>
                <a:spcPts val="0"/>
              </a:spcBef>
              <a:spcAft>
                <a:spcPts val="0"/>
              </a:spcAft>
              <a:buClr>
                <a:schemeClr val="dk1"/>
              </a:buClr>
              <a:buSzPts val="1200"/>
              <a:buFont typeface="Arial"/>
              <a:buChar char="•"/>
            </a:pPr>
            <a:r>
              <a:rPr b="1" lang="en-US"/>
              <a:t>Financial services </a:t>
            </a:r>
            <a:r>
              <a:rPr lang="en-US"/>
              <a:t>refer to the activities and processes that help individuals and organizations manage their money, including activities such as banking, investment management, insurance, and accounting. Financial services can be provided by various types of financial institutions, such as banks, investment firms, insurance companies, and accounting firms.</a:t>
            </a:r>
            <a:endParaRPr/>
          </a:p>
          <a:p>
            <a:pPr indent="-285750" lvl="0" marL="285750" rtl="0" algn="l">
              <a:spcBef>
                <a:spcPts val="0"/>
              </a:spcBef>
              <a:spcAft>
                <a:spcPts val="0"/>
              </a:spcAft>
              <a:buClr>
                <a:schemeClr val="dk1"/>
              </a:buClr>
              <a:buSzPts val="1200"/>
              <a:buFont typeface="Arial"/>
              <a:buChar char="•"/>
            </a:pPr>
            <a:r>
              <a:rPr b="1" lang="en-US"/>
              <a:t>Financial products</a:t>
            </a:r>
            <a:r>
              <a:rPr lang="en-US"/>
              <a:t>, on the other hand, refer to specific products or investments that individuals or organizations can purchase in order to meet their financial goals, such as savings accounts, stocks, bonds, insurance policies, and mutual funds. These financial products are often offered by financial services companies. </a:t>
            </a:r>
            <a:endParaRPr/>
          </a:p>
          <a:p>
            <a:pPr indent="0" lvl="0" marL="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98" name="Google Shape;19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Notes to the Facilitator:</a:t>
            </a:r>
            <a:endParaRPr/>
          </a:p>
          <a:p>
            <a:pPr indent="0" lvl="0" marL="0" rtl="0" algn="l">
              <a:spcBef>
                <a:spcPts val="0"/>
              </a:spcBef>
              <a:spcAft>
                <a:spcPts val="0"/>
              </a:spcAft>
              <a:buNone/>
            </a:pPr>
            <a:r>
              <a:rPr lang="en-US"/>
              <a:t>When preparing for this slide, please pay attention to make it appropriate to the audience (i.e. young people), i.e. the most relevant financial services for young people should be chosen (e.g. saving and credit, receiving/making payments, loans, money transactions etc. rather than more complex services or products). This slide provides one example to distinguish between the different financial risks:</a:t>
            </a:r>
            <a:endParaRPr/>
          </a:p>
          <a:p>
            <a:pPr indent="-171450" lvl="0" marL="171450" rtl="0" algn="l">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Fraud and scams</a:t>
            </a:r>
            <a:r>
              <a:rPr b="0" i="0" lang="en-US">
                <a:solidFill>
                  <a:srgbClr val="374151"/>
                </a:solidFill>
                <a:latin typeface="Arial"/>
                <a:ea typeface="Arial"/>
                <a:cs typeface="Arial"/>
                <a:sym typeface="Arial"/>
              </a:rPr>
              <a:t> is the most common risk when using financial services, as there are many individuals and organizations that aim to deceive people for financial gain. This risk applies to almost all types of financial service. </a:t>
            </a:r>
            <a:endParaRPr/>
          </a:p>
          <a:p>
            <a:pPr indent="-171450" lvl="0" marL="171450" rtl="0" algn="l">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Cybersecurity risks </a:t>
            </a:r>
            <a:r>
              <a:rPr b="0" i="0" lang="en-US">
                <a:solidFill>
                  <a:srgbClr val="374151"/>
                </a:solidFill>
                <a:latin typeface="Arial"/>
                <a:ea typeface="Arial"/>
                <a:cs typeface="Arial"/>
                <a:sym typeface="Arial"/>
              </a:rPr>
              <a:t>are becoming more and more frequent as the majority of financial services move online. This creates a  greater risk of cyberattacks that can compromise sensitive personal and financial information.</a:t>
            </a:r>
            <a:endParaRPr/>
          </a:p>
          <a:p>
            <a:pPr indent="-171450" lvl="0" marL="171450" rtl="0" algn="l">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Data privacy </a:t>
            </a:r>
            <a:r>
              <a:rPr b="0" i="0" lang="en-US">
                <a:solidFill>
                  <a:srgbClr val="374151"/>
                </a:solidFill>
                <a:latin typeface="Arial"/>
                <a:ea typeface="Arial"/>
                <a:cs typeface="Arial"/>
                <a:sym typeface="Arial"/>
              </a:rPr>
              <a:t>is also very common as typically collect and store a large amount of personal and financial information, which can be at risk of being lost, stolen, or misused.</a:t>
            </a:r>
            <a:endParaRPr/>
          </a:p>
          <a:p>
            <a:pPr indent="-171450" lvl="0" marL="171450" marR="0" rtl="0" algn="l">
              <a:lnSpc>
                <a:spcPct val="100000"/>
              </a:lnSpc>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Interest rate risk </a:t>
            </a:r>
            <a:r>
              <a:rPr b="0" i="0" lang="en-US">
                <a:solidFill>
                  <a:srgbClr val="374151"/>
                </a:solidFill>
                <a:latin typeface="Arial"/>
                <a:ea typeface="Arial"/>
                <a:cs typeface="Arial"/>
                <a:sym typeface="Arial"/>
              </a:rPr>
              <a:t>could occur with savings accounts and bonds, are subject to interest rate risk, which is the risk that changes in interest rates will impact the value of these products. Also, interest rate risks are associated with mortgages which could be impacted by changes in the overall economic climate resulting in a change at the base interest rate. </a:t>
            </a:r>
            <a:endParaRPr/>
          </a:p>
          <a:p>
            <a:pPr indent="-171450" lvl="0" marL="171450" marR="0" rtl="0" algn="l">
              <a:lnSpc>
                <a:spcPct val="100000"/>
              </a:lnSpc>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Compatibility risks </a:t>
            </a:r>
            <a:r>
              <a:rPr b="0" i="0" lang="en-US">
                <a:solidFill>
                  <a:srgbClr val="374151"/>
                </a:solidFill>
                <a:latin typeface="Arial"/>
                <a:ea typeface="Arial"/>
                <a:cs typeface="Arial"/>
                <a:sym typeface="Arial"/>
              </a:rPr>
              <a:t>are especially applicable to alternative payment methods which may not be accepted by all merchants. Also </a:t>
            </a:r>
            <a:r>
              <a:rPr b="1" i="0" lang="en-US">
                <a:solidFill>
                  <a:srgbClr val="374151"/>
                </a:solidFill>
                <a:latin typeface="Arial"/>
                <a:ea typeface="Arial"/>
                <a:cs typeface="Arial"/>
                <a:sym typeface="Arial"/>
              </a:rPr>
              <a:t>technical issues </a:t>
            </a:r>
            <a:r>
              <a:rPr b="0" i="0" lang="en-US">
                <a:solidFill>
                  <a:srgbClr val="374151"/>
                </a:solidFill>
                <a:latin typeface="Arial"/>
                <a:ea typeface="Arial"/>
                <a:cs typeface="Arial"/>
                <a:sym typeface="Arial"/>
              </a:rPr>
              <a:t>can occur with certain alternative payment platforms which could impact the ability to make payment. </a:t>
            </a:r>
            <a:r>
              <a:rPr b="1" i="0" lang="en-US">
                <a:solidFill>
                  <a:srgbClr val="374151"/>
                </a:solidFill>
                <a:latin typeface="Arial"/>
                <a:ea typeface="Arial"/>
                <a:cs typeface="Arial"/>
                <a:sym typeface="Arial"/>
              </a:rPr>
              <a:t>This is also referred to as an operational risk. </a:t>
            </a:r>
            <a:endParaRPr/>
          </a:p>
          <a:p>
            <a:pPr indent="-171450" lvl="0" marL="171450" marR="0" rtl="0" algn="l">
              <a:lnSpc>
                <a:spcPct val="100000"/>
              </a:lnSpc>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Political and other types of risks are associated and impacted by political events and uncertainties in the regulatory and legal environment in a particular country or a financial area (e.g. the Eurozone).</a:t>
            </a:r>
            <a:endParaRPr/>
          </a:p>
          <a:p>
            <a:pPr indent="0" lvl="0" marL="0" marR="0" rtl="0" algn="l">
              <a:lnSpc>
                <a:spcPct val="100000"/>
              </a:lnSpc>
              <a:spcBef>
                <a:spcPts val="0"/>
              </a:spcBef>
              <a:spcAft>
                <a:spcPts val="0"/>
              </a:spcAft>
              <a:buClr>
                <a:schemeClr val="dk1"/>
              </a:buClr>
              <a:buSzPts val="1200"/>
              <a:buFont typeface="Arial"/>
              <a:buNone/>
            </a:pPr>
            <a:r>
              <a:t/>
            </a:r>
            <a:endParaRPr b="1" i="0">
              <a:solidFill>
                <a:srgbClr val="374151"/>
              </a:solidFill>
              <a:latin typeface="Arial"/>
              <a:ea typeface="Arial"/>
              <a:cs typeface="Arial"/>
              <a:sym typeface="Arial"/>
            </a:endParaRPr>
          </a:p>
          <a:p>
            <a:pPr indent="-95250" lvl="0" marL="171450" rtl="0" algn="l">
              <a:spcBef>
                <a:spcPts val="0"/>
              </a:spcBef>
              <a:spcAft>
                <a:spcPts val="0"/>
              </a:spcAft>
              <a:buClr>
                <a:schemeClr val="dk1"/>
              </a:buClr>
              <a:buSzPts val="1200"/>
              <a:buFont typeface="Arial"/>
              <a:buNone/>
            </a:pPr>
            <a:r>
              <a:t/>
            </a:r>
            <a:endParaRPr b="0" i="0">
              <a:solidFill>
                <a:srgbClr val="374151"/>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7" name="Google Shape;20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Notes to the Facilitator:</a:t>
            </a:r>
            <a:endParaRPr/>
          </a:p>
          <a:p>
            <a:pPr indent="-171450" lvl="0" marL="171450" rtl="0" algn="l">
              <a:spcBef>
                <a:spcPts val="0"/>
              </a:spcBef>
              <a:spcAft>
                <a:spcPts val="0"/>
              </a:spcAft>
              <a:buClr>
                <a:srgbClr val="374151"/>
              </a:buClr>
              <a:buSzPts val="1200"/>
              <a:buFont typeface="Arial"/>
              <a:buChar char="•"/>
            </a:pPr>
            <a:r>
              <a:rPr b="0" i="0" lang="en-US">
                <a:solidFill>
                  <a:srgbClr val="374151"/>
                </a:solidFill>
                <a:latin typeface="Arial"/>
                <a:ea typeface="Arial"/>
                <a:cs typeface="Arial"/>
                <a:sym typeface="Arial"/>
              </a:rPr>
              <a:t>Give some tips to avoid the main risks which </a:t>
            </a:r>
            <a:r>
              <a:rPr b="0" i="0" lang="en-US">
                <a:solidFill>
                  <a:srgbClr val="343541"/>
                </a:solidFill>
                <a:latin typeface="Arial"/>
                <a:ea typeface="Arial"/>
                <a:cs typeface="Arial"/>
                <a:sym typeface="Arial"/>
              </a:rPr>
              <a:t>young people could face when using financial services.</a:t>
            </a:r>
            <a:endParaRPr/>
          </a:p>
          <a:p>
            <a:pPr indent="-171450" lvl="0" marL="171450" rtl="0" algn="l">
              <a:spcBef>
                <a:spcPts val="0"/>
              </a:spcBef>
              <a:spcAft>
                <a:spcPts val="0"/>
              </a:spcAft>
              <a:buClr>
                <a:srgbClr val="343541"/>
              </a:buClr>
              <a:buSzPts val="1200"/>
              <a:buFont typeface="Arial"/>
              <a:buChar char="•"/>
            </a:pPr>
            <a:r>
              <a:rPr b="0" i="0" lang="en-US">
                <a:solidFill>
                  <a:srgbClr val="343541"/>
                </a:solidFill>
                <a:latin typeface="Arial"/>
                <a:ea typeface="Arial"/>
                <a:cs typeface="Arial"/>
                <a:sym typeface="Arial"/>
              </a:rPr>
              <a:t>You can add additional tips, based on your knowledge, national context and the target audience. </a:t>
            </a:r>
            <a:endParaRPr b="0" i="0">
              <a:solidFill>
                <a:srgbClr val="374151"/>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b="1" lang="en-US"/>
              <a:t>Additional references and resources:</a:t>
            </a:r>
            <a:endParaRPr/>
          </a:p>
          <a:p>
            <a:pPr indent="-171450" lvl="0" marL="171450" rtl="0" algn="l">
              <a:spcBef>
                <a:spcPts val="0"/>
              </a:spcBef>
              <a:spcAft>
                <a:spcPts val="0"/>
              </a:spcAft>
              <a:buClr>
                <a:schemeClr val="dk1"/>
              </a:buClr>
              <a:buSzPts val="1200"/>
              <a:buFont typeface="Arial"/>
              <a:buChar char="•"/>
            </a:pPr>
            <a:r>
              <a:rPr lang="en-US"/>
              <a:t>https://mastercardfdn.org/wp-content/uploads/2018/06/Youth-Financial-Services-Accessible.pdf</a:t>
            </a:r>
            <a:endParaRPr/>
          </a:p>
          <a:p>
            <a:pPr indent="-171450" lvl="0" marL="171450" rtl="0" algn="l">
              <a:spcBef>
                <a:spcPts val="0"/>
              </a:spcBef>
              <a:spcAft>
                <a:spcPts val="0"/>
              </a:spcAft>
              <a:buClr>
                <a:schemeClr val="dk1"/>
              </a:buClr>
              <a:buSzPts val="1200"/>
              <a:buFont typeface="Arial"/>
              <a:buChar char="•"/>
            </a:pPr>
            <a:r>
              <a:rPr lang="en-US"/>
              <a:t>https://www.investopedia.com/ask/answers/030315/what-financial-services-sector.asp</a:t>
            </a:r>
            <a:endParaRPr/>
          </a:p>
          <a:p>
            <a:pPr indent="-171450" lvl="0" marL="171450" rtl="0" algn="l">
              <a:spcBef>
                <a:spcPts val="0"/>
              </a:spcBef>
              <a:spcAft>
                <a:spcPts val="0"/>
              </a:spcAft>
              <a:buClr>
                <a:schemeClr val="dk1"/>
              </a:buClr>
              <a:buSzPts val="1200"/>
              <a:buFont typeface="Arial"/>
              <a:buChar char="•"/>
            </a:pPr>
            <a:r>
              <a:rPr lang="en-US"/>
              <a:t>https://www.cgap.org/sites/default/files/publications/2019_06_30_WorkingPaper_Youth_Education_Employment.pdf</a:t>
            </a:r>
            <a:endParaRPr/>
          </a:p>
        </p:txBody>
      </p:sp>
      <p:sp>
        <p:nvSpPr>
          <p:cNvPr id="215" name="Google Shape;21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0a326a980a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20a326a980a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Notes to the Facilitator:</a:t>
            </a:r>
            <a:endParaRPr/>
          </a:p>
          <a:p>
            <a:pPr indent="-171450" lvl="0" marL="171450" rtl="0" algn="l">
              <a:spcBef>
                <a:spcPts val="0"/>
              </a:spcBef>
              <a:spcAft>
                <a:spcPts val="0"/>
              </a:spcAft>
              <a:buClr>
                <a:srgbClr val="374151"/>
              </a:buClr>
              <a:buSzPts val="1200"/>
              <a:buFont typeface="Arial"/>
              <a:buChar char="•"/>
            </a:pPr>
            <a:r>
              <a:rPr b="0" i="0" lang="en-US">
                <a:solidFill>
                  <a:srgbClr val="374151"/>
                </a:solidFill>
                <a:latin typeface="Arial"/>
                <a:ea typeface="Arial"/>
                <a:cs typeface="Arial"/>
                <a:sym typeface="Arial"/>
              </a:rPr>
              <a:t>Give some tips to avoid the main risks which </a:t>
            </a:r>
            <a:r>
              <a:rPr b="0" i="0" lang="en-US">
                <a:solidFill>
                  <a:srgbClr val="343541"/>
                </a:solidFill>
                <a:latin typeface="Arial"/>
                <a:ea typeface="Arial"/>
                <a:cs typeface="Arial"/>
                <a:sym typeface="Arial"/>
              </a:rPr>
              <a:t>young people could face when using financial services.</a:t>
            </a:r>
            <a:endParaRPr/>
          </a:p>
          <a:p>
            <a:pPr indent="-171450" lvl="0" marL="171450" rtl="0" algn="l">
              <a:spcBef>
                <a:spcPts val="0"/>
              </a:spcBef>
              <a:spcAft>
                <a:spcPts val="0"/>
              </a:spcAft>
              <a:buClr>
                <a:srgbClr val="343541"/>
              </a:buClr>
              <a:buSzPts val="1200"/>
              <a:buFont typeface="Arial"/>
              <a:buChar char="•"/>
            </a:pPr>
            <a:r>
              <a:rPr b="0" i="0" lang="en-US">
                <a:solidFill>
                  <a:srgbClr val="343541"/>
                </a:solidFill>
                <a:latin typeface="Arial"/>
                <a:ea typeface="Arial"/>
                <a:cs typeface="Arial"/>
                <a:sym typeface="Arial"/>
              </a:rPr>
              <a:t>You can add additional tips, based on your knowledge, national context and the target audience. </a:t>
            </a:r>
            <a:endParaRPr b="0" i="0">
              <a:solidFill>
                <a:srgbClr val="374151"/>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b="1" lang="en-US"/>
              <a:t>Additional references and resources:</a:t>
            </a:r>
            <a:endParaRPr/>
          </a:p>
          <a:p>
            <a:pPr indent="-171450" lvl="0" marL="171450" rtl="0" algn="l">
              <a:spcBef>
                <a:spcPts val="0"/>
              </a:spcBef>
              <a:spcAft>
                <a:spcPts val="0"/>
              </a:spcAft>
              <a:buClr>
                <a:schemeClr val="dk1"/>
              </a:buClr>
              <a:buSzPts val="1200"/>
              <a:buFont typeface="Arial"/>
              <a:buChar char="•"/>
            </a:pPr>
            <a:r>
              <a:rPr lang="en-US"/>
              <a:t>https://mastercardfdn.org/wp-content/uploads/2018/06/Youth-Financial-Services-Accessible.pdf</a:t>
            </a:r>
            <a:endParaRPr/>
          </a:p>
          <a:p>
            <a:pPr indent="-171450" lvl="0" marL="171450" rtl="0" algn="l">
              <a:spcBef>
                <a:spcPts val="0"/>
              </a:spcBef>
              <a:spcAft>
                <a:spcPts val="0"/>
              </a:spcAft>
              <a:buClr>
                <a:schemeClr val="dk1"/>
              </a:buClr>
              <a:buSzPts val="1200"/>
              <a:buFont typeface="Arial"/>
              <a:buChar char="•"/>
            </a:pPr>
            <a:r>
              <a:rPr lang="en-US"/>
              <a:t>https://www.investopedia.com/ask/answers/030315/what-financial-services-sector.asp</a:t>
            </a:r>
            <a:endParaRPr/>
          </a:p>
          <a:p>
            <a:pPr indent="-171450" lvl="0" marL="171450" rtl="0" algn="l">
              <a:spcBef>
                <a:spcPts val="0"/>
              </a:spcBef>
              <a:spcAft>
                <a:spcPts val="0"/>
              </a:spcAft>
              <a:buClr>
                <a:schemeClr val="dk1"/>
              </a:buClr>
              <a:buSzPts val="1200"/>
              <a:buFont typeface="Arial"/>
              <a:buChar char="•"/>
            </a:pPr>
            <a:r>
              <a:rPr lang="en-US"/>
              <a:t>https://www.cgap.org/sites/default/files/publications/2019_06_30_WorkingPaper_Youth_Education_Employment.pdf</a:t>
            </a:r>
            <a:endParaRPr/>
          </a:p>
        </p:txBody>
      </p:sp>
      <p:sp>
        <p:nvSpPr>
          <p:cNvPr id="223" name="Google Shape;223;g20a326a980a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Notes to the Facilitator:</a:t>
            </a:r>
            <a:endParaRPr/>
          </a:p>
          <a:p>
            <a:pPr indent="-171450" lvl="0" marL="171450" rtl="0" algn="l">
              <a:spcBef>
                <a:spcPts val="0"/>
              </a:spcBef>
              <a:spcAft>
                <a:spcPts val="0"/>
              </a:spcAft>
              <a:buClr>
                <a:srgbClr val="374151"/>
              </a:buClr>
              <a:buSzPts val="1200"/>
              <a:buFont typeface="Arial"/>
              <a:buChar char="•"/>
            </a:pPr>
            <a:r>
              <a:rPr b="0" i="0" lang="en-US">
                <a:solidFill>
                  <a:srgbClr val="374151"/>
                </a:solidFill>
                <a:latin typeface="Arial"/>
                <a:ea typeface="Arial"/>
                <a:cs typeface="Arial"/>
                <a:sym typeface="Arial"/>
              </a:rPr>
              <a:t>Give some tips to avoid the main risks which </a:t>
            </a:r>
            <a:r>
              <a:rPr b="0" i="0" lang="en-US">
                <a:solidFill>
                  <a:srgbClr val="343541"/>
                </a:solidFill>
                <a:latin typeface="Arial"/>
                <a:ea typeface="Arial"/>
                <a:cs typeface="Arial"/>
                <a:sym typeface="Arial"/>
              </a:rPr>
              <a:t>young people could face when using financial services.</a:t>
            </a:r>
            <a:endParaRPr/>
          </a:p>
          <a:p>
            <a:pPr indent="-171450" lvl="0" marL="171450" rtl="0" algn="l">
              <a:spcBef>
                <a:spcPts val="0"/>
              </a:spcBef>
              <a:spcAft>
                <a:spcPts val="0"/>
              </a:spcAft>
              <a:buClr>
                <a:srgbClr val="343541"/>
              </a:buClr>
              <a:buSzPts val="1200"/>
              <a:buFont typeface="Arial"/>
              <a:buChar char="•"/>
            </a:pPr>
            <a:r>
              <a:rPr b="0" i="0" lang="en-US">
                <a:solidFill>
                  <a:srgbClr val="343541"/>
                </a:solidFill>
                <a:latin typeface="Arial"/>
                <a:ea typeface="Arial"/>
                <a:cs typeface="Arial"/>
                <a:sym typeface="Arial"/>
              </a:rPr>
              <a:t>You can add additional tips, based on your knowledge, national context and the target audience. </a:t>
            </a:r>
            <a:endParaRPr b="0" i="0">
              <a:solidFill>
                <a:srgbClr val="374151"/>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b="1" lang="en-US"/>
              <a:t>Additional references and resources:</a:t>
            </a:r>
            <a:endParaRPr/>
          </a:p>
          <a:p>
            <a:pPr indent="-171450" lvl="0" marL="171450" rtl="0" algn="l">
              <a:spcBef>
                <a:spcPts val="0"/>
              </a:spcBef>
              <a:spcAft>
                <a:spcPts val="0"/>
              </a:spcAft>
              <a:buClr>
                <a:schemeClr val="dk1"/>
              </a:buClr>
              <a:buSzPts val="1200"/>
              <a:buFont typeface="Arial"/>
              <a:buChar char="•"/>
            </a:pPr>
            <a:r>
              <a:rPr lang="en-US"/>
              <a:t>https://www.investopedia.com/articles/younginvestors/08/eight-tips.asp</a:t>
            </a:r>
            <a:endParaRPr/>
          </a:p>
          <a:p>
            <a:pPr indent="-171450" lvl="0" marL="171450" rtl="0" algn="l">
              <a:spcBef>
                <a:spcPts val="0"/>
              </a:spcBef>
              <a:spcAft>
                <a:spcPts val="0"/>
              </a:spcAft>
              <a:buClr>
                <a:schemeClr val="dk1"/>
              </a:buClr>
              <a:buSzPts val="1200"/>
              <a:buFont typeface="Arial"/>
              <a:buChar char="•"/>
            </a:pPr>
            <a:r>
              <a:rPr lang="en-US"/>
              <a:t>https://pirg.org/resources/smart-money-smart-kids-tips-for-teaching-financial-literacy-and-privacy-protection-to-kids-of-all-ages/</a:t>
            </a:r>
            <a:endParaRPr/>
          </a:p>
          <a:p>
            <a:pPr indent="-171450" lvl="0" marL="171450" rtl="0" algn="l">
              <a:spcBef>
                <a:spcPts val="0"/>
              </a:spcBef>
              <a:spcAft>
                <a:spcPts val="0"/>
              </a:spcAft>
              <a:buClr>
                <a:schemeClr val="dk1"/>
              </a:buClr>
              <a:buSzPts val="1200"/>
              <a:buFont typeface="Arial"/>
              <a:buChar char="•"/>
            </a:pPr>
            <a:r>
              <a:rPr lang="en-US"/>
              <a:t>https://www.nefe.org/initiatives/default.aspx</a:t>
            </a:r>
            <a:endParaRPr/>
          </a:p>
          <a:p>
            <a:pPr indent="-171450" lvl="0" marL="171450" rtl="0" algn="l">
              <a:spcBef>
                <a:spcPts val="0"/>
              </a:spcBef>
              <a:spcAft>
                <a:spcPts val="0"/>
              </a:spcAft>
              <a:buClr>
                <a:schemeClr val="dk1"/>
              </a:buClr>
              <a:buSzPts val="1200"/>
              <a:buFont typeface="Arial"/>
              <a:buChar char="•"/>
            </a:pPr>
            <a:r>
              <a:rPr lang="en-US"/>
              <a:t>https://www.youngmoneyblog.co.uk/</a:t>
            </a:r>
            <a:endParaRPr/>
          </a:p>
        </p:txBody>
      </p:sp>
      <p:sp>
        <p:nvSpPr>
          <p:cNvPr id="231" name="Google Shape;23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Feel free to amend the slides based on your personal experience, knowledge and training style. </a:t>
            </a:r>
            <a:endParaRPr/>
          </a:p>
          <a:p>
            <a:pPr indent="-171450" lvl="0" marL="171450" rtl="0" algn="l">
              <a:spcBef>
                <a:spcPts val="0"/>
              </a:spcBef>
              <a:spcAft>
                <a:spcPts val="0"/>
              </a:spcAft>
              <a:buClr>
                <a:schemeClr val="dk1"/>
              </a:buClr>
              <a:buSzPts val="1200"/>
              <a:buFont typeface="Calibri"/>
              <a:buChar char="-"/>
            </a:pPr>
            <a:r>
              <a:rPr lang="en-US"/>
              <a:t>However, try to stick to the overall structure and the planned learning objectives. </a:t>
            </a:r>
            <a:endParaRPr/>
          </a:p>
          <a:p>
            <a:pPr indent="-171450" lvl="0" marL="171450" rtl="0" algn="l">
              <a:spcBef>
                <a:spcPts val="0"/>
              </a:spcBef>
              <a:spcAft>
                <a:spcPts val="0"/>
              </a:spcAft>
              <a:buClr>
                <a:schemeClr val="dk1"/>
              </a:buClr>
              <a:buSzPts val="1200"/>
              <a:buFont typeface="Calibri"/>
              <a:buChar char="-"/>
            </a:pPr>
            <a:r>
              <a:rPr lang="en-US"/>
              <a:t>This training module could be delivered in both face-to-face and online environment. </a:t>
            </a:r>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You can change the quote to one from your own national context.</a:t>
            </a:r>
            <a:endParaRPr/>
          </a:p>
          <a:p>
            <a:pPr indent="-171450" lvl="0" marL="171450" rtl="0" algn="l">
              <a:spcBef>
                <a:spcPts val="0"/>
              </a:spcBef>
              <a:spcAft>
                <a:spcPts val="0"/>
              </a:spcAft>
              <a:buClr>
                <a:schemeClr val="dk1"/>
              </a:buClr>
              <a:buSzPts val="1200"/>
              <a:buFont typeface="Calibri"/>
              <a:buChar char="-"/>
            </a:pPr>
            <a:r>
              <a:rPr lang="en-US"/>
              <a:t>In the next serries of slides our aim to is to present the innovative and future financial services and how their advancement will enhance the financial inclusion of the young.</a:t>
            </a:r>
            <a:endParaRPr/>
          </a:p>
          <a:p>
            <a:pPr indent="-171450" lvl="0" marL="171450" rtl="0" algn="l">
              <a:spcBef>
                <a:spcPts val="0"/>
              </a:spcBef>
              <a:spcAft>
                <a:spcPts val="0"/>
              </a:spcAft>
              <a:buClr>
                <a:schemeClr val="dk1"/>
              </a:buClr>
              <a:buSzPts val="1200"/>
              <a:buFont typeface="Calibri"/>
              <a:buChar char="-"/>
            </a:pPr>
            <a:r>
              <a:rPr lang="en-US"/>
              <a:t>Based on your knowledge you can amend the slides and include other examples based on your audience and natonal context. </a:t>
            </a:r>
            <a:endParaRPr/>
          </a:p>
          <a:p>
            <a:pPr indent="-171450" lvl="0" marL="171450" marR="0" rtl="0" algn="l">
              <a:lnSpc>
                <a:spcPct val="100000"/>
              </a:lnSpc>
              <a:spcBef>
                <a:spcPts val="0"/>
              </a:spcBef>
              <a:spcAft>
                <a:spcPts val="0"/>
              </a:spcAft>
              <a:buClr>
                <a:schemeClr val="dk1"/>
              </a:buClr>
              <a:buSzPts val="1200"/>
              <a:buFont typeface="Calibri"/>
              <a:buChar char="-"/>
            </a:pPr>
            <a:r>
              <a:rPr lang="en-US"/>
              <a:t>Start with the following statement:  The future of financial services is bright providing many opportunities to foster the financial inclusion of youth and make them financially future-proof.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239" name="Google Shape;23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There are many popular digital payment and money transfer services that are popular among the young. However, they vary in each country so this slide only provide examples of the most common ones:</a:t>
            </a:r>
            <a:endParaRPr/>
          </a:p>
          <a:p>
            <a:pPr indent="-171450" lvl="0" marL="171450" rtl="0" algn="l">
              <a:spcBef>
                <a:spcPts val="0"/>
              </a:spcBef>
              <a:spcAft>
                <a:spcPts val="0"/>
              </a:spcAft>
              <a:buClr>
                <a:schemeClr val="dk1"/>
              </a:buClr>
              <a:buSzPts val="1200"/>
              <a:buFont typeface="Calibri"/>
              <a:buChar char="-"/>
            </a:pPr>
            <a:r>
              <a:rPr b="1" lang="en-US"/>
              <a:t>Digital wallets </a:t>
            </a:r>
            <a:r>
              <a:rPr b="0" i="0" lang="en-US">
                <a:solidFill>
                  <a:srgbClr val="374151"/>
                </a:solidFill>
                <a:latin typeface="Arial"/>
                <a:ea typeface="Arial"/>
                <a:cs typeface="Arial"/>
                <a:sym typeface="Arial"/>
              </a:rPr>
              <a:t>store payment information, such as credit card and bank account information, in a secure manner. Users can use digital wallets to make payments at participating merchants without having to enter payment information each time. Some examples of digital wallets include Apple Pay, Google Pay, and Samsung Pay.</a:t>
            </a:r>
            <a:endParaRPr/>
          </a:p>
          <a:p>
            <a:pPr indent="-171450" lvl="0" marL="171450" rtl="0" algn="l">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Peer-to-peer payment apps are </a:t>
            </a:r>
            <a:r>
              <a:rPr b="0" i="0" lang="en-US">
                <a:solidFill>
                  <a:srgbClr val="374151"/>
                </a:solidFill>
                <a:latin typeface="Arial"/>
                <a:ea typeface="Arial"/>
                <a:cs typeface="Arial"/>
                <a:sym typeface="Arial"/>
              </a:rPr>
              <a:t>designed to allow users to send and receive money directly to other individuals, without the need for a third party such as a bank. These apps are typically linked to users' bank accounts or credit cards, and can be used to send and receive money instantly.</a:t>
            </a:r>
            <a:endParaRPr/>
          </a:p>
          <a:p>
            <a:pPr indent="-171450" lvl="0" marL="171450" marR="0" rtl="0" algn="l">
              <a:lnSpc>
                <a:spcPct val="100000"/>
              </a:lnSpc>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Online payment systems </a:t>
            </a:r>
            <a:r>
              <a:rPr b="0" i="0" lang="en-US">
                <a:solidFill>
                  <a:srgbClr val="374151"/>
                </a:solidFill>
                <a:latin typeface="Arial"/>
                <a:ea typeface="Arial"/>
                <a:cs typeface="Arial"/>
                <a:sym typeface="Arial"/>
              </a:rPr>
              <a:t>are platforms that allow users to make online purchases, send and receive payments, and transfer funds to bank accounts. Examples include PayPal, Skrill, and Stripe.</a:t>
            </a:r>
            <a:endParaRPr/>
          </a:p>
          <a:p>
            <a:pPr indent="-171450" lvl="0" marL="171450" marR="0" rtl="0" algn="l">
              <a:lnSpc>
                <a:spcPct val="100000"/>
              </a:lnSpc>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Cryptocurrency exchange platforms </a:t>
            </a:r>
            <a:r>
              <a:rPr b="0" i="0" lang="en-US">
                <a:solidFill>
                  <a:srgbClr val="374151"/>
                </a:solidFill>
                <a:latin typeface="Arial"/>
                <a:ea typeface="Arial"/>
                <a:cs typeface="Arial"/>
                <a:sym typeface="Arial"/>
              </a:rPr>
              <a:t>allow users to buy, sell, and store cryptocurrencies such as Bitcoin, Ethereum, and Litecoin. Some cryptocurrency exchanges also have features for sending and receiving payments in cryptocurrency. Examples include Nexo, Coinbase, Binance, and Kraken.</a:t>
            </a:r>
            <a:endParaRPr/>
          </a:p>
          <a:p>
            <a:pPr indent="-95250" lvl="0" marL="171450" marR="0" rtl="0" algn="l">
              <a:lnSpc>
                <a:spcPct val="100000"/>
              </a:lnSpc>
              <a:spcBef>
                <a:spcPts val="0"/>
              </a:spcBef>
              <a:spcAft>
                <a:spcPts val="0"/>
              </a:spcAft>
              <a:buClr>
                <a:schemeClr val="dk1"/>
              </a:buClr>
              <a:buSzPts val="1200"/>
              <a:buFont typeface="Calibri"/>
              <a:buNone/>
            </a:pPr>
            <a:r>
              <a:t/>
            </a:r>
            <a:endParaRPr b="0" i="0">
              <a:solidFill>
                <a:srgbClr val="374151"/>
              </a:solidFill>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p>
        </p:txBody>
      </p:sp>
      <p:sp>
        <p:nvSpPr>
          <p:cNvPr id="247" name="Google Shape;24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There are many digital tools (software applications) available for personal finance management and many of them are specifically tailored to match the interests and particular needs of young people who are looking for ways to track and manage their personal finance. In this slide we are providing examples of some of the most popular ones. You can watch the videos next to each application and discuss with participants. These examples were ranked by Investopedia. </a:t>
            </a:r>
            <a:endParaRPr/>
          </a:p>
          <a:p>
            <a:pPr indent="-171450" lvl="0" marL="171450" rtl="0" algn="l">
              <a:spcBef>
                <a:spcPts val="0"/>
              </a:spcBef>
              <a:spcAft>
                <a:spcPts val="0"/>
              </a:spcAft>
              <a:buClr>
                <a:schemeClr val="dk1"/>
              </a:buClr>
              <a:buSzPts val="1200"/>
              <a:buFont typeface="Calibri"/>
              <a:buChar char="-"/>
            </a:pPr>
            <a:r>
              <a:rPr lang="en-US"/>
              <a:t>Study the provided examples in terms of their pros and cons based on your target audience. </a:t>
            </a:r>
            <a:endParaRPr/>
          </a:p>
          <a:p>
            <a:pPr indent="-171450" lvl="0" marL="171450" rtl="0" algn="l">
              <a:spcBef>
                <a:spcPts val="0"/>
              </a:spcBef>
              <a:spcAft>
                <a:spcPts val="0"/>
              </a:spcAft>
              <a:buClr>
                <a:schemeClr val="dk1"/>
              </a:buClr>
              <a:buSzPts val="1200"/>
              <a:buFont typeface="Calibri"/>
              <a:buChar char="-"/>
            </a:pPr>
            <a:r>
              <a:rPr lang="en-US"/>
              <a:t>Also, make sure that you ask them if they are currently using a tool or an application for tracking their personal budget. </a:t>
            </a:r>
            <a:endParaRPr/>
          </a:p>
          <a:p>
            <a:pPr indent="-171450" lvl="0" marL="171450" rtl="0" algn="l">
              <a:spcBef>
                <a:spcPts val="0"/>
              </a:spcBef>
              <a:spcAft>
                <a:spcPts val="0"/>
              </a:spcAft>
              <a:buClr>
                <a:schemeClr val="dk1"/>
              </a:buClr>
              <a:buSzPts val="1200"/>
              <a:buFont typeface="Calibri"/>
              <a:buChar char="-"/>
            </a:pPr>
            <a:r>
              <a:rPr lang="en-US"/>
              <a:t>You can also give examples of other apps that help improve the financial literacy of the young and help them understand the different financial service.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b="1" lang="en-US"/>
              <a:t>Additional references and resources:</a:t>
            </a:r>
            <a:endParaRPr/>
          </a:p>
          <a:p>
            <a:pPr indent="-171450" lvl="0" marL="171450" rtl="0" algn="l">
              <a:spcBef>
                <a:spcPts val="0"/>
              </a:spcBef>
              <a:spcAft>
                <a:spcPts val="0"/>
              </a:spcAft>
              <a:buClr>
                <a:schemeClr val="dk1"/>
              </a:buClr>
              <a:buSzPts val="1200"/>
              <a:buFont typeface="Arial"/>
              <a:buChar char="•"/>
            </a:pPr>
            <a:r>
              <a:rPr lang="en-US"/>
              <a:t>https://www.investopedia.com/best-budgeting-apps-5085405</a:t>
            </a:r>
            <a:endParaRPr/>
          </a:p>
          <a:p>
            <a:pPr indent="-95250" lvl="0" marL="171450" rtl="0" algn="l">
              <a:spcBef>
                <a:spcPts val="0"/>
              </a:spcBef>
              <a:spcAft>
                <a:spcPts val="0"/>
              </a:spcAft>
              <a:buClr>
                <a:schemeClr val="dk1"/>
              </a:buClr>
              <a:buSzPts val="1200"/>
              <a:buFont typeface="Arial"/>
              <a:buNone/>
            </a:pPr>
            <a:r>
              <a:t/>
            </a:r>
            <a:endParaRPr/>
          </a:p>
        </p:txBody>
      </p:sp>
      <p:sp>
        <p:nvSpPr>
          <p:cNvPr id="256" name="Google Shape;25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This is an optional slide as embedded finance is mostly related to businesses, e.g. startups that are seeking to improve financial access and services to their clients. </a:t>
            </a:r>
            <a:endParaRPr/>
          </a:p>
          <a:p>
            <a:pPr indent="-171450" lvl="0" marL="171450" rtl="0" algn="l">
              <a:spcBef>
                <a:spcPts val="0"/>
              </a:spcBef>
              <a:spcAft>
                <a:spcPts val="0"/>
              </a:spcAft>
              <a:buClr>
                <a:schemeClr val="dk1"/>
              </a:buClr>
              <a:buSzPts val="1200"/>
              <a:buFont typeface="Calibri"/>
              <a:buChar char="-"/>
            </a:pPr>
            <a:r>
              <a:rPr lang="en-US"/>
              <a:t>When explaining the different types of embedded finance products and services always try to provide examples of known services in your national context. </a:t>
            </a:r>
            <a:endParaRPr/>
          </a:p>
          <a:p>
            <a:pPr indent="-171450" lvl="0" marL="171450" rtl="0" algn="l">
              <a:spcBef>
                <a:spcPts val="0"/>
              </a:spcBef>
              <a:spcAft>
                <a:spcPts val="0"/>
              </a:spcAft>
              <a:buClr>
                <a:schemeClr val="dk1"/>
              </a:buClr>
              <a:buSzPts val="1200"/>
              <a:buFont typeface="Calibri"/>
              <a:buChar char="-"/>
            </a:pPr>
            <a:r>
              <a:rPr lang="en-US"/>
              <a:t>Here is some additional info on the topic:</a:t>
            </a:r>
            <a:endParaRPr/>
          </a:p>
          <a:p>
            <a:pPr indent="-171450" lvl="1" marL="628650" marR="0" rtl="0" algn="l">
              <a:lnSpc>
                <a:spcPct val="100000"/>
              </a:lnSpc>
              <a:spcBef>
                <a:spcPts val="0"/>
              </a:spcBef>
              <a:spcAft>
                <a:spcPts val="0"/>
              </a:spcAft>
              <a:buClr>
                <a:srgbClr val="D1D5DB"/>
              </a:buClr>
              <a:buSzPts val="1800"/>
              <a:buFont typeface="Quattrocento Sans"/>
              <a:buChar char="-"/>
            </a:pPr>
            <a:r>
              <a:rPr lang="en-US" sz="1800">
                <a:solidFill>
                  <a:srgbClr val="D1D5DB"/>
                </a:solidFill>
                <a:latin typeface="Quattrocento Sans"/>
                <a:ea typeface="Quattrocento Sans"/>
                <a:cs typeface="Quattrocento Sans"/>
                <a:sym typeface="Quattrocento Sans"/>
              </a:rPr>
              <a:t>Embedded finance might allow a technology company to offer its customers the ability to pay for their product or service with a credit or debit card, or to take out a loan to finance the purchase. This can make it easier for customers to access financial services, as they no longer have to go through a separate financial institution to do so.</a:t>
            </a:r>
            <a:endParaRPr/>
          </a:p>
          <a:p>
            <a:pPr indent="-171450" lvl="1" marL="628650" marR="0" rtl="0" algn="l">
              <a:lnSpc>
                <a:spcPct val="100000"/>
              </a:lnSpc>
              <a:spcBef>
                <a:spcPts val="0"/>
              </a:spcBef>
              <a:spcAft>
                <a:spcPts val="0"/>
              </a:spcAft>
              <a:buClr>
                <a:srgbClr val="D1D5DB"/>
              </a:buClr>
              <a:buSzPts val="1800"/>
              <a:buFont typeface="Quattrocento Sans"/>
              <a:buChar char="-"/>
            </a:pPr>
            <a:r>
              <a:rPr lang="en-US" sz="1800">
                <a:solidFill>
                  <a:srgbClr val="D1D5DB"/>
                </a:solidFill>
                <a:latin typeface="Quattrocento Sans"/>
                <a:ea typeface="Quattrocento Sans"/>
                <a:cs typeface="Quattrocento Sans"/>
                <a:sym typeface="Quattrocento Sans"/>
              </a:rPr>
              <a:t>Embedded finance also has the potential to increase competition in the financial services sector, as non-financial companies enter the market and offer financial services in addition to their core products and services. This can lead to more innovation, better customer experience, and lower costs.</a:t>
            </a:r>
            <a:endParaRPr/>
          </a:p>
          <a:p>
            <a:pPr indent="-171450" lvl="1" marL="628650" marR="0" rtl="0" algn="l">
              <a:lnSpc>
                <a:spcPct val="100000"/>
              </a:lnSpc>
              <a:spcBef>
                <a:spcPts val="0"/>
              </a:spcBef>
              <a:spcAft>
                <a:spcPts val="0"/>
              </a:spcAft>
              <a:buClr>
                <a:schemeClr val="dk1"/>
              </a:buClr>
              <a:buSzPts val="1200"/>
              <a:buFont typeface="Calibri"/>
              <a:buChar char="-"/>
            </a:pPr>
            <a:r>
              <a:rPr lang="en-US"/>
              <a:t>According to statistics 88% percent of companies that implement embedded finance report increased engagement, and 85% say that it helps them acquire new customers.</a:t>
            </a:r>
            <a:endParaRPr/>
          </a:p>
          <a:p>
            <a:pPr indent="-171450" lvl="1" marL="628650" marR="0" rtl="0" algn="l">
              <a:lnSpc>
                <a:spcPct val="100000"/>
              </a:lnSpc>
              <a:spcBef>
                <a:spcPts val="0"/>
              </a:spcBef>
              <a:spcAft>
                <a:spcPts val="0"/>
              </a:spcAft>
              <a:buClr>
                <a:schemeClr val="dk1"/>
              </a:buClr>
              <a:buSzPts val="1200"/>
              <a:buFont typeface="Calibri"/>
              <a:buChar char="-"/>
            </a:pPr>
            <a:r>
              <a:rPr lang="en-US"/>
              <a:t>Many experts of the fintech sector name embedded finance as the future of fintech.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b="1" lang="en-US"/>
              <a:t>Additional references and resources:</a:t>
            </a:r>
            <a:endParaRPr/>
          </a:p>
          <a:p>
            <a:pPr indent="-171450" lvl="0" marL="171450" rtl="0" algn="l">
              <a:spcBef>
                <a:spcPts val="0"/>
              </a:spcBef>
              <a:spcAft>
                <a:spcPts val="0"/>
              </a:spcAft>
              <a:buClr>
                <a:schemeClr val="dk1"/>
              </a:buClr>
              <a:buSzPts val="1200"/>
              <a:buFont typeface="Arial"/>
              <a:buChar char="•"/>
            </a:pPr>
            <a:r>
              <a:rPr lang="en-US"/>
              <a:t>https://plaid.com/resources/fintech/what-is-embedded-finance/</a:t>
            </a:r>
            <a:endParaRPr/>
          </a:p>
          <a:p>
            <a:pPr indent="-171450" lvl="0" marL="171450" rtl="0" algn="l">
              <a:spcBef>
                <a:spcPts val="0"/>
              </a:spcBef>
              <a:spcAft>
                <a:spcPts val="0"/>
              </a:spcAft>
              <a:buClr>
                <a:schemeClr val="dk1"/>
              </a:buClr>
              <a:buSzPts val="1200"/>
              <a:buFont typeface="Arial"/>
              <a:buChar char="•"/>
            </a:pPr>
            <a:r>
              <a:rPr lang="en-US"/>
              <a:t>https://www.fintechfutures.com/2023/01/embedded-finance-to-lead-the-way-in-2023-fintech-innovation/</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p:txBody>
      </p:sp>
      <p:sp>
        <p:nvSpPr>
          <p:cNvPr id="265" name="Google Shape;26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These are some examples of future trends regarding the development of the financial service industry in the next decade. You can add additional examples </a:t>
            </a:r>
            <a:endParaRPr/>
          </a:p>
          <a:p>
            <a:pPr indent="-171450" lvl="0" marL="171450" rtl="0" algn="l">
              <a:spcBef>
                <a:spcPts val="0"/>
              </a:spcBef>
              <a:spcAft>
                <a:spcPts val="0"/>
              </a:spcAft>
              <a:buClr>
                <a:schemeClr val="dk1"/>
              </a:buClr>
              <a:buSzPts val="1200"/>
              <a:buFont typeface="Calibri"/>
              <a:buChar char="-"/>
            </a:pPr>
            <a:r>
              <a:rPr lang="en-US"/>
              <a:t>Below are provided some resources from where you can get additional information for each of the provided examples.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b="1" lang="en-US"/>
              <a:t>Additional references and resources:</a:t>
            </a:r>
            <a:endParaRPr/>
          </a:p>
          <a:p>
            <a:pPr indent="-171450" lvl="0" marL="171450" rtl="0" algn="l">
              <a:spcBef>
                <a:spcPts val="0"/>
              </a:spcBef>
              <a:spcAft>
                <a:spcPts val="0"/>
              </a:spcAft>
              <a:buClr>
                <a:schemeClr val="dk1"/>
              </a:buClr>
              <a:buSzPts val="1200"/>
              <a:buFont typeface="Arial"/>
              <a:buChar char="•"/>
            </a:pPr>
            <a:r>
              <a:rPr lang="en-US"/>
              <a:t>https://www.oberlo.com/blog/peer-to-peer-lending</a:t>
            </a:r>
            <a:endParaRPr/>
          </a:p>
          <a:p>
            <a:pPr indent="-171450" lvl="0" marL="171450" rtl="0" algn="l">
              <a:spcBef>
                <a:spcPts val="0"/>
              </a:spcBef>
              <a:spcAft>
                <a:spcPts val="0"/>
              </a:spcAft>
              <a:buClr>
                <a:schemeClr val="dk1"/>
              </a:buClr>
              <a:buSzPts val="1200"/>
              <a:buFont typeface="Arial"/>
              <a:buChar char="•"/>
            </a:pPr>
            <a:r>
              <a:rPr lang="en-US"/>
              <a:t>https://www.investopedia.com/articles/investing/092315/7-best-peertopeer-lending-websites.asp</a:t>
            </a:r>
            <a:endParaRPr/>
          </a:p>
          <a:p>
            <a:pPr indent="-171450" lvl="0" marL="171450" rtl="0" algn="l">
              <a:spcBef>
                <a:spcPts val="0"/>
              </a:spcBef>
              <a:spcAft>
                <a:spcPts val="0"/>
              </a:spcAft>
              <a:buClr>
                <a:schemeClr val="dk1"/>
              </a:buClr>
              <a:buSzPts val="1200"/>
              <a:buFont typeface="Arial"/>
              <a:buChar char="•"/>
            </a:pPr>
            <a:r>
              <a:rPr lang="en-US"/>
              <a:t>https://www.investopedia.com/terms/r/roboadvisor-roboadviser.asp</a:t>
            </a:r>
            <a:endParaRPr/>
          </a:p>
          <a:p>
            <a:pPr indent="-171450" lvl="0" marL="171450" rtl="0" algn="l">
              <a:spcBef>
                <a:spcPts val="0"/>
              </a:spcBef>
              <a:spcAft>
                <a:spcPts val="0"/>
              </a:spcAft>
              <a:buClr>
                <a:schemeClr val="dk1"/>
              </a:buClr>
              <a:buSzPts val="1200"/>
              <a:buFont typeface="Arial"/>
              <a:buChar char="•"/>
            </a:pPr>
            <a:r>
              <a:rPr lang="en-US"/>
              <a:t>https://www.investopedia.com/best-robo-advisors-4693125</a:t>
            </a:r>
            <a:endParaRPr/>
          </a:p>
          <a:p>
            <a:pPr indent="-171450" lvl="0" marL="171450" rtl="0" algn="l">
              <a:spcBef>
                <a:spcPts val="0"/>
              </a:spcBef>
              <a:spcAft>
                <a:spcPts val="0"/>
              </a:spcAft>
              <a:buClr>
                <a:schemeClr val="dk1"/>
              </a:buClr>
              <a:buSzPts val="1200"/>
              <a:buFont typeface="Arial"/>
              <a:buChar char="•"/>
            </a:pPr>
            <a:r>
              <a:rPr lang="en-US"/>
              <a:t>https://consensys.net/blockchain-use-cases/finance/</a:t>
            </a:r>
            <a:endParaRPr/>
          </a:p>
          <a:p>
            <a:pPr indent="-171450" lvl="0" marL="171450" rtl="0" algn="l">
              <a:spcBef>
                <a:spcPts val="0"/>
              </a:spcBef>
              <a:spcAft>
                <a:spcPts val="0"/>
              </a:spcAft>
              <a:buClr>
                <a:schemeClr val="dk1"/>
              </a:buClr>
              <a:buSzPts val="1200"/>
              <a:buFont typeface="Arial"/>
              <a:buChar char="•"/>
            </a:pPr>
            <a:r>
              <a:rPr lang="en-US"/>
              <a:t>https://www.salesforce.com/eu/blog/2020/02/how-financial-services-are-implementing-blockchain-technology.html</a:t>
            </a:r>
            <a:endParaRPr/>
          </a:p>
          <a:p>
            <a:pPr indent="-171450" lvl="0" marL="171450" rtl="0" algn="l">
              <a:spcBef>
                <a:spcPts val="0"/>
              </a:spcBef>
              <a:spcAft>
                <a:spcPts val="0"/>
              </a:spcAft>
              <a:buClr>
                <a:schemeClr val="dk1"/>
              </a:buClr>
              <a:buSzPts val="1200"/>
              <a:buFont typeface="Arial"/>
              <a:buChar char="•"/>
            </a:pPr>
            <a:r>
              <a:rPr lang="en-US"/>
              <a:t>https://en.wikipedia.org/wiki/Cryptocurrency</a:t>
            </a:r>
            <a:endParaRPr/>
          </a:p>
          <a:p>
            <a:pPr indent="-171450" lvl="0" marL="171450" rtl="0" algn="l">
              <a:spcBef>
                <a:spcPts val="0"/>
              </a:spcBef>
              <a:spcAft>
                <a:spcPts val="0"/>
              </a:spcAft>
              <a:buClr>
                <a:schemeClr val="dk1"/>
              </a:buClr>
              <a:buSzPts val="1200"/>
              <a:buFont typeface="Arial"/>
              <a:buChar char="•"/>
            </a:pPr>
            <a:r>
              <a:rPr lang="en-US"/>
              <a:t>https://www.kaspersky.com/resource-center/definitions/what-is-cryptocurrency</a:t>
            </a:r>
            <a:endParaRPr/>
          </a:p>
          <a:p>
            <a:pPr indent="-171450" lvl="0" marL="171450" rtl="0" algn="l">
              <a:spcBef>
                <a:spcPts val="0"/>
              </a:spcBef>
              <a:spcAft>
                <a:spcPts val="0"/>
              </a:spcAft>
              <a:buClr>
                <a:schemeClr val="dk1"/>
              </a:buClr>
              <a:buSzPts val="1200"/>
              <a:buFont typeface="Arial"/>
              <a:buChar char="•"/>
            </a:pPr>
            <a:r>
              <a:rPr lang="en-US"/>
              <a:t>https://www.investopedia.com/terms/c/crowdfunding.asp</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p:txBody>
      </p:sp>
      <p:sp>
        <p:nvSpPr>
          <p:cNvPr id="273" name="Google Shape;27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Here is some information for each of the tips provided in the slide:</a:t>
            </a:r>
            <a:endParaRPr/>
          </a:p>
          <a:p>
            <a:pPr indent="-171450" lvl="1" marL="628650" rtl="0" algn="l">
              <a:spcBef>
                <a:spcPts val="0"/>
              </a:spcBef>
              <a:spcAft>
                <a:spcPts val="0"/>
              </a:spcAft>
              <a:buClr>
                <a:schemeClr val="dk1"/>
              </a:buClr>
              <a:buSzPts val="1200"/>
              <a:buFont typeface="Calibri"/>
              <a:buChar char="-"/>
            </a:pPr>
            <a:r>
              <a:rPr b="1" lang="en-US"/>
              <a:t>Start saving as early as possible </a:t>
            </a:r>
            <a:r>
              <a:rPr lang="en-US"/>
              <a:t>and make it a habit. Consider setting aside a portion of your income each month into a savings account or other low-risk investment.</a:t>
            </a:r>
            <a:endParaRPr/>
          </a:p>
          <a:p>
            <a:pPr indent="-171450" lvl="1" marL="628650" rtl="0" algn="l">
              <a:spcBef>
                <a:spcPts val="0"/>
              </a:spcBef>
              <a:spcAft>
                <a:spcPts val="0"/>
              </a:spcAft>
              <a:buClr>
                <a:schemeClr val="dk1"/>
              </a:buClr>
              <a:buSzPts val="1200"/>
              <a:buFont typeface="Calibri"/>
              <a:buChar char="-"/>
            </a:pPr>
            <a:r>
              <a:rPr b="1" lang="en-US"/>
              <a:t>Live within your means </a:t>
            </a:r>
            <a:r>
              <a:rPr lang="en-US"/>
              <a:t>and try to understand and track your income and expenses so you can spend only what you can afford. Of course, it is good sometimes to go “out of the box” but do not turn it into a bad habit. </a:t>
            </a:r>
            <a:endParaRPr/>
          </a:p>
          <a:p>
            <a:pPr indent="-171450" lvl="1" marL="628650" rtl="0" algn="l">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Creating a budget</a:t>
            </a:r>
            <a:r>
              <a:rPr b="0" i="0" lang="en-US">
                <a:solidFill>
                  <a:srgbClr val="374151"/>
                </a:solidFill>
                <a:latin typeface="Arial"/>
                <a:ea typeface="Arial"/>
                <a:cs typeface="Arial"/>
                <a:sym typeface="Arial"/>
              </a:rPr>
              <a:t> is the first step in managing your finances. Identify your monthly income and expense and make a plan to save a portion of your income each month.</a:t>
            </a:r>
            <a:endParaRPr/>
          </a:p>
          <a:p>
            <a:pPr indent="-171450" lvl="1" marL="628650" rtl="0" algn="l">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Investing in your education</a:t>
            </a:r>
            <a:r>
              <a:rPr b="0" i="0" lang="en-US">
                <a:solidFill>
                  <a:srgbClr val="374151"/>
                </a:solidFill>
                <a:latin typeface="Arial"/>
                <a:ea typeface="Arial"/>
                <a:cs typeface="Arial"/>
                <a:sym typeface="Arial"/>
              </a:rPr>
              <a:t> is an investment in your future and it does not provide only financial but all sorts of gains. </a:t>
            </a:r>
            <a:endParaRPr/>
          </a:p>
          <a:p>
            <a:pPr indent="-171450" lvl="1" marL="628650" rtl="0" algn="l">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Build an emergency fund </a:t>
            </a:r>
            <a:r>
              <a:rPr b="0" i="0" lang="en-US">
                <a:solidFill>
                  <a:srgbClr val="374151"/>
                </a:solidFill>
                <a:latin typeface="Arial"/>
                <a:ea typeface="Arial"/>
                <a:cs typeface="Arial"/>
                <a:sym typeface="Arial"/>
              </a:rPr>
              <a:t>in case unexpected events occur such as job loss, high inflation, urgent medical expenses, etc. </a:t>
            </a:r>
            <a:endParaRPr/>
          </a:p>
          <a:p>
            <a:pPr indent="-171450" lvl="1" marL="628650" rtl="0" algn="l">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Seek advice regarding your finance from a professional. </a:t>
            </a:r>
            <a:r>
              <a:rPr b="0" i="0" lang="en-US">
                <a:solidFill>
                  <a:srgbClr val="374151"/>
                </a:solidFill>
                <a:latin typeface="Arial"/>
                <a:ea typeface="Arial"/>
                <a:cs typeface="Arial"/>
                <a:sym typeface="Arial"/>
              </a:rPr>
              <a:t>Consider speaking with a financial advisor or a financial counselor to get advice on how to manage your finances and reach your financial goals.</a:t>
            </a:r>
            <a:endParaRPr b="0"/>
          </a:p>
          <a:p>
            <a:pPr indent="-95250" lvl="1" marL="628650" rtl="0" algn="l">
              <a:spcBef>
                <a:spcPts val="0"/>
              </a:spcBef>
              <a:spcAft>
                <a:spcPts val="0"/>
              </a:spcAft>
              <a:buClr>
                <a:schemeClr val="dk1"/>
              </a:buClr>
              <a:buSzPts val="1200"/>
              <a:buFont typeface="Calibri"/>
              <a:buNone/>
            </a:pPr>
            <a:r>
              <a:t/>
            </a:r>
            <a:endParaRPr/>
          </a:p>
          <a:p>
            <a:pPr indent="-95250" lvl="1" marL="628650" rtl="0" algn="l">
              <a:spcBef>
                <a:spcPts val="0"/>
              </a:spcBef>
              <a:spcAft>
                <a:spcPts val="0"/>
              </a:spcAft>
              <a:buClr>
                <a:schemeClr val="dk1"/>
              </a:buClr>
              <a:buSzPts val="1200"/>
              <a:buFont typeface="Calibri"/>
              <a:buNone/>
            </a:pPr>
            <a:r>
              <a:t/>
            </a:r>
            <a:endParaRPr/>
          </a:p>
        </p:txBody>
      </p:sp>
      <p:sp>
        <p:nvSpPr>
          <p:cNvPr id="282" name="Google Shape;28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You complete the session with a group discussion that summarizes the most important takeaways from the session. </a:t>
            </a:r>
            <a:endParaRPr/>
          </a:p>
          <a:p>
            <a:pPr indent="-171450" lvl="0" marL="171450" rtl="0" algn="l">
              <a:spcBef>
                <a:spcPts val="0"/>
              </a:spcBef>
              <a:spcAft>
                <a:spcPts val="0"/>
              </a:spcAft>
              <a:buClr>
                <a:schemeClr val="dk1"/>
              </a:buClr>
              <a:buSzPts val="1200"/>
              <a:buFont typeface="Calibri"/>
              <a:buChar char="-"/>
            </a:pPr>
            <a:r>
              <a:rPr lang="en-US"/>
              <a:t>Ask the learners to share their personal experience using a financial service. Ask them to recall and describe their own experience with any transaction involving any kind of financial service or a particular financial product. </a:t>
            </a:r>
            <a:endParaRPr/>
          </a:p>
          <a:p>
            <a:pPr indent="-171450" lvl="0" marL="171450" rtl="0" algn="l">
              <a:spcBef>
                <a:spcPts val="0"/>
              </a:spcBef>
              <a:spcAft>
                <a:spcPts val="0"/>
              </a:spcAft>
              <a:buClr>
                <a:srgbClr val="374151"/>
              </a:buClr>
              <a:buSzPts val="1800"/>
              <a:buFont typeface="Quattrocento Sans"/>
              <a:buChar char="-"/>
            </a:pPr>
            <a:r>
              <a:rPr lang="en-US" sz="1800">
                <a:solidFill>
                  <a:srgbClr val="374151"/>
                </a:solidFill>
                <a:latin typeface="Quattrocento Sans"/>
                <a:ea typeface="Quattrocento Sans"/>
                <a:cs typeface="Quattrocento Sans"/>
                <a:sym typeface="Quattrocento Sans"/>
              </a:rPr>
              <a:t>Before they start, remind everyone to respect each other's opinions and perspectives.</a:t>
            </a:r>
            <a:endParaRPr/>
          </a:p>
          <a:p>
            <a:pPr indent="-171450" lvl="0" marL="171450" rtl="0" algn="l">
              <a:spcBef>
                <a:spcPts val="0"/>
              </a:spcBef>
              <a:spcAft>
                <a:spcPts val="0"/>
              </a:spcAft>
              <a:buClr>
                <a:schemeClr val="dk1"/>
              </a:buClr>
              <a:buSzPts val="1800"/>
              <a:buFont typeface="Calibri"/>
              <a:buChar char="-"/>
            </a:pPr>
            <a:r>
              <a:rPr lang="en-US" sz="1800"/>
              <a:t>Give participants five minutes to think and write down notes. </a:t>
            </a:r>
            <a:endParaRPr/>
          </a:p>
          <a:p>
            <a:pPr indent="-171450" lvl="0" marL="171450" rtl="0" algn="l">
              <a:spcBef>
                <a:spcPts val="0"/>
              </a:spcBef>
              <a:spcAft>
                <a:spcPts val="0"/>
              </a:spcAft>
              <a:buClr>
                <a:schemeClr val="dk1"/>
              </a:buClr>
              <a:buSzPts val="1200"/>
              <a:buFont typeface="Calibri"/>
              <a:buChar char="-"/>
            </a:pPr>
            <a:r>
              <a:rPr lang="en-US"/>
              <a:t>Choose 3 – 4 participants to share their experience and answer each question. </a:t>
            </a:r>
            <a:endParaRPr/>
          </a:p>
          <a:p>
            <a:pPr indent="-171450" lvl="0" marL="171450" rtl="0" algn="l">
              <a:spcBef>
                <a:spcPts val="0"/>
              </a:spcBef>
              <a:spcAft>
                <a:spcPts val="0"/>
              </a:spcAft>
              <a:buClr>
                <a:schemeClr val="dk1"/>
              </a:buClr>
              <a:buSzPts val="1200"/>
              <a:buFont typeface="Calibri"/>
              <a:buChar char="-"/>
            </a:pPr>
            <a:r>
              <a:rPr lang="en-US"/>
              <a:t>Prepare to give advice based on the feedback of participants (i.e. some might experience security issues, some poor customer service, etc.).</a:t>
            </a:r>
            <a:endParaRPr/>
          </a:p>
          <a:p>
            <a:pPr indent="-171450" lvl="0" marL="171450" rtl="0" algn="l">
              <a:spcBef>
                <a:spcPts val="0"/>
              </a:spcBef>
              <a:spcAft>
                <a:spcPts val="0"/>
              </a:spcAft>
              <a:buClr>
                <a:schemeClr val="dk1"/>
              </a:buClr>
              <a:buSzPts val="1200"/>
              <a:buFont typeface="Calibri"/>
              <a:buChar char="-"/>
            </a:pPr>
            <a:r>
              <a:rPr lang="en-US"/>
              <a:t>Write the statements on a whiteboard or a flipchart with different colored pencil or use sticky notes.</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p:txBody>
      </p:sp>
      <p:sp>
        <p:nvSpPr>
          <p:cNvPr id="290" name="Google Shape;29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100"/>
              <a:buFont typeface="Calibri"/>
              <a:buNone/>
            </a:pPr>
            <a:r>
              <a:rPr b="1" lang="en-US" sz="1100"/>
              <a:t>Notes to the Facilitator:</a:t>
            </a:r>
            <a:endParaRPr/>
          </a:p>
          <a:p>
            <a:pPr indent="0" lvl="0" marL="0" rtl="0" algn="l">
              <a:lnSpc>
                <a:spcPct val="107000"/>
              </a:lnSpc>
              <a:spcBef>
                <a:spcPts val="800"/>
              </a:spcBef>
              <a:spcAft>
                <a:spcPts val="0"/>
              </a:spcAft>
              <a:buNone/>
            </a:pPr>
            <a:r>
              <a:t/>
            </a:r>
            <a:endParaRPr sz="1100">
              <a:latin typeface="Calibri"/>
              <a:ea typeface="Calibri"/>
              <a:cs typeface="Calibri"/>
              <a:sym typeface="Calibri"/>
            </a:endParaRPr>
          </a:p>
          <a:p>
            <a:pPr indent="0" lvl="0" marL="0" rtl="0" algn="l">
              <a:lnSpc>
                <a:spcPct val="107000"/>
              </a:lnSpc>
              <a:spcBef>
                <a:spcPts val="800"/>
              </a:spcBef>
              <a:spcAft>
                <a:spcPts val="0"/>
              </a:spcAft>
              <a:buNone/>
            </a:pPr>
            <a:r>
              <a:rPr lang="en-US" sz="1100">
                <a:latin typeface="Calibri"/>
                <a:ea typeface="Calibri"/>
                <a:cs typeface="Calibri"/>
                <a:sym typeface="Calibri"/>
              </a:rPr>
              <a:t>At the end of the session, you as a Facilitator should reflect and answer the following questions. These were prepared by the training creators with the purpose to receive feedback from potential users (i.e. trainers, educators, expert) of the training material and methodology so it could be improved and enriched. We would be happy to receive your feedback and comments on the following aspects:</a:t>
            </a:r>
            <a:endParaRPr/>
          </a:p>
          <a:p>
            <a:pPr indent="-285750" lvl="1" marL="742950" rtl="0" algn="l">
              <a:lnSpc>
                <a:spcPct val="107000"/>
              </a:lnSpc>
              <a:spcBef>
                <a:spcPts val="800"/>
              </a:spcBef>
              <a:spcAft>
                <a:spcPts val="0"/>
              </a:spcAft>
              <a:buClr>
                <a:schemeClr val="dk1"/>
              </a:buClr>
              <a:buSzPts val="1100"/>
              <a:buFont typeface="Calibri"/>
              <a:buAutoNum type="arabicParenR"/>
            </a:pPr>
            <a:r>
              <a:rPr lang="en-US" sz="1100">
                <a:latin typeface="Calibri"/>
                <a:ea typeface="Calibri"/>
                <a:cs typeface="Calibri"/>
                <a:sym typeface="Calibri"/>
              </a:rPr>
              <a:t>Are the learning outcomes of the Module clear and covered by the suggested material?</a:t>
            </a:r>
            <a:endParaRPr/>
          </a:p>
          <a:p>
            <a:pPr indent="-285750" lvl="1" marL="742950" rtl="0" algn="l">
              <a:lnSpc>
                <a:spcPct val="107000"/>
              </a:lnSpc>
              <a:spcBef>
                <a:spcPts val="0"/>
              </a:spcBef>
              <a:spcAft>
                <a:spcPts val="0"/>
              </a:spcAft>
              <a:buClr>
                <a:schemeClr val="dk1"/>
              </a:buClr>
              <a:buSzPts val="1100"/>
              <a:buFont typeface="Calibri"/>
              <a:buAutoNum type="arabicParenR"/>
            </a:pPr>
            <a:r>
              <a:rPr lang="en-US" sz="1100">
                <a:latin typeface="Calibri"/>
                <a:ea typeface="Calibri"/>
                <a:cs typeface="Calibri"/>
                <a:sym typeface="Calibri"/>
              </a:rPr>
              <a:t>Are the sub-units titles corresponding to the material included?</a:t>
            </a:r>
            <a:endParaRPr/>
          </a:p>
          <a:p>
            <a:pPr indent="-285750" lvl="1" marL="742950" rtl="0" algn="l">
              <a:lnSpc>
                <a:spcPct val="107000"/>
              </a:lnSpc>
              <a:spcBef>
                <a:spcPts val="0"/>
              </a:spcBef>
              <a:spcAft>
                <a:spcPts val="0"/>
              </a:spcAft>
              <a:buClr>
                <a:schemeClr val="dk1"/>
              </a:buClr>
              <a:buSzPts val="1100"/>
              <a:buFont typeface="Calibri"/>
              <a:buAutoNum type="arabicParenR"/>
            </a:pPr>
            <a:r>
              <a:rPr lang="en-US" sz="1100">
                <a:latin typeface="Calibri"/>
                <a:ea typeface="Calibri"/>
                <a:cs typeface="Calibri"/>
                <a:sym typeface="Calibri"/>
              </a:rPr>
              <a:t>Is the content provided corresponding to the overall learning profile and competence of a young person who will participate in this training?</a:t>
            </a:r>
            <a:endParaRPr/>
          </a:p>
          <a:p>
            <a:pPr indent="-285750" lvl="1" marL="742950" rtl="0" algn="l">
              <a:lnSpc>
                <a:spcPct val="107000"/>
              </a:lnSpc>
              <a:spcBef>
                <a:spcPts val="0"/>
              </a:spcBef>
              <a:spcAft>
                <a:spcPts val="0"/>
              </a:spcAft>
              <a:buClr>
                <a:schemeClr val="dk1"/>
              </a:buClr>
              <a:buSzPts val="1100"/>
              <a:buFont typeface="Calibri"/>
              <a:buAutoNum type="arabicParenR"/>
            </a:pPr>
            <a:r>
              <a:rPr lang="en-US" sz="1100">
                <a:latin typeface="Calibri"/>
                <a:ea typeface="Calibri"/>
                <a:cs typeface="Calibri"/>
                <a:sym typeface="Calibri"/>
              </a:rPr>
              <a:t>Is the language used (as an overall discourse, approach) simple and understandable?</a:t>
            </a:r>
            <a:endParaRPr/>
          </a:p>
          <a:p>
            <a:pPr indent="-285750" lvl="1" marL="742950" rtl="0" algn="l">
              <a:lnSpc>
                <a:spcPct val="107000"/>
              </a:lnSpc>
              <a:spcBef>
                <a:spcPts val="0"/>
              </a:spcBef>
              <a:spcAft>
                <a:spcPts val="0"/>
              </a:spcAft>
              <a:buClr>
                <a:schemeClr val="dk1"/>
              </a:buClr>
              <a:buSzPts val="1100"/>
              <a:buFont typeface="Calibri"/>
              <a:buAutoNum type="arabicParenR"/>
            </a:pPr>
            <a:r>
              <a:rPr lang="en-US" sz="1100">
                <a:latin typeface="Calibri"/>
                <a:ea typeface="Calibri"/>
                <a:cs typeface="Calibri"/>
                <a:sym typeface="Calibri"/>
              </a:rPr>
              <a:t>Which would be the main difficulty/challenge for a trainer on the one side, and a learner on the other to deliver/follow this training in terms of content?</a:t>
            </a:r>
            <a:endParaRPr/>
          </a:p>
          <a:p>
            <a:pPr indent="-285750" lvl="1" marL="742950" rtl="0" algn="l">
              <a:lnSpc>
                <a:spcPct val="107000"/>
              </a:lnSpc>
              <a:spcBef>
                <a:spcPts val="0"/>
              </a:spcBef>
              <a:spcAft>
                <a:spcPts val="0"/>
              </a:spcAft>
              <a:buClr>
                <a:schemeClr val="dk1"/>
              </a:buClr>
              <a:buSzPts val="1100"/>
              <a:buFont typeface="Calibri"/>
              <a:buAutoNum type="arabicParenR"/>
            </a:pPr>
            <a:r>
              <a:rPr lang="en-US" sz="1100">
                <a:latin typeface="Calibri"/>
                <a:ea typeface="Calibri"/>
                <a:cs typeface="Calibri"/>
                <a:sym typeface="Calibri"/>
              </a:rPr>
              <a:t>Is the suggested/foreseen length/volume of the material in the module appropriate?</a:t>
            </a:r>
            <a:endParaRPr/>
          </a:p>
          <a:p>
            <a:pPr indent="-285750" lvl="1" marL="742950" rtl="0" algn="l">
              <a:lnSpc>
                <a:spcPct val="107000"/>
              </a:lnSpc>
              <a:spcBef>
                <a:spcPts val="0"/>
              </a:spcBef>
              <a:spcAft>
                <a:spcPts val="0"/>
              </a:spcAft>
              <a:buClr>
                <a:schemeClr val="dk1"/>
              </a:buClr>
              <a:buSzPts val="1100"/>
              <a:buFont typeface="Calibri"/>
              <a:buAutoNum type="arabicParenR"/>
            </a:pPr>
            <a:r>
              <a:rPr lang="en-US" sz="1100">
                <a:latin typeface="Calibri"/>
                <a:ea typeface="Calibri"/>
                <a:cs typeface="Calibri"/>
                <a:sym typeface="Calibri"/>
              </a:rPr>
              <a:t>Are the scheduled tasks/tests facilitating active participation, knowledge retention, exploitation of prior experience/knowledge in financial issues (if any)?</a:t>
            </a:r>
            <a:endParaRPr/>
          </a:p>
          <a:p>
            <a:pPr indent="-285750" lvl="1" marL="742950" rtl="0" algn="l">
              <a:lnSpc>
                <a:spcPct val="107000"/>
              </a:lnSpc>
              <a:spcBef>
                <a:spcPts val="0"/>
              </a:spcBef>
              <a:spcAft>
                <a:spcPts val="0"/>
              </a:spcAft>
              <a:buClr>
                <a:schemeClr val="dk1"/>
              </a:buClr>
              <a:buSzPts val="1100"/>
              <a:buFont typeface="Calibri"/>
              <a:buAutoNum type="arabicParenR"/>
            </a:pPr>
            <a:r>
              <a:rPr lang="en-US" sz="1100">
                <a:latin typeface="Calibri"/>
                <a:ea typeface="Calibri"/>
                <a:cs typeface="Calibri"/>
                <a:sym typeface="Calibri"/>
              </a:rPr>
              <a:t>Are you suggesting any additions in the material of the module, or material that could be left out/omitted and why?</a:t>
            </a:r>
            <a:endParaRPr/>
          </a:p>
          <a:p>
            <a:pPr indent="-285750" lvl="1" marL="742950" rtl="0" algn="l">
              <a:lnSpc>
                <a:spcPct val="107000"/>
              </a:lnSpc>
              <a:spcBef>
                <a:spcPts val="0"/>
              </a:spcBef>
              <a:spcAft>
                <a:spcPts val="0"/>
              </a:spcAft>
              <a:buClr>
                <a:schemeClr val="dk1"/>
              </a:buClr>
              <a:buSzPts val="1100"/>
              <a:buFont typeface="Calibri"/>
              <a:buAutoNum type="arabicParenR"/>
            </a:pPr>
            <a:r>
              <a:rPr lang="en-US" sz="1100">
                <a:latin typeface="Calibri"/>
                <a:ea typeface="Calibri"/>
                <a:cs typeface="Calibri"/>
                <a:sym typeface="Calibri"/>
              </a:rPr>
              <a:t>Since the prospect young persons as learners cover an age group ranging from 18-29, to what extent do you think the material covers these learners finding themselves in quite different situations and contexts in their personal/education/professional life-cycle?</a:t>
            </a:r>
            <a:endParaRPr/>
          </a:p>
          <a:p>
            <a:pPr indent="0" lvl="0" marL="0" rtl="0" algn="l">
              <a:lnSpc>
                <a:spcPct val="107000"/>
              </a:lnSpc>
              <a:spcBef>
                <a:spcPts val="800"/>
              </a:spcBef>
              <a:spcAft>
                <a:spcPts val="0"/>
              </a:spcAft>
              <a:buNone/>
            </a:pPr>
            <a:r>
              <a:t/>
            </a:r>
            <a:endParaRPr b="1" sz="1100">
              <a:latin typeface="Calibri"/>
              <a:ea typeface="Calibri"/>
              <a:cs typeface="Calibri"/>
              <a:sym typeface="Calibri"/>
            </a:endParaRPr>
          </a:p>
          <a:p>
            <a:pPr indent="0" lvl="0" marL="0" rtl="0" algn="l">
              <a:lnSpc>
                <a:spcPct val="107000"/>
              </a:lnSpc>
              <a:spcBef>
                <a:spcPts val="800"/>
              </a:spcBef>
              <a:spcAft>
                <a:spcPts val="0"/>
              </a:spcAft>
              <a:buNone/>
            </a:pPr>
            <a:r>
              <a:rPr b="1" lang="en-US" sz="1100">
                <a:latin typeface="Calibri"/>
                <a:ea typeface="Calibri"/>
                <a:cs typeface="Calibri"/>
                <a:sym typeface="Calibri"/>
              </a:rPr>
              <a:t>Please send your feedback to</a:t>
            </a:r>
            <a:r>
              <a:rPr lang="en-US" sz="1100">
                <a:latin typeface="Calibri"/>
                <a:ea typeface="Calibri"/>
                <a:cs typeface="Calibri"/>
                <a:sym typeface="Calibri"/>
              </a:rPr>
              <a:t>: xxxxxxxxxxxxxxxxxx</a:t>
            </a:r>
            <a:endParaRPr sz="1100">
              <a:latin typeface="Calibri"/>
              <a:ea typeface="Calibri"/>
              <a:cs typeface="Calibri"/>
              <a:sym typeface="Calibri"/>
            </a:endParaRPr>
          </a:p>
          <a:p>
            <a:pPr indent="0" lvl="0" marL="0" rtl="0" algn="l">
              <a:spcBef>
                <a:spcPts val="800"/>
              </a:spcBef>
              <a:spcAft>
                <a:spcPts val="0"/>
              </a:spcAft>
              <a:buNone/>
            </a:pPr>
            <a:r>
              <a:t/>
            </a:r>
            <a:endParaRPr/>
          </a:p>
        </p:txBody>
      </p:sp>
      <p:sp>
        <p:nvSpPr>
          <p:cNvPr id="298" name="Google Shape;29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Begin the training session with a brief introduction into the learning objectives of the session and give some information to the participants about the logistics, i.e. expected duration, planned breaks, etc. </a:t>
            </a:r>
            <a:endParaRPr/>
          </a:p>
          <a:p>
            <a:pPr indent="-171450" lvl="0" marL="171450" rtl="0" algn="l">
              <a:spcBef>
                <a:spcPts val="0"/>
              </a:spcBef>
              <a:spcAft>
                <a:spcPts val="0"/>
              </a:spcAft>
              <a:buClr>
                <a:schemeClr val="dk1"/>
              </a:buClr>
              <a:buSzPts val="1200"/>
              <a:buFont typeface="Calibri"/>
              <a:buChar char="-"/>
            </a:pPr>
            <a:r>
              <a:rPr lang="en-US"/>
              <a:t>Explain that at the end of the session you will provide participants with an evaluation form to get feedback from them with the purpose of making this training.</a:t>
            </a:r>
            <a:endParaRPr/>
          </a:p>
          <a:p>
            <a:pPr indent="-171450" lvl="0" marL="171450" rtl="0" algn="l">
              <a:spcBef>
                <a:spcPts val="0"/>
              </a:spcBef>
              <a:spcAft>
                <a:spcPts val="0"/>
              </a:spcAft>
              <a:buClr>
                <a:schemeClr val="dk1"/>
              </a:buClr>
              <a:buSzPts val="1200"/>
              <a:buFont typeface="Calibri"/>
              <a:buChar char="-"/>
            </a:pPr>
            <a:r>
              <a:rPr lang="en-US"/>
              <a:t>Give some ground rules regarding the session, based on your individual training style, e.g. </a:t>
            </a:r>
            <a:r>
              <a:rPr b="0" i="0" lang="en-US">
                <a:solidFill>
                  <a:srgbClr val="D1D5DB"/>
                </a:solidFill>
                <a:latin typeface="Arial"/>
                <a:ea typeface="Arial"/>
                <a:cs typeface="Arial"/>
                <a:sym typeface="Arial"/>
              </a:rPr>
              <a:t>encourage all participants to actively engage in the training session, ask questions, and share their thoughts and experiences. </a:t>
            </a:r>
            <a:endParaRPr/>
          </a:p>
          <a:p>
            <a:pPr indent="-171450" lvl="0" marL="171450" rtl="0" algn="l">
              <a:spcBef>
                <a:spcPts val="0"/>
              </a:spcBef>
              <a:spcAft>
                <a:spcPts val="0"/>
              </a:spcAft>
              <a:buClr>
                <a:srgbClr val="D1D5DB"/>
              </a:buClr>
              <a:buSzPts val="1200"/>
              <a:buFont typeface="Arial"/>
              <a:buChar char="-"/>
            </a:pPr>
            <a:r>
              <a:rPr b="0" i="0" lang="en-US">
                <a:solidFill>
                  <a:srgbClr val="D1D5DB"/>
                </a:solidFill>
                <a:latin typeface="Arial"/>
                <a:ea typeface="Arial"/>
                <a:cs typeface="Arial"/>
                <a:sym typeface="Arial"/>
              </a:rPr>
              <a:t>Encourage participants to provide constructive feedback on the training session, including what was helpful and what could be improved.</a:t>
            </a:r>
            <a:endParaRPr/>
          </a:p>
          <a:p>
            <a:pPr indent="-171450" lvl="0" marL="171450" marR="0" rtl="0" algn="l">
              <a:lnSpc>
                <a:spcPct val="100000"/>
              </a:lnSpc>
              <a:spcBef>
                <a:spcPts val="0"/>
              </a:spcBef>
              <a:spcAft>
                <a:spcPts val="0"/>
              </a:spcAft>
              <a:buClr>
                <a:srgbClr val="D1D5DB"/>
              </a:buClr>
              <a:buSzPts val="1200"/>
              <a:buFont typeface="Arial"/>
              <a:buChar char="-"/>
            </a:pPr>
            <a:r>
              <a:rPr b="0" i="0" lang="en-US">
                <a:solidFill>
                  <a:srgbClr val="D1D5DB"/>
                </a:solidFill>
                <a:latin typeface="Arial"/>
                <a:ea typeface="Arial"/>
                <a:cs typeface="Arial"/>
                <a:sym typeface="Arial"/>
              </a:rPr>
              <a:t>After this present the learning objective and </a:t>
            </a:r>
            <a:r>
              <a:rPr lang="en-US" sz="1200">
                <a:latin typeface="Calibri"/>
                <a:ea typeface="Calibri"/>
                <a:cs typeface="Calibri"/>
                <a:sym typeface="Calibri"/>
              </a:rPr>
              <a:t>explain that the overall objective is to make learners aware of the interrelations of financial services and financial products as provided the financial services sectors with their personal finances - first, to understand services, products, and sectors as a network, a whole, and second how they (learners) interact in this whole as economic actors.</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01" name="Google Shape;10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Icebreaker. Ask participants to answer the question? Select 3-5 people from the audience to share and motivate their response </a:t>
            </a:r>
            <a:endParaRPr/>
          </a:p>
          <a:p>
            <a:pPr indent="-171450" lvl="0" marL="171450" rtl="0" algn="l">
              <a:spcBef>
                <a:spcPts val="0"/>
              </a:spcBef>
              <a:spcAft>
                <a:spcPts val="0"/>
              </a:spcAft>
              <a:buClr>
                <a:schemeClr val="dk1"/>
              </a:buClr>
              <a:buSzPts val="1200"/>
              <a:buFont typeface="Calibri"/>
              <a:buChar char="-"/>
            </a:pPr>
            <a:r>
              <a:rPr lang="en-US"/>
              <a:t>Listen to participants and give examples for both options. </a:t>
            </a:r>
            <a:endParaRPr/>
          </a:p>
          <a:p>
            <a:pPr indent="-171450" lvl="0" marL="171450" rtl="0" algn="l">
              <a:spcBef>
                <a:spcPts val="0"/>
              </a:spcBef>
              <a:spcAft>
                <a:spcPts val="0"/>
              </a:spcAft>
              <a:buClr>
                <a:schemeClr val="dk1"/>
              </a:buClr>
              <a:buSzPts val="1200"/>
              <a:buFont typeface="Calibri"/>
              <a:buChar char="-"/>
            </a:pPr>
            <a:r>
              <a:rPr lang="en-US"/>
              <a:t>Make sure to limit the time spent on this icebreaking activity depending on the overall time allocated to the session. </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Notes to the Facilitator:</a:t>
            </a:r>
            <a:endParaRPr/>
          </a:p>
          <a:p>
            <a:pPr indent="-171450" lvl="0" marL="171450" rtl="0" algn="l">
              <a:spcBef>
                <a:spcPts val="0"/>
              </a:spcBef>
              <a:spcAft>
                <a:spcPts val="0"/>
              </a:spcAft>
              <a:buClr>
                <a:schemeClr val="dk1"/>
              </a:buClr>
              <a:buSzPts val="1200"/>
              <a:buFont typeface="Arial"/>
              <a:buChar char="•"/>
            </a:pPr>
            <a:r>
              <a:rPr lang="en-US"/>
              <a:t>Here is a more detailed overview of the topics that will be presented during the session. </a:t>
            </a:r>
            <a:endParaRPr/>
          </a:p>
          <a:p>
            <a:pPr indent="-171450" lvl="0" marL="171450" rtl="0" algn="l">
              <a:spcBef>
                <a:spcPts val="0"/>
              </a:spcBef>
              <a:spcAft>
                <a:spcPts val="0"/>
              </a:spcAft>
              <a:buClr>
                <a:schemeClr val="dk1"/>
              </a:buClr>
              <a:buSzPts val="1200"/>
              <a:buFont typeface="Arial"/>
              <a:buChar char="•"/>
            </a:pPr>
            <a:r>
              <a:rPr lang="en-US"/>
              <a:t>Again, the Facilitator could amend this slide based on specific settings of the session and his/her personal experience with the target audience. </a:t>
            </a:r>
            <a:endParaRPr/>
          </a:p>
          <a:p>
            <a:pPr indent="-171450" lvl="0" marL="171450" rtl="0" algn="l">
              <a:spcBef>
                <a:spcPts val="0"/>
              </a:spcBef>
              <a:spcAft>
                <a:spcPts val="0"/>
              </a:spcAft>
              <a:buClr>
                <a:schemeClr val="dk1"/>
              </a:buClr>
              <a:buSzPts val="1200"/>
              <a:buFont typeface="Arial"/>
              <a:buChar char="•"/>
            </a:pPr>
            <a:r>
              <a:rPr lang="en-US"/>
              <a:t>Do not spend a lot of time on this slide. Move along quickly and maybe suggest that participants could ask you to spend more time on a certain topic that might interest/concern them. </a:t>
            </a:r>
            <a:endParaRPr/>
          </a:p>
        </p:txBody>
      </p:sp>
      <p:sp>
        <p:nvSpPr>
          <p:cNvPr id="116" name="Google Shape;1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You can change the quote to one from your own national context.</a:t>
            </a:r>
            <a:endParaRPr/>
          </a:p>
          <a:p>
            <a:pPr indent="-171450" lvl="0" marL="171450" rtl="0" algn="l">
              <a:spcBef>
                <a:spcPts val="0"/>
              </a:spcBef>
              <a:spcAft>
                <a:spcPts val="0"/>
              </a:spcAft>
              <a:buClr>
                <a:schemeClr val="dk1"/>
              </a:buClr>
              <a:buSzPts val="1200"/>
              <a:buFont typeface="Calibri"/>
              <a:buChar char="-"/>
            </a:pPr>
            <a:r>
              <a:rPr lang="en-US"/>
              <a:t>This quote is taken from the famous book of </a:t>
            </a:r>
            <a:r>
              <a:rPr b="1" i="0" lang="en-US">
                <a:solidFill>
                  <a:srgbClr val="333333"/>
                </a:solidFill>
                <a:latin typeface="Lato"/>
                <a:ea typeface="Lato"/>
                <a:cs typeface="Lato"/>
                <a:sym typeface="Lato"/>
              </a:rPr>
              <a:t>P.T. Barnum, </a:t>
            </a:r>
            <a:r>
              <a:rPr b="1" i="0" lang="en-US" u="sng" strike="noStrike">
                <a:solidFill>
                  <a:srgbClr val="333333"/>
                </a:solidFill>
                <a:latin typeface="Lato"/>
                <a:ea typeface="Lato"/>
                <a:cs typeface="Lato"/>
                <a:sym typeface="Lato"/>
                <a:hlinkClick r:id="rId2">
                  <a:extLst>
                    <a:ext uri="{A12FA001-AC4F-418D-AE19-62706E023703}">
                      <ahyp:hlinkClr val="tx"/>
                    </a:ext>
                  </a:extLst>
                </a:hlinkClick>
              </a:rPr>
              <a:t>The Art of Money Getting: Golden Rules for Making Money</a:t>
            </a:r>
            <a:endParaRPr b="1" i="0" u="none" strike="noStrike">
              <a:solidFill>
                <a:srgbClr val="333333"/>
              </a:solidFill>
              <a:latin typeface="Lato"/>
              <a:ea typeface="Lato"/>
              <a:cs typeface="Lato"/>
              <a:sym typeface="Lato"/>
            </a:endParaRPr>
          </a:p>
          <a:p>
            <a:pPr indent="-171450" lvl="0" marL="171450" rtl="0" algn="l">
              <a:spcBef>
                <a:spcPts val="0"/>
              </a:spcBef>
              <a:spcAft>
                <a:spcPts val="0"/>
              </a:spcAft>
              <a:buClr>
                <a:srgbClr val="333333"/>
              </a:buClr>
              <a:buSzPts val="1200"/>
              <a:buFont typeface="Lato"/>
              <a:buChar char="-"/>
            </a:pPr>
            <a:r>
              <a:rPr b="0" i="0" lang="en-US" u="none" strike="noStrike">
                <a:solidFill>
                  <a:srgbClr val="333333"/>
                </a:solidFill>
                <a:latin typeface="Lato"/>
                <a:ea typeface="Lato"/>
                <a:cs typeface="Lato"/>
                <a:sym typeface="Lato"/>
              </a:rPr>
              <a:t>Try to relate the quote to the content that will be presented in the next slides</a:t>
            </a:r>
            <a:endParaRPr/>
          </a:p>
          <a:p>
            <a:pPr indent="-95250" lvl="0" marL="171450" rtl="0" algn="l">
              <a:spcBef>
                <a:spcPts val="0"/>
              </a:spcBef>
              <a:spcAft>
                <a:spcPts val="0"/>
              </a:spcAft>
              <a:buClr>
                <a:schemeClr val="dk1"/>
              </a:buClr>
              <a:buSzPts val="1200"/>
              <a:buFont typeface="Calibri"/>
              <a:buNone/>
            </a:pPr>
            <a:r>
              <a:t/>
            </a:r>
            <a:endParaRPr/>
          </a:p>
        </p:txBody>
      </p:sp>
      <p:sp>
        <p:nvSpPr>
          <p:cNvPr id="123" name="Google Shape;12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Before you give the definition of the financial system you can ask the participants (1 or 2 of them) to describe what is the financial service industry.</a:t>
            </a:r>
            <a:endParaRPr/>
          </a:p>
          <a:p>
            <a:pPr indent="-171450" lvl="0" marL="171450" rtl="0" algn="l">
              <a:spcBef>
                <a:spcPts val="0"/>
              </a:spcBef>
              <a:spcAft>
                <a:spcPts val="0"/>
              </a:spcAft>
              <a:buClr>
                <a:schemeClr val="dk1"/>
              </a:buClr>
              <a:buSzPts val="1200"/>
              <a:buFont typeface="Calibri"/>
              <a:buChar char="-"/>
            </a:pPr>
            <a:r>
              <a:rPr lang="en-US"/>
              <a:t>You can also browse and provide information from resources from your country. </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b="1" lang="en-US"/>
              <a:t>Additional references and resources:</a:t>
            </a:r>
            <a:endParaRPr/>
          </a:p>
          <a:p>
            <a:pPr indent="-171450" lvl="0" marL="171450" rtl="0" algn="l">
              <a:spcBef>
                <a:spcPts val="0"/>
              </a:spcBef>
              <a:spcAft>
                <a:spcPts val="0"/>
              </a:spcAft>
              <a:buClr>
                <a:schemeClr val="dk1"/>
              </a:buClr>
              <a:buSzPts val="1200"/>
              <a:buFont typeface="Arial"/>
              <a:buChar char="•"/>
            </a:pPr>
            <a:r>
              <a:rPr lang="en-US"/>
              <a:t>https://www.investopedia.com/ask/answers/030315/what-financial-services-sector.asp</a:t>
            </a:r>
            <a:endParaRPr/>
          </a:p>
          <a:p>
            <a:pPr indent="-171450" lvl="0" marL="171450" rtl="0" algn="l">
              <a:spcBef>
                <a:spcPts val="0"/>
              </a:spcBef>
              <a:spcAft>
                <a:spcPts val="0"/>
              </a:spcAft>
              <a:buClr>
                <a:schemeClr val="dk1"/>
              </a:buClr>
              <a:buSzPts val="1200"/>
              <a:buFont typeface="Arial"/>
              <a:buChar char="•"/>
            </a:pPr>
            <a:r>
              <a:rPr lang="en-US"/>
              <a:t>https://smartasset.com/financial-advisor/the-financial-services-industry-what-you-need-to-know</a:t>
            </a:r>
            <a:endParaRPr/>
          </a:p>
          <a:p>
            <a:pPr indent="-171450" lvl="0" marL="171450" rtl="0" algn="l">
              <a:spcBef>
                <a:spcPts val="0"/>
              </a:spcBef>
              <a:spcAft>
                <a:spcPts val="0"/>
              </a:spcAft>
              <a:buClr>
                <a:schemeClr val="dk1"/>
              </a:buClr>
              <a:buSzPts val="1200"/>
              <a:buFont typeface="Arial"/>
              <a:buChar char="•"/>
            </a:pPr>
            <a:r>
              <a:rPr lang="en-US"/>
              <a:t> https://www.rockethq.com/learn/personal-finances/financial-services</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31" name="Google Shape;13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171450" lvl="0" marL="171450" rtl="0" algn="l">
              <a:spcBef>
                <a:spcPts val="0"/>
              </a:spcBef>
              <a:spcAft>
                <a:spcPts val="0"/>
              </a:spcAft>
              <a:buClr>
                <a:schemeClr val="dk1"/>
              </a:buClr>
              <a:buSzPts val="1200"/>
              <a:buFont typeface="Calibri"/>
              <a:buChar char="-"/>
            </a:pPr>
            <a:r>
              <a:rPr lang="en-US"/>
              <a:t>Again, if time, allows you can ask participants the question “Why, in their opnion, the FS sector is important?”. You can write these statements on a whiteboard and get back to them during the sessions.</a:t>
            </a:r>
            <a:endParaRPr/>
          </a:p>
          <a:p>
            <a:pPr indent="-171450" lvl="0" marL="171450" rtl="0" algn="l">
              <a:spcBef>
                <a:spcPts val="0"/>
              </a:spcBef>
              <a:spcAft>
                <a:spcPts val="0"/>
              </a:spcAft>
              <a:buClr>
                <a:schemeClr val="dk1"/>
              </a:buClr>
              <a:buSzPts val="1200"/>
              <a:buFont typeface="Calibri"/>
              <a:buChar char="-"/>
            </a:pPr>
            <a:r>
              <a:rPr lang="en-US"/>
              <a:t>Here are additional explanations to each of the bullets provided in the slide:</a:t>
            </a:r>
            <a:endParaRPr/>
          </a:p>
          <a:p>
            <a:pPr indent="-171450" lvl="1" marL="628650" rtl="0" algn="l">
              <a:spcBef>
                <a:spcPts val="0"/>
              </a:spcBef>
              <a:spcAft>
                <a:spcPts val="0"/>
              </a:spcAft>
              <a:buClr>
                <a:schemeClr val="dk1"/>
              </a:buClr>
              <a:buSzPts val="1200"/>
              <a:buFont typeface="Calibri"/>
              <a:buChar char="-"/>
            </a:pPr>
            <a:r>
              <a:rPr b="1" lang="en-US"/>
              <a:t>Access to credit or free flow of capital: </a:t>
            </a:r>
            <a:r>
              <a:rPr lang="en-US"/>
              <a:t>The financial services industry provides access to credit, which allows individuals and businesses to invest in their future and create new opportunities. This, in turn, drives economic growth and job creation.</a:t>
            </a:r>
            <a:endParaRPr/>
          </a:p>
          <a:p>
            <a:pPr indent="-171450" lvl="1" marL="628650" rtl="0" algn="l">
              <a:spcBef>
                <a:spcPts val="0"/>
              </a:spcBef>
              <a:spcAft>
                <a:spcPts val="0"/>
              </a:spcAft>
              <a:buClr>
                <a:schemeClr val="dk1"/>
              </a:buClr>
              <a:buSzPts val="1200"/>
              <a:buFont typeface="Calibri"/>
              <a:buChar char="-"/>
            </a:pPr>
            <a:r>
              <a:rPr b="1" lang="en-US"/>
              <a:t>Wealth management: </a:t>
            </a:r>
            <a:r>
              <a:rPr lang="en-US"/>
              <a:t>The financial services sector offers wealth management services, including investment advice and retirement planning, which help individuals and families plan for their financial future and ensure that their wealth grows over time.</a:t>
            </a:r>
            <a:endParaRPr/>
          </a:p>
          <a:p>
            <a:pPr indent="-171450" lvl="1" marL="628650" rtl="0" algn="l">
              <a:spcBef>
                <a:spcPts val="0"/>
              </a:spcBef>
              <a:spcAft>
                <a:spcPts val="0"/>
              </a:spcAft>
              <a:buClr>
                <a:schemeClr val="dk1"/>
              </a:buClr>
              <a:buSzPts val="1200"/>
              <a:buFont typeface="Calibri"/>
              <a:buChar char="-"/>
            </a:pPr>
            <a:r>
              <a:rPr b="1" lang="en-US"/>
              <a:t>Economic stability: </a:t>
            </a:r>
            <a:r>
              <a:rPr lang="en-US"/>
              <a:t>A stable and well-functioning financial services sector helps to ensure economic stability by providing a mechanism for managing risk and supporting the flow of funds throughout the economy.</a:t>
            </a:r>
            <a:endParaRPr/>
          </a:p>
          <a:p>
            <a:pPr indent="-171450" lvl="1" marL="628650" rtl="0" algn="l">
              <a:spcBef>
                <a:spcPts val="0"/>
              </a:spcBef>
              <a:spcAft>
                <a:spcPts val="0"/>
              </a:spcAft>
              <a:buClr>
                <a:schemeClr val="dk1"/>
              </a:buClr>
              <a:buSzPts val="1200"/>
              <a:buFont typeface="Calibri"/>
              <a:buChar char="-"/>
            </a:pPr>
            <a:r>
              <a:rPr b="1" lang="en-US"/>
              <a:t>Innovation: </a:t>
            </a:r>
            <a:r>
              <a:rPr lang="en-US"/>
              <a:t>The financial services sector is at the forefront of technological innovation, which is essential for creating new products, improving customer experiences, and increasing efficiency.</a:t>
            </a:r>
            <a:endParaRPr/>
          </a:p>
          <a:p>
            <a:pPr indent="-171450" lvl="1" marL="628650" rtl="0" algn="l">
              <a:spcBef>
                <a:spcPts val="0"/>
              </a:spcBef>
              <a:spcAft>
                <a:spcPts val="0"/>
              </a:spcAft>
              <a:buClr>
                <a:schemeClr val="dk1"/>
              </a:buClr>
              <a:buSzPts val="1200"/>
              <a:buFont typeface="Calibri"/>
              <a:buChar char="-"/>
            </a:pPr>
            <a:r>
              <a:rPr b="1" lang="en-US"/>
              <a:t>Supporting entrepreneurship</a:t>
            </a:r>
            <a:r>
              <a:rPr lang="en-US"/>
              <a:t>: The financial services sector supports entrepreneurship by providing access to capital, which is crucial for starting and growing new businesses. Entrepreneurs could get access to the financial services they need to build small businesses, and exposure to new markets. </a:t>
            </a:r>
            <a:endParaRPr/>
          </a:p>
          <a:p>
            <a:pPr indent="-171450" lvl="1" marL="628650" rtl="0" algn="l">
              <a:spcBef>
                <a:spcPts val="0"/>
              </a:spcBef>
              <a:spcAft>
                <a:spcPts val="0"/>
              </a:spcAft>
              <a:buClr>
                <a:schemeClr val="dk1"/>
              </a:buClr>
              <a:buSzPts val="1200"/>
              <a:buFont typeface="Calibri"/>
              <a:buChar char="-"/>
            </a:pPr>
            <a:r>
              <a:rPr b="1" lang="en-US"/>
              <a:t>Supporting governments to provide benefits and reliefs for the poorest members of the society </a:t>
            </a:r>
            <a:r>
              <a:rPr lang="en-US"/>
              <a:t>– stronger financial system ensures that disadvantaged members of the society could more easily and safely receive government benefits and have better access to various social programmes. Also people in more remote areas could have better access to financial services. </a:t>
            </a:r>
            <a:endParaRPr/>
          </a:p>
          <a:p>
            <a:pPr indent="-95250" lvl="1" marL="6286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b="1" lang="en-US"/>
              <a:t>Additional references and resources:</a:t>
            </a:r>
            <a:endParaRPr/>
          </a:p>
          <a:p>
            <a:pPr indent="-171450" lvl="0" marL="171450" rtl="0" algn="l">
              <a:spcBef>
                <a:spcPts val="0"/>
              </a:spcBef>
              <a:spcAft>
                <a:spcPts val="0"/>
              </a:spcAft>
              <a:buClr>
                <a:schemeClr val="dk1"/>
              </a:buClr>
              <a:buSzPts val="1200"/>
              <a:buFont typeface="Arial"/>
              <a:buChar char="•"/>
            </a:pPr>
            <a:r>
              <a:rPr lang="en-US"/>
              <a:t>https://www.investopedia.com/ask/answers/030315/what-financial-services-sector.asp</a:t>
            </a:r>
            <a:endParaRPr/>
          </a:p>
          <a:p>
            <a:pPr indent="-171450" lvl="0" marL="171450" rtl="0" algn="l">
              <a:spcBef>
                <a:spcPts val="0"/>
              </a:spcBef>
              <a:spcAft>
                <a:spcPts val="0"/>
              </a:spcAft>
              <a:buClr>
                <a:schemeClr val="dk1"/>
              </a:buClr>
              <a:buSzPts val="1200"/>
              <a:buFont typeface="Arial"/>
              <a:buChar char="•"/>
            </a:pPr>
            <a:r>
              <a:rPr lang="en-US"/>
              <a:t>https://blogs.worldbank.org/voices/five-ways-universal-financial-access-can-help-people-build-better-life</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39" name="Google Shape;13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Notes to the Facilitator:</a:t>
            </a:r>
            <a:endParaRPr/>
          </a:p>
          <a:p>
            <a:pPr indent="0" lvl="0" marL="0" rtl="0" algn="l">
              <a:spcBef>
                <a:spcPts val="0"/>
              </a:spcBef>
              <a:spcAft>
                <a:spcPts val="0"/>
              </a:spcAft>
              <a:buClr>
                <a:schemeClr val="dk1"/>
              </a:buClr>
              <a:buSzPts val="1200"/>
              <a:buFont typeface="Calibri"/>
              <a:buNone/>
            </a:pPr>
            <a:r>
              <a:rPr lang="en-US"/>
              <a:t>Additional information to use when explaining each of the bullets provided in the slide. </a:t>
            </a:r>
            <a:endParaRPr/>
          </a:p>
          <a:p>
            <a:pPr indent="-171450" lvl="0" marL="171450" rtl="0" algn="l">
              <a:spcBef>
                <a:spcPts val="0"/>
              </a:spcBef>
              <a:spcAft>
                <a:spcPts val="0"/>
              </a:spcAft>
              <a:buClr>
                <a:schemeClr val="dk1"/>
              </a:buClr>
              <a:buSzPts val="1200"/>
              <a:buFont typeface="Arial"/>
              <a:buChar char="•"/>
            </a:pPr>
            <a:r>
              <a:rPr lang="en-US"/>
              <a:t>Economic decline and unemployment: A decline in the financial services industry can also lead to a loss of confidence in the sector and the broader economy, which can result in reduced investment and spending. A decrease in the demand for financial services can result in job losses for those working in the industry, leading to increased unemployment.</a:t>
            </a:r>
            <a:endParaRPr/>
          </a:p>
          <a:p>
            <a:pPr indent="-171450" lvl="0" marL="171450" rtl="0" algn="l">
              <a:spcBef>
                <a:spcPts val="0"/>
              </a:spcBef>
              <a:spcAft>
                <a:spcPts val="0"/>
              </a:spcAft>
              <a:buClr>
                <a:schemeClr val="dk1"/>
              </a:buClr>
              <a:buSzPts val="1200"/>
              <a:buFont typeface="Arial"/>
              <a:buChar char="•"/>
            </a:pPr>
            <a:r>
              <a:rPr lang="en-US"/>
              <a:t>Reduced access to financial services: A decline in the financial services industry can limit access to financial services, such as savings and checking accounts, credit cards, and insurance, for individuals and businesses.</a:t>
            </a:r>
            <a:endParaRPr/>
          </a:p>
          <a:p>
            <a:pPr indent="-171450" lvl="0" marL="171450" rtl="0" algn="l">
              <a:spcBef>
                <a:spcPts val="0"/>
              </a:spcBef>
              <a:spcAft>
                <a:spcPts val="0"/>
              </a:spcAft>
              <a:buClr>
                <a:schemeClr val="dk1"/>
              </a:buClr>
              <a:buSzPts val="1200"/>
              <a:buFont typeface="Arial"/>
              <a:buChar char="•"/>
            </a:pPr>
            <a:r>
              <a:rPr lang="en-US"/>
              <a:t>Strained government finance: A decline in the financial services industry can lead to a decrease in tax revenue for the government, which can have a significant impact on public finances and the ability to fund important public services.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You can also add your own, based on your experience and knowledge. You can also give reallife examples of failed financial system consequences (for example the financial collapse in Bulgaria in the late 1990s, the financial crisis in Greece in 2009, the hyperinflation crisis that occurred in Zimbabwe, etc.). For example the hyperinflation crisis in Zimbabwe serves as a negative example of the devastating impact that unchecked inflation and economic instability can have on a country and its people.</a:t>
            </a:r>
            <a:endParaRPr/>
          </a:p>
          <a:p>
            <a:pPr indent="-95250" lvl="1" marL="6286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b="1" lang="en-US"/>
              <a:t>Additional references and resources:</a:t>
            </a:r>
            <a:endParaRPr/>
          </a:p>
          <a:p>
            <a:pPr indent="-171450" lvl="0" marL="171450" rtl="0" algn="l">
              <a:spcBef>
                <a:spcPts val="0"/>
              </a:spcBef>
              <a:spcAft>
                <a:spcPts val="0"/>
              </a:spcAft>
              <a:buClr>
                <a:schemeClr val="dk1"/>
              </a:buClr>
              <a:buSzPts val="1200"/>
              <a:buFont typeface="Arial"/>
              <a:buChar char="•"/>
            </a:pPr>
            <a:r>
              <a:rPr lang="en-US"/>
              <a:t>https://www.oecd-ilibrary.org/the-financial-sector-s-contribution-to-pro-poor-growth_5l4tf06lmnxs.pdf?itemId=%2Fcontent%2Fcomponent%2F9789264024786-11-en&amp;mimeType=pdf</a:t>
            </a:r>
            <a:endParaRPr/>
          </a:p>
          <a:p>
            <a:pPr indent="-171450" lvl="0" marL="171450" rtl="0" algn="l">
              <a:spcBef>
                <a:spcPts val="0"/>
              </a:spcBef>
              <a:spcAft>
                <a:spcPts val="0"/>
              </a:spcAft>
              <a:buClr>
                <a:schemeClr val="dk1"/>
              </a:buClr>
              <a:buSzPts val="1200"/>
              <a:buFont typeface="Arial"/>
              <a:buChar char="•"/>
            </a:pPr>
            <a:r>
              <a:rPr lang="en-US"/>
              <a:t>https://en.wikipedia.org/wiki/Greek_government-debt_crisis</a:t>
            </a:r>
            <a:endParaRPr/>
          </a:p>
          <a:p>
            <a:pPr indent="-171450" lvl="0" marL="171450" rtl="0" algn="l">
              <a:spcBef>
                <a:spcPts val="0"/>
              </a:spcBef>
              <a:spcAft>
                <a:spcPts val="0"/>
              </a:spcAft>
              <a:buClr>
                <a:schemeClr val="dk1"/>
              </a:buClr>
              <a:buSzPts val="1200"/>
              <a:buFont typeface="Arial"/>
              <a:buChar char="•"/>
            </a:pPr>
            <a:r>
              <a:rPr lang="en-US"/>
              <a:t>https://link.springer.com/chapter/10.1007/978-1-4615-0343-9_9</a:t>
            </a:r>
            <a:endParaRPr/>
          </a:p>
          <a:p>
            <a:pPr indent="-171450" lvl="0" marL="171450" rtl="0" algn="l">
              <a:spcBef>
                <a:spcPts val="0"/>
              </a:spcBef>
              <a:spcAft>
                <a:spcPts val="0"/>
              </a:spcAft>
              <a:buClr>
                <a:schemeClr val="dk1"/>
              </a:buClr>
              <a:buSzPts val="1200"/>
              <a:buFont typeface="Arial"/>
              <a:buChar char="•"/>
            </a:pPr>
            <a:r>
              <a:rPr lang="en-US"/>
              <a:t>https://en.wikipedia.org/wiki/Hyperinflation_in_Zimbabwe</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Calibri"/>
              <a:buNone/>
            </a:pPr>
            <a:r>
              <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49" name="Google Shape;14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8"/>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9"/>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7" name="Shape 27"/>
        <p:cNvGrpSpPr/>
        <p:nvPr/>
      </p:nvGrpSpPr>
      <p:grpSpPr>
        <a:xfrm>
          <a:off x="0" y="0"/>
          <a:ext cx="0" cy="0"/>
          <a:chOff x="0" y="0"/>
          <a:chExt cx="0" cy="0"/>
        </a:xfrm>
      </p:grpSpPr>
      <p:sp>
        <p:nvSpPr>
          <p:cNvPr id="28" name="Google Shape;28;p31"/>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1"/>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3" name="Shape 33"/>
        <p:cNvGrpSpPr/>
        <p:nvPr/>
      </p:nvGrpSpPr>
      <p:grpSpPr>
        <a:xfrm>
          <a:off x="0" y="0"/>
          <a:ext cx="0" cy="0"/>
          <a:chOff x="0" y="0"/>
          <a:chExt cx="0" cy="0"/>
        </a:xfrm>
      </p:grpSpPr>
      <p:sp>
        <p:nvSpPr>
          <p:cNvPr id="34" name="Google Shape;34;p3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2"/>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32"/>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0" name="Shape 40"/>
        <p:cNvGrpSpPr/>
        <p:nvPr/>
      </p:nvGrpSpPr>
      <p:grpSpPr>
        <a:xfrm>
          <a:off x="0" y="0"/>
          <a:ext cx="0" cy="0"/>
          <a:chOff x="0" y="0"/>
          <a:chExt cx="0" cy="0"/>
        </a:xfrm>
      </p:grpSpPr>
      <p:sp>
        <p:nvSpPr>
          <p:cNvPr id="41" name="Google Shape;41;p33"/>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3"/>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33"/>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33"/>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33"/>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9" name="Shape 49"/>
        <p:cNvGrpSpPr/>
        <p:nvPr/>
      </p:nvGrpSpPr>
      <p:grpSpPr>
        <a:xfrm>
          <a:off x="0" y="0"/>
          <a:ext cx="0" cy="0"/>
          <a:chOff x="0" y="0"/>
          <a:chExt cx="0" cy="0"/>
        </a:xfrm>
      </p:grpSpPr>
      <p:sp>
        <p:nvSpPr>
          <p:cNvPr id="50" name="Google Shape;50;p3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54" name="Shape 54"/>
        <p:cNvGrpSpPr/>
        <p:nvPr/>
      </p:nvGrpSpPr>
      <p:grpSpPr>
        <a:xfrm>
          <a:off x="0" y="0"/>
          <a:ext cx="0" cy="0"/>
          <a:chOff x="0" y="0"/>
          <a:chExt cx="0" cy="0"/>
        </a:xfrm>
      </p:grpSpPr>
      <p:sp>
        <p:nvSpPr>
          <p:cNvPr id="55" name="Google Shape;55;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6"/>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36"/>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7"/>
          <p:cNvSpPr/>
          <p:nvPr>
            <p:ph idx="2" type="pic"/>
          </p:nvPr>
        </p:nvSpPr>
        <p:spPr>
          <a:xfrm>
            <a:off x="3887391" y="740569"/>
            <a:ext cx="4629150" cy="3655219"/>
          </a:xfrm>
          <a:prstGeom prst="rect">
            <a:avLst/>
          </a:prstGeom>
          <a:noFill/>
          <a:ln>
            <a:noFill/>
          </a:ln>
        </p:spPr>
      </p:sp>
      <p:sp>
        <p:nvSpPr>
          <p:cNvPr id="68" name="Google Shape;68;p37"/>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jpg"/><Relationship Id="rId4" Type="http://schemas.openxmlformats.org/officeDocument/2006/relationships/hyperlink" Target="https://www.youtube.com/watch?v=rK6WLHNYjwM" TargetMode="External"/><Relationship Id="rId5" Type="http://schemas.openxmlformats.org/officeDocument/2006/relationships/hyperlink" Target="https://www.youtube.com/watch?v=5gdaL_YX1G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89" name="Google Shape;89;p1"/>
          <p:cNvSpPr/>
          <p:nvPr/>
        </p:nvSpPr>
        <p:spPr>
          <a:xfrm>
            <a:off x="320775" y="2369275"/>
            <a:ext cx="3251400" cy="132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solidFill>
                  <a:srgbClr val="434343"/>
                </a:solidFill>
                <a:latin typeface="Calibri"/>
                <a:ea typeface="Calibri"/>
                <a:cs typeface="Calibri"/>
                <a:sym typeface="Calibri"/>
              </a:rPr>
              <a:t>Influência positiva na literacia financeira e no potencial de empreendedorismo dos jovens</a:t>
            </a:r>
            <a:endParaRPr sz="2000">
              <a:solidFill>
                <a:srgbClr val="43434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0"/>
          <p:cNvPicPr preferRelativeResize="0"/>
          <p:nvPr/>
        </p:nvPicPr>
        <p:blipFill rotWithShape="1">
          <a:blip r:embed="rId3">
            <a:alphaModFix/>
          </a:blip>
          <a:srcRect b="0" l="0" r="0" t="0"/>
          <a:stretch/>
        </p:blipFill>
        <p:spPr>
          <a:xfrm>
            <a:off x="0" y="-320955"/>
            <a:ext cx="9144000" cy="5142857"/>
          </a:xfrm>
          <a:prstGeom prst="rect">
            <a:avLst/>
          </a:prstGeom>
          <a:noFill/>
          <a:ln>
            <a:noFill/>
          </a:ln>
        </p:spPr>
      </p:pic>
      <p:sp>
        <p:nvSpPr>
          <p:cNvPr id="160" name="Google Shape;160;p10"/>
          <p:cNvSpPr txBox="1"/>
          <p:nvPr/>
        </p:nvSpPr>
        <p:spPr>
          <a:xfrm>
            <a:off x="571843" y="802674"/>
            <a:ext cx="81660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i="1" lang="en-US" sz="3200">
                <a:solidFill>
                  <a:schemeClr val="dk1"/>
                </a:solidFill>
                <a:latin typeface="Calibri"/>
                <a:ea typeface="Calibri"/>
                <a:cs typeface="Calibri"/>
                <a:sym typeface="Calibri"/>
              </a:rPr>
              <a:t>O que são a</a:t>
            </a:r>
            <a:r>
              <a:rPr i="1" lang="en-US" sz="3200">
                <a:solidFill>
                  <a:schemeClr val="dk1"/>
                </a:solidFill>
                <a:latin typeface="Calibri"/>
                <a:ea typeface="Calibri"/>
                <a:cs typeface="Calibri"/>
                <a:sym typeface="Calibri"/>
              </a:rPr>
              <a:t> </a:t>
            </a:r>
            <a:r>
              <a:rPr b="1" i="1" lang="en-US" sz="4400">
                <a:solidFill>
                  <a:schemeClr val="dk1"/>
                </a:solidFill>
                <a:latin typeface="Calibri"/>
                <a:ea typeface="Calibri"/>
                <a:cs typeface="Calibri"/>
                <a:sym typeface="Calibri"/>
              </a:rPr>
              <a:t>inflação</a:t>
            </a:r>
            <a:r>
              <a:rPr i="1" lang="en-US" sz="3200">
                <a:solidFill>
                  <a:schemeClr val="dk1"/>
                </a:solidFill>
                <a:latin typeface="Calibri"/>
                <a:ea typeface="Calibri"/>
                <a:cs typeface="Calibri"/>
                <a:sym typeface="Calibri"/>
              </a:rPr>
              <a:t> e a </a:t>
            </a:r>
            <a:r>
              <a:rPr b="1" i="1" lang="en-US" sz="4000">
                <a:solidFill>
                  <a:schemeClr val="dk1"/>
                </a:solidFill>
                <a:latin typeface="Calibri"/>
                <a:ea typeface="Calibri"/>
                <a:cs typeface="Calibri"/>
                <a:sym typeface="Calibri"/>
              </a:rPr>
              <a:t>recessão</a:t>
            </a:r>
            <a:r>
              <a:rPr i="1" lang="en-US" sz="3200">
                <a:solidFill>
                  <a:schemeClr val="dk1"/>
                </a:solidFill>
                <a:latin typeface="Calibri"/>
                <a:ea typeface="Calibri"/>
                <a:cs typeface="Calibri"/>
                <a:sym typeface="Calibri"/>
              </a:rPr>
              <a:t>?</a:t>
            </a:r>
            <a:endParaRPr/>
          </a:p>
        </p:txBody>
      </p:sp>
      <p:pic>
        <p:nvPicPr>
          <p:cNvPr descr="Chart&#10;&#10;Description automatically generated" id="161" name="Google Shape;161;p10"/>
          <p:cNvPicPr preferRelativeResize="0"/>
          <p:nvPr/>
        </p:nvPicPr>
        <p:blipFill rotWithShape="1">
          <a:blip r:embed="rId4">
            <a:alphaModFix/>
          </a:blip>
          <a:srcRect b="0" l="0" r="0" t="0"/>
          <a:stretch/>
        </p:blipFill>
        <p:spPr>
          <a:xfrm>
            <a:off x="1192927" y="1393264"/>
            <a:ext cx="6007973" cy="4003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1"/>
          <p:cNvPicPr preferRelativeResize="0"/>
          <p:nvPr/>
        </p:nvPicPr>
        <p:blipFill rotWithShape="1">
          <a:blip r:embed="rId3">
            <a:alphaModFix/>
          </a:blip>
          <a:srcRect b="78152" l="0" r="0" t="0"/>
          <a:stretch/>
        </p:blipFill>
        <p:spPr>
          <a:xfrm>
            <a:off x="0" y="-320955"/>
            <a:ext cx="9144000" cy="1123629"/>
          </a:xfrm>
          <a:prstGeom prst="rect">
            <a:avLst/>
          </a:prstGeom>
          <a:noFill/>
          <a:ln>
            <a:noFill/>
          </a:ln>
        </p:spPr>
      </p:pic>
      <p:sp>
        <p:nvSpPr>
          <p:cNvPr id="168" name="Google Shape;168;p11"/>
          <p:cNvSpPr txBox="1"/>
          <p:nvPr/>
        </p:nvSpPr>
        <p:spPr>
          <a:xfrm>
            <a:off x="571843" y="655801"/>
            <a:ext cx="816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PRINCIPAIS ATORES DO SETOR DOS SERVIÇOS FINANCEIROS</a:t>
            </a:r>
            <a:endParaRPr/>
          </a:p>
        </p:txBody>
      </p:sp>
      <p:sp>
        <p:nvSpPr>
          <p:cNvPr id="169" name="Google Shape;169;p11"/>
          <p:cNvSpPr txBox="1"/>
          <p:nvPr/>
        </p:nvSpPr>
        <p:spPr>
          <a:xfrm>
            <a:off x="374100" y="1040100"/>
            <a:ext cx="8501400" cy="6657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1800">
                <a:solidFill>
                  <a:schemeClr val="dk1"/>
                </a:solidFill>
                <a:latin typeface="Calibri"/>
                <a:ea typeface="Calibri"/>
                <a:cs typeface="Calibri"/>
                <a:sym typeface="Calibri"/>
              </a:rPr>
              <a:t>O setor dos serviços financeiros é composto por uma gama diversificada de intervenientes, incluindo:</a:t>
            </a:r>
            <a:endParaRPr/>
          </a:p>
        </p:txBody>
      </p:sp>
      <p:sp>
        <p:nvSpPr>
          <p:cNvPr id="170" name="Google Shape;170;p11"/>
          <p:cNvSpPr txBox="1"/>
          <p:nvPr/>
        </p:nvSpPr>
        <p:spPr>
          <a:xfrm>
            <a:off x="258600" y="1662275"/>
            <a:ext cx="8652600" cy="34785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Instituições bancárias</a:t>
            </a:r>
            <a:r>
              <a:rPr lang="en-US" sz="1800">
                <a:solidFill>
                  <a:schemeClr val="dk1"/>
                </a:solidFill>
                <a:latin typeface="Calibri"/>
                <a:ea typeface="Calibri"/>
                <a:cs typeface="Calibri"/>
                <a:sym typeface="Calibri"/>
              </a:rPr>
              <a:t> (bancos de retalho, comerciais e de investimento).</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Empresas de investimento e financeiras </a:t>
            </a:r>
            <a:r>
              <a:rPr lang="en-US" sz="1800">
                <a:solidFill>
                  <a:schemeClr val="dk1"/>
                </a:solidFill>
                <a:latin typeface="Calibri"/>
                <a:ea typeface="Calibri"/>
                <a:cs typeface="Calibri"/>
                <a:sym typeface="Calibri"/>
              </a:rPr>
              <a:t>(corretores, fundos, parcerias, consultores, etc.). </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Profissionais da área fiscal e contabilística.</a:t>
            </a:r>
            <a:endParaRPr b="1"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Empresas de crédito e débito, c</a:t>
            </a:r>
            <a:r>
              <a:rPr lang="en-US" sz="1800">
                <a:solidFill>
                  <a:schemeClr val="dk1"/>
                </a:solidFill>
                <a:latin typeface="Calibri"/>
                <a:ea typeface="Calibri"/>
                <a:cs typeface="Calibri"/>
                <a:sym typeface="Calibri"/>
              </a:rPr>
              <a:t>omo Visa, MasterCard, etc.</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Companhias e agentes de seguros.</a:t>
            </a:r>
            <a:endParaRPr b="1"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Empresas de processamento de pagamentos e fintechs,</a:t>
            </a:r>
            <a:r>
              <a:rPr lang="en-US" sz="1800">
                <a:solidFill>
                  <a:schemeClr val="dk1"/>
                </a:solidFill>
                <a:latin typeface="Calibri"/>
                <a:ea typeface="Calibri"/>
                <a:cs typeface="Calibri"/>
                <a:sym typeface="Calibri"/>
              </a:rPr>
              <a:t> como PaylPal, Giropay, Sofort, Paysera, Klarna, etc.</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Reguladores - </a:t>
            </a:r>
            <a:r>
              <a:rPr lang="en-US" sz="1800">
                <a:solidFill>
                  <a:schemeClr val="dk1"/>
                </a:solidFill>
                <a:latin typeface="Calibri"/>
                <a:ea typeface="Calibri"/>
                <a:cs typeface="Calibri"/>
                <a:sym typeface="Calibri"/>
              </a:rPr>
              <a:t>instituições internacionais e estatais que regulam o setor dos serviços financeiros.</a:t>
            </a:r>
            <a:endParaRPr b="1"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2"/>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177" name="Google Shape;177;p12"/>
          <p:cNvSpPr txBox="1"/>
          <p:nvPr/>
        </p:nvSpPr>
        <p:spPr>
          <a:xfrm>
            <a:off x="462427" y="1555154"/>
            <a:ext cx="46842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alibri"/>
                <a:ea typeface="Calibri"/>
                <a:cs typeface="Calibri"/>
                <a:sym typeface="Calibri"/>
              </a:rPr>
              <a:t>Unidade 2: </a:t>
            </a:r>
            <a:endParaRPr/>
          </a:p>
          <a:p>
            <a:pPr indent="0" lvl="0" marL="0" marR="0" rtl="0" algn="l">
              <a:spcBef>
                <a:spcPts val="0"/>
              </a:spcBef>
              <a:spcAft>
                <a:spcPts val="0"/>
              </a:spcAft>
              <a:buNone/>
            </a:pPr>
            <a:r>
              <a:rPr b="1" lang="en-US" sz="3600">
                <a:solidFill>
                  <a:schemeClr val="dk1"/>
                </a:solidFill>
                <a:latin typeface="Calibri"/>
                <a:ea typeface="Calibri"/>
                <a:cs typeface="Calibri"/>
                <a:sym typeface="Calibri"/>
              </a:rPr>
              <a:t>Utilização de produtos e serviços financeiros</a:t>
            </a:r>
            <a:endParaRPr/>
          </a:p>
        </p:txBody>
      </p:sp>
      <p:sp>
        <p:nvSpPr>
          <p:cNvPr id="178" name="Google Shape;178;p12"/>
          <p:cNvSpPr txBox="1"/>
          <p:nvPr/>
        </p:nvSpPr>
        <p:spPr>
          <a:xfrm>
            <a:off x="5331942" y="1915298"/>
            <a:ext cx="3397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rgbClr val="3C3F44"/>
                </a:solidFill>
                <a:latin typeface="Arial"/>
                <a:ea typeface="Arial"/>
                <a:cs typeface="Arial"/>
                <a:sym typeface="Arial"/>
              </a:rPr>
              <a:t>“</a:t>
            </a:r>
            <a:r>
              <a:rPr b="1" i="1" lang="en-US" sz="1800">
                <a:solidFill>
                  <a:srgbClr val="3C3F44"/>
                </a:solidFill>
              </a:rPr>
              <a:t>Um homem que paga as suas contas a tempo e horas é rapidamente esquecido.</a:t>
            </a:r>
            <a:r>
              <a:rPr b="1" i="1" lang="en-US" sz="1800">
                <a:solidFill>
                  <a:srgbClr val="3C3F44"/>
                </a:solidFill>
                <a:latin typeface="Arial"/>
                <a:ea typeface="Arial"/>
                <a:cs typeface="Arial"/>
                <a:sym typeface="Arial"/>
              </a:rPr>
              <a:t>”</a:t>
            </a:r>
            <a:endParaRPr b="0" i="0" sz="1800">
              <a:solidFill>
                <a:srgbClr val="3C3F44"/>
              </a:solidFill>
              <a:latin typeface="Arial"/>
              <a:ea typeface="Arial"/>
              <a:cs typeface="Arial"/>
              <a:sym typeface="Arial"/>
            </a:endParaRPr>
          </a:p>
          <a:p>
            <a:pPr indent="0" lvl="0" marL="0" marR="0" rtl="0" algn="l">
              <a:spcBef>
                <a:spcPts val="0"/>
              </a:spcBef>
              <a:spcAft>
                <a:spcPts val="0"/>
              </a:spcAft>
              <a:buNone/>
            </a:pPr>
            <a:r>
              <a:rPr b="1" i="1" lang="en-US" sz="1800">
                <a:solidFill>
                  <a:srgbClr val="3C3F44"/>
                </a:solidFill>
                <a:latin typeface="Arial"/>
                <a:ea typeface="Arial"/>
                <a:cs typeface="Arial"/>
                <a:sym typeface="Arial"/>
              </a:rPr>
              <a:t>Oscar Wilde</a:t>
            </a:r>
            <a:endParaRPr b="0" i="0" sz="1800">
              <a:solidFill>
                <a:srgbClr val="3C3F44"/>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13"/>
          <p:cNvPicPr preferRelativeResize="0"/>
          <p:nvPr/>
        </p:nvPicPr>
        <p:blipFill rotWithShape="1">
          <a:blip r:embed="rId3">
            <a:alphaModFix/>
          </a:blip>
          <a:srcRect b="78152" l="0" r="0" t="0"/>
          <a:stretch/>
        </p:blipFill>
        <p:spPr>
          <a:xfrm>
            <a:off x="0" y="-320955"/>
            <a:ext cx="9144000" cy="1123629"/>
          </a:xfrm>
          <a:prstGeom prst="rect">
            <a:avLst/>
          </a:prstGeom>
          <a:noFill/>
          <a:ln>
            <a:noFill/>
          </a:ln>
        </p:spPr>
      </p:pic>
      <p:sp>
        <p:nvSpPr>
          <p:cNvPr id="185" name="Google Shape;185;p13"/>
          <p:cNvSpPr txBox="1"/>
          <p:nvPr/>
        </p:nvSpPr>
        <p:spPr>
          <a:xfrm>
            <a:off x="571843" y="496297"/>
            <a:ext cx="816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PRINCIPAIS SERVIÇOS OFERECIDOS PELO SETOR FINANCEIRO</a:t>
            </a:r>
            <a:endParaRPr/>
          </a:p>
        </p:txBody>
      </p:sp>
      <p:sp>
        <p:nvSpPr>
          <p:cNvPr id="186" name="Google Shape;186;p13"/>
          <p:cNvSpPr txBox="1"/>
          <p:nvPr/>
        </p:nvSpPr>
        <p:spPr>
          <a:xfrm>
            <a:off x="91075" y="887425"/>
            <a:ext cx="8882100" cy="43098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Serviços bancários - banca de retalho, comercial e de investimento, (incluindo contas de débito e contas correntes, depósitos, empréstimos, hipotecas, etc.).</a:t>
            </a:r>
            <a:endParaRPr b="1"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Serviços de seguros </a:t>
            </a:r>
            <a:r>
              <a:rPr lang="en-US" sz="1800">
                <a:solidFill>
                  <a:schemeClr val="dk1"/>
                </a:solidFill>
                <a:latin typeface="Calibri"/>
                <a:ea typeface="Calibri"/>
                <a:cs typeface="Calibri"/>
                <a:sym typeface="Calibri"/>
              </a:rPr>
              <a:t>(ou seja, seguros de vida, de saúde, de propriedade, etc.).</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Serviços de investimento (ou seja, aconselhamento financeiro e</a:t>
            </a:r>
            <a:r>
              <a:rPr lang="en-US" sz="1800">
                <a:solidFill>
                  <a:schemeClr val="dk1"/>
                </a:solidFill>
                <a:latin typeface="Calibri"/>
                <a:ea typeface="Calibri"/>
                <a:cs typeface="Calibri"/>
                <a:sym typeface="Calibri"/>
              </a:rPr>
              <a:t> gestão de investimentos de particulares, empresas e instituições).</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Serviços de pagamento </a:t>
            </a:r>
            <a:r>
              <a:rPr lang="en-US" sz="1800">
                <a:solidFill>
                  <a:schemeClr val="dk1"/>
                </a:solidFill>
                <a:latin typeface="Calibri"/>
                <a:ea typeface="Calibri"/>
                <a:cs typeface="Calibri"/>
                <a:sym typeface="Calibri"/>
              </a:rPr>
              <a:t>(ou seja, processamento de cartões, pagamentos em linha e móveis, pagamentos peer-to-peer, carteiras eletrónicas, transferências bancárias, etc.).</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Financiamento ao consumo </a:t>
            </a:r>
            <a:r>
              <a:rPr lang="en-US" sz="1800">
                <a:solidFill>
                  <a:schemeClr val="dk1"/>
                </a:solidFill>
                <a:latin typeface="Calibri"/>
                <a:ea typeface="Calibri"/>
                <a:cs typeface="Calibri"/>
                <a:sym typeface="Calibri"/>
              </a:rPr>
              <a:t>(ou seja, produtos de empréstimo ao consumo, cartões de crédito, crédito automóvel, etc.)</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Serviços fiscais e contabilísticos</a:t>
            </a:r>
            <a:r>
              <a:rPr lang="en-US" sz="1800">
                <a:solidFill>
                  <a:schemeClr val="dk1"/>
                </a:solidFill>
                <a:latin typeface="Calibri"/>
                <a:ea typeface="Calibri"/>
                <a:cs typeface="Calibri"/>
                <a:sym typeface="Calibri"/>
              </a:rPr>
              <a:t> (ou seja, preparação de impostos, serviços contabilísticos regulares prestados às empresas). </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Serviços de consultoria financeira </a:t>
            </a:r>
            <a:r>
              <a:rPr lang="en-US" sz="1800">
                <a:solidFill>
                  <a:schemeClr val="dk1"/>
                </a:solidFill>
                <a:latin typeface="Calibri"/>
                <a:ea typeface="Calibri"/>
                <a:cs typeface="Calibri"/>
                <a:sym typeface="Calibri"/>
              </a:rPr>
              <a:t>(por exemplo, planeamento financeiro, contabilidade, fiscalidade, etc.).</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14"/>
          <p:cNvPicPr preferRelativeResize="0"/>
          <p:nvPr/>
        </p:nvPicPr>
        <p:blipFill rotWithShape="1">
          <a:blip r:embed="rId3">
            <a:alphaModFix/>
          </a:blip>
          <a:srcRect b="78152" l="0" r="0" t="0"/>
          <a:stretch/>
        </p:blipFill>
        <p:spPr>
          <a:xfrm>
            <a:off x="0" y="-272971"/>
            <a:ext cx="9144000" cy="1123629"/>
          </a:xfrm>
          <a:prstGeom prst="rect">
            <a:avLst/>
          </a:prstGeom>
          <a:noFill/>
          <a:ln>
            <a:noFill/>
          </a:ln>
        </p:spPr>
      </p:pic>
      <p:sp>
        <p:nvSpPr>
          <p:cNvPr id="193" name="Google Shape;193;p14"/>
          <p:cNvSpPr txBox="1"/>
          <p:nvPr/>
        </p:nvSpPr>
        <p:spPr>
          <a:xfrm>
            <a:off x="573731" y="793790"/>
            <a:ext cx="816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2000">
                <a:solidFill>
                  <a:schemeClr val="dk1"/>
                </a:solidFill>
                <a:latin typeface="Calibri"/>
                <a:ea typeface="Calibri"/>
                <a:cs typeface="Calibri"/>
                <a:sym typeface="Calibri"/>
              </a:rPr>
              <a:t>SERVIÇOS FINANCEIROS</a:t>
            </a:r>
            <a:endParaRPr/>
          </a:p>
        </p:txBody>
      </p:sp>
      <p:sp>
        <p:nvSpPr>
          <p:cNvPr id="194" name="Google Shape;194;p14"/>
          <p:cNvSpPr txBox="1"/>
          <p:nvPr/>
        </p:nvSpPr>
        <p:spPr>
          <a:xfrm>
            <a:off x="249725" y="1304975"/>
            <a:ext cx="8679000" cy="3550500"/>
          </a:xfrm>
          <a:prstGeom prst="rect">
            <a:avLst/>
          </a:prstGeom>
          <a:noFill/>
          <a:ln>
            <a:noFill/>
          </a:ln>
        </p:spPr>
        <p:txBody>
          <a:bodyPr anchorCtr="0" anchor="t" bIns="45700" lIns="91425" spcFirstLastPara="1" rIns="91425" wrap="square" tIns="45700">
            <a:spAutoFit/>
          </a:bodyPr>
          <a:lstStyle/>
          <a:p>
            <a:pPr indent="0" lvl="0" marL="0" marR="0" rtl="0" algn="just">
              <a:spcBef>
                <a:spcPts val="80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Há muitas maneiras de classificar os serviços financeiros. Eis uma das mais comuns:</a:t>
            </a:r>
            <a:endParaRPr b="1" sz="1800">
              <a:solidFill>
                <a:schemeClr val="dk1"/>
              </a:solidFill>
              <a:latin typeface="Calibri"/>
              <a:ea typeface="Calibri"/>
              <a:cs typeface="Calibri"/>
              <a:sym typeface="Calibri"/>
            </a:endParaRPr>
          </a:p>
          <a:p>
            <a:pPr indent="0" lvl="0" marL="0" marR="0" rtl="0" algn="just">
              <a:spcBef>
                <a:spcPts val="80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Serviços financeiros pessoais: </a:t>
            </a:r>
            <a:r>
              <a:rPr lang="en-US" sz="1800">
                <a:solidFill>
                  <a:schemeClr val="dk1"/>
                </a:solidFill>
                <a:latin typeface="Calibri"/>
                <a:ea typeface="Calibri"/>
                <a:cs typeface="Calibri"/>
                <a:sym typeface="Calibri"/>
              </a:rPr>
              <a:t>Estes serviços destinam-se a ajudar os indivíduos a gerir as suas finanças pessoais, tais como contas poupança e contas correntes, hipotecas e empréstimos pessoais.</a:t>
            </a:r>
            <a:endParaRPr sz="1800">
              <a:solidFill>
                <a:schemeClr val="dk1"/>
              </a:solidFill>
              <a:latin typeface="Calibri"/>
              <a:ea typeface="Calibri"/>
              <a:cs typeface="Calibri"/>
              <a:sym typeface="Calibri"/>
            </a:endParaRPr>
          </a:p>
          <a:p>
            <a:pPr indent="0" lvl="0" marL="0" marR="0" rtl="0" algn="just">
              <a:spcBef>
                <a:spcPts val="80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Serviços financeiros ao consumidor: </a:t>
            </a:r>
            <a:r>
              <a:rPr lang="en-US" sz="1800">
                <a:solidFill>
                  <a:schemeClr val="dk1"/>
                </a:solidFill>
                <a:latin typeface="Calibri"/>
                <a:ea typeface="Calibri"/>
                <a:cs typeface="Calibri"/>
                <a:sym typeface="Calibri"/>
              </a:rPr>
              <a:t>Estes serviços destinam-se a satisfazer as necessidades financeiras quotidianas dos consumidores, tais como cartões de crédito e outras formas de empréstimo.</a:t>
            </a:r>
            <a:endParaRPr sz="1800">
              <a:solidFill>
                <a:schemeClr val="dk1"/>
              </a:solidFill>
              <a:latin typeface="Calibri"/>
              <a:ea typeface="Calibri"/>
              <a:cs typeface="Calibri"/>
              <a:sym typeface="Calibri"/>
            </a:endParaRPr>
          </a:p>
          <a:p>
            <a:pPr indent="0" lvl="0" marL="0" marR="0" rtl="0" algn="just">
              <a:spcBef>
                <a:spcPts val="80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Serviços financeiros para empresas: </a:t>
            </a:r>
            <a:r>
              <a:rPr lang="en-US" sz="1800">
                <a:solidFill>
                  <a:schemeClr val="dk1"/>
                </a:solidFill>
                <a:latin typeface="Calibri"/>
                <a:ea typeface="Calibri"/>
                <a:cs typeface="Calibri"/>
                <a:sym typeface="Calibri"/>
              </a:rPr>
              <a:t>Estes serviços destinam-se a empresas e corporações e incluem banca de investimento, empréstimos a empresas e outros serviços financeiros adaptados às necessidades de organizações de maior dimensão.</a:t>
            </a:r>
            <a:endParaRPr sz="1800">
              <a:solidFill>
                <a:schemeClr val="dk1"/>
              </a:solidFill>
              <a:latin typeface="Calibri"/>
              <a:ea typeface="Calibri"/>
              <a:cs typeface="Calibri"/>
              <a:sym typeface="Calibri"/>
            </a:endParaRPr>
          </a:p>
          <a:p>
            <a:pPr indent="0" lvl="0" marL="0" marR="0" rtl="0" algn="just">
              <a:spcBef>
                <a:spcPts val="800"/>
              </a:spcBef>
              <a:spcAft>
                <a:spcPts val="0"/>
              </a:spcAft>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15"/>
          <p:cNvPicPr preferRelativeResize="0"/>
          <p:nvPr/>
        </p:nvPicPr>
        <p:blipFill rotWithShape="1">
          <a:blip r:embed="rId3">
            <a:alphaModFix/>
          </a:blip>
          <a:srcRect b="78152" l="0" r="0" t="0"/>
          <a:stretch/>
        </p:blipFill>
        <p:spPr>
          <a:xfrm>
            <a:off x="0" y="-320955"/>
            <a:ext cx="9144000" cy="1123629"/>
          </a:xfrm>
          <a:prstGeom prst="rect">
            <a:avLst/>
          </a:prstGeom>
          <a:noFill/>
          <a:ln>
            <a:noFill/>
          </a:ln>
        </p:spPr>
      </p:pic>
      <p:sp>
        <p:nvSpPr>
          <p:cNvPr id="201" name="Google Shape;201;p15"/>
          <p:cNvSpPr txBox="1"/>
          <p:nvPr/>
        </p:nvSpPr>
        <p:spPr>
          <a:xfrm>
            <a:off x="571843" y="724897"/>
            <a:ext cx="816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Qual é a diferença entre um serviço financeiro e um produto financeiro?</a:t>
            </a:r>
            <a:endParaRPr/>
          </a:p>
        </p:txBody>
      </p:sp>
      <p:sp>
        <p:nvSpPr>
          <p:cNvPr id="202" name="Google Shape;202;p15"/>
          <p:cNvSpPr txBox="1"/>
          <p:nvPr/>
        </p:nvSpPr>
        <p:spPr>
          <a:xfrm>
            <a:off x="249725" y="1192225"/>
            <a:ext cx="8643600" cy="2237100"/>
          </a:xfrm>
          <a:prstGeom prst="rect">
            <a:avLst/>
          </a:prstGeom>
          <a:noFill/>
          <a:ln>
            <a:noFill/>
          </a:ln>
        </p:spPr>
        <p:txBody>
          <a:bodyPr anchorCtr="0" anchor="t" bIns="45700" lIns="91425" spcFirstLastPara="1" rIns="91425" wrap="square" tIns="45700">
            <a:spAutoFit/>
          </a:bodyPr>
          <a:lstStyle/>
          <a:p>
            <a:pPr indent="0" lvl="0" marL="0" marR="0" rtl="0" algn="just">
              <a:spcBef>
                <a:spcPts val="800"/>
              </a:spcBef>
              <a:spcAft>
                <a:spcPts val="0"/>
              </a:spcAft>
              <a:buNone/>
            </a:pPr>
            <a:r>
              <a:rPr b="1" lang="en-US" sz="1800">
                <a:solidFill>
                  <a:schemeClr val="dk1"/>
                </a:solidFill>
                <a:latin typeface="Calibri"/>
                <a:ea typeface="Calibri"/>
                <a:cs typeface="Calibri"/>
                <a:sym typeface="Calibri"/>
              </a:rPr>
              <a:t>Os serviços financeiros e os produtos financeiros são conceitos relacionados, mas distintos.</a:t>
            </a:r>
            <a:endParaRPr b="1"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Os serviços financeiros </a:t>
            </a:r>
            <a:r>
              <a:rPr lang="en-US" sz="1800">
                <a:solidFill>
                  <a:schemeClr val="dk1"/>
                </a:solidFill>
                <a:latin typeface="Calibri"/>
                <a:ea typeface="Calibri"/>
                <a:cs typeface="Calibri"/>
                <a:sym typeface="Calibri"/>
              </a:rPr>
              <a:t>referem-se às atividades e processos que ajudam os indivíduos e as organizações a gerir o seu dinheiro.</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Os produtos financeiros,</a:t>
            </a:r>
            <a:r>
              <a:rPr lang="en-US" sz="1800">
                <a:solidFill>
                  <a:schemeClr val="dk1"/>
                </a:solidFill>
                <a:latin typeface="Calibri"/>
                <a:ea typeface="Calibri"/>
                <a:cs typeface="Calibri"/>
                <a:sym typeface="Calibri"/>
              </a:rPr>
              <a:t> por outro lado, referem-se a produtos ou investimentos específicos que os indivíduos ou as organizações podem adquirir para atingir os seus objetivos financeiros.</a:t>
            </a:r>
            <a:endParaRPr b="1" sz="1800">
              <a:solidFill>
                <a:schemeClr val="dk1"/>
              </a:solidFill>
              <a:latin typeface="Calibri"/>
              <a:ea typeface="Calibri"/>
              <a:cs typeface="Calibri"/>
              <a:sym typeface="Calibri"/>
            </a:endParaRPr>
          </a:p>
        </p:txBody>
      </p:sp>
      <p:pic>
        <p:nvPicPr>
          <p:cNvPr id="203" name="Google Shape;203;p15"/>
          <p:cNvPicPr preferRelativeResize="0"/>
          <p:nvPr/>
        </p:nvPicPr>
        <p:blipFill rotWithShape="1">
          <a:blip r:embed="rId4">
            <a:alphaModFix/>
          </a:blip>
          <a:srcRect b="0" l="0" r="0" t="0"/>
          <a:stretch/>
        </p:blipFill>
        <p:spPr>
          <a:xfrm>
            <a:off x="3174810" y="3294888"/>
            <a:ext cx="3124893" cy="17699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6"/>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210" name="Google Shape;210;p16"/>
          <p:cNvSpPr txBox="1"/>
          <p:nvPr/>
        </p:nvSpPr>
        <p:spPr>
          <a:xfrm>
            <a:off x="584200" y="1123950"/>
            <a:ext cx="816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RISCOS NA UTILIZAÇÃO DE SERVIÇOS FINANCEIROS</a:t>
            </a:r>
            <a:endParaRPr/>
          </a:p>
        </p:txBody>
      </p:sp>
      <p:sp>
        <p:nvSpPr>
          <p:cNvPr id="211" name="Google Shape;211;p16"/>
          <p:cNvSpPr txBox="1"/>
          <p:nvPr/>
        </p:nvSpPr>
        <p:spPr>
          <a:xfrm>
            <a:off x="668981" y="1555869"/>
            <a:ext cx="7996500" cy="26475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800"/>
              </a:spcBef>
              <a:spcAft>
                <a:spcPts val="0"/>
              </a:spcAft>
              <a:buClr>
                <a:schemeClr val="dk1"/>
              </a:buClr>
              <a:buSzPts val="1800"/>
              <a:buFont typeface="Calibri"/>
              <a:buChar char="•"/>
            </a:pPr>
            <a:r>
              <a:rPr lang="en-US" sz="1800">
                <a:latin typeface="Calibri"/>
                <a:ea typeface="Calibri"/>
                <a:cs typeface="Calibri"/>
                <a:sym typeface="Calibri"/>
              </a:rPr>
              <a:t>Fraudes e burlas</a:t>
            </a:r>
            <a:endParaRPr sz="1800">
              <a:latin typeface="Calibri"/>
              <a:ea typeface="Calibri"/>
              <a:cs typeface="Calibri"/>
              <a:sym typeface="Calibri"/>
            </a:endParaRPr>
          </a:p>
          <a:p>
            <a:pPr indent="-285750" lvl="0" marL="285750" marR="0" rtl="0" algn="just">
              <a:spcBef>
                <a:spcPts val="800"/>
              </a:spcBef>
              <a:spcAft>
                <a:spcPts val="0"/>
              </a:spcAft>
              <a:buClr>
                <a:schemeClr val="dk1"/>
              </a:buClr>
              <a:buSzPts val="1800"/>
              <a:buFont typeface="Calibri"/>
              <a:buChar char="•"/>
            </a:pPr>
            <a:r>
              <a:rPr lang="en-US" sz="1800">
                <a:latin typeface="Calibri"/>
                <a:ea typeface="Calibri"/>
                <a:cs typeface="Calibri"/>
                <a:sym typeface="Calibri"/>
              </a:rPr>
              <a:t>Cibersegurança e privacidade dos dados</a:t>
            </a:r>
            <a:endParaRPr sz="1800">
              <a:latin typeface="Calibri"/>
              <a:ea typeface="Calibri"/>
              <a:cs typeface="Calibri"/>
              <a:sym typeface="Calibri"/>
            </a:endParaRPr>
          </a:p>
          <a:p>
            <a:pPr indent="-285750" lvl="0" marL="285750" marR="0" rtl="0" algn="just">
              <a:spcBef>
                <a:spcPts val="800"/>
              </a:spcBef>
              <a:spcAft>
                <a:spcPts val="0"/>
              </a:spcAft>
              <a:buClr>
                <a:schemeClr val="dk1"/>
              </a:buClr>
              <a:buSzPts val="1800"/>
              <a:buFont typeface="Calibri"/>
              <a:buChar char="•"/>
            </a:pPr>
            <a:r>
              <a:rPr lang="en-US" sz="1800">
                <a:latin typeface="Calibri"/>
                <a:ea typeface="Calibri"/>
                <a:cs typeface="Calibri"/>
                <a:sym typeface="Calibri"/>
              </a:rPr>
              <a:t>Risco de taxa de juro</a:t>
            </a:r>
            <a:endParaRPr sz="1800">
              <a:latin typeface="Calibri"/>
              <a:ea typeface="Calibri"/>
              <a:cs typeface="Calibri"/>
              <a:sym typeface="Calibri"/>
            </a:endParaRPr>
          </a:p>
          <a:p>
            <a:pPr indent="-285750" lvl="0" marL="285750" marR="0" rtl="0" algn="just">
              <a:spcBef>
                <a:spcPts val="800"/>
              </a:spcBef>
              <a:spcAft>
                <a:spcPts val="0"/>
              </a:spcAft>
              <a:buClr>
                <a:schemeClr val="dk1"/>
              </a:buClr>
              <a:buSzPts val="1800"/>
              <a:buFont typeface="Calibri"/>
              <a:buChar char="•"/>
            </a:pPr>
            <a:r>
              <a:rPr lang="en-US" sz="1800">
                <a:latin typeface="Calibri"/>
                <a:ea typeface="Calibri"/>
                <a:cs typeface="Calibri"/>
                <a:sym typeface="Calibri"/>
              </a:rPr>
              <a:t>Risco operacional</a:t>
            </a:r>
            <a:endParaRPr sz="1800">
              <a:latin typeface="Calibri"/>
              <a:ea typeface="Calibri"/>
              <a:cs typeface="Calibri"/>
              <a:sym typeface="Calibri"/>
            </a:endParaRPr>
          </a:p>
          <a:p>
            <a:pPr indent="-285750" lvl="0" marL="285750" marR="0" rtl="0" algn="just">
              <a:spcBef>
                <a:spcPts val="800"/>
              </a:spcBef>
              <a:spcAft>
                <a:spcPts val="0"/>
              </a:spcAft>
              <a:buClr>
                <a:schemeClr val="dk1"/>
              </a:buClr>
              <a:buSzPts val="1800"/>
              <a:buFont typeface="Calibri"/>
              <a:buChar char="•"/>
            </a:pPr>
            <a:r>
              <a:rPr lang="en-US" sz="1800">
                <a:latin typeface="Calibri"/>
                <a:ea typeface="Calibri"/>
                <a:cs typeface="Calibri"/>
                <a:sym typeface="Calibri"/>
              </a:rPr>
              <a:t>Riscos de mercado</a:t>
            </a:r>
            <a:endParaRPr sz="1800">
              <a:latin typeface="Calibri"/>
              <a:ea typeface="Calibri"/>
              <a:cs typeface="Calibri"/>
              <a:sym typeface="Calibri"/>
            </a:endParaRPr>
          </a:p>
          <a:p>
            <a:pPr indent="-285750" lvl="0" marL="285750" marR="0" rtl="0" algn="just">
              <a:spcBef>
                <a:spcPts val="800"/>
              </a:spcBef>
              <a:spcAft>
                <a:spcPts val="0"/>
              </a:spcAft>
              <a:buClr>
                <a:schemeClr val="dk1"/>
              </a:buClr>
              <a:buSzPts val="1800"/>
              <a:buFont typeface="Calibri"/>
              <a:buChar char="•"/>
            </a:pPr>
            <a:r>
              <a:rPr lang="en-US" sz="1800">
                <a:latin typeface="Calibri"/>
                <a:ea typeface="Calibri"/>
                <a:cs typeface="Calibri"/>
                <a:sym typeface="Calibri"/>
              </a:rPr>
              <a:t>Riscos de liquidez</a:t>
            </a:r>
            <a:endParaRPr sz="1800">
              <a:latin typeface="Calibri"/>
              <a:ea typeface="Calibri"/>
              <a:cs typeface="Calibri"/>
              <a:sym typeface="Calibri"/>
            </a:endParaRPr>
          </a:p>
          <a:p>
            <a:pPr indent="-285750" lvl="0" marL="285750" marR="0" rtl="0" algn="just">
              <a:spcBef>
                <a:spcPts val="800"/>
              </a:spcBef>
              <a:spcAft>
                <a:spcPts val="0"/>
              </a:spcAft>
              <a:buClr>
                <a:schemeClr val="dk1"/>
              </a:buClr>
              <a:buSzPts val="1800"/>
              <a:buFont typeface="Calibri"/>
              <a:buChar char="•"/>
            </a:pPr>
            <a:r>
              <a:rPr lang="en-US" sz="1800">
                <a:latin typeface="Calibri"/>
                <a:ea typeface="Calibri"/>
                <a:cs typeface="Calibri"/>
                <a:sym typeface="Calibri"/>
              </a:rPr>
              <a:t>Outros, ou seja, políticos, regulamentares, jurídicos, etc.</a:t>
            </a:r>
            <a:endParaRPr sz="1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17"/>
          <p:cNvPicPr preferRelativeResize="0"/>
          <p:nvPr/>
        </p:nvPicPr>
        <p:blipFill rotWithShape="1">
          <a:blip r:embed="rId3">
            <a:alphaModFix/>
          </a:blip>
          <a:srcRect b="0" l="0" r="0" t="0"/>
          <a:stretch/>
        </p:blipFill>
        <p:spPr>
          <a:xfrm>
            <a:off x="0" y="643"/>
            <a:ext cx="9144000" cy="5142857"/>
          </a:xfrm>
          <a:prstGeom prst="rect">
            <a:avLst/>
          </a:prstGeom>
          <a:noFill/>
          <a:ln>
            <a:noFill/>
          </a:ln>
        </p:spPr>
      </p:pic>
      <p:sp>
        <p:nvSpPr>
          <p:cNvPr id="218" name="Google Shape;218;p17"/>
          <p:cNvSpPr txBox="1"/>
          <p:nvPr/>
        </p:nvSpPr>
        <p:spPr>
          <a:xfrm>
            <a:off x="584197" y="1035172"/>
            <a:ext cx="816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BENEFÍCIOS DA UTILIZAÇÃO DE SERVIÇOS FINANCEIROS</a:t>
            </a:r>
            <a:endParaRPr/>
          </a:p>
        </p:txBody>
      </p:sp>
      <p:sp>
        <p:nvSpPr>
          <p:cNvPr id="219" name="Google Shape;219;p17"/>
          <p:cNvSpPr txBox="1"/>
          <p:nvPr/>
        </p:nvSpPr>
        <p:spPr>
          <a:xfrm>
            <a:off x="102450" y="1580875"/>
            <a:ext cx="8759100" cy="2791200"/>
          </a:xfrm>
          <a:prstGeom prst="rect">
            <a:avLst/>
          </a:prstGeom>
          <a:noFill/>
          <a:ln>
            <a:noFill/>
          </a:ln>
        </p:spPr>
        <p:txBody>
          <a:bodyPr anchorCtr="0" anchor="t" bIns="45700" lIns="91425" spcFirstLastPara="1" rIns="91425" wrap="square" tIns="45700">
            <a:spAutoFit/>
          </a:bodyPr>
          <a:lstStyle/>
          <a:p>
            <a:pPr indent="-3111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Acesso conveniente a serviços e produtos financeiros </a:t>
            </a:r>
            <a:r>
              <a:rPr lang="en-US" sz="1800">
                <a:solidFill>
                  <a:schemeClr val="dk1"/>
                </a:solidFill>
                <a:latin typeface="Calibri"/>
                <a:ea typeface="Calibri"/>
                <a:cs typeface="Calibri"/>
                <a:sym typeface="Calibri"/>
              </a:rPr>
              <a:t>que estão disponíveis 24 horas por dia, 7 dias por semana e são personalizados para satisfazer as necessidades de cada utilizador. </a:t>
            </a:r>
            <a:endParaRPr sz="1800">
              <a:solidFill>
                <a:schemeClr val="dk1"/>
              </a:solidFill>
              <a:latin typeface="Calibri"/>
              <a:ea typeface="Calibri"/>
              <a:cs typeface="Calibri"/>
              <a:sym typeface="Calibri"/>
            </a:endParaRPr>
          </a:p>
          <a:p>
            <a:pPr indent="-3111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Melhoria da gestão financeira para indivíduos e empresas, </a:t>
            </a:r>
            <a:r>
              <a:rPr lang="en-US" sz="1800">
                <a:solidFill>
                  <a:schemeClr val="dk1"/>
                </a:solidFill>
                <a:latin typeface="Calibri"/>
                <a:ea typeface="Calibri"/>
                <a:cs typeface="Calibri"/>
                <a:sym typeface="Calibri"/>
              </a:rPr>
              <a:t>ajudando-os a gerir melhor as suas finanças, a aceder a fundos e a tomar decisões mais informadas.</a:t>
            </a:r>
            <a:endParaRPr sz="1800">
              <a:solidFill>
                <a:schemeClr val="dk1"/>
              </a:solidFill>
              <a:latin typeface="Calibri"/>
              <a:ea typeface="Calibri"/>
              <a:cs typeface="Calibri"/>
              <a:sym typeface="Calibri"/>
            </a:endParaRPr>
          </a:p>
          <a:p>
            <a:pPr indent="-3111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Acesso a fundos - </a:t>
            </a:r>
            <a:r>
              <a:rPr lang="en-US" sz="1800">
                <a:solidFill>
                  <a:schemeClr val="dk1"/>
                </a:solidFill>
                <a:latin typeface="Calibri"/>
                <a:ea typeface="Calibri"/>
                <a:cs typeface="Calibri"/>
                <a:sym typeface="Calibri"/>
              </a:rPr>
              <a:t>proporcionar aos particulares e às empresas (ou seja, empresas em fase de arranque, pequenas empresas, trabalhadores independentes) acesso ao crédito, permitindo-lhes financiar grandes compras ou investimentos que de outra forma não seriam possíveis.</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g20a326a980a_0_32"/>
          <p:cNvPicPr preferRelativeResize="0"/>
          <p:nvPr/>
        </p:nvPicPr>
        <p:blipFill rotWithShape="1">
          <a:blip r:embed="rId3">
            <a:alphaModFix/>
          </a:blip>
          <a:srcRect b="0" l="0" r="0" t="0"/>
          <a:stretch/>
        </p:blipFill>
        <p:spPr>
          <a:xfrm>
            <a:off x="0" y="643"/>
            <a:ext cx="9144003" cy="5142859"/>
          </a:xfrm>
          <a:prstGeom prst="rect">
            <a:avLst/>
          </a:prstGeom>
          <a:noFill/>
          <a:ln>
            <a:noFill/>
          </a:ln>
        </p:spPr>
      </p:pic>
      <p:sp>
        <p:nvSpPr>
          <p:cNvPr id="226" name="Google Shape;226;g20a326a980a_0_32"/>
          <p:cNvSpPr txBox="1"/>
          <p:nvPr/>
        </p:nvSpPr>
        <p:spPr>
          <a:xfrm>
            <a:off x="584197" y="1035172"/>
            <a:ext cx="816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BENEFÍCIOS DA UTILIZAÇÃO DE SERVIÇOS FINANCEIROS</a:t>
            </a:r>
            <a:endParaRPr/>
          </a:p>
        </p:txBody>
      </p:sp>
      <p:sp>
        <p:nvSpPr>
          <p:cNvPr id="227" name="Google Shape;227;g20a326a980a_0_32"/>
          <p:cNvSpPr txBox="1"/>
          <p:nvPr/>
        </p:nvSpPr>
        <p:spPr>
          <a:xfrm>
            <a:off x="102450" y="1352275"/>
            <a:ext cx="8759100" cy="2570400"/>
          </a:xfrm>
          <a:prstGeom prst="rect">
            <a:avLst/>
          </a:prstGeom>
          <a:noFill/>
          <a:ln>
            <a:noFill/>
          </a:ln>
        </p:spPr>
        <p:txBody>
          <a:bodyPr anchorCtr="0" anchor="t" bIns="45700" lIns="91425" spcFirstLastPara="1" rIns="91425" wrap="square" tIns="45700">
            <a:spAutoFit/>
          </a:bodyPr>
          <a:lstStyle/>
          <a:p>
            <a:pPr indent="0" lvl="0" marL="0" marR="0" rtl="0" algn="just">
              <a:spcBef>
                <a:spcPts val="800"/>
              </a:spcBef>
              <a:spcAft>
                <a:spcPts val="0"/>
              </a:spcAft>
              <a:buNone/>
            </a:pPr>
            <a:r>
              <a:t/>
            </a:r>
            <a:endParaRPr sz="1500">
              <a:solidFill>
                <a:schemeClr val="dk1"/>
              </a:solidFill>
              <a:latin typeface="Calibri"/>
              <a:ea typeface="Calibri"/>
              <a:cs typeface="Calibri"/>
              <a:sym typeface="Calibri"/>
            </a:endParaRPr>
          </a:p>
          <a:p>
            <a:pPr indent="-3111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Acesso a conhecimentos especializados - </a:t>
            </a:r>
            <a:r>
              <a:rPr lang="en-US" sz="1800">
                <a:solidFill>
                  <a:schemeClr val="dk1"/>
                </a:solidFill>
                <a:latin typeface="Calibri"/>
                <a:ea typeface="Calibri"/>
                <a:cs typeface="Calibri"/>
                <a:sym typeface="Calibri"/>
              </a:rPr>
              <a:t>hoje em dia existe um melhor acesso a conhecimentos e conselhos profissionais que podem ajudar a gerir melhor as finanças pessoais e empresariais para atingir os objetivos financeiros. </a:t>
            </a:r>
            <a:endParaRPr sz="1800">
              <a:solidFill>
                <a:schemeClr val="dk1"/>
              </a:solidFill>
              <a:latin typeface="Calibri"/>
              <a:ea typeface="Calibri"/>
              <a:cs typeface="Calibri"/>
              <a:sym typeface="Calibri"/>
            </a:endParaRPr>
          </a:p>
          <a:p>
            <a:pPr indent="-3111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Facilitar o comércio e promover as compras, </a:t>
            </a:r>
            <a:r>
              <a:rPr lang="en-US" sz="1800">
                <a:solidFill>
                  <a:schemeClr val="dk1"/>
                </a:solidFill>
                <a:latin typeface="Calibri"/>
                <a:ea typeface="Calibri"/>
                <a:cs typeface="Calibri"/>
                <a:sym typeface="Calibri"/>
              </a:rPr>
              <a:t>permitindo o comércio eletrónico e as transacções entre particulares e empresas. </a:t>
            </a:r>
            <a:endParaRPr sz="1800">
              <a:solidFill>
                <a:schemeClr val="dk1"/>
              </a:solidFill>
              <a:latin typeface="Calibri"/>
              <a:ea typeface="Calibri"/>
              <a:cs typeface="Calibri"/>
              <a:sym typeface="Calibri"/>
            </a:endParaRPr>
          </a:p>
          <a:p>
            <a:pPr indent="-3111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Facilitar o acesso dos jovens à educação, </a:t>
            </a:r>
            <a:r>
              <a:rPr lang="en-US" sz="1800">
                <a:solidFill>
                  <a:schemeClr val="dk1"/>
                </a:solidFill>
                <a:latin typeface="Calibri"/>
                <a:ea typeface="Calibri"/>
                <a:cs typeface="Calibri"/>
                <a:sym typeface="Calibri"/>
              </a:rPr>
              <a:t>ajudando a gerir os custos e a facilitar os pagamentos relacionados com a educação.</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8"/>
          <p:cNvPicPr preferRelativeResize="0"/>
          <p:nvPr/>
        </p:nvPicPr>
        <p:blipFill rotWithShape="1">
          <a:blip r:embed="rId3">
            <a:alphaModFix/>
          </a:blip>
          <a:srcRect b="0" l="0" r="0" t="0"/>
          <a:stretch/>
        </p:blipFill>
        <p:spPr>
          <a:xfrm>
            <a:off x="0" y="643"/>
            <a:ext cx="9144000" cy="5142857"/>
          </a:xfrm>
          <a:prstGeom prst="rect">
            <a:avLst/>
          </a:prstGeom>
          <a:noFill/>
          <a:ln>
            <a:noFill/>
          </a:ln>
        </p:spPr>
      </p:pic>
      <p:sp>
        <p:nvSpPr>
          <p:cNvPr id="234" name="Google Shape;234;p18"/>
          <p:cNvSpPr txBox="1"/>
          <p:nvPr/>
        </p:nvSpPr>
        <p:spPr>
          <a:xfrm>
            <a:off x="584198" y="900517"/>
            <a:ext cx="816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DICAS PARA UTILIZAR SERVIÇOS FINANCEIROS</a:t>
            </a:r>
            <a:endParaRPr/>
          </a:p>
        </p:txBody>
      </p:sp>
      <p:sp>
        <p:nvSpPr>
          <p:cNvPr id="235" name="Google Shape;235;p18"/>
          <p:cNvSpPr txBox="1"/>
          <p:nvPr/>
        </p:nvSpPr>
        <p:spPr>
          <a:xfrm>
            <a:off x="160900" y="1187950"/>
            <a:ext cx="8856600" cy="4032900"/>
          </a:xfrm>
          <a:prstGeom prst="rect">
            <a:avLst/>
          </a:prstGeom>
          <a:noFill/>
          <a:ln>
            <a:noFill/>
          </a:ln>
        </p:spPr>
        <p:txBody>
          <a:bodyPr anchorCtr="0" anchor="t" bIns="45700" lIns="91425" spcFirstLastPara="1" rIns="91425" wrap="square" tIns="45700">
            <a:spAutoFit/>
          </a:bodyPr>
          <a:lstStyle/>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Tenha cuidado com emails, chamadas telefónicas ou cartas</a:t>
            </a:r>
            <a:r>
              <a:rPr lang="en-US" sz="1800">
                <a:solidFill>
                  <a:schemeClr val="dk1"/>
                </a:solidFill>
                <a:latin typeface="Calibri"/>
                <a:ea typeface="Calibri"/>
                <a:cs typeface="Calibri"/>
                <a:sym typeface="Calibri"/>
              </a:rPr>
              <a:t> não solicitadas que peçam informações pessoais ou financeiras.</a:t>
            </a:r>
            <a:endParaRPr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Cuidado </a:t>
            </a:r>
            <a:r>
              <a:rPr lang="en-US" sz="1800">
                <a:solidFill>
                  <a:schemeClr val="dk1"/>
                </a:solidFill>
                <a:latin typeface="Calibri"/>
                <a:ea typeface="Calibri"/>
                <a:cs typeface="Calibri"/>
                <a:sym typeface="Calibri"/>
              </a:rPr>
              <a:t>com as comissões de descoberto!</a:t>
            </a:r>
            <a:endParaRPr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Leia sempre os contratos</a:t>
            </a:r>
            <a:r>
              <a:rPr lang="en-US" sz="1800">
                <a:solidFill>
                  <a:schemeClr val="dk1"/>
                </a:solidFill>
                <a:latin typeface="Calibri"/>
                <a:ea typeface="Calibri"/>
                <a:cs typeface="Calibri"/>
                <a:sym typeface="Calibri"/>
              </a:rPr>
              <a:t> que assina com as instituições financeiras e esteja atento às comissões ocultas. </a:t>
            </a:r>
            <a:endParaRPr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Tenha cuidado com os produtos de crédito </a:t>
            </a:r>
            <a:r>
              <a:rPr lang="en-US" sz="1800">
                <a:solidFill>
                  <a:schemeClr val="dk1"/>
                </a:solidFill>
                <a:latin typeface="Calibri"/>
                <a:ea typeface="Calibri"/>
                <a:cs typeface="Calibri"/>
                <a:sym typeface="Calibri"/>
              </a:rPr>
              <a:t>com juros elevados, ou seja, cartões de crédito, empréstimos ao consumo, créditos rápidos, etc. </a:t>
            </a:r>
            <a:endParaRPr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Tenha em atenção a segurança online e proteja os seus dados pessoais. </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É sempre bom consultar um consultor financeiro </a:t>
            </a:r>
            <a:r>
              <a:rPr lang="en-US" sz="1800">
                <a:solidFill>
                  <a:schemeClr val="dk1"/>
                </a:solidFill>
                <a:latin typeface="Calibri"/>
                <a:ea typeface="Calibri"/>
                <a:cs typeface="Calibri"/>
                <a:sym typeface="Calibri"/>
              </a:rPr>
              <a:t>experiente antes de tomar a decisão de utilizar um serviço ou um produto financeiro, especialmente os que estão relacionados com o endividamento. </a:t>
            </a:r>
            <a:endParaRPr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Certifique-se de que compreende os riscos </a:t>
            </a:r>
            <a:r>
              <a:rPr lang="en-US" sz="1800">
                <a:solidFill>
                  <a:schemeClr val="dk1"/>
                </a:solidFill>
                <a:latin typeface="Calibri"/>
                <a:ea typeface="Calibri"/>
                <a:cs typeface="Calibri"/>
                <a:sym typeface="Calibri"/>
              </a:rPr>
              <a:t>envolvidos antes de investir.</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96" name="Google Shape;96;p2"/>
          <p:cNvSpPr txBox="1"/>
          <p:nvPr/>
        </p:nvSpPr>
        <p:spPr>
          <a:xfrm>
            <a:off x="480962" y="1548976"/>
            <a:ext cx="42237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chemeClr val="dk1"/>
                </a:solidFill>
                <a:latin typeface="Calibri"/>
                <a:ea typeface="Calibri"/>
                <a:cs typeface="Calibri"/>
                <a:sym typeface="Calibri"/>
              </a:rPr>
              <a:t>M</a:t>
            </a:r>
            <a:r>
              <a:rPr b="1" lang="en-US" sz="3600">
                <a:solidFill>
                  <a:schemeClr val="dk1"/>
                </a:solidFill>
                <a:latin typeface="Calibri"/>
                <a:ea typeface="Calibri"/>
                <a:cs typeface="Calibri"/>
                <a:sym typeface="Calibri"/>
              </a:rPr>
              <a:t>Ó</a:t>
            </a:r>
            <a:r>
              <a:rPr b="1" i="0" lang="en-US" sz="3600" u="none" cap="none" strike="noStrike">
                <a:solidFill>
                  <a:schemeClr val="dk1"/>
                </a:solidFill>
                <a:latin typeface="Calibri"/>
                <a:ea typeface="Calibri"/>
                <a:cs typeface="Calibri"/>
                <a:sym typeface="Calibri"/>
              </a:rPr>
              <a:t>DUL</a:t>
            </a:r>
            <a:r>
              <a:rPr b="1" lang="en-US" sz="3600">
                <a:solidFill>
                  <a:schemeClr val="dk1"/>
                </a:solidFill>
                <a:latin typeface="Calibri"/>
                <a:ea typeface="Calibri"/>
                <a:cs typeface="Calibri"/>
                <a:sym typeface="Calibri"/>
              </a:rPr>
              <a:t>O</a:t>
            </a:r>
            <a:r>
              <a:rPr b="1" i="0" lang="en-US" sz="3600" u="none" cap="none" strike="noStrike">
                <a:solidFill>
                  <a:schemeClr val="dk1"/>
                </a:solidFill>
                <a:latin typeface="Calibri"/>
                <a:ea typeface="Calibri"/>
                <a:cs typeface="Calibri"/>
                <a:sym typeface="Calibri"/>
              </a:rPr>
              <a:t> 3: </a:t>
            </a:r>
            <a:endParaRPr/>
          </a:p>
          <a:p>
            <a:pPr indent="0" lvl="0" marL="0" marR="0" rtl="0" algn="l">
              <a:spcBef>
                <a:spcPts val="0"/>
              </a:spcBef>
              <a:spcAft>
                <a:spcPts val="0"/>
              </a:spcAft>
              <a:buNone/>
            </a:pPr>
            <a:r>
              <a:rPr b="1" lang="en-US" sz="3600">
                <a:solidFill>
                  <a:schemeClr val="dk1"/>
                </a:solidFill>
                <a:latin typeface="Calibri"/>
                <a:ea typeface="Calibri"/>
                <a:cs typeface="Calibri"/>
                <a:sym typeface="Calibri"/>
              </a:rPr>
              <a:t>SERVIÇOS FINANCEIROS: UM PERCURSO</a:t>
            </a:r>
            <a:r>
              <a:rPr lang="en-US" sz="3600">
                <a:solidFill>
                  <a:schemeClr val="dk1"/>
                </a:solidFill>
                <a:latin typeface="Calibri"/>
                <a:ea typeface="Calibri"/>
                <a:cs typeface="Calibri"/>
                <a:sym typeface="Calibri"/>
              </a:rPr>
              <a:t> </a:t>
            </a:r>
            <a:endParaRPr sz="3600">
              <a:solidFill>
                <a:schemeClr val="dk1"/>
              </a:solidFill>
              <a:latin typeface="Calibri"/>
              <a:ea typeface="Calibri"/>
              <a:cs typeface="Calibri"/>
              <a:sym typeface="Calibri"/>
            </a:endParaRPr>
          </a:p>
        </p:txBody>
      </p:sp>
      <p:pic>
        <p:nvPicPr>
          <p:cNvPr descr="Text, letter&#10;&#10;Description automatically generated" id="97" name="Google Shape;97;p2"/>
          <p:cNvPicPr preferRelativeResize="0"/>
          <p:nvPr/>
        </p:nvPicPr>
        <p:blipFill rotWithShape="1">
          <a:blip r:embed="rId4">
            <a:alphaModFix/>
          </a:blip>
          <a:srcRect b="0" l="0" r="0" t="0"/>
          <a:stretch/>
        </p:blipFill>
        <p:spPr>
          <a:xfrm>
            <a:off x="4922662" y="1383956"/>
            <a:ext cx="3603163" cy="2906927"/>
          </a:xfrm>
          <a:prstGeom prst="rect">
            <a:avLst/>
          </a:prstGeom>
          <a:solidFill>
            <a:srgbClr val="ECECEC"/>
          </a:solidFill>
          <a:ln cap="rnd" cmpd="sng" w="190500">
            <a:solidFill>
              <a:srgbClr val="FFFFFF"/>
            </a:solidFill>
            <a:prstDash val="solid"/>
            <a:round/>
            <a:headEnd len="sm" w="sm" type="none"/>
            <a:tailEnd len="sm" w="sm" type="none"/>
          </a:ln>
          <a:effectLst>
            <a:outerShdw blurRad="36195" rotWithShape="0" algn="tl" dir="11400000" dist="12700">
              <a:srgbClr val="000000">
                <a:alpha val="32941"/>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9"/>
          <p:cNvPicPr preferRelativeResize="0"/>
          <p:nvPr/>
        </p:nvPicPr>
        <p:blipFill rotWithShape="1">
          <a:blip r:embed="rId3">
            <a:alphaModFix/>
          </a:blip>
          <a:srcRect b="0" l="0" r="0" t="0"/>
          <a:stretch/>
        </p:blipFill>
        <p:spPr>
          <a:xfrm>
            <a:off x="0" y="643"/>
            <a:ext cx="9144000" cy="5142857"/>
          </a:xfrm>
          <a:prstGeom prst="rect">
            <a:avLst/>
          </a:prstGeom>
          <a:noFill/>
          <a:ln>
            <a:noFill/>
          </a:ln>
        </p:spPr>
      </p:pic>
      <p:sp>
        <p:nvSpPr>
          <p:cNvPr id="242" name="Google Shape;242;p19"/>
          <p:cNvSpPr txBox="1"/>
          <p:nvPr/>
        </p:nvSpPr>
        <p:spPr>
          <a:xfrm>
            <a:off x="462427" y="1555154"/>
            <a:ext cx="46842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alibri"/>
                <a:ea typeface="Calibri"/>
                <a:cs typeface="Calibri"/>
                <a:sym typeface="Calibri"/>
              </a:rPr>
              <a:t>Unidade 3: </a:t>
            </a:r>
            <a:endParaRPr/>
          </a:p>
          <a:p>
            <a:pPr indent="0" lvl="0" marL="0" marR="0" rtl="0" algn="l">
              <a:spcBef>
                <a:spcPts val="0"/>
              </a:spcBef>
              <a:spcAft>
                <a:spcPts val="0"/>
              </a:spcAft>
              <a:buNone/>
            </a:pPr>
            <a:r>
              <a:rPr b="1" lang="en-US" sz="3600">
                <a:solidFill>
                  <a:schemeClr val="dk1"/>
                </a:solidFill>
                <a:latin typeface="Calibri"/>
                <a:ea typeface="Calibri"/>
                <a:cs typeface="Calibri"/>
                <a:sym typeface="Calibri"/>
              </a:rPr>
              <a:t>O futuro do setor dos serviços financeiros</a:t>
            </a:r>
            <a:endParaRPr b="1" sz="3600">
              <a:solidFill>
                <a:schemeClr val="dk1"/>
              </a:solidFill>
              <a:latin typeface="Calibri"/>
              <a:ea typeface="Calibri"/>
              <a:cs typeface="Calibri"/>
              <a:sym typeface="Calibri"/>
            </a:endParaRPr>
          </a:p>
        </p:txBody>
      </p:sp>
      <p:sp>
        <p:nvSpPr>
          <p:cNvPr id="243" name="Google Shape;243;p19"/>
          <p:cNvSpPr txBox="1"/>
          <p:nvPr/>
        </p:nvSpPr>
        <p:spPr>
          <a:xfrm>
            <a:off x="5146589" y="1556087"/>
            <a:ext cx="3397200" cy="258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3C3F44"/>
                </a:solidFill>
                <a:latin typeface="Arial"/>
                <a:ea typeface="Arial"/>
                <a:cs typeface="Arial"/>
                <a:sym typeface="Arial"/>
              </a:rPr>
              <a:t>“</a:t>
            </a:r>
            <a:r>
              <a:rPr i="1" lang="en-US" sz="1800">
                <a:solidFill>
                  <a:srgbClr val="3C3F44"/>
                </a:solidFill>
              </a:rPr>
              <a:t>O futuro do dinheiro assenta no aumento do acesso ao sistema de serviços financeiros por parte de um maior número de pessoas - e por detrás disso está o Santo Graal subjacente, que são os dados.</a:t>
            </a:r>
            <a:r>
              <a:rPr i="1" lang="en-US" sz="1800">
                <a:solidFill>
                  <a:srgbClr val="3C3F44"/>
                </a:solidFill>
                <a:latin typeface="Arial"/>
                <a:ea typeface="Arial"/>
                <a:cs typeface="Arial"/>
                <a:sym typeface="Arial"/>
              </a:rPr>
              <a:t>”</a:t>
            </a:r>
            <a:endParaRPr i="0" sz="1800">
              <a:solidFill>
                <a:srgbClr val="3C3F44"/>
              </a:solidFill>
              <a:latin typeface="Arial"/>
              <a:ea typeface="Arial"/>
              <a:cs typeface="Arial"/>
              <a:sym typeface="Arial"/>
            </a:endParaRPr>
          </a:p>
          <a:p>
            <a:pPr indent="0" lvl="0" marL="0" marR="0" rtl="0" algn="l">
              <a:spcBef>
                <a:spcPts val="0"/>
              </a:spcBef>
              <a:spcAft>
                <a:spcPts val="0"/>
              </a:spcAft>
              <a:buNone/>
            </a:pPr>
            <a:r>
              <a:rPr b="1" i="1" lang="en-US" sz="1800">
                <a:solidFill>
                  <a:srgbClr val="3C3F44"/>
                </a:solidFill>
                <a:latin typeface="Arial"/>
                <a:ea typeface="Arial"/>
                <a:cs typeface="Arial"/>
                <a:sym typeface="Arial"/>
              </a:rPr>
              <a:t>Kelly Fryer, Executive Director of FinTech Sandbox</a:t>
            </a:r>
            <a:endParaRPr b="0" i="0" sz="1800">
              <a:solidFill>
                <a:srgbClr val="3C3F44"/>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20"/>
          <p:cNvPicPr preferRelativeResize="0"/>
          <p:nvPr/>
        </p:nvPicPr>
        <p:blipFill rotWithShape="1">
          <a:blip r:embed="rId3">
            <a:alphaModFix/>
          </a:blip>
          <a:srcRect b="0" l="0" r="0" t="0"/>
          <a:stretch/>
        </p:blipFill>
        <p:spPr>
          <a:xfrm>
            <a:off x="0" y="-688610"/>
            <a:ext cx="9144000" cy="5142857"/>
          </a:xfrm>
          <a:prstGeom prst="rect">
            <a:avLst/>
          </a:prstGeom>
          <a:noFill/>
          <a:ln>
            <a:noFill/>
          </a:ln>
        </p:spPr>
      </p:pic>
      <p:sp>
        <p:nvSpPr>
          <p:cNvPr id="250" name="Google Shape;250;p20"/>
          <p:cNvSpPr txBox="1"/>
          <p:nvPr/>
        </p:nvSpPr>
        <p:spPr>
          <a:xfrm>
            <a:off x="552883" y="577360"/>
            <a:ext cx="816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2000">
                <a:solidFill>
                  <a:schemeClr val="dk1"/>
                </a:solidFill>
                <a:latin typeface="Calibri"/>
                <a:ea typeface="Calibri"/>
                <a:cs typeface="Calibri"/>
                <a:sym typeface="Calibri"/>
              </a:rPr>
              <a:t>PAGAMENTOS DIGITAIS E SERVIÇOS DE TRANSFERÊNCIA DE DINHEIRO</a:t>
            </a:r>
            <a:endParaRPr b="1" sz="2000">
              <a:solidFill>
                <a:schemeClr val="dk1"/>
              </a:solidFill>
              <a:latin typeface="Calibri"/>
              <a:ea typeface="Calibri"/>
              <a:cs typeface="Calibri"/>
              <a:sym typeface="Calibri"/>
            </a:endParaRPr>
          </a:p>
        </p:txBody>
      </p:sp>
      <p:sp>
        <p:nvSpPr>
          <p:cNvPr id="251" name="Google Shape;251;p20"/>
          <p:cNvSpPr txBox="1"/>
          <p:nvPr/>
        </p:nvSpPr>
        <p:spPr>
          <a:xfrm>
            <a:off x="267500" y="1129975"/>
            <a:ext cx="8661300" cy="25449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Carteiras digitais </a:t>
            </a:r>
            <a:r>
              <a:rPr lang="en-US" sz="1800">
                <a:solidFill>
                  <a:schemeClr val="dk1"/>
                </a:solidFill>
                <a:latin typeface="Calibri"/>
                <a:ea typeface="Calibri"/>
                <a:cs typeface="Calibri"/>
                <a:sym typeface="Calibri"/>
              </a:rPr>
              <a:t>como Dwolla, GooglePlay, PayPal, Zell, etc. </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Aplicações de pagamento P2P </a:t>
            </a:r>
            <a:r>
              <a:rPr lang="en-US" sz="1800">
                <a:solidFill>
                  <a:schemeClr val="dk1"/>
                </a:solidFill>
                <a:latin typeface="Calibri"/>
                <a:ea typeface="Calibri"/>
                <a:cs typeface="Calibri"/>
                <a:sym typeface="Calibri"/>
              </a:rPr>
              <a:t>(Venmo, Zelle, Revoult, Paysera, etc.).</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Aplicações de banca móvel </a:t>
            </a:r>
            <a:r>
              <a:rPr lang="en-US" sz="1800">
                <a:solidFill>
                  <a:schemeClr val="dk1"/>
                </a:solidFill>
                <a:latin typeface="Calibri"/>
                <a:ea typeface="Calibri"/>
                <a:cs typeface="Calibri"/>
                <a:sym typeface="Calibri"/>
              </a:rPr>
              <a:t>(estas são oferecidas pelos bancos tradicionais).</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Sistemas de pagamento em linha</a:t>
            </a:r>
            <a:r>
              <a:rPr lang="en-US" sz="1800">
                <a:solidFill>
                  <a:schemeClr val="dk1"/>
                </a:solidFill>
                <a:latin typeface="Calibri"/>
                <a:ea typeface="Calibri"/>
                <a:cs typeface="Calibri"/>
                <a:sym typeface="Calibri"/>
              </a:rPr>
              <a:t> (por exemplo, Skrill, Stripe, PayPall, etc.).</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Plataformas de troca de criptomoedas (por exemplo, Nexo, Kra</a:t>
            </a:r>
            <a:r>
              <a:rPr lang="en-US" sz="1800">
                <a:solidFill>
                  <a:schemeClr val="dk1"/>
                </a:solidFill>
                <a:latin typeface="Calibri"/>
                <a:ea typeface="Calibri"/>
                <a:cs typeface="Calibri"/>
                <a:sym typeface="Calibri"/>
              </a:rPr>
              <a:t>ken, Coinbase, Bitstamp, etc.). </a:t>
            </a:r>
            <a:endParaRPr sz="1800">
              <a:solidFill>
                <a:schemeClr val="dk1"/>
              </a:solidFill>
              <a:latin typeface="Calibri"/>
              <a:ea typeface="Calibri"/>
              <a:cs typeface="Calibri"/>
              <a:sym typeface="Calibri"/>
            </a:endParaRPr>
          </a:p>
          <a:p>
            <a:pPr indent="-2857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Serviços de remessas digitais</a:t>
            </a:r>
            <a:r>
              <a:rPr lang="en-US" sz="1800">
                <a:solidFill>
                  <a:schemeClr val="dk1"/>
                </a:solidFill>
                <a:latin typeface="Calibri"/>
                <a:ea typeface="Calibri"/>
                <a:cs typeface="Calibri"/>
                <a:sym typeface="Calibri"/>
              </a:rPr>
              <a:t> (TransferWise, Xoom e WorldRemit).</a:t>
            </a:r>
            <a:endParaRPr sz="1800">
              <a:solidFill>
                <a:schemeClr val="dk1"/>
              </a:solidFill>
              <a:latin typeface="Calibri"/>
              <a:ea typeface="Calibri"/>
              <a:cs typeface="Calibri"/>
              <a:sym typeface="Calibri"/>
            </a:endParaRPr>
          </a:p>
        </p:txBody>
      </p:sp>
      <p:sp>
        <p:nvSpPr>
          <p:cNvPr id="252" name="Google Shape;252;p20"/>
          <p:cNvSpPr txBox="1"/>
          <p:nvPr/>
        </p:nvSpPr>
        <p:spPr>
          <a:xfrm>
            <a:off x="488950" y="4044888"/>
            <a:ext cx="8166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US" sz="2800">
                <a:solidFill>
                  <a:schemeClr val="dk1"/>
                </a:solidFill>
                <a:latin typeface="Calibri"/>
                <a:ea typeface="Calibri"/>
                <a:cs typeface="Calibri"/>
                <a:sym typeface="Calibri"/>
              </a:rPr>
              <a:t>Qual é o que utiliza?</a:t>
            </a:r>
            <a:endParaRPr b="1" sz="2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1"/>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259" name="Google Shape;259;p21"/>
          <p:cNvSpPr txBox="1"/>
          <p:nvPr/>
        </p:nvSpPr>
        <p:spPr>
          <a:xfrm>
            <a:off x="573731" y="1036890"/>
            <a:ext cx="816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FERRAMENTAS DIGITAIS PARA A GESTÃO FINANCEIRA PESSOAL</a:t>
            </a:r>
            <a:endParaRPr b="1" sz="1800">
              <a:solidFill>
                <a:schemeClr val="dk1"/>
              </a:solidFill>
              <a:latin typeface="Calibri"/>
              <a:ea typeface="Calibri"/>
              <a:cs typeface="Calibri"/>
              <a:sym typeface="Calibri"/>
            </a:endParaRPr>
          </a:p>
        </p:txBody>
      </p:sp>
      <p:sp>
        <p:nvSpPr>
          <p:cNvPr id="260" name="Google Shape;260;p21"/>
          <p:cNvSpPr txBox="1"/>
          <p:nvPr/>
        </p:nvSpPr>
        <p:spPr>
          <a:xfrm>
            <a:off x="187550" y="1400525"/>
            <a:ext cx="8767800" cy="3581400"/>
          </a:xfrm>
          <a:prstGeom prst="rect">
            <a:avLst/>
          </a:prstGeom>
          <a:noFill/>
          <a:ln>
            <a:noFill/>
          </a:ln>
        </p:spPr>
        <p:txBody>
          <a:bodyPr anchorCtr="0" anchor="t" bIns="45700" lIns="91425" spcFirstLastPara="1" rIns="91425" wrap="square" tIns="45700">
            <a:spAutoFit/>
          </a:bodyPr>
          <a:lstStyle/>
          <a:p>
            <a:pPr indent="-273050" lvl="0" marL="285750" marR="0" rtl="0" algn="just">
              <a:spcBef>
                <a:spcPts val="0"/>
              </a:spcBef>
              <a:spcAft>
                <a:spcPts val="0"/>
              </a:spcAft>
              <a:buClr>
                <a:schemeClr val="dk1"/>
              </a:buClr>
              <a:buSzPts val="1800"/>
              <a:buFont typeface="Calibri"/>
              <a:buChar char="•"/>
            </a:pPr>
            <a:r>
              <a:rPr b="1" lang="en-US" sz="2000">
                <a:latin typeface="Calibri"/>
                <a:ea typeface="Calibri"/>
                <a:cs typeface="Calibri"/>
                <a:sym typeface="Calibri"/>
              </a:rPr>
              <a:t>Mint</a:t>
            </a:r>
            <a:r>
              <a:rPr b="1" lang="en-US" sz="1800">
                <a:latin typeface="Calibri"/>
                <a:ea typeface="Calibri"/>
                <a:cs typeface="Calibri"/>
                <a:sym typeface="Calibri"/>
              </a:rPr>
              <a:t> </a:t>
            </a:r>
            <a:r>
              <a:rPr lang="en-US" sz="1800">
                <a:latin typeface="Calibri"/>
                <a:ea typeface="Calibri"/>
                <a:cs typeface="Calibri"/>
                <a:sym typeface="Calibri"/>
              </a:rPr>
              <a:t>é uma ferramenta completa de gestão das finanças pessoais que permite aos utilizadores controlar as suas despesas, orçamento e investimentos num único local.  Veja </a:t>
            </a:r>
            <a:r>
              <a:rPr lang="en-US" sz="1800" u="sng">
                <a:solidFill>
                  <a:schemeClr val="hlink"/>
                </a:solidFill>
                <a:latin typeface="Calibri"/>
                <a:ea typeface="Calibri"/>
                <a:cs typeface="Calibri"/>
                <a:sym typeface="Calibri"/>
                <a:hlinkClick r:id="rId4"/>
              </a:rPr>
              <a:t>este vídeo</a:t>
            </a:r>
            <a:r>
              <a:rPr lang="en-US" sz="1800">
                <a:latin typeface="Calibri"/>
                <a:ea typeface="Calibri"/>
                <a:cs typeface="Calibri"/>
                <a:sym typeface="Calibri"/>
              </a:rPr>
              <a:t> para conhecer algumas das funcionalidades do Mint. </a:t>
            </a:r>
            <a:endParaRPr sz="1800">
              <a:latin typeface="Calibri"/>
              <a:ea typeface="Calibri"/>
              <a:cs typeface="Calibri"/>
              <a:sym typeface="Calibri"/>
            </a:endParaRPr>
          </a:p>
          <a:p>
            <a:pPr indent="-273050" lvl="0" marL="285750" marR="0" rtl="0" algn="just">
              <a:spcBef>
                <a:spcPts val="0"/>
              </a:spcBef>
              <a:spcAft>
                <a:spcPts val="0"/>
              </a:spcAft>
              <a:buClr>
                <a:schemeClr val="dk1"/>
              </a:buClr>
              <a:buSzPts val="1800"/>
              <a:buFont typeface="Calibri"/>
              <a:buChar char="•"/>
            </a:pPr>
            <a:r>
              <a:rPr b="1" lang="en-US" sz="2000">
                <a:solidFill>
                  <a:schemeClr val="dk1"/>
                </a:solidFill>
                <a:latin typeface="Calibri"/>
                <a:ea typeface="Calibri"/>
                <a:cs typeface="Calibri"/>
                <a:sym typeface="Calibri"/>
              </a:rPr>
              <a:t>You Need A Budget (YNAB) </a:t>
            </a:r>
            <a:r>
              <a:rPr lang="en-US" sz="1800">
                <a:solidFill>
                  <a:schemeClr val="dk1"/>
                </a:solidFill>
                <a:latin typeface="Calibri"/>
                <a:ea typeface="Calibri"/>
                <a:cs typeface="Calibri"/>
                <a:sym typeface="Calibri"/>
              </a:rPr>
              <a:t>é uma ferramenta gratuita de gestão de despesas e poupança sem esforço, com um método amigável e flexível para gerir as suas finanças. O seu slogan é "Money Doesn't Have To Be Messy" (O dinheiro não tem de ser complicado). </a:t>
            </a:r>
            <a:r>
              <a:rPr lang="en-US" sz="1800" u="sng">
                <a:solidFill>
                  <a:schemeClr val="hlink"/>
                </a:solidFill>
                <a:latin typeface="Calibri"/>
                <a:ea typeface="Calibri"/>
                <a:cs typeface="Calibri"/>
                <a:sym typeface="Calibri"/>
                <a:hlinkClick r:id="rId5"/>
              </a:rPr>
              <a:t>Aqui está um vídeo</a:t>
            </a:r>
            <a:r>
              <a:rPr lang="en-US" sz="1800">
                <a:solidFill>
                  <a:schemeClr val="dk1"/>
                </a:solidFill>
                <a:latin typeface="Calibri"/>
                <a:ea typeface="Calibri"/>
                <a:cs typeface="Calibri"/>
                <a:sym typeface="Calibri"/>
              </a:rPr>
              <a:t> sobre o funcionamento do YNAB. </a:t>
            </a:r>
            <a:endParaRPr sz="1800">
              <a:solidFill>
                <a:schemeClr val="dk1"/>
              </a:solidFill>
              <a:latin typeface="Calibri"/>
              <a:ea typeface="Calibri"/>
              <a:cs typeface="Calibri"/>
              <a:sym typeface="Calibri"/>
            </a:endParaRPr>
          </a:p>
          <a:p>
            <a:pPr indent="-273050" lvl="0" marL="285750" marR="0" rtl="0" algn="just">
              <a:spcBef>
                <a:spcPts val="0"/>
              </a:spcBef>
              <a:spcAft>
                <a:spcPts val="0"/>
              </a:spcAft>
              <a:buClr>
                <a:schemeClr val="dk1"/>
              </a:buClr>
              <a:buSzPts val="1800"/>
              <a:buFont typeface="Calibri"/>
              <a:buChar char="•"/>
            </a:pPr>
            <a:r>
              <a:rPr b="1" lang="en-US" sz="2000">
                <a:solidFill>
                  <a:schemeClr val="dk1"/>
                </a:solidFill>
                <a:latin typeface="Calibri"/>
                <a:ea typeface="Calibri"/>
                <a:cs typeface="Calibri"/>
                <a:sym typeface="Calibri"/>
              </a:rPr>
              <a:t>Zeta</a:t>
            </a:r>
            <a:r>
              <a:rPr lang="en-US" sz="1800">
                <a:solidFill>
                  <a:schemeClr val="dk1"/>
                </a:solidFill>
                <a:latin typeface="Calibri"/>
                <a:ea typeface="Calibri"/>
                <a:cs typeface="Calibri"/>
                <a:sym typeface="Calibri"/>
              </a:rPr>
              <a:t> é uma aplicação bancária moderna para ajudar a sua família a prosperar. É uma das poucas aplicações de orçamento gratuitas concebidas especificamente para casais e para a gestão financeira conjunta. </a:t>
            </a:r>
            <a:endParaRPr sz="1800">
              <a:solidFill>
                <a:schemeClr val="dk1"/>
              </a:solidFill>
              <a:latin typeface="Calibri"/>
              <a:ea typeface="Calibri"/>
              <a:cs typeface="Calibri"/>
              <a:sym typeface="Calibri"/>
            </a:endParaRPr>
          </a:p>
          <a:p>
            <a:pPr indent="-273050" lvl="0" marL="285750" marR="0" rtl="0" algn="just">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Eis alguns outros exemplos: Simnplifi, Pocket Guard, Stash.....</a:t>
            </a:r>
            <a:endParaRPr sz="1800">
              <a:solidFill>
                <a:schemeClr val="dk1"/>
              </a:solidFill>
              <a:latin typeface="Calibri"/>
              <a:ea typeface="Calibri"/>
              <a:cs typeface="Calibri"/>
              <a:sym typeface="Calibri"/>
            </a:endParaRPr>
          </a:p>
          <a:p>
            <a:pPr indent="-184150" lvl="0" marL="285750" marR="0" rtl="0" algn="just">
              <a:spcBef>
                <a:spcPts val="8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261" name="Google Shape;261;p21"/>
          <p:cNvSpPr txBox="1"/>
          <p:nvPr/>
        </p:nvSpPr>
        <p:spPr>
          <a:xfrm>
            <a:off x="488950" y="4588449"/>
            <a:ext cx="8166000" cy="523200"/>
          </a:xfrm>
          <a:prstGeom prst="rect">
            <a:avLst/>
          </a:prstGeom>
          <a:noFill/>
          <a:ln>
            <a:noFill/>
          </a:ln>
        </p:spPr>
        <p:txBody>
          <a:bodyPr anchorCtr="0" anchor="t" bIns="45700" lIns="91425" spcFirstLastPara="1" rIns="91425" wrap="square" tIns="45700">
            <a:spAutoFit/>
          </a:bodyPr>
          <a:lstStyle/>
          <a:p>
            <a:pPr indent="0" lvl="0" marL="0" rtl="0" algn="ctr">
              <a:lnSpc>
                <a:spcPct val="107000"/>
              </a:lnSpc>
              <a:spcBef>
                <a:spcPts val="0"/>
              </a:spcBef>
              <a:spcAft>
                <a:spcPts val="0"/>
              </a:spcAft>
              <a:buNone/>
            </a:pPr>
            <a:r>
              <a:rPr b="1" lang="en-US" sz="2800">
                <a:solidFill>
                  <a:schemeClr val="dk1"/>
                </a:solidFill>
                <a:latin typeface="Calibri"/>
                <a:ea typeface="Calibri"/>
                <a:cs typeface="Calibri"/>
                <a:sym typeface="Calibri"/>
              </a:rPr>
              <a:t>Qual é o que utiliza?</a:t>
            </a:r>
            <a:endParaRPr b="1" sz="2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22"/>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268" name="Google Shape;268;p22"/>
          <p:cNvSpPr txBox="1"/>
          <p:nvPr/>
        </p:nvSpPr>
        <p:spPr>
          <a:xfrm>
            <a:off x="203200" y="900525"/>
            <a:ext cx="9088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FINANCIAMENTO INTEGRADO - </a:t>
            </a:r>
            <a:r>
              <a:rPr i="1" lang="en-US" sz="1800">
                <a:solidFill>
                  <a:schemeClr val="dk1"/>
                </a:solidFill>
                <a:latin typeface="Calibri"/>
                <a:ea typeface="Calibri"/>
                <a:cs typeface="Calibri"/>
                <a:sym typeface="Calibri"/>
              </a:rPr>
              <a:t>o que é e como altera o setor dos serviços financeiros?</a:t>
            </a:r>
            <a:endParaRPr/>
          </a:p>
        </p:txBody>
      </p:sp>
      <p:sp>
        <p:nvSpPr>
          <p:cNvPr id="269" name="Google Shape;269;p22"/>
          <p:cNvSpPr txBox="1"/>
          <p:nvPr/>
        </p:nvSpPr>
        <p:spPr>
          <a:xfrm>
            <a:off x="0" y="1340350"/>
            <a:ext cx="9088800" cy="3827400"/>
          </a:xfrm>
          <a:prstGeom prst="rect">
            <a:avLst/>
          </a:prstGeom>
          <a:noFill/>
          <a:ln>
            <a:noFill/>
          </a:ln>
        </p:spPr>
        <p:txBody>
          <a:bodyPr anchorCtr="0" anchor="t" bIns="45700" lIns="91425" spcFirstLastPara="1" rIns="91425" wrap="square" tIns="45700">
            <a:spAutoFit/>
          </a:bodyPr>
          <a:lstStyle/>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O financiamento incorporado </a:t>
            </a:r>
            <a:r>
              <a:rPr lang="en-US" sz="1800">
                <a:solidFill>
                  <a:schemeClr val="dk1"/>
                </a:solidFill>
                <a:latin typeface="Calibri"/>
                <a:ea typeface="Calibri"/>
                <a:cs typeface="Calibri"/>
                <a:sym typeface="Calibri"/>
              </a:rPr>
              <a:t>refere-se </a:t>
            </a:r>
            <a:r>
              <a:rPr b="1" lang="en-US" sz="1800">
                <a:solidFill>
                  <a:schemeClr val="dk1"/>
                </a:solidFill>
                <a:latin typeface="Calibri"/>
                <a:ea typeface="Calibri"/>
                <a:cs typeface="Calibri"/>
                <a:sym typeface="Calibri"/>
              </a:rPr>
              <a:t>à integração de serviços e produtos financeiros em produtos e serviços não financeiros.  </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lang="en-US" sz="1800">
                <a:solidFill>
                  <a:schemeClr val="dk1"/>
                </a:solidFill>
                <a:latin typeface="Calibri"/>
                <a:ea typeface="Calibri"/>
                <a:cs typeface="Calibri"/>
                <a:sym typeface="Calibri"/>
              </a:rPr>
              <a:t>Em termos simples, </a:t>
            </a:r>
            <a:r>
              <a:rPr b="1" lang="en-US" sz="1800">
                <a:solidFill>
                  <a:schemeClr val="dk1"/>
                </a:solidFill>
                <a:latin typeface="Calibri"/>
                <a:ea typeface="Calibri"/>
                <a:cs typeface="Calibri"/>
                <a:sym typeface="Calibri"/>
              </a:rPr>
              <a:t>o financiamento integrado permite às empresas não financeiras integrar serviços financeiros diretamente nos seus produtos e serviços.</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Engloba muitos produtos e serviços, </a:t>
            </a:r>
            <a:r>
              <a:rPr lang="en-US" sz="1800">
                <a:solidFill>
                  <a:schemeClr val="dk1"/>
                </a:solidFill>
                <a:latin typeface="Calibri"/>
                <a:ea typeface="Calibri"/>
                <a:cs typeface="Calibri"/>
                <a:sym typeface="Calibri"/>
              </a:rPr>
              <a:t>tais como serviços bancários integrados</a:t>
            </a:r>
            <a:r>
              <a:rPr b="1" lang="en-US" sz="1800">
                <a:solidFill>
                  <a:schemeClr val="dk1"/>
                </a:solidFill>
                <a:latin typeface="Calibri"/>
                <a:ea typeface="Calibri"/>
                <a:cs typeface="Calibri"/>
                <a:sym typeface="Calibri"/>
              </a:rPr>
              <a:t>, pagamentos integrados, empréstimos integrados e seguros integrados, </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Pode ser um comerciante de comércio eletrónico que oferece seguros, </a:t>
            </a:r>
            <a:r>
              <a:rPr lang="en-US" sz="1800">
                <a:solidFill>
                  <a:schemeClr val="dk1"/>
                </a:solidFill>
                <a:latin typeface="Calibri"/>
                <a:ea typeface="Calibri"/>
                <a:cs typeface="Calibri"/>
                <a:sym typeface="Calibri"/>
              </a:rPr>
              <a:t>uma aplicação de café que oferece pagamentos com um </a:t>
            </a:r>
            <a:r>
              <a:rPr b="1" lang="en-US" sz="1800">
                <a:solidFill>
                  <a:schemeClr val="dk1"/>
                </a:solidFill>
                <a:latin typeface="Calibri"/>
                <a:ea typeface="Calibri"/>
                <a:cs typeface="Calibri"/>
                <a:sym typeface="Calibri"/>
              </a:rPr>
              <a:t>clique ou um cartão de crédito com a marca de uma loja de departamentos.</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Quando um serviço ou produto financeiro é incorporado num ambiente não bancário, cria uma melhor experiência para o cliente e, </a:t>
            </a:r>
            <a:r>
              <a:rPr lang="en-US" sz="1800">
                <a:solidFill>
                  <a:schemeClr val="dk1"/>
                </a:solidFill>
                <a:latin typeface="Calibri"/>
                <a:ea typeface="Calibri"/>
                <a:cs typeface="Calibri"/>
                <a:sym typeface="Calibri"/>
              </a:rPr>
              <a:t>para os bancos, </a:t>
            </a:r>
            <a:r>
              <a:rPr b="1" lang="en-US" sz="1800">
                <a:solidFill>
                  <a:schemeClr val="dk1"/>
                </a:solidFill>
                <a:latin typeface="Calibri"/>
                <a:ea typeface="Calibri"/>
                <a:cs typeface="Calibri"/>
                <a:sym typeface="Calibri"/>
              </a:rPr>
              <a:t>abre oportunidades para novos fluxos de receitas.</a:t>
            </a:r>
            <a:endParaRPr b="1"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23"/>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276" name="Google Shape;276;p23"/>
          <p:cNvSpPr txBox="1"/>
          <p:nvPr/>
        </p:nvSpPr>
        <p:spPr>
          <a:xfrm>
            <a:off x="584198" y="1129117"/>
            <a:ext cx="8166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2000">
                <a:solidFill>
                  <a:schemeClr val="dk1"/>
                </a:solidFill>
                <a:latin typeface="Calibri"/>
                <a:ea typeface="Calibri"/>
                <a:cs typeface="Calibri"/>
                <a:sym typeface="Calibri"/>
              </a:rPr>
              <a:t>OUTRAS INOVAÇÕES FINANCEIRAS</a:t>
            </a:r>
            <a:endParaRPr b="1" sz="2000">
              <a:solidFill>
                <a:schemeClr val="dk1"/>
              </a:solidFill>
              <a:latin typeface="Calibri"/>
              <a:ea typeface="Calibri"/>
              <a:cs typeface="Calibri"/>
              <a:sym typeface="Calibri"/>
            </a:endParaRPr>
          </a:p>
        </p:txBody>
      </p:sp>
      <p:sp>
        <p:nvSpPr>
          <p:cNvPr id="277" name="Google Shape;277;p23"/>
          <p:cNvSpPr txBox="1"/>
          <p:nvPr/>
        </p:nvSpPr>
        <p:spPr>
          <a:xfrm>
            <a:off x="668979" y="1613832"/>
            <a:ext cx="7996500" cy="2103600"/>
          </a:xfrm>
          <a:prstGeom prst="rect">
            <a:avLst/>
          </a:prstGeom>
          <a:noFill/>
          <a:ln>
            <a:noFill/>
          </a:ln>
        </p:spPr>
        <p:txBody>
          <a:bodyPr anchorCtr="0" anchor="t" bIns="45700" lIns="91425" spcFirstLastPara="1" rIns="91425" wrap="square" tIns="45700">
            <a:spAutoFit/>
          </a:bodyPr>
          <a:lstStyle/>
          <a:p>
            <a:pPr indent="-298450" lvl="0" marL="285750" marR="0" rtl="0" algn="just">
              <a:spcBef>
                <a:spcPts val="0"/>
              </a:spcBef>
              <a:spcAft>
                <a:spcPts val="0"/>
              </a:spcAft>
              <a:buClr>
                <a:schemeClr val="dk1"/>
              </a:buClr>
              <a:buSzPts val="1800"/>
              <a:buChar char="•"/>
            </a:pPr>
            <a:r>
              <a:rPr b="1" lang="en-US" sz="1800">
                <a:solidFill>
                  <a:schemeClr val="dk1"/>
                </a:solidFill>
                <a:latin typeface="Calibri"/>
                <a:ea typeface="Calibri"/>
                <a:cs typeface="Calibri"/>
                <a:sym typeface="Calibri"/>
              </a:rPr>
              <a:t>Empréstimos entre pares</a:t>
            </a:r>
            <a:endParaRPr b="1" sz="1800">
              <a:solidFill>
                <a:schemeClr val="dk1"/>
              </a:solidFill>
              <a:latin typeface="Calibri"/>
              <a:ea typeface="Calibri"/>
              <a:cs typeface="Calibri"/>
              <a:sym typeface="Calibri"/>
            </a:endParaRPr>
          </a:p>
          <a:p>
            <a:pPr indent="-298450" lvl="0" marL="285750" marR="0" rtl="0" algn="just">
              <a:spcBef>
                <a:spcPts val="0"/>
              </a:spcBef>
              <a:spcAft>
                <a:spcPts val="0"/>
              </a:spcAft>
              <a:buClr>
                <a:schemeClr val="dk1"/>
              </a:buClr>
              <a:buSzPts val="1800"/>
              <a:buChar char="•"/>
            </a:pPr>
            <a:r>
              <a:rPr b="1" lang="en-US" sz="1800">
                <a:solidFill>
                  <a:schemeClr val="dk1"/>
                </a:solidFill>
                <a:latin typeface="Calibri"/>
                <a:ea typeface="Calibri"/>
                <a:cs typeface="Calibri"/>
                <a:sym typeface="Calibri"/>
              </a:rPr>
              <a:t>Robo-conselheiros e Inteligência Artificial</a:t>
            </a:r>
            <a:endParaRPr b="1" sz="1800">
              <a:solidFill>
                <a:schemeClr val="dk1"/>
              </a:solidFill>
              <a:latin typeface="Calibri"/>
              <a:ea typeface="Calibri"/>
              <a:cs typeface="Calibri"/>
              <a:sym typeface="Calibri"/>
            </a:endParaRPr>
          </a:p>
          <a:p>
            <a:pPr indent="-298450" lvl="0" marL="285750" marR="0" rtl="0" algn="just">
              <a:spcBef>
                <a:spcPts val="0"/>
              </a:spcBef>
              <a:spcAft>
                <a:spcPts val="0"/>
              </a:spcAft>
              <a:buClr>
                <a:schemeClr val="dk1"/>
              </a:buClr>
              <a:buSzPts val="1800"/>
              <a:buChar char="•"/>
            </a:pPr>
            <a:r>
              <a:rPr b="1" lang="en-US" sz="1800">
                <a:solidFill>
                  <a:schemeClr val="dk1"/>
                </a:solidFill>
                <a:latin typeface="Calibri"/>
                <a:ea typeface="Calibri"/>
                <a:cs typeface="Calibri"/>
                <a:sym typeface="Calibri"/>
              </a:rPr>
              <a:t>Tecnologia de cadeia de blocos</a:t>
            </a:r>
            <a:endParaRPr b="1" sz="1800">
              <a:solidFill>
                <a:schemeClr val="dk1"/>
              </a:solidFill>
              <a:latin typeface="Calibri"/>
              <a:ea typeface="Calibri"/>
              <a:cs typeface="Calibri"/>
              <a:sym typeface="Calibri"/>
            </a:endParaRPr>
          </a:p>
          <a:p>
            <a:pPr indent="-298450" lvl="0" marL="285750" marR="0" rtl="0" algn="just">
              <a:spcBef>
                <a:spcPts val="0"/>
              </a:spcBef>
              <a:spcAft>
                <a:spcPts val="0"/>
              </a:spcAft>
              <a:buClr>
                <a:schemeClr val="dk1"/>
              </a:buClr>
              <a:buSzPts val="1800"/>
              <a:buChar char="•"/>
            </a:pPr>
            <a:r>
              <a:rPr b="1" lang="en-US" sz="1800">
                <a:solidFill>
                  <a:schemeClr val="dk1"/>
                </a:solidFill>
                <a:latin typeface="Calibri"/>
                <a:ea typeface="Calibri"/>
                <a:cs typeface="Calibri"/>
                <a:sym typeface="Calibri"/>
              </a:rPr>
              <a:t>Autenticação biométrica</a:t>
            </a:r>
            <a:endParaRPr b="1" sz="1800">
              <a:solidFill>
                <a:schemeClr val="dk1"/>
              </a:solidFill>
              <a:latin typeface="Calibri"/>
              <a:ea typeface="Calibri"/>
              <a:cs typeface="Calibri"/>
              <a:sym typeface="Calibri"/>
            </a:endParaRPr>
          </a:p>
          <a:p>
            <a:pPr indent="-298450" lvl="0" marL="285750" marR="0" rtl="0" algn="just">
              <a:spcBef>
                <a:spcPts val="0"/>
              </a:spcBef>
              <a:spcAft>
                <a:spcPts val="0"/>
              </a:spcAft>
              <a:buClr>
                <a:schemeClr val="dk1"/>
              </a:buClr>
              <a:buSzPts val="1800"/>
              <a:buChar char="•"/>
            </a:pPr>
            <a:r>
              <a:rPr b="1" lang="en-US" sz="1800">
                <a:solidFill>
                  <a:schemeClr val="dk1"/>
                </a:solidFill>
                <a:latin typeface="Calibri"/>
                <a:ea typeface="Calibri"/>
                <a:cs typeface="Calibri"/>
                <a:sym typeface="Calibri"/>
              </a:rPr>
              <a:t>Criptomoedas</a:t>
            </a:r>
            <a:endParaRPr b="1" sz="1800">
              <a:solidFill>
                <a:schemeClr val="dk1"/>
              </a:solidFill>
              <a:latin typeface="Calibri"/>
              <a:ea typeface="Calibri"/>
              <a:cs typeface="Calibri"/>
              <a:sym typeface="Calibri"/>
            </a:endParaRPr>
          </a:p>
          <a:p>
            <a:pPr indent="-298450" lvl="0" marL="285750" marR="0" rtl="0" algn="just">
              <a:spcBef>
                <a:spcPts val="0"/>
              </a:spcBef>
              <a:spcAft>
                <a:spcPts val="0"/>
              </a:spcAft>
              <a:buClr>
                <a:schemeClr val="dk1"/>
              </a:buClr>
              <a:buSzPts val="1800"/>
              <a:buChar char="•"/>
            </a:pPr>
            <a:r>
              <a:rPr b="1" lang="en-US" sz="1800">
                <a:solidFill>
                  <a:schemeClr val="dk1"/>
                </a:solidFill>
                <a:latin typeface="Calibri"/>
                <a:ea typeface="Calibri"/>
                <a:cs typeface="Calibri"/>
                <a:sym typeface="Calibri"/>
              </a:rPr>
              <a:t>Crowdfunding</a:t>
            </a:r>
            <a:endParaRPr b="1" sz="1800">
              <a:solidFill>
                <a:schemeClr val="dk1"/>
              </a:solidFill>
              <a:latin typeface="Calibri"/>
              <a:ea typeface="Calibri"/>
              <a:cs typeface="Calibri"/>
              <a:sym typeface="Calibri"/>
            </a:endParaRPr>
          </a:p>
          <a:p>
            <a:pPr indent="-184150" lvl="0" marL="285750" marR="0" rtl="0" algn="just">
              <a:spcBef>
                <a:spcPts val="80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p:txBody>
      </p:sp>
      <p:sp>
        <p:nvSpPr>
          <p:cNvPr id="278" name="Google Shape;278;p23"/>
          <p:cNvSpPr txBox="1"/>
          <p:nvPr/>
        </p:nvSpPr>
        <p:spPr>
          <a:xfrm>
            <a:off x="499416" y="4329578"/>
            <a:ext cx="8166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US" sz="2800">
                <a:solidFill>
                  <a:schemeClr val="dk1"/>
                </a:solidFill>
                <a:latin typeface="Calibri"/>
                <a:ea typeface="Calibri"/>
                <a:cs typeface="Calibri"/>
                <a:sym typeface="Calibri"/>
              </a:rPr>
              <a:t>Já ouviu falar de outras inovações financeiras?</a:t>
            </a:r>
            <a:endParaRPr b="1" sz="2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4"/>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285" name="Google Shape;285;p24"/>
          <p:cNvSpPr txBox="1"/>
          <p:nvPr/>
        </p:nvSpPr>
        <p:spPr>
          <a:xfrm>
            <a:off x="584198" y="1129117"/>
            <a:ext cx="816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Como tornar-se financeiramente à prova de futuro? Eis algumas dicas:</a:t>
            </a:r>
            <a:endParaRPr b="1" sz="1800">
              <a:solidFill>
                <a:schemeClr val="dk1"/>
              </a:solidFill>
              <a:latin typeface="Calibri"/>
              <a:ea typeface="Calibri"/>
              <a:cs typeface="Calibri"/>
              <a:sym typeface="Calibri"/>
            </a:endParaRPr>
          </a:p>
        </p:txBody>
      </p:sp>
      <p:sp>
        <p:nvSpPr>
          <p:cNvPr id="286" name="Google Shape;286;p24"/>
          <p:cNvSpPr txBox="1"/>
          <p:nvPr/>
        </p:nvSpPr>
        <p:spPr>
          <a:xfrm>
            <a:off x="687768" y="1582948"/>
            <a:ext cx="7996500" cy="3406800"/>
          </a:xfrm>
          <a:prstGeom prst="rect">
            <a:avLst/>
          </a:prstGeom>
          <a:noFill/>
          <a:ln>
            <a:noFill/>
          </a:ln>
        </p:spPr>
        <p:txBody>
          <a:bodyPr anchorCtr="0" anchor="t" bIns="45700" lIns="91425" spcFirstLastPara="1" rIns="91425" wrap="square" tIns="45700">
            <a:spAutoFit/>
          </a:bodyPr>
          <a:lstStyle/>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Começar a poupar cedo</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Viver de acordo com as suas possibilidades</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Criar um orçamento e gerir o seu dinheiro</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Investir na sua educação</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Criar um fundo de emergência</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Fazer um seguro</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Familiarizar-se com o conceito de planeamento financeiro</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Evitar compras por impulso </a:t>
            </a:r>
            <a:endParaRPr b="1" sz="1800">
              <a:solidFill>
                <a:schemeClr val="dk1"/>
              </a:solidFill>
              <a:latin typeface="Calibri"/>
              <a:ea typeface="Calibri"/>
              <a:cs typeface="Calibri"/>
              <a:sym typeface="Calibri"/>
            </a:endParaRPr>
          </a:p>
          <a:p>
            <a:pPr indent="-298450" lvl="0" marL="285750" marR="0" rtl="0" algn="just">
              <a:spcBef>
                <a:spcPts val="800"/>
              </a:spcBef>
              <a:spcAft>
                <a:spcPts val="0"/>
              </a:spcAft>
              <a:buClr>
                <a:schemeClr val="dk1"/>
              </a:buClr>
              <a:buSzPts val="1800"/>
              <a:buChar char="•"/>
            </a:pPr>
            <a:r>
              <a:rPr b="1" lang="en-US" sz="1800">
                <a:solidFill>
                  <a:schemeClr val="dk1"/>
                </a:solidFill>
                <a:latin typeface="Calibri"/>
                <a:ea typeface="Calibri"/>
                <a:cs typeface="Calibri"/>
                <a:sym typeface="Calibri"/>
              </a:rPr>
              <a:t>Fazer donativos e apoiar os outros.</a:t>
            </a:r>
            <a:endParaRPr b="1"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25"/>
          <p:cNvPicPr preferRelativeResize="0"/>
          <p:nvPr/>
        </p:nvPicPr>
        <p:blipFill rotWithShape="1">
          <a:blip r:embed="rId3">
            <a:alphaModFix/>
          </a:blip>
          <a:srcRect b="0" l="0" r="0" t="0"/>
          <a:stretch/>
        </p:blipFill>
        <p:spPr>
          <a:xfrm>
            <a:off x="0" y="0"/>
            <a:ext cx="9144003" cy="5142859"/>
          </a:xfrm>
          <a:prstGeom prst="rect">
            <a:avLst/>
          </a:prstGeom>
          <a:noFill/>
          <a:ln>
            <a:noFill/>
          </a:ln>
        </p:spPr>
      </p:pic>
      <p:sp>
        <p:nvSpPr>
          <p:cNvPr id="293" name="Google Shape;293;p25"/>
          <p:cNvSpPr txBox="1"/>
          <p:nvPr/>
        </p:nvSpPr>
        <p:spPr>
          <a:xfrm>
            <a:off x="299589" y="916327"/>
            <a:ext cx="4684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alibri"/>
                <a:ea typeface="Calibri"/>
                <a:cs typeface="Calibri"/>
                <a:sym typeface="Calibri"/>
              </a:rPr>
              <a:t>Discussão em grupo</a:t>
            </a:r>
            <a:endParaRPr b="1" sz="3600">
              <a:solidFill>
                <a:schemeClr val="dk1"/>
              </a:solidFill>
              <a:latin typeface="Calibri"/>
              <a:ea typeface="Calibri"/>
              <a:cs typeface="Calibri"/>
              <a:sym typeface="Calibri"/>
            </a:endParaRPr>
          </a:p>
        </p:txBody>
      </p:sp>
      <p:sp>
        <p:nvSpPr>
          <p:cNvPr id="294" name="Google Shape;294;p25"/>
          <p:cNvSpPr txBox="1"/>
          <p:nvPr/>
        </p:nvSpPr>
        <p:spPr>
          <a:xfrm>
            <a:off x="223075" y="1613825"/>
            <a:ext cx="8803500" cy="389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i="1" lang="en-US" sz="1900">
                <a:solidFill>
                  <a:srgbClr val="3C3F44"/>
                </a:solidFill>
              </a:rPr>
              <a:t>A sua experiência na utilização de um serviço financeiro!</a:t>
            </a:r>
            <a:endParaRPr i="1" sz="1900">
              <a:solidFill>
                <a:srgbClr val="3C3F44"/>
              </a:solidFill>
            </a:endParaRPr>
          </a:p>
          <a:p>
            <a:pPr indent="0" lvl="0" marL="0" marR="0" rtl="0" algn="l">
              <a:spcBef>
                <a:spcPts val="0"/>
              </a:spcBef>
              <a:spcAft>
                <a:spcPts val="0"/>
              </a:spcAft>
              <a:buClr>
                <a:schemeClr val="dk1"/>
              </a:buClr>
              <a:buSzPts val="1100"/>
              <a:buFont typeface="Arial"/>
              <a:buNone/>
            </a:pPr>
            <a:r>
              <a:t/>
            </a:r>
            <a:endParaRPr i="1" sz="1900">
              <a:solidFill>
                <a:srgbClr val="3C3F44"/>
              </a:solidFill>
            </a:endParaRPr>
          </a:p>
          <a:p>
            <a:pPr indent="0" lvl="0" marL="0" marR="0" rtl="0" algn="l">
              <a:spcBef>
                <a:spcPts val="0"/>
              </a:spcBef>
              <a:spcAft>
                <a:spcPts val="0"/>
              </a:spcAft>
              <a:buClr>
                <a:schemeClr val="dk1"/>
              </a:buClr>
              <a:buSzPts val="1100"/>
              <a:buFont typeface="Arial"/>
              <a:buNone/>
            </a:pPr>
            <a:r>
              <a:rPr i="1" lang="en-US" sz="1900">
                <a:solidFill>
                  <a:srgbClr val="3C3F44"/>
                </a:solidFill>
              </a:rPr>
              <a:t>Que tipo de serviço ou produto utilizou? (por exemplo, banco, pagamento em linha, moeda digital, aplicação em linha/móvel, etc.).</a:t>
            </a:r>
            <a:endParaRPr i="1" sz="1900">
              <a:solidFill>
                <a:srgbClr val="3C3F44"/>
              </a:solidFill>
            </a:endParaRPr>
          </a:p>
          <a:p>
            <a:pPr indent="0" lvl="0" marL="0" marR="0" rtl="0" algn="l">
              <a:spcBef>
                <a:spcPts val="0"/>
              </a:spcBef>
              <a:spcAft>
                <a:spcPts val="0"/>
              </a:spcAft>
              <a:buClr>
                <a:schemeClr val="dk1"/>
              </a:buClr>
              <a:buSzPts val="1100"/>
              <a:buFont typeface="Arial"/>
              <a:buNone/>
            </a:pPr>
            <a:r>
              <a:rPr i="1" lang="en-US" sz="1900">
                <a:solidFill>
                  <a:srgbClr val="3C3F44"/>
                </a:solidFill>
              </a:rPr>
              <a:t>Enfrentou algum desafio/vantagem ao utilizar este produto/serviço específico?</a:t>
            </a:r>
            <a:endParaRPr i="1" sz="1900">
              <a:solidFill>
                <a:srgbClr val="3C3F44"/>
              </a:solidFill>
            </a:endParaRPr>
          </a:p>
          <a:p>
            <a:pPr indent="0" lvl="0" marL="0" marR="0" rtl="0" algn="l">
              <a:spcBef>
                <a:spcPts val="0"/>
              </a:spcBef>
              <a:spcAft>
                <a:spcPts val="0"/>
              </a:spcAft>
              <a:buClr>
                <a:schemeClr val="dk1"/>
              </a:buClr>
              <a:buSzPts val="1100"/>
              <a:buFont typeface="Arial"/>
              <a:buNone/>
            </a:pPr>
            <a:r>
              <a:rPr i="1" lang="en-US" sz="1900">
                <a:solidFill>
                  <a:srgbClr val="3C3F44"/>
                </a:solidFill>
              </a:rPr>
              <a:t>Que melhorias gostaria de ver nestes serviços, ou seja, o que poderia ter sido melhor?</a:t>
            </a:r>
            <a:endParaRPr i="1" sz="1900">
              <a:solidFill>
                <a:srgbClr val="3C3F44"/>
              </a:solidFill>
            </a:endParaRPr>
          </a:p>
          <a:p>
            <a:pPr indent="0" lvl="0" marL="0" marR="0" rtl="0" algn="l">
              <a:spcBef>
                <a:spcPts val="0"/>
              </a:spcBef>
              <a:spcAft>
                <a:spcPts val="0"/>
              </a:spcAft>
              <a:buClr>
                <a:schemeClr val="dk1"/>
              </a:buClr>
              <a:buSzPts val="1100"/>
              <a:buFont typeface="Arial"/>
              <a:buNone/>
            </a:pPr>
            <a:r>
              <a:rPr i="1" lang="en-US" sz="1900">
                <a:solidFill>
                  <a:srgbClr val="3C3F44"/>
                </a:solidFill>
              </a:rPr>
              <a:t>As suas dicas e conselhos para outras pessoas que estão a pensar em utilizar um serviço financeiro?</a:t>
            </a:r>
            <a:endParaRPr i="1" sz="1900">
              <a:solidFill>
                <a:srgbClr val="3C3F44"/>
              </a:solidFill>
            </a:endParaRPr>
          </a:p>
          <a:p>
            <a:pPr indent="0" lvl="0" marL="0" marR="0" rtl="0" algn="l">
              <a:spcBef>
                <a:spcPts val="0"/>
              </a:spcBef>
              <a:spcAft>
                <a:spcPts val="0"/>
              </a:spcAft>
              <a:buClr>
                <a:schemeClr val="dk1"/>
              </a:buClr>
              <a:buSzPts val="1100"/>
              <a:buFont typeface="Arial"/>
              <a:buNone/>
            </a:pPr>
            <a:r>
              <a:t/>
            </a:r>
            <a:endParaRPr i="1" sz="1900">
              <a:solidFill>
                <a:srgbClr val="3C3F44"/>
              </a:solidFill>
            </a:endParaRPr>
          </a:p>
          <a:p>
            <a:pPr indent="0" lvl="0" marL="0" marR="0" rtl="0" algn="ctr">
              <a:spcBef>
                <a:spcPts val="0"/>
              </a:spcBef>
              <a:spcAft>
                <a:spcPts val="0"/>
              </a:spcAft>
              <a:buClr>
                <a:schemeClr val="dk1"/>
              </a:buClr>
              <a:buSzPts val="1100"/>
              <a:buFont typeface="Arial"/>
              <a:buNone/>
            </a:pPr>
            <a:r>
              <a:rPr i="1" lang="en-US" sz="1900">
                <a:solidFill>
                  <a:srgbClr val="3C3F44"/>
                </a:solidFill>
              </a:rPr>
              <a:t>Tempo para pensar - 5 minutos!!</a:t>
            </a:r>
            <a:endParaRPr i="1" sz="1900">
              <a:solidFill>
                <a:srgbClr val="3C3F44"/>
              </a:solidFill>
            </a:endParaRPr>
          </a:p>
          <a:p>
            <a:pPr indent="0" lvl="0" marL="0" marR="0" rtl="0" algn="l">
              <a:spcBef>
                <a:spcPts val="0"/>
              </a:spcBef>
              <a:spcAft>
                <a:spcPts val="0"/>
              </a:spcAft>
              <a:buNone/>
            </a:pPr>
            <a:r>
              <a:t/>
            </a:r>
            <a:endParaRPr b="1" i="1" sz="2000">
              <a:solidFill>
                <a:srgbClr val="3C3F44"/>
              </a:solidFill>
            </a:endParaRPr>
          </a:p>
          <a:p>
            <a:pPr indent="-171450" lvl="0" marL="285750" marR="0" rtl="0" algn="l">
              <a:spcBef>
                <a:spcPts val="0"/>
              </a:spcBef>
              <a:spcAft>
                <a:spcPts val="0"/>
              </a:spcAft>
              <a:buClr>
                <a:schemeClr val="dk1"/>
              </a:buClr>
              <a:buSzPts val="1800"/>
              <a:buFont typeface="Calibri"/>
              <a:buNone/>
            </a:pPr>
            <a:r>
              <a:t/>
            </a:r>
            <a:endParaRPr b="0" i="0" sz="1800">
              <a:solidFill>
                <a:srgbClr val="3C3F44"/>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26"/>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301" name="Google Shape;301;p26"/>
          <p:cNvSpPr txBox="1"/>
          <p:nvPr/>
        </p:nvSpPr>
        <p:spPr>
          <a:xfrm>
            <a:off x="1774824" y="2110084"/>
            <a:ext cx="56121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CONTINUA</a:t>
            </a:r>
            <a:r>
              <a:rPr b="1" lang="en-US" sz="2400">
                <a:solidFill>
                  <a:schemeClr val="dk1"/>
                </a:solidFill>
                <a:latin typeface="Calibri"/>
                <a:ea typeface="Calibri"/>
                <a:cs typeface="Calibri"/>
                <a:sym typeface="Calibri"/>
              </a:rPr>
              <a:t>..</a:t>
            </a:r>
            <a:endParaRPr/>
          </a:p>
          <a:p>
            <a:pPr indent="0" lvl="0" marL="0" marR="0" rtl="0" algn="ctr">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400">
                <a:solidFill>
                  <a:schemeClr val="dk1"/>
                </a:solidFill>
                <a:latin typeface="Calibri"/>
                <a:ea typeface="Calibri"/>
                <a:cs typeface="Calibri"/>
                <a:sym typeface="Calibri"/>
              </a:rPr>
              <a:t>Módulo 4: Orçamentação: O paradeiro do meu dinheiro</a:t>
            </a:r>
            <a:endParaRPr b="1" sz="2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27"/>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307" name="Google Shape;307;p27"/>
          <p:cNvSpPr/>
          <p:nvPr/>
        </p:nvSpPr>
        <p:spPr>
          <a:xfrm>
            <a:off x="3447775" y="2651700"/>
            <a:ext cx="2478600" cy="681600"/>
          </a:xfrm>
          <a:prstGeom prst="rect">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rgbClr val="FFFFFF"/>
                </a:solidFill>
                <a:latin typeface="Calibri"/>
                <a:ea typeface="Calibri"/>
                <a:cs typeface="Calibri"/>
                <a:sym typeface="Calibri"/>
              </a:rPr>
              <a:t>OBRIGADA!</a:t>
            </a:r>
            <a:endParaRPr sz="300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b="0" l="0" r="0" t="0"/>
          <a:stretch/>
        </p:blipFill>
        <p:spPr>
          <a:xfrm>
            <a:off x="0" y="306847"/>
            <a:ext cx="9144000" cy="5142857"/>
          </a:xfrm>
          <a:prstGeom prst="rect">
            <a:avLst/>
          </a:prstGeom>
          <a:noFill/>
          <a:ln>
            <a:noFill/>
          </a:ln>
        </p:spPr>
      </p:pic>
      <p:sp>
        <p:nvSpPr>
          <p:cNvPr id="104" name="Google Shape;104;p3"/>
          <p:cNvSpPr txBox="1"/>
          <p:nvPr/>
        </p:nvSpPr>
        <p:spPr>
          <a:xfrm>
            <a:off x="584200" y="1358729"/>
            <a:ext cx="8166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Antes de começarmos - Quais são os objetivos desta sessão? </a:t>
            </a:r>
            <a:endParaRPr sz="1800">
              <a:solidFill>
                <a:schemeClr val="dk1"/>
              </a:solidFill>
              <a:latin typeface="Calibri"/>
              <a:ea typeface="Calibri"/>
              <a:cs typeface="Calibri"/>
              <a:sym typeface="Calibri"/>
            </a:endParaRPr>
          </a:p>
        </p:txBody>
      </p:sp>
      <p:sp>
        <p:nvSpPr>
          <p:cNvPr id="105" name="Google Shape;105;p3"/>
          <p:cNvSpPr txBox="1"/>
          <p:nvPr/>
        </p:nvSpPr>
        <p:spPr>
          <a:xfrm>
            <a:off x="905133" y="1793832"/>
            <a:ext cx="7299900" cy="2543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2400"/>
              <a:buFont typeface="Noto Sans Symbols"/>
              <a:buChar char="∙"/>
            </a:pPr>
            <a:r>
              <a:rPr i="1" lang="en-US" sz="2400">
                <a:solidFill>
                  <a:schemeClr val="dk1"/>
                </a:solidFill>
                <a:latin typeface="Calibri"/>
                <a:ea typeface="Calibri"/>
                <a:cs typeface="Calibri"/>
                <a:sym typeface="Calibri"/>
              </a:rPr>
              <a:t>Perceber</a:t>
            </a:r>
            <a:r>
              <a:rPr i="1" lang="en-US" sz="2400">
                <a:solidFill>
                  <a:schemeClr val="dk1"/>
                </a:solidFill>
                <a:latin typeface="Calibri"/>
                <a:ea typeface="Calibri"/>
                <a:cs typeface="Calibri"/>
                <a:sym typeface="Calibri"/>
              </a:rPr>
              <a:t> </a:t>
            </a:r>
            <a:r>
              <a:rPr i="1" lang="en-US" sz="1800">
                <a:solidFill>
                  <a:schemeClr val="dk1"/>
                </a:solidFill>
                <a:latin typeface="Calibri"/>
                <a:ea typeface="Calibri"/>
                <a:cs typeface="Calibri"/>
                <a:sym typeface="Calibri"/>
              </a:rPr>
              <a:t>os setores dos serviços financeiros, o seu papel e a forma como </a:t>
            </a:r>
            <a:r>
              <a:rPr b="1" i="1" lang="en-US" sz="1800">
                <a:solidFill>
                  <a:schemeClr val="dk1"/>
                </a:solidFill>
                <a:latin typeface="Calibri"/>
                <a:ea typeface="Calibri"/>
                <a:cs typeface="Calibri"/>
                <a:sym typeface="Calibri"/>
              </a:rPr>
              <a:t>afetam as finanças pessoais.</a:t>
            </a:r>
            <a:endParaRPr b="1" i="1" sz="1800">
              <a:solidFill>
                <a:schemeClr val="dk1"/>
              </a:solidFill>
              <a:latin typeface="Calibri"/>
              <a:ea typeface="Calibri"/>
              <a:cs typeface="Calibri"/>
              <a:sym typeface="Calibri"/>
            </a:endParaRPr>
          </a:p>
          <a:p>
            <a:pPr indent="-304800" lvl="0" marL="342900" marR="0" rtl="0" algn="l">
              <a:lnSpc>
                <a:spcPct val="107000"/>
              </a:lnSpc>
              <a:spcBef>
                <a:spcPts val="0"/>
              </a:spcBef>
              <a:spcAft>
                <a:spcPts val="0"/>
              </a:spcAft>
              <a:buClr>
                <a:schemeClr val="dk1"/>
              </a:buClr>
              <a:buSzPts val="1800"/>
              <a:buFont typeface="Noto Sans Symbols"/>
              <a:buChar char="∙"/>
            </a:pPr>
            <a:r>
              <a:rPr i="1" lang="en-US" sz="2400">
                <a:solidFill>
                  <a:schemeClr val="dk1"/>
                </a:solidFill>
                <a:latin typeface="Calibri"/>
                <a:ea typeface="Calibri"/>
                <a:cs typeface="Calibri"/>
                <a:sym typeface="Calibri"/>
              </a:rPr>
              <a:t>Ser capaz de </a:t>
            </a:r>
            <a:r>
              <a:rPr i="1" lang="en-US" sz="1800">
                <a:solidFill>
                  <a:schemeClr val="dk1"/>
                </a:solidFill>
                <a:latin typeface="Calibri"/>
                <a:ea typeface="Calibri"/>
                <a:cs typeface="Calibri"/>
                <a:sym typeface="Calibri"/>
              </a:rPr>
              <a:t>avaliar e utilizar os serviços financeiros mais comuns.</a:t>
            </a:r>
            <a:endParaRPr i="1" sz="1800">
              <a:solidFill>
                <a:schemeClr val="dk1"/>
              </a:solidFill>
              <a:latin typeface="Calibri"/>
              <a:ea typeface="Calibri"/>
              <a:cs typeface="Calibri"/>
              <a:sym typeface="Calibri"/>
            </a:endParaRPr>
          </a:p>
          <a:p>
            <a:pPr indent="-304800" lvl="0" marL="342900" marR="0" rtl="0" algn="l">
              <a:lnSpc>
                <a:spcPct val="107000"/>
              </a:lnSpc>
              <a:spcBef>
                <a:spcPts val="0"/>
              </a:spcBef>
              <a:spcAft>
                <a:spcPts val="0"/>
              </a:spcAft>
              <a:buClr>
                <a:schemeClr val="dk1"/>
              </a:buClr>
              <a:buSzPts val="1800"/>
              <a:buFont typeface="Noto Sans Symbols"/>
              <a:buChar char="∙"/>
            </a:pPr>
            <a:r>
              <a:rPr i="1" lang="en-US" sz="2400">
                <a:solidFill>
                  <a:schemeClr val="dk1"/>
                </a:solidFill>
                <a:latin typeface="Calibri"/>
                <a:ea typeface="Calibri"/>
                <a:cs typeface="Calibri"/>
                <a:sym typeface="Calibri"/>
              </a:rPr>
              <a:t>Compreender</a:t>
            </a:r>
            <a:r>
              <a:rPr i="1" lang="en-US" sz="1800">
                <a:solidFill>
                  <a:schemeClr val="dk1"/>
                </a:solidFill>
                <a:latin typeface="Calibri"/>
                <a:ea typeface="Calibri"/>
                <a:cs typeface="Calibri"/>
                <a:sym typeface="Calibri"/>
              </a:rPr>
              <a:t> os </a:t>
            </a:r>
            <a:r>
              <a:rPr b="1" i="1" lang="en-US" sz="1800">
                <a:solidFill>
                  <a:schemeClr val="dk1"/>
                </a:solidFill>
                <a:latin typeface="Calibri"/>
                <a:ea typeface="Calibri"/>
                <a:cs typeface="Calibri"/>
                <a:sym typeface="Calibri"/>
              </a:rPr>
              <a:t>principais riscos e benefícios</a:t>
            </a:r>
            <a:r>
              <a:rPr i="1" lang="en-US" sz="1800">
                <a:solidFill>
                  <a:schemeClr val="dk1"/>
                </a:solidFill>
                <a:latin typeface="Calibri"/>
                <a:ea typeface="Calibri"/>
                <a:cs typeface="Calibri"/>
                <a:sym typeface="Calibri"/>
              </a:rPr>
              <a:t> dos serviços e produtos financeiros.</a:t>
            </a:r>
            <a:endParaRPr i="1" sz="1800">
              <a:solidFill>
                <a:schemeClr val="dk1"/>
              </a:solidFill>
              <a:latin typeface="Calibri"/>
              <a:ea typeface="Calibri"/>
              <a:cs typeface="Calibri"/>
              <a:sym typeface="Calibri"/>
            </a:endParaRPr>
          </a:p>
          <a:p>
            <a:pPr indent="-304800" lvl="0" marL="342900" marR="0" rtl="0" algn="l">
              <a:lnSpc>
                <a:spcPct val="107000"/>
              </a:lnSpc>
              <a:spcBef>
                <a:spcPts val="0"/>
              </a:spcBef>
              <a:spcAft>
                <a:spcPts val="0"/>
              </a:spcAft>
              <a:buClr>
                <a:schemeClr val="dk1"/>
              </a:buClr>
              <a:buSzPts val="1800"/>
              <a:buFont typeface="Noto Sans Symbols"/>
              <a:buChar char="∙"/>
            </a:pPr>
            <a:r>
              <a:rPr i="1" lang="en-US" sz="2400">
                <a:solidFill>
                  <a:schemeClr val="dk1"/>
                </a:solidFill>
                <a:latin typeface="Calibri"/>
                <a:ea typeface="Calibri"/>
                <a:cs typeface="Calibri"/>
                <a:sym typeface="Calibri"/>
              </a:rPr>
              <a:t>Conhecer melhor</a:t>
            </a:r>
            <a:r>
              <a:rPr i="1" lang="en-US" sz="1800">
                <a:solidFill>
                  <a:schemeClr val="dk1"/>
                </a:solidFill>
                <a:latin typeface="Calibri"/>
                <a:ea typeface="Calibri"/>
                <a:cs typeface="Calibri"/>
                <a:sym typeface="Calibri"/>
              </a:rPr>
              <a:t> as ferramentas digitais que podem </a:t>
            </a:r>
            <a:r>
              <a:rPr b="1" i="1" lang="en-US" sz="1800">
                <a:solidFill>
                  <a:schemeClr val="dk1"/>
                </a:solidFill>
                <a:latin typeface="Calibri"/>
                <a:ea typeface="Calibri"/>
                <a:cs typeface="Calibri"/>
                <a:sym typeface="Calibri"/>
              </a:rPr>
              <a:t>apoiar os jovens</a:t>
            </a:r>
            <a:r>
              <a:rPr i="1" lang="en-US" sz="1800">
                <a:solidFill>
                  <a:schemeClr val="dk1"/>
                </a:solidFill>
                <a:latin typeface="Calibri"/>
                <a:ea typeface="Calibri"/>
                <a:cs typeface="Calibri"/>
                <a:sym typeface="Calibri"/>
              </a:rPr>
              <a:t> na utilização de serviços e produtos financeiros.</a:t>
            </a:r>
            <a:endParaRPr i="1"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4"/>
          <p:cNvPicPr preferRelativeResize="0"/>
          <p:nvPr/>
        </p:nvPicPr>
        <p:blipFill rotWithShape="1">
          <a:blip r:embed="rId3">
            <a:alphaModFix/>
          </a:blip>
          <a:srcRect b="0" l="0" r="0" t="0"/>
          <a:stretch/>
        </p:blipFill>
        <p:spPr>
          <a:xfrm>
            <a:off x="0" y="368630"/>
            <a:ext cx="9144000" cy="5142857"/>
          </a:xfrm>
          <a:prstGeom prst="rect">
            <a:avLst/>
          </a:prstGeom>
          <a:noFill/>
          <a:ln>
            <a:noFill/>
          </a:ln>
        </p:spPr>
      </p:pic>
      <p:sp>
        <p:nvSpPr>
          <p:cNvPr id="112" name="Google Shape;112;p4"/>
          <p:cNvSpPr txBox="1"/>
          <p:nvPr/>
        </p:nvSpPr>
        <p:spPr>
          <a:xfrm>
            <a:off x="949582" y="2310713"/>
            <a:ext cx="73983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chemeClr val="dk1"/>
                </a:solidFill>
                <a:latin typeface="Calibri"/>
                <a:ea typeface="Calibri"/>
                <a:cs typeface="Calibri"/>
                <a:sym typeface="Calibri"/>
              </a:rPr>
              <a:t>O que preferia ter</a:t>
            </a:r>
            <a:r>
              <a:rPr b="1" i="1" lang="en-US" sz="2800">
                <a:solidFill>
                  <a:schemeClr val="dk1"/>
                </a:solidFill>
                <a:latin typeface="Calibri"/>
                <a:ea typeface="Calibri"/>
                <a:cs typeface="Calibri"/>
                <a:sym typeface="Calibri"/>
              </a:rPr>
              <a:t> – 10 milhões de euros agora, ou 20 milhões de euros daqui a 20 anos?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5"/>
          <p:cNvPicPr preferRelativeResize="0"/>
          <p:nvPr/>
        </p:nvPicPr>
        <p:blipFill rotWithShape="1">
          <a:blip r:embed="rId3">
            <a:alphaModFix/>
          </a:blip>
          <a:srcRect b="0" l="0" r="0" t="0"/>
          <a:stretch/>
        </p:blipFill>
        <p:spPr>
          <a:xfrm>
            <a:off x="0" y="0"/>
            <a:ext cx="9144000" cy="5142857"/>
          </a:xfrm>
          <a:prstGeom prst="rect">
            <a:avLst/>
          </a:prstGeom>
          <a:noFill/>
          <a:ln>
            <a:noFill/>
          </a:ln>
        </p:spPr>
      </p:pic>
      <p:sp>
        <p:nvSpPr>
          <p:cNvPr id="119" name="Google Shape;119;p5"/>
          <p:cNvSpPr txBox="1"/>
          <p:nvPr/>
        </p:nvSpPr>
        <p:spPr>
          <a:xfrm>
            <a:off x="329675" y="1123950"/>
            <a:ext cx="8420400" cy="3832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Na sessão de hoje, serão abordados os seguintes temas:</a:t>
            </a:r>
            <a:endParaRPr b="1" i="1" sz="18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700"/>
              <a:buFont typeface="Noto Sans Symbols"/>
              <a:buChar char="∙"/>
            </a:pPr>
            <a:r>
              <a:rPr b="1" lang="en-US" sz="1700">
                <a:solidFill>
                  <a:schemeClr val="dk1"/>
                </a:solidFill>
                <a:latin typeface="Calibri"/>
                <a:ea typeface="Calibri"/>
                <a:cs typeface="Calibri"/>
                <a:sym typeface="Calibri"/>
              </a:rPr>
              <a:t>O setor dos serviços financeiros </a:t>
            </a:r>
            <a:r>
              <a:rPr lang="en-US" sz="1700">
                <a:solidFill>
                  <a:schemeClr val="dk1"/>
                </a:solidFill>
                <a:latin typeface="Calibri"/>
                <a:ea typeface="Calibri"/>
                <a:cs typeface="Calibri"/>
                <a:sym typeface="Calibri"/>
              </a:rPr>
              <a:t>- a "geografia do setor" e por que razão é importante para a economia e a prosperidade geral da sociedade, principais intervenientes e como interagem entre si,</a:t>
            </a:r>
            <a:r>
              <a:rPr i="1" lang="en-US" sz="1700">
                <a:solidFill>
                  <a:schemeClr val="dk1"/>
                </a:solidFill>
                <a:latin typeface="Calibri"/>
                <a:ea typeface="Calibri"/>
                <a:cs typeface="Calibri"/>
                <a:sym typeface="Calibri"/>
              </a:rPr>
              <a:t> </a:t>
            </a:r>
            <a:r>
              <a:rPr i="1" lang="en-US" sz="1700">
                <a:solidFill>
                  <a:srgbClr val="FF0000"/>
                </a:solidFill>
                <a:latin typeface="Calibri"/>
                <a:ea typeface="Calibri"/>
                <a:cs typeface="Calibri"/>
                <a:sym typeface="Calibri"/>
              </a:rPr>
              <a:t>qual é a diferença entre serviços financeiros e produtos financeiros.</a:t>
            </a:r>
            <a:endParaRPr>
              <a:solidFill>
                <a:srgbClr val="FF0000"/>
              </a:solidFill>
            </a:endParaRPr>
          </a:p>
          <a:p>
            <a:pPr indent="-342900" lvl="0" marL="342900" marR="0" rtl="0" algn="l">
              <a:lnSpc>
                <a:spcPct val="107000"/>
              </a:lnSpc>
              <a:spcBef>
                <a:spcPts val="0"/>
              </a:spcBef>
              <a:spcAft>
                <a:spcPts val="0"/>
              </a:spcAft>
              <a:buClr>
                <a:schemeClr val="dk1"/>
              </a:buClr>
              <a:buSzPts val="1700"/>
              <a:buFont typeface="Noto Sans Symbols"/>
              <a:buChar char="∙"/>
            </a:pPr>
            <a:r>
              <a:rPr b="1" lang="en-US" sz="1700">
                <a:solidFill>
                  <a:schemeClr val="dk1"/>
                </a:solidFill>
                <a:latin typeface="Calibri"/>
                <a:ea typeface="Calibri"/>
                <a:cs typeface="Calibri"/>
                <a:sym typeface="Calibri"/>
              </a:rPr>
              <a:t>Utilizar serviços e produtos financeiros - </a:t>
            </a:r>
            <a:r>
              <a:rPr lang="en-US" sz="1700">
                <a:solidFill>
                  <a:schemeClr val="dk1"/>
                </a:solidFill>
                <a:latin typeface="Calibri"/>
                <a:ea typeface="Calibri"/>
                <a:cs typeface="Calibri"/>
                <a:sym typeface="Calibri"/>
              </a:rPr>
              <a:t>quais são os diferentes tipos de serviços financeiros, os serviços financeiros mais populares, partilhar a sua experiência pessoal de utilização de serviços financeiros, riscos e benefícios e o que fazer e não fazer quando se utilizam serviços financeiros. </a:t>
            </a:r>
            <a:endParaRPr/>
          </a:p>
          <a:p>
            <a:pPr indent="-342900" lvl="0" marL="342900" marR="0" rtl="0" algn="l">
              <a:lnSpc>
                <a:spcPct val="107000"/>
              </a:lnSpc>
              <a:spcBef>
                <a:spcPts val="0"/>
              </a:spcBef>
              <a:spcAft>
                <a:spcPts val="0"/>
              </a:spcAft>
              <a:buClr>
                <a:schemeClr val="dk1"/>
              </a:buClr>
              <a:buSzPts val="1700"/>
              <a:buFont typeface="Noto Sans Symbols"/>
              <a:buChar char="∙"/>
            </a:pPr>
            <a:r>
              <a:rPr b="1" lang="en-US" sz="1700">
                <a:solidFill>
                  <a:schemeClr val="dk1"/>
                </a:solidFill>
                <a:latin typeface="Calibri"/>
                <a:ea typeface="Calibri"/>
                <a:cs typeface="Calibri"/>
                <a:sym typeface="Calibri"/>
              </a:rPr>
              <a:t>O futuro da indústria dos serviços financeiros - </a:t>
            </a:r>
            <a:r>
              <a:rPr lang="en-US" sz="1700">
                <a:solidFill>
                  <a:schemeClr val="dk1"/>
                </a:solidFill>
                <a:latin typeface="Calibri"/>
                <a:ea typeface="Calibri"/>
                <a:cs typeface="Calibri"/>
                <a:sym typeface="Calibri"/>
              </a:rPr>
              <a:t>como esperamos que o setor dos serviços financeiros evolua, o que são as finanças integradas e como podem mudar o setor, quais são as últimas inovações na indústria dos serviços financeiros e, por último, mas não menos importante, dicas sobre como pode (enquanto jovem) tornar-se à prova do futuro, desenvolvendo hábitos financeiros saudáveis.</a:t>
            </a:r>
            <a:endParaRPr sz="17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6"/>
          <p:cNvPicPr preferRelativeResize="0"/>
          <p:nvPr/>
        </p:nvPicPr>
        <p:blipFill rotWithShape="1">
          <a:blip r:embed="rId3">
            <a:alphaModFix/>
          </a:blip>
          <a:srcRect b="0" l="0" r="0" t="0"/>
          <a:stretch/>
        </p:blipFill>
        <p:spPr>
          <a:xfrm>
            <a:off x="0" y="321"/>
            <a:ext cx="9144000" cy="5142857"/>
          </a:xfrm>
          <a:prstGeom prst="rect">
            <a:avLst/>
          </a:prstGeom>
          <a:noFill/>
          <a:ln>
            <a:noFill/>
          </a:ln>
        </p:spPr>
      </p:pic>
      <p:sp>
        <p:nvSpPr>
          <p:cNvPr id="126" name="Google Shape;126;p6"/>
          <p:cNvSpPr txBox="1"/>
          <p:nvPr/>
        </p:nvSpPr>
        <p:spPr>
          <a:xfrm>
            <a:off x="462427" y="1555154"/>
            <a:ext cx="4684200" cy="1244400"/>
          </a:xfrm>
          <a:prstGeom prst="rect">
            <a:avLst/>
          </a:prstGeom>
          <a:noFill/>
          <a:ln>
            <a:noFill/>
          </a:ln>
        </p:spPr>
        <p:txBody>
          <a:bodyPr anchorCtr="0" anchor="t" bIns="45700" lIns="91425" spcFirstLastPara="1" rIns="91425" wrap="square" tIns="45700">
            <a:spAutoFit/>
          </a:bodyPr>
          <a:lstStyle/>
          <a:p>
            <a:pPr indent="0" lvl="0" marL="0" rtl="0" algn="l">
              <a:lnSpc>
                <a:spcPct val="107916"/>
              </a:lnSpc>
              <a:spcBef>
                <a:spcPts val="0"/>
              </a:spcBef>
              <a:spcAft>
                <a:spcPts val="800"/>
              </a:spcAft>
              <a:buClr>
                <a:schemeClr val="dk1"/>
              </a:buClr>
              <a:buSzPts val="1100"/>
              <a:buFont typeface="Arial"/>
              <a:buNone/>
            </a:pPr>
            <a:r>
              <a:rPr b="1" lang="en-US" sz="3600">
                <a:solidFill>
                  <a:schemeClr val="dk1"/>
                </a:solidFill>
                <a:latin typeface="Calibri"/>
                <a:ea typeface="Calibri"/>
                <a:cs typeface="Calibri"/>
                <a:sym typeface="Calibri"/>
              </a:rPr>
              <a:t>Unidade 1 - O setor dos serviços financeiros</a:t>
            </a:r>
            <a:endParaRPr sz="3600"/>
          </a:p>
        </p:txBody>
      </p:sp>
      <p:sp>
        <p:nvSpPr>
          <p:cNvPr id="127" name="Google Shape;127;p6"/>
          <p:cNvSpPr txBox="1"/>
          <p:nvPr/>
        </p:nvSpPr>
        <p:spPr>
          <a:xfrm>
            <a:off x="5331942" y="1915298"/>
            <a:ext cx="33972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500">
                <a:solidFill>
                  <a:srgbClr val="3C3F44"/>
                </a:solidFill>
                <a:latin typeface="Arial"/>
                <a:ea typeface="Arial"/>
                <a:cs typeface="Arial"/>
                <a:sym typeface="Arial"/>
              </a:rPr>
              <a:t>“</a:t>
            </a:r>
            <a:r>
              <a:rPr b="1" i="1" lang="en-US" sz="1500">
                <a:solidFill>
                  <a:schemeClr val="dk1"/>
                </a:solidFill>
                <a:latin typeface="Calibri"/>
                <a:ea typeface="Calibri"/>
                <a:cs typeface="Calibri"/>
                <a:sym typeface="Calibri"/>
              </a:rPr>
              <a:t>O dinheiro é um mestre terrível, mas um excelente servo.</a:t>
            </a:r>
            <a:r>
              <a:rPr b="1" i="1" lang="en-US" sz="1500">
                <a:solidFill>
                  <a:srgbClr val="3C3F44"/>
                </a:solidFill>
                <a:latin typeface="Arial"/>
                <a:ea typeface="Arial"/>
                <a:cs typeface="Arial"/>
                <a:sym typeface="Arial"/>
              </a:rPr>
              <a:t>”</a:t>
            </a:r>
            <a:endParaRPr b="0" i="0" sz="1500">
              <a:solidFill>
                <a:srgbClr val="3C3F44"/>
              </a:solidFill>
              <a:latin typeface="Arial"/>
              <a:ea typeface="Arial"/>
              <a:cs typeface="Arial"/>
              <a:sym typeface="Arial"/>
            </a:endParaRPr>
          </a:p>
          <a:p>
            <a:pPr indent="0" lvl="0" marL="0" marR="0" rtl="0" algn="l">
              <a:spcBef>
                <a:spcPts val="0"/>
              </a:spcBef>
              <a:spcAft>
                <a:spcPts val="0"/>
              </a:spcAft>
              <a:buNone/>
            </a:pPr>
            <a:r>
              <a:rPr b="1" i="1" lang="en-US" sz="1800">
                <a:solidFill>
                  <a:srgbClr val="3C3F44"/>
                </a:solidFill>
                <a:latin typeface="Arial"/>
                <a:ea typeface="Arial"/>
                <a:cs typeface="Arial"/>
                <a:sym typeface="Arial"/>
              </a:rPr>
              <a:t>– P.T. Barnum</a:t>
            </a:r>
            <a:endParaRPr b="0" i="0" sz="1800">
              <a:solidFill>
                <a:srgbClr val="3C3F44"/>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7"/>
          <p:cNvPicPr preferRelativeResize="0"/>
          <p:nvPr/>
        </p:nvPicPr>
        <p:blipFill rotWithShape="1">
          <a:blip r:embed="rId3">
            <a:alphaModFix/>
          </a:blip>
          <a:srcRect b="0" l="0" r="0" t="0"/>
          <a:stretch/>
        </p:blipFill>
        <p:spPr>
          <a:xfrm>
            <a:off x="0" y="-320955"/>
            <a:ext cx="9144000" cy="5142857"/>
          </a:xfrm>
          <a:prstGeom prst="rect">
            <a:avLst/>
          </a:prstGeom>
          <a:noFill/>
          <a:ln>
            <a:noFill/>
          </a:ln>
        </p:spPr>
      </p:pic>
      <p:sp>
        <p:nvSpPr>
          <p:cNvPr id="134" name="Google Shape;134;p7"/>
          <p:cNvSpPr txBox="1"/>
          <p:nvPr/>
        </p:nvSpPr>
        <p:spPr>
          <a:xfrm>
            <a:off x="584200" y="1123950"/>
            <a:ext cx="816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O SETOR DOS SERVIÇOS FINANCEIROS ......... O QUE É?</a:t>
            </a:r>
            <a:endParaRPr/>
          </a:p>
        </p:txBody>
      </p:sp>
      <p:sp>
        <p:nvSpPr>
          <p:cNvPr id="135" name="Google Shape;135;p7"/>
          <p:cNvSpPr txBox="1"/>
          <p:nvPr/>
        </p:nvSpPr>
        <p:spPr>
          <a:xfrm>
            <a:off x="643410" y="1719360"/>
            <a:ext cx="8166000" cy="27411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i="1" lang="en-US" sz="1800">
                <a:solidFill>
                  <a:schemeClr val="dk1"/>
                </a:solidFill>
                <a:latin typeface="Calibri"/>
                <a:ea typeface="Calibri"/>
                <a:cs typeface="Calibri"/>
                <a:sym typeface="Calibri"/>
              </a:rPr>
              <a:t>“</a:t>
            </a:r>
            <a:r>
              <a:rPr i="1" lang="en-US" sz="1800">
                <a:solidFill>
                  <a:schemeClr val="dk1"/>
                </a:solidFill>
                <a:latin typeface="Calibri"/>
                <a:ea typeface="Calibri"/>
                <a:cs typeface="Calibri"/>
                <a:sym typeface="Calibri"/>
              </a:rPr>
              <a:t>O setor dos serviços financeiros engloba uma vasta gama de empresas e organizações que gerem dinheiro, incluindo bancos, cooperativas de crédito, companhias de seguros, empresas de investimento e corretores de bolsa. Estas empresas prestam serviços como contas correntes e de poupança, empréstimos, hipotecas, apólices de seguro, consultoria de investimento e transações de títulos. O objetivo do setor é ajudar os indivíduos e as empresas a gerir eficazmente as suas finanças, a aumentar a sua riqueza e a planear o futuro. O setor dos serviços financeiros é uma componente crítica da economia global e o seu sucesso depende da estabilidade e da confiança dos mercados financeiros</a:t>
            </a:r>
            <a:r>
              <a:rPr i="1"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8"/>
          <p:cNvPicPr preferRelativeResize="0"/>
          <p:nvPr/>
        </p:nvPicPr>
        <p:blipFill rotWithShape="1">
          <a:blip r:embed="rId3">
            <a:alphaModFix/>
          </a:blip>
          <a:srcRect b="78152" l="0" r="0" t="0"/>
          <a:stretch/>
        </p:blipFill>
        <p:spPr>
          <a:xfrm>
            <a:off x="0" y="-320955"/>
            <a:ext cx="9144000" cy="1123629"/>
          </a:xfrm>
          <a:prstGeom prst="rect">
            <a:avLst/>
          </a:prstGeom>
          <a:noFill/>
          <a:ln>
            <a:noFill/>
          </a:ln>
        </p:spPr>
      </p:pic>
      <p:sp>
        <p:nvSpPr>
          <p:cNvPr id="142" name="Google Shape;142;p8"/>
          <p:cNvSpPr txBox="1"/>
          <p:nvPr/>
        </p:nvSpPr>
        <p:spPr>
          <a:xfrm>
            <a:off x="571843" y="802674"/>
            <a:ext cx="816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1"/>
                </a:solidFill>
                <a:latin typeface="Calibri"/>
                <a:ea typeface="Calibri"/>
                <a:cs typeface="Calibri"/>
                <a:sym typeface="Calibri"/>
              </a:rPr>
              <a:t>PORQUE É QUE O SETOR DOS SERVIÇOS FINANCEIROS É IMPORTANTE?</a:t>
            </a:r>
            <a:endParaRPr/>
          </a:p>
        </p:txBody>
      </p:sp>
      <p:sp>
        <p:nvSpPr>
          <p:cNvPr id="143" name="Google Shape;143;p8"/>
          <p:cNvSpPr txBox="1"/>
          <p:nvPr/>
        </p:nvSpPr>
        <p:spPr>
          <a:xfrm>
            <a:off x="572185" y="1254388"/>
            <a:ext cx="8166000" cy="6657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1800">
                <a:solidFill>
                  <a:schemeClr val="dk1"/>
                </a:solidFill>
                <a:latin typeface="Calibri"/>
                <a:ea typeface="Calibri"/>
                <a:cs typeface="Calibri"/>
                <a:sym typeface="Calibri"/>
              </a:rPr>
              <a:t>O </a:t>
            </a:r>
            <a:r>
              <a:rPr b="1" lang="en-US" sz="1800">
                <a:solidFill>
                  <a:schemeClr val="dk1"/>
                </a:solidFill>
                <a:latin typeface="Calibri"/>
                <a:ea typeface="Calibri"/>
                <a:cs typeface="Calibri"/>
                <a:sym typeface="Calibri"/>
              </a:rPr>
              <a:t>setor dos serviços financeiros é crucial para a economia e para o bem-estar da sociedade</a:t>
            </a:r>
            <a:r>
              <a:rPr lang="en-US" sz="1800">
                <a:solidFill>
                  <a:schemeClr val="dk1"/>
                </a:solidFill>
                <a:latin typeface="Calibri"/>
                <a:ea typeface="Calibri"/>
                <a:cs typeface="Calibri"/>
                <a:sym typeface="Calibri"/>
              </a:rPr>
              <a:t>. Eis alguns exemplos:</a:t>
            </a:r>
            <a:endParaRPr/>
          </a:p>
        </p:txBody>
      </p:sp>
      <p:pic>
        <p:nvPicPr>
          <p:cNvPr descr="A picture containing graphical user interface&#10;&#10;Description automatically generated" id="144" name="Google Shape;144;p8"/>
          <p:cNvPicPr preferRelativeResize="0"/>
          <p:nvPr/>
        </p:nvPicPr>
        <p:blipFill rotWithShape="1">
          <a:blip r:embed="rId4">
            <a:alphaModFix/>
          </a:blip>
          <a:srcRect b="0" l="0" r="0" t="0"/>
          <a:stretch/>
        </p:blipFill>
        <p:spPr>
          <a:xfrm>
            <a:off x="4572000" y="2192930"/>
            <a:ext cx="4318477" cy="2044529"/>
          </a:xfrm>
          <a:prstGeom prst="rect">
            <a:avLst/>
          </a:prstGeom>
          <a:noFill/>
          <a:ln>
            <a:noFill/>
          </a:ln>
        </p:spPr>
      </p:pic>
      <p:sp>
        <p:nvSpPr>
          <p:cNvPr id="145" name="Google Shape;145;p8"/>
          <p:cNvSpPr txBox="1"/>
          <p:nvPr/>
        </p:nvSpPr>
        <p:spPr>
          <a:xfrm>
            <a:off x="632906" y="2193545"/>
            <a:ext cx="5767800" cy="26613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7000"/>
              </a:lnSpc>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Acesso a crédito</a:t>
            </a:r>
            <a:endParaRPr/>
          </a:p>
          <a:p>
            <a:pPr indent="-285750" lvl="0" marL="285750" marR="0" rtl="0" algn="just">
              <a:lnSpc>
                <a:spcPct val="107000"/>
              </a:lnSpc>
              <a:spcBef>
                <a:spcPts val="80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Gestão de património</a:t>
            </a:r>
            <a:endParaRPr b="1" sz="1800">
              <a:solidFill>
                <a:schemeClr val="dk1"/>
              </a:solidFill>
              <a:latin typeface="Calibri"/>
              <a:ea typeface="Calibri"/>
              <a:cs typeface="Calibri"/>
              <a:sym typeface="Calibri"/>
            </a:endParaRPr>
          </a:p>
          <a:p>
            <a:pPr indent="-285750" lvl="0" marL="285750" marR="0" rtl="0" algn="just">
              <a:lnSpc>
                <a:spcPct val="107000"/>
              </a:lnSpc>
              <a:spcBef>
                <a:spcPts val="80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Estabilidade Económica</a:t>
            </a:r>
            <a:endParaRPr/>
          </a:p>
          <a:p>
            <a:pPr indent="-285750" lvl="0" marL="285750" marR="0" rtl="0" algn="just">
              <a:lnSpc>
                <a:spcPct val="107000"/>
              </a:lnSpc>
              <a:spcBef>
                <a:spcPts val="80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Inovação </a:t>
            </a:r>
            <a:endParaRPr/>
          </a:p>
          <a:p>
            <a:pPr indent="-285750" lvl="0" marL="285750" marR="0" rtl="0" algn="just">
              <a:lnSpc>
                <a:spcPct val="107000"/>
              </a:lnSpc>
              <a:spcBef>
                <a:spcPts val="800"/>
              </a:spcBef>
              <a:spcAft>
                <a:spcPts val="0"/>
              </a:spcAft>
              <a:buSzPts val="1800"/>
              <a:buFont typeface="Calibri"/>
              <a:buChar char="•"/>
            </a:pPr>
            <a:r>
              <a:rPr b="1" lang="en-US" sz="1800">
                <a:latin typeface="Calibri"/>
                <a:ea typeface="Calibri"/>
                <a:cs typeface="Calibri"/>
                <a:sym typeface="Calibri"/>
              </a:rPr>
              <a:t>Apoiar o espírito empresarial</a:t>
            </a:r>
            <a:endParaRPr b="1" sz="1800">
              <a:latin typeface="Calibri"/>
              <a:ea typeface="Calibri"/>
              <a:cs typeface="Calibri"/>
              <a:sym typeface="Calibri"/>
            </a:endParaRPr>
          </a:p>
          <a:p>
            <a:pPr indent="-285750" lvl="0" marL="285750" marR="0" rtl="0" algn="just">
              <a:lnSpc>
                <a:spcPct val="107000"/>
              </a:lnSpc>
              <a:spcBef>
                <a:spcPts val="800"/>
              </a:spcBef>
              <a:spcAft>
                <a:spcPts val="0"/>
              </a:spcAft>
              <a:buSzPts val="1800"/>
              <a:buFont typeface="Calibri"/>
              <a:buChar char="•"/>
            </a:pPr>
            <a:r>
              <a:rPr b="1" lang="en-US" sz="1800">
                <a:latin typeface="Calibri"/>
                <a:ea typeface="Calibri"/>
                <a:cs typeface="Calibri"/>
                <a:sym typeface="Calibri"/>
              </a:rPr>
              <a:t>Aumenta a confiança e o poder de compra dos consumidores</a:t>
            </a:r>
            <a:endParaRPr b="1"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9"/>
          <p:cNvPicPr preferRelativeResize="0"/>
          <p:nvPr/>
        </p:nvPicPr>
        <p:blipFill rotWithShape="1">
          <a:blip r:embed="rId3">
            <a:alphaModFix/>
          </a:blip>
          <a:srcRect b="0" l="0" r="0" t="0"/>
          <a:stretch/>
        </p:blipFill>
        <p:spPr>
          <a:xfrm>
            <a:off x="0" y="-320955"/>
            <a:ext cx="9144000" cy="5142857"/>
          </a:xfrm>
          <a:prstGeom prst="rect">
            <a:avLst/>
          </a:prstGeom>
          <a:noFill/>
          <a:ln>
            <a:noFill/>
          </a:ln>
        </p:spPr>
      </p:pic>
      <p:sp>
        <p:nvSpPr>
          <p:cNvPr id="152" name="Google Shape;152;p9"/>
          <p:cNvSpPr txBox="1"/>
          <p:nvPr/>
        </p:nvSpPr>
        <p:spPr>
          <a:xfrm>
            <a:off x="253649" y="685650"/>
            <a:ext cx="8460600" cy="36531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n-US" sz="1800">
                <a:solidFill>
                  <a:schemeClr val="dk1"/>
                </a:solidFill>
                <a:latin typeface="Calibri"/>
                <a:ea typeface="Calibri"/>
                <a:cs typeface="Calibri"/>
                <a:sym typeface="Calibri"/>
              </a:rPr>
              <a:t>Mas o que acontece se o setor dos serviços financeiros estiver subdesenvolvido? </a:t>
            </a:r>
            <a:r>
              <a:rPr lang="en-US" sz="1800">
                <a:solidFill>
                  <a:schemeClr val="dk1"/>
                </a:solidFill>
                <a:latin typeface="Calibri"/>
                <a:ea typeface="Calibri"/>
                <a:cs typeface="Calibri"/>
                <a:sym typeface="Calibri"/>
              </a:rPr>
              <a:t>Um sistema financeiro frágil e em declínio pode arrastar a economia para</a:t>
            </a:r>
            <a:r>
              <a:rPr b="1" lang="en-US" sz="1800">
                <a:solidFill>
                  <a:schemeClr val="dk1"/>
                </a:solidFill>
                <a:latin typeface="Calibri"/>
                <a:ea typeface="Calibri"/>
                <a:cs typeface="Calibri"/>
                <a:sym typeface="Calibri"/>
              </a:rPr>
              <a:t> uma recessão, resultando em:</a:t>
            </a:r>
            <a:endParaRPr sz="1800">
              <a:solidFill>
                <a:schemeClr val="dk1"/>
              </a:solidFill>
              <a:latin typeface="Calibri"/>
              <a:ea typeface="Calibri"/>
              <a:cs typeface="Calibri"/>
              <a:sym typeface="Calibri"/>
            </a:endParaRPr>
          </a:p>
          <a:p>
            <a:pPr indent="-285750" lvl="0" marL="285750" marR="0" rtl="0" algn="just">
              <a:lnSpc>
                <a:spcPct val="107000"/>
              </a:lnSpc>
              <a:spcBef>
                <a:spcPts val="8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Contração do crédito e redução da atividade financeira das instituições financeiras.</a:t>
            </a:r>
            <a:endParaRPr sz="1800">
              <a:solidFill>
                <a:schemeClr val="dk1"/>
              </a:solidFill>
              <a:latin typeface="Calibri"/>
              <a:ea typeface="Calibri"/>
              <a:cs typeface="Calibri"/>
              <a:sym typeface="Calibri"/>
            </a:endParaRPr>
          </a:p>
          <a:p>
            <a:pPr indent="-285750" lvl="0" marL="285750" marR="0" rtl="0" algn="just">
              <a:lnSpc>
                <a:spcPct val="107000"/>
              </a:lnSpc>
              <a:spcBef>
                <a:spcPts val="8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Diminuição da atividade económica e, consequentemente, aumento do desemprego. </a:t>
            </a:r>
            <a:endParaRPr sz="1800">
              <a:solidFill>
                <a:schemeClr val="dk1"/>
              </a:solidFill>
              <a:latin typeface="Calibri"/>
              <a:ea typeface="Calibri"/>
              <a:cs typeface="Calibri"/>
              <a:sym typeface="Calibri"/>
            </a:endParaRPr>
          </a:p>
          <a:p>
            <a:pPr indent="-285750" lvl="0" marL="285750" marR="0" rtl="0" algn="just">
              <a:lnSpc>
                <a:spcPct val="107000"/>
              </a:lnSpc>
              <a:spcBef>
                <a:spcPts val="8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Rápida expansão do crédito e da oferta de moeda (devido à falta de regulamentação), o que pode levar à inflação. </a:t>
            </a:r>
            <a:endParaRPr sz="1800">
              <a:solidFill>
                <a:schemeClr val="dk1"/>
              </a:solidFill>
              <a:latin typeface="Calibri"/>
              <a:ea typeface="Calibri"/>
              <a:cs typeface="Calibri"/>
              <a:sym typeface="Calibri"/>
            </a:endParaRPr>
          </a:p>
          <a:p>
            <a:pPr indent="-285750" lvl="0" marL="285750" marR="0" rtl="0" algn="just">
              <a:lnSpc>
                <a:spcPct val="107000"/>
              </a:lnSpc>
              <a:spcBef>
                <a:spcPts val="8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Escassez de moeda estrangeira, aumento dos custos, erosão da riqueza. </a:t>
            </a:r>
            <a:endParaRPr sz="1800">
              <a:solidFill>
                <a:schemeClr val="dk1"/>
              </a:solidFill>
              <a:latin typeface="Calibri"/>
              <a:ea typeface="Calibri"/>
              <a:cs typeface="Calibri"/>
              <a:sym typeface="Calibri"/>
            </a:endParaRPr>
          </a:p>
          <a:p>
            <a:pPr indent="-285750" lvl="0" marL="285750" marR="0" rtl="0" algn="just">
              <a:lnSpc>
                <a:spcPct val="107000"/>
              </a:lnSpc>
              <a:spcBef>
                <a:spcPts val="8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Restrição das finanças públicas.</a:t>
            </a:r>
            <a:endParaRPr sz="1800">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None/>
            </a:pPr>
            <a:r>
              <a:t/>
            </a:r>
            <a:endParaRPr b="1" sz="1800">
              <a:solidFill>
                <a:schemeClr val="dk1"/>
              </a:solidFill>
              <a:latin typeface="Calibri"/>
              <a:ea typeface="Calibri"/>
              <a:cs typeface="Calibri"/>
              <a:sym typeface="Calibri"/>
            </a:endParaRPr>
          </a:p>
        </p:txBody>
      </p:sp>
      <p:pic>
        <p:nvPicPr>
          <p:cNvPr descr="Chart, histogram&#10;&#10;Description automatically generated" id="153" name="Google Shape;153;p9"/>
          <p:cNvPicPr preferRelativeResize="0"/>
          <p:nvPr/>
        </p:nvPicPr>
        <p:blipFill rotWithShape="1">
          <a:blip r:embed="rId4">
            <a:alphaModFix/>
          </a:blip>
          <a:srcRect b="0" l="0" r="0" t="0"/>
          <a:stretch/>
        </p:blipFill>
        <p:spPr>
          <a:xfrm>
            <a:off x="4953000" y="2491810"/>
            <a:ext cx="4572000" cy="304680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2022-03-09T08:32:52Z</dcterms:created>
  <dc:creator>User</dc:creator>
</cp:coreProperties>
</file>