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6" roundtripDataSignature="AMtx7mhg+Gx/F8TkYKAjnzHxarFmyz620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753B886-F192-4666-8A28-10C6E3F1D5B8}">
  <a:tblStyle styleId="{B753B886-F192-4666-8A28-10C6E3F1D5B8}"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customschemas.google.com/relationships/presentationmetadata" Target="metadata"/><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i="1" lang="en-US"/>
              <a:t>Notes for the Facilitator:</a:t>
            </a:r>
            <a:endParaRPr b="1" i="1"/>
          </a:p>
          <a:p>
            <a:pPr indent="0" lvl="0" marL="0" rtl="0" algn="l">
              <a:spcBef>
                <a:spcPts val="0"/>
              </a:spcBef>
              <a:spcAft>
                <a:spcPts val="0"/>
              </a:spcAft>
              <a:buNone/>
            </a:pPr>
            <a:r>
              <a:t/>
            </a:r>
            <a:endParaRPr/>
          </a:p>
          <a:p>
            <a:pPr indent="0" lvl="0" marL="0" marR="0" rtl="0" algn="just">
              <a:lnSpc>
                <a:spcPct val="100000"/>
              </a:lnSpc>
              <a:spcBef>
                <a:spcPts val="0"/>
              </a:spcBef>
              <a:spcAft>
                <a:spcPts val="0"/>
              </a:spcAft>
              <a:buClr>
                <a:schemeClr val="dk1"/>
              </a:buClr>
              <a:buSzPts val="1200"/>
              <a:buFont typeface="Calibri"/>
              <a:buNone/>
            </a:pPr>
            <a:r>
              <a:rPr lang="en-US"/>
              <a:t>The Role of the</a:t>
            </a:r>
            <a:r>
              <a:rPr b="0" lang="en-US"/>
              <a:t> Facilitator </a:t>
            </a:r>
            <a:r>
              <a:rPr lang="en-US"/>
              <a:t>in this Training Provision and especially in this Module is supporting the learners ( who are supposed to be young people with low level or no level of financial knowledge) and give them real life examples of the presented definitions, basic terms and concepts of Financial Literacy and to make the learners think and understand why it is very important to be Financially Literate; to make them understand that Financial Literacy is not only for people working in Finance but for every one, especially young people who are just starting to manage their money by themselves and there are so many important financial decisions that are awaiting them ahead.</a:t>
            </a:r>
            <a:endParaRPr/>
          </a:p>
          <a:p>
            <a:pPr indent="0" lvl="0" marL="0" rtl="0" algn="just">
              <a:spcBef>
                <a:spcPts val="0"/>
              </a:spcBef>
              <a:spcAft>
                <a:spcPts val="0"/>
              </a:spcAft>
              <a:buNone/>
            </a:pPr>
            <a:r>
              <a:t/>
            </a:r>
            <a:endParaRPr sz="900"/>
          </a:p>
          <a:p>
            <a:pPr indent="0" lvl="0" marL="0" rtl="0" algn="just">
              <a:spcBef>
                <a:spcPts val="0"/>
              </a:spcBef>
              <a:spcAft>
                <a:spcPts val="0"/>
              </a:spcAft>
              <a:buNone/>
            </a:pPr>
            <a:r>
              <a:rPr lang="en-US"/>
              <a:t>To make learning sessions more attractive for the trainees, the facilitator is encouraged to revise the Module prior to the training and to adapt the learning outcomes to the target group.</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9" name="Google Shape;149;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i="1" lang="en-US"/>
              <a:t>Notes for the Facilitator:</a:t>
            </a:r>
            <a:endParaRPr b="1" i="1"/>
          </a:p>
          <a:p>
            <a:pPr indent="0" lvl="0" marL="0" marR="0" rtl="0" algn="l">
              <a:lnSpc>
                <a:spcPct val="100000"/>
              </a:lnSpc>
              <a:spcBef>
                <a:spcPts val="0"/>
              </a:spcBef>
              <a:spcAft>
                <a:spcPts val="0"/>
              </a:spcAft>
              <a:buClr>
                <a:schemeClr val="dk1"/>
              </a:buClr>
              <a:buSzPts val="1200"/>
              <a:buFont typeface="Calibri"/>
              <a:buNone/>
            </a:pPr>
            <a:r>
              <a:t/>
            </a:r>
            <a:endParaRPr b="0" i="0"/>
          </a:p>
          <a:p>
            <a:pPr indent="0" lvl="0" marL="0" marR="0" rtl="0" algn="l">
              <a:lnSpc>
                <a:spcPct val="100000"/>
              </a:lnSpc>
              <a:spcBef>
                <a:spcPts val="0"/>
              </a:spcBef>
              <a:spcAft>
                <a:spcPts val="0"/>
              </a:spcAft>
              <a:buClr>
                <a:schemeClr val="dk1"/>
              </a:buClr>
              <a:buSzPts val="1200"/>
              <a:buFont typeface="Calibri"/>
              <a:buNone/>
            </a:pPr>
            <a:r>
              <a:rPr b="0" i="0" lang="en-US"/>
              <a:t>The facilitator shall continue with the second portion of terms and concepts as follow:</a:t>
            </a:r>
            <a:endParaRPr/>
          </a:p>
          <a:p>
            <a:pPr indent="0" lvl="0" marL="0" marR="0" rtl="0" algn="l">
              <a:lnSpc>
                <a:spcPct val="100000"/>
              </a:lnSpc>
              <a:spcBef>
                <a:spcPts val="0"/>
              </a:spcBef>
              <a:spcAft>
                <a:spcPts val="0"/>
              </a:spcAft>
              <a:buClr>
                <a:schemeClr val="dk1"/>
              </a:buClr>
              <a:buSzPts val="1200"/>
              <a:buFont typeface="Calibri"/>
              <a:buNone/>
            </a:pPr>
            <a:r>
              <a:t/>
            </a:r>
            <a:endParaRPr b="0" i="0"/>
          </a:p>
          <a:p>
            <a:pPr indent="0" lvl="0" marL="0" rtl="0" algn="l">
              <a:spcBef>
                <a:spcPts val="0"/>
              </a:spcBef>
              <a:spcAft>
                <a:spcPts val="0"/>
              </a:spcAft>
              <a:buNone/>
            </a:pPr>
            <a:r>
              <a:rPr b="0" i="0" lang="en-US"/>
              <a:t>When explaining </a:t>
            </a:r>
            <a:r>
              <a:rPr b="1" lang="en-US" sz="1200">
                <a:solidFill>
                  <a:schemeClr val="dk1"/>
                </a:solidFill>
                <a:latin typeface="Calibri"/>
                <a:ea typeface="Calibri"/>
                <a:cs typeface="Calibri"/>
                <a:sym typeface="Calibri"/>
              </a:rPr>
              <a:t>Credit Basic </a:t>
            </a:r>
            <a:r>
              <a:rPr lang="en-US" sz="1200">
                <a:solidFill>
                  <a:schemeClr val="dk1"/>
                </a:solidFill>
                <a:latin typeface="Calibri"/>
                <a:ea typeface="Calibri"/>
                <a:cs typeface="Calibri"/>
                <a:sym typeface="Calibri"/>
              </a:rPr>
              <a:t>the </a:t>
            </a:r>
            <a:r>
              <a:rPr b="0" i="0" lang="en-US"/>
              <a:t>Facilitator</a:t>
            </a:r>
            <a:r>
              <a:rPr lang="en-US" sz="1200">
                <a:solidFill>
                  <a:schemeClr val="dk1"/>
                </a:solidFill>
                <a:latin typeface="Calibri"/>
                <a:ea typeface="Calibri"/>
                <a:cs typeface="Calibri"/>
                <a:sym typeface="Calibri"/>
              </a:rPr>
              <a:t> shall emphasize that credit cards provide security, convenience, and even rewards based on spending. However, if cardholders don’t manage their cards carefully, they may find themselves facing unwanted consequences. The Facilitator could ask the trainees if they are using already credit cards and if they have had some bad experience with them.</a:t>
            </a:r>
            <a:endParaRPr i="0" sz="1200">
              <a:solidFill>
                <a:schemeClr val="dk1"/>
              </a:solidFill>
              <a:latin typeface="Calibri"/>
              <a:ea typeface="Calibri"/>
              <a:cs typeface="Calibri"/>
              <a:sym typeface="Calibri"/>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When talking about </a:t>
            </a:r>
            <a:r>
              <a:rPr b="1" lang="en-US" sz="1200">
                <a:solidFill>
                  <a:schemeClr val="dk1"/>
                </a:solidFill>
                <a:latin typeface="Calibri"/>
                <a:ea typeface="Calibri"/>
                <a:cs typeface="Calibri"/>
                <a:sym typeface="Calibri"/>
              </a:rPr>
              <a:t>Investing, </a:t>
            </a:r>
            <a:r>
              <a:rPr lang="en-US" sz="1200">
                <a:solidFill>
                  <a:schemeClr val="dk1"/>
                </a:solidFill>
                <a:latin typeface="Calibri"/>
                <a:ea typeface="Calibri"/>
                <a:cs typeface="Calibri"/>
                <a:sym typeface="Calibri"/>
              </a:rPr>
              <a:t>the Facilitator shall elaborate that this concerns creating and growing the wealth in order to enjoy a financially secure and happy future. It’s about putting money into something that will make a profit over time, such as property, retirement funds, and unit trusts. The trainees shall be asked if they have some experience with this already.</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When presenting the term </a:t>
            </a:r>
            <a:r>
              <a:rPr b="1" lang="en-US" sz="1200">
                <a:solidFill>
                  <a:schemeClr val="dk1"/>
                </a:solidFill>
                <a:latin typeface="Calibri"/>
                <a:ea typeface="Calibri"/>
                <a:cs typeface="Calibri"/>
                <a:sym typeface="Calibri"/>
              </a:rPr>
              <a:t>Taxes</a:t>
            </a:r>
            <a:r>
              <a:rPr lang="en-US" sz="1200">
                <a:solidFill>
                  <a:schemeClr val="dk1"/>
                </a:solidFill>
                <a:latin typeface="Calibri"/>
                <a:ea typeface="Calibri"/>
                <a:cs typeface="Calibri"/>
                <a:sym typeface="Calibri"/>
              </a:rPr>
              <a:t>, the </a:t>
            </a:r>
            <a:r>
              <a:rPr b="0" i="0" lang="en-US"/>
              <a:t>Facilitator</a:t>
            </a:r>
            <a:r>
              <a:rPr lang="en-US" sz="1200">
                <a:solidFill>
                  <a:schemeClr val="dk1"/>
                </a:solidFill>
                <a:latin typeface="Calibri"/>
                <a:ea typeface="Calibri"/>
                <a:cs typeface="Calibri"/>
                <a:sym typeface="Calibri"/>
              </a:rPr>
              <a:t> shall start with this that taxes are an indispensable part of the financial landscape that individuals have to deal with during their life. Competences in this matter relate to the need for individuals to be aware of the importance of taxes, their ability to file tax forms and the awareness of consequences if they fail to do so.  Trainees could be asked if they are already paying some taxes?</a:t>
            </a:r>
            <a:endParaRPr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t/>
            </a:r>
            <a:endParaRPr b="0" i="0"/>
          </a:p>
          <a:p>
            <a:pPr indent="0" lvl="0" marL="0" marR="0" rtl="0" algn="l">
              <a:lnSpc>
                <a:spcPct val="100000"/>
              </a:lnSpc>
              <a:spcBef>
                <a:spcPts val="0"/>
              </a:spcBef>
              <a:spcAft>
                <a:spcPts val="0"/>
              </a:spcAft>
              <a:buClr>
                <a:schemeClr val="dk1"/>
              </a:buClr>
              <a:buSzPts val="1200"/>
              <a:buFont typeface="Calibri"/>
              <a:buNone/>
            </a:pPr>
            <a:r>
              <a:rPr b="0" i="0" lang="en-US"/>
              <a:t>This part shall be concluded with explaining the </a:t>
            </a:r>
            <a:r>
              <a:rPr b="1" i="0" lang="en-US"/>
              <a:t>Retirement Basics </a:t>
            </a:r>
            <a:r>
              <a:rPr b="0" i="0" lang="en-US"/>
              <a:t>even though it seems too far at this point of life. But </a:t>
            </a:r>
            <a:r>
              <a:rPr lang="en-US" sz="1200">
                <a:solidFill>
                  <a:schemeClr val="dk1"/>
                </a:solidFill>
                <a:latin typeface="Calibri"/>
                <a:ea typeface="Calibri"/>
                <a:cs typeface="Calibri"/>
                <a:sym typeface="Calibri"/>
              </a:rPr>
              <a:t>It's never too soon for one to start saving for his/her retirement. If one is starting his/her retirement savings early, he/she can afford to be aggressive and put money into riskier funds. If his/her funds lose value, he/she will still have time to grow them. It's important to plan where one wants to be and how one is going to get there. </a:t>
            </a:r>
            <a:endParaRPr/>
          </a:p>
        </p:txBody>
      </p:sp>
      <p:sp>
        <p:nvSpPr>
          <p:cNvPr id="150" name="Google Shape;150;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6" name="Google Shape;156;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i="1" lang="en-US"/>
              <a:t>Notes for the Facilitator:</a:t>
            </a:r>
            <a:endParaRPr b="1" i="1"/>
          </a:p>
          <a:p>
            <a:pPr indent="0" lvl="0" marL="0" marR="0" rtl="0" algn="l">
              <a:lnSpc>
                <a:spcPct val="100000"/>
              </a:lnSpc>
              <a:spcBef>
                <a:spcPts val="0"/>
              </a:spcBef>
              <a:spcAft>
                <a:spcPts val="0"/>
              </a:spcAft>
              <a:buClr>
                <a:schemeClr val="dk1"/>
              </a:buClr>
              <a:buSzPts val="1200"/>
              <a:buFont typeface="Calibri"/>
              <a:buNone/>
            </a:pPr>
            <a:r>
              <a:t/>
            </a:r>
            <a:endParaRPr b="1" i="1"/>
          </a:p>
          <a:p>
            <a:pPr indent="0" lvl="0" marL="0" marR="0" rtl="0" algn="l">
              <a:lnSpc>
                <a:spcPct val="100000"/>
              </a:lnSpc>
              <a:spcBef>
                <a:spcPts val="0"/>
              </a:spcBef>
              <a:spcAft>
                <a:spcPts val="0"/>
              </a:spcAft>
              <a:buClr>
                <a:schemeClr val="dk1"/>
              </a:buClr>
              <a:buSzPts val="1200"/>
              <a:buFont typeface="Calibri"/>
              <a:buNone/>
            </a:pPr>
            <a:r>
              <a:rPr b="0" i="0" lang="en-US"/>
              <a:t>The facilitator shall narrative the Case study and ask the question.</a:t>
            </a:r>
            <a:endParaRPr/>
          </a:p>
          <a:p>
            <a:pPr indent="0" lvl="0" marL="0" marR="0" rtl="0" algn="l">
              <a:lnSpc>
                <a:spcPct val="100000"/>
              </a:lnSpc>
              <a:spcBef>
                <a:spcPts val="0"/>
              </a:spcBef>
              <a:spcAft>
                <a:spcPts val="0"/>
              </a:spcAft>
              <a:buClr>
                <a:schemeClr val="dk1"/>
              </a:buClr>
              <a:buSzPts val="1200"/>
              <a:buFont typeface="Calibri"/>
              <a:buNone/>
            </a:pPr>
            <a:r>
              <a:t/>
            </a:r>
            <a:endParaRPr b="0" i="0"/>
          </a:p>
          <a:p>
            <a:pPr indent="0" lvl="0" marL="0" marR="0" rtl="0" algn="l">
              <a:lnSpc>
                <a:spcPct val="100000"/>
              </a:lnSpc>
              <a:spcBef>
                <a:spcPts val="0"/>
              </a:spcBef>
              <a:spcAft>
                <a:spcPts val="0"/>
              </a:spcAft>
              <a:buClr>
                <a:schemeClr val="dk1"/>
              </a:buClr>
              <a:buSzPts val="1200"/>
              <a:buFont typeface="Calibri"/>
              <a:buNone/>
            </a:pPr>
            <a:r>
              <a:rPr b="0" i="0" lang="en-US"/>
              <a:t>Try to start a discussion around the behaviors of these two young people.</a:t>
            </a:r>
            <a:endParaRPr/>
          </a:p>
          <a:p>
            <a:pPr indent="0" lvl="0" marL="0" marR="0" rtl="0" algn="l">
              <a:lnSpc>
                <a:spcPct val="100000"/>
              </a:lnSpc>
              <a:spcBef>
                <a:spcPts val="0"/>
              </a:spcBef>
              <a:spcAft>
                <a:spcPts val="0"/>
              </a:spcAft>
              <a:buClr>
                <a:schemeClr val="dk1"/>
              </a:buClr>
              <a:buSzPts val="1200"/>
              <a:buFont typeface="Calibri"/>
              <a:buNone/>
            </a:pPr>
            <a:r>
              <a:t/>
            </a:r>
            <a:endParaRPr b="0" i="0"/>
          </a:p>
          <a:p>
            <a:pPr indent="0" lvl="0" marL="0" rtl="0" algn="l">
              <a:spcBef>
                <a:spcPts val="0"/>
              </a:spcBef>
              <a:spcAft>
                <a:spcPts val="0"/>
              </a:spcAft>
              <a:buNone/>
            </a:pPr>
            <a:r>
              <a:rPr b="0" i="0" lang="en-US"/>
              <a:t>The discussion shall be summed up with the idea that </a:t>
            </a:r>
            <a:r>
              <a:rPr lang="en-US" sz="1200">
                <a:solidFill>
                  <a:schemeClr val="dk1"/>
                </a:solidFill>
                <a:latin typeface="Calibri"/>
                <a:ea typeface="Calibri"/>
                <a:cs typeface="Calibri"/>
                <a:sym typeface="Calibri"/>
              </a:rPr>
              <a:t>James is financially literate and, therefore, allocates his salary using his knowledge of the basic financial terms and concepts as presented in the previous slides. Peter, on the other hand, doesn’t have any financial knowledge and thus spends impulsively—without any planning. </a:t>
            </a:r>
            <a:endParaRPr b="0" i="0"/>
          </a:p>
          <a:p>
            <a:pPr indent="0" lvl="0" marL="0" marR="0" rtl="0" algn="l">
              <a:lnSpc>
                <a:spcPct val="100000"/>
              </a:lnSpc>
              <a:spcBef>
                <a:spcPts val="0"/>
              </a:spcBef>
              <a:spcAft>
                <a:spcPts val="0"/>
              </a:spcAft>
              <a:buClr>
                <a:schemeClr val="dk1"/>
              </a:buClr>
              <a:buSzPts val="1200"/>
              <a:buFont typeface="Calibri"/>
              <a:buNone/>
            </a:pPr>
            <a:r>
              <a:t/>
            </a:r>
            <a:endParaRPr b="0" i="0"/>
          </a:p>
          <a:p>
            <a:pPr indent="0" lvl="0" marL="0" rtl="0" algn="l">
              <a:spcBef>
                <a:spcPts val="0"/>
              </a:spcBef>
              <a:spcAft>
                <a:spcPts val="0"/>
              </a:spcAft>
              <a:buNone/>
            </a:pPr>
            <a:r>
              <a:t/>
            </a:r>
            <a:endParaRPr/>
          </a:p>
        </p:txBody>
      </p:sp>
      <p:sp>
        <p:nvSpPr>
          <p:cNvPr id="157" name="Google Shape;157;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3" name="Google Shape;163;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i="1" lang="en-US"/>
              <a:t>Notes for the Facilitator:</a:t>
            </a:r>
            <a:endParaRPr b="1" i="1"/>
          </a:p>
          <a:p>
            <a:pPr indent="0" lvl="0" marL="0" marR="0" rtl="0" algn="l">
              <a:lnSpc>
                <a:spcPct val="100000"/>
              </a:lnSpc>
              <a:spcBef>
                <a:spcPts val="0"/>
              </a:spcBef>
              <a:spcAft>
                <a:spcPts val="0"/>
              </a:spcAft>
              <a:buClr>
                <a:schemeClr val="dk1"/>
              </a:buClr>
              <a:buSzPts val="1200"/>
              <a:buFont typeface="Calibri"/>
              <a:buNone/>
            </a:pPr>
            <a:r>
              <a:t/>
            </a:r>
            <a:endParaRPr b="1" i="1"/>
          </a:p>
          <a:p>
            <a:pPr indent="0" lvl="0" marL="0" marR="0" rtl="0" algn="l">
              <a:lnSpc>
                <a:spcPct val="100000"/>
              </a:lnSpc>
              <a:spcBef>
                <a:spcPts val="0"/>
              </a:spcBef>
              <a:spcAft>
                <a:spcPts val="0"/>
              </a:spcAft>
              <a:buClr>
                <a:schemeClr val="dk1"/>
              </a:buClr>
              <a:buSzPts val="1200"/>
              <a:buFont typeface="Calibri"/>
              <a:buNone/>
            </a:pPr>
            <a:r>
              <a:rPr b="0" i="0" lang="en-US"/>
              <a:t>The facilitator could go through these questions in order to check the understanding of the trainees of the presented terms, asking them which is TRUE or FALSE</a:t>
            </a:r>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 </a:t>
            </a:r>
            <a:endParaRPr/>
          </a:p>
          <a:p>
            <a:pPr indent="0" lvl="0" marL="0" rtl="0" algn="l">
              <a:spcBef>
                <a:spcPts val="0"/>
              </a:spcBef>
              <a:spcAft>
                <a:spcPts val="0"/>
              </a:spcAft>
              <a:buNone/>
            </a:pPr>
            <a:r>
              <a:rPr b="1" lang="en-US" sz="1200">
                <a:solidFill>
                  <a:schemeClr val="dk1"/>
                </a:solidFill>
                <a:latin typeface="Calibri"/>
                <a:ea typeface="Calibri"/>
                <a:cs typeface="Calibri"/>
                <a:sym typeface="Calibri"/>
              </a:rPr>
              <a:t>What Are savings?</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 </a:t>
            </a:r>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Money that is put aside in the present for use in the future- </a:t>
            </a:r>
            <a:r>
              <a:rPr b="1" lang="en-US" sz="1200">
                <a:solidFill>
                  <a:schemeClr val="dk1"/>
                </a:solidFill>
                <a:latin typeface="Calibri"/>
                <a:ea typeface="Calibri"/>
                <a:cs typeface="Calibri"/>
                <a:sym typeface="Calibri"/>
              </a:rPr>
              <a:t>True</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Money borrowed from somebody-</a:t>
            </a:r>
            <a:r>
              <a:rPr b="1" lang="en-US" sz="1200">
                <a:solidFill>
                  <a:schemeClr val="dk1"/>
                </a:solidFill>
                <a:latin typeface="Calibri"/>
                <a:ea typeface="Calibri"/>
                <a:cs typeface="Calibri"/>
                <a:sym typeface="Calibri"/>
              </a:rPr>
              <a:t>False</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Investments in items like animals, land or gold that can be sold when cash is needed. It is a way of building assets- </a:t>
            </a:r>
            <a:r>
              <a:rPr b="1" lang="en-US" sz="1200">
                <a:solidFill>
                  <a:schemeClr val="dk1"/>
                </a:solidFill>
                <a:latin typeface="Calibri"/>
                <a:ea typeface="Calibri"/>
                <a:cs typeface="Calibri"/>
                <a:sym typeface="Calibri"/>
              </a:rPr>
              <a:t>True</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b="1" sz="1200">
              <a:solidFill>
                <a:schemeClr val="dk1"/>
              </a:solidFill>
              <a:latin typeface="Calibri"/>
              <a:ea typeface="Calibri"/>
              <a:cs typeface="Calibri"/>
              <a:sym typeface="Calibri"/>
            </a:endParaRPr>
          </a:p>
          <a:p>
            <a:pPr indent="0" lvl="0" marL="0" rtl="0" algn="l">
              <a:spcBef>
                <a:spcPts val="0"/>
              </a:spcBef>
              <a:spcAft>
                <a:spcPts val="0"/>
              </a:spcAft>
              <a:buNone/>
            </a:pPr>
            <a:r>
              <a:rPr b="1" lang="en-US" sz="1200">
                <a:solidFill>
                  <a:schemeClr val="dk1"/>
                </a:solidFill>
                <a:latin typeface="Calibri"/>
                <a:ea typeface="Calibri"/>
                <a:cs typeface="Calibri"/>
                <a:sym typeface="Calibri"/>
              </a:rPr>
              <a:t>Which is correct about emergency funds</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Must be kept separate from normal savings -</a:t>
            </a:r>
            <a:r>
              <a:rPr b="1" lang="en-US" sz="1200">
                <a:solidFill>
                  <a:schemeClr val="dk1"/>
                </a:solidFill>
                <a:latin typeface="Calibri"/>
                <a:ea typeface="Calibri"/>
                <a:cs typeface="Calibri"/>
                <a:sym typeface="Calibri"/>
              </a:rPr>
              <a:t>True</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Must be combined with other normal savings- </a:t>
            </a:r>
            <a:r>
              <a:rPr b="1" lang="en-US" sz="1200">
                <a:solidFill>
                  <a:schemeClr val="dk1"/>
                </a:solidFill>
                <a:latin typeface="Calibri"/>
                <a:ea typeface="Calibri"/>
                <a:cs typeface="Calibri"/>
                <a:sym typeface="Calibri"/>
              </a:rPr>
              <a:t>False</a:t>
            </a:r>
            <a:endParaRPr b="1" sz="1200">
              <a:solidFill>
                <a:schemeClr val="dk1"/>
              </a:solidFill>
              <a:latin typeface="Calibri"/>
              <a:ea typeface="Calibri"/>
              <a:cs typeface="Calibri"/>
              <a:sym typeface="Calibri"/>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b="1" lang="en-US" sz="1200">
                <a:solidFill>
                  <a:schemeClr val="dk1"/>
                </a:solidFill>
                <a:latin typeface="Calibri"/>
                <a:ea typeface="Calibri"/>
                <a:cs typeface="Calibri"/>
                <a:sym typeface="Calibri"/>
              </a:rPr>
              <a:t>Which of the following are examples of challenges to savings?</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Lack of a budget-</a:t>
            </a:r>
            <a:r>
              <a:rPr b="1" lang="en-US" sz="1200">
                <a:solidFill>
                  <a:schemeClr val="dk1"/>
                </a:solidFill>
                <a:latin typeface="Calibri"/>
                <a:ea typeface="Calibri"/>
                <a:cs typeface="Calibri"/>
                <a:sym typeface="Calibri"/>
              </a:rPr>
              <a:t>True</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Impulsive spending-</a:t>
            </a:r>
            <a:r>
              <a:rPr b="1" lang="en-US" sz="1200">
                <a:solidFill>
                  <a:schemeClr val="dk1"/>
                </a:solidFill>
                <a:latin typeface="Calibri"/>
                <a:ea typeface="Calibri"/>
                <a:cs typeface="Calibri"/>
                <a:sym typeface="Calibri"/>
              </a:rPr>
              <a:t>True</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Peer pressure-</a:t>
            </a:r>
            <a:r>
              <a:rPr b="1" lang="en-US" sz="1200">
                <a:solidFill>
                  <a:schemeClr val="dk1"/>
                </a:solidFill>
                <a:latin typeface="Calibri"/>
                <a:ea typeface="Calibri"/>
                <a:cs typeface="Calibri"/>
                <a:sym typeface="Calibri"/>
              </a:rPr>
              <a:t>True</a:t>
            </a:r>
            <a:endParaRPr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t/>
            </a:r>
            <a:endParaRPr b="0" i="0"/>
          </a:p>
          <a:p>
            <a:pPr indent="0" lvl="0" marL="0" rtl="0" algn="l">
              <a:spcBef>
                <a:spcPts val="0"/>
              </a:spcBef>
              <a:spcAft>
                <a:spcPts val="0"/>
              </a:spcAft>
              <a:buNone/>
            </a:pPr>
            <a:r>
              <a:t/>
            </a:r>
            <a:endParaRPr/>
          </a:p>
        </p:txBody>
      </p:sp>
      <p:sp>
        <p:nvSpPr>
          <p:cNvPr id="164" name="Google Shape;164;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1" name="Google Shape;171;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i="1" lang="en-US"/>
              <a:t>Notes for the Facilitator:</a:t>
            </a:r>
            <a:endParaRPr b="1" i="1"/>
          </a:p>
          <a:p>
            <a:pPr indent="0" lvl="0" marL="0" rtl="0" algn="l">
              <a:spcBef>
                <a:spcPts val="0"/>
              </a:spcBef>
              <a:spcAft>
                <a:spcPts val="0"/>
              </a:spcAft>
              <a:buNone/>
            </a:pPr>
            <a:r>
              <a:t/>
            </a:r>
            <a:endParaRPr/>
          </a:p>
          <a:p>
            <a:pPr indent="0" lvl="0" marL="0" rtl="0" algn="l">
              <a:spcBef>
                <a:spcPts val="0"/>
              </a:spcBef>
              <a:spcAft>
                <a:spcPts val="0"/>
              </a:spcAft>
              <a:buNone/>
            </a:pPr>
            <a:r>
              <a:rPr lang="en-US"/>
              <a:t>The facilitator could explain that except the term ‘Financial Literacy” it is good to be understood what “Financial Illiteracy "means and what it brings to one’s personal and professional life. The trainees could be asked to give of financially illiterate young people. Then the trainees could be asked if this lack of knowledge/skills is only affecting their personal life or it is affecting both- personal and professional and why?</a:t>
            </a:r>
            <a:endParaRPr/>
          </a:p>
          <a:p>
            <a:pPr indent="0" lvl="0" marL="0" rtl="0" algn="l">
              <a:spcBef>
                <a:spcPts val="0"/>
              </a:spcBef>
              <a:spcAft>
                <a:spcPts val="0"/>
              </a:spcAft>
              <a:buNone/>
            </a:pPr>
            <a:r>
              <a:t/>
            </a:r>
            <a:endParaRPr/>
          </a:p>
          <a:p>
            <a:pPr indent="0" lvl="0" marL="0" marR="0" rtl="0" algn="just">
              <a:lnSpc>
                <a:spcPct val="100000"/>
              </a:lnSpc>
              <a:spcBef>
                <a:spcPts val="0"/>
              </a:spcBef>
              <a:spcAft>
                <a:spcPts val="0"/>
              </a:spcAft>
              <a:buClr>
                <a:schemeClr val="dk1"/>
              </a:buClr>
              <a:buSzPts val="1200"/>
              <a:buFont typeface="Calibri"/>
              <a:buNone/>
            </a:pPr>
            <a:r>
              <a:rPr lang="en-US" sz="1200"/>
              <a:t>Then, conclude the discussion with the explanation that the </a:t>
            </a:r>
            <a:r>
              <a:rPr b="1" lang="en-US" sz="1200"/>
              <a:t>absence of skills which allow one </a:t>
            </a:r>
            <a:r>
              <a:rPr lang="en-US" sz="1200">
                <a:solidFill>
                  <a:schemeClr val="dk1"/>
                </a:solidFill>
                <a:latin typeface="Calibri"/>
                <a:ea typeface="Calibri"/>
                <a:cs typeface="Calibri"/>
                <a:sym typeface="Calibri"/>
              </a:rPr>
              <a:t>to understand how to allocate his/her income toward various goals simultaneously—not just to ongoing expenses, but to savings, debt repayment and an emergency fund and has the knowledge and understanding to thoroughly research and evaluate loans, credit cards and investment opportunities</a:t>
            </a:r>
            <a:r>
              <a:rPr b="1" lang="en-US" sz="1200">
                <a:solidFill>
                  <a:schemeClr val="dk1"/>
                </a:solidFill>
                <a:latin typeface="Calibri"/>
                <a:ea typeface="Calibri"/>
                <a:cs typeface="Calibri"/>
                <a:sym typeface="Calibri"/>
              </a:rPr>
              <a:t>, </a:t>
            </a:r>
            <a:r>
              <a:rPr b="1" lang="en-US" sz="1200"/>
              <a:t>is referred </a:t>
            </a:r>
            <a:r>
              <a:rPr lang="en-US" sz="1200"/>
              <a:t>to as being financially illiteratе. </a:t>
            </a:r>
            <a:endParaRPr sz="1200"/>
          </a:p>
          <a:p>
            <a:pPr indent="0" lvl="0" marL="0" marR="0" rtl="0" algn="just">
              <a:lnSpc>
                <a:spcPct val="100000"/>
              </a:lnSpc>
              <a:spcBef>
                <a:spcPts val="0"/>
              </a:spcBef>
              <a:spcAft>
                <a:spcPts val="0"/>
              </a:spcAft>
              <a:buClr>
                <a:schemeClr val="dk1"/>
              </a:buClr>
              <a:buSzPts val="1200"/>
              <a:buFont typeface="Calibri"/>
              <a:buNone/>
            </a:pPr>
            <a:r>
              <a:t/>
            </a:r>
            <a:endParaRPr sz="1200"/>
          </a:p>
          <a:p>
            <a:pPr indent="0" lvl="0" marL="0" marR="0" rtl="0" algn="just">
              <a:lnSpc>
                <a:spcPct val="100000"/>
              </a:lnSpc>
              <a:spcBef>
                <a:spcPts val="0"/>
              </a:spcBef>
              <a:spcAft>
                <a:spcPts val="0"/>
              </a:spcAft>
              <a:buClr>
                <a:schemeClr val="dk1"/>
              </a:buClr>
              <a:buSzPts val="1200"/>
              <a:buFont typeface="Calibri"/>
              <a:buNone/>
            </a:pPr>
            <a:r>
              <a:rPr lang="en-US" sz="1200"/>
              <a:t>Financial illiteracy prohibits individuals from becoming productive members of the economy and society in the same way that the inability to read or write disadvantages generations. It can have detrimental physical, mental, and socioeconomic effects on people of all ages and all fields of life.</a:t>
            </a:r>
            <a:endParaRPr/>
          </a:p>
          <a:p>
            <a:pPr indent="0" lvl="0" marL="0" rtl="0" algn="just">
              <a:spcBef>
                <a:spcPts val="0"/>
              </a:spcBef>
              <a:spcAft>
                <a:spcPts val="0"/>
              </a:spcAft>
              <a:buNone/>
            </a:pPr>
            <a:r>
              <a:t/>
            </a:r>
            <a:endParaRPr sz="1200"/>
          </a:p>
          <a:p>
            <a:pPr indent="0" lvl="0" marL="0" rtl="0" algn="just">
              <a:spcBef>
                <a:spcPts val="0"/>
              </a:spcBef>
              <a:spcAft>
                <a:spcPts val="0"/>
              </a:spcAft>
              <a:buNone/>
            </a:pPr>
            <a:r>
              <a:rPr lang="en-US" sz="1200"/>
              <a:t> The lack of financial literacy may lead to making poor financial choices that can have negative consequences on the financial well-being of an individual.</a:t>
            </a:r>
            <a:endParaRPr sz="1200"/>
          </a:p>
          <a:p>
            <a:pPr indent="0" lvl="0" marL="0" rtl="0" algn="just">
              <a:spcBef>
                <a:spcPts val="0"/>
              </a:spcBef>
              <a:spcAft>
                <a:spcPts val="0"/>
              </a:spcAft>
              <a:buNone/>
            </a:pPr>
            <a:r>
              <a:t/>
            </a:r>
            <a:endParaRPr sz="1200"/>
          </a:p>
          <a:p>
            <a:pPr indent="0" lvl="0" marL="0" rtl="0" algn="just">
              <a:spcBef>
                <a:spcPts val="0"/>
              </a:spcBef>
              <a:spcAft>
                <a:spcPts val="0"/>
              </a:spcAft>
              <a:buNone/>
            </a:pPr>
            <a:r>
              <a:rPr lang="en-US" sz="1200"/>
              <a:t> The lack of financial literacy among young adults can lead to detrimental actions. These include taking out too many student loans or taking on too much credit card debt without the full knowledge of what one is actually signing on for.</a:t>
            </a:r>
            <a:endParaRPr/>
          </a:p>
          <a:p>
            <a:pPr indent="0" lvl="0" marL="0" rtl="0" algn="l">
              <a:spcBef>
                <a:spcPts val="0"/>
              </a:spcBef>
              <a:spcAft>
                <a:spcPts val="0"/>
              </a:spcAft>
              <a:buNone/>
            </a:pPr>
            <a:r>
              <a:t/>
            </a:r>
            <a:endParaRPr/>
          </a:p>
        </p:txBody>
      </p:sp>
      <p:sp>
        <p:nvSpPr>
          <p:cNvPr id="172" name="Google Shape;172;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8" name="Google Shape;178;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i="1" lang="en-US"/>
              <a:t>Notes for the Facilitator:</a:t>
            </a:r>
            <a:endParaRPr b="1" i="1"/>
          </a:p>
          <a:p>
            <a:pPr indent="0" lvl="0" marL="0" rtl="0" algn="l">
              <a:spcBef>
                <a:spcPts val="0"/>
              </a:spcBef>
              <a:spcAft>
                <a:spcPts val="0"/>
              </a:spcAft>
              <a:buNone/>
            </a:pPr>
            <a:r>
              <a:t/>
            </a:r>
            <a:endParaRPr/>
          </a:p>
          <a:p>
            <a:pPr indent="0" lvl="0" marL="0" rtl="0" algn="l">
              <a:spcBef>
                <a:spcPts val="0"/>
              </a:spcBef>
              <a:spcAft>
                <a:spcPts val="0"/>
              </a:spcAft>
              <a:buNone/>
            </a:pPr>
            <a:r>
              <a:rPr lang="en-US"/>
              <a:t>The facilitator shall start a discussion again, around the question of Financial illiteracy and its consequences on professional and personal life.</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The facilitator shall close the discussion explaining that </a:t>
            </a:r>
            <a:r>
              <a:rPr lang="en-US" sz="1200">
                <a:solidFill>
                  <a:schemeClr val="dk1"/>
                </a:solidFill>
                <a:latin typeface="Calibri"/>
                <a:ea typeface="Calibri"/>
                <a:cs typeface="Calibri"/>
                <a:sym typeface="Calibri"/>
              </a:rPr>
              <a:t>being financially literate allows an individual to be better prepared for specific financial roadblocks, which, in turn, decreases the chances of personal economic distress.Financial literacy impacts an individual’s personal and professional lives. </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b="1" lang="en-US" sz="1200">
                <a:solidFill>
                  <a:schemeClr val="dk1"/>
                </a:solidFill>
                <a:latin typeface="Calibri"/>
                <a:ea typeface="Calibri"/>
                <a:cs typeface="Calibri"/>
                <a:sym typeface="Calibri"/>
              </a:rPr>
              <a:t>Personally</a:t>
            </a:r>
            <a:r>
              <a:rPr lang="en-US" sz="1200">
                <a:solidFill>
                  <a:schemeClr val="dk1"/>
                </a:solidFill>
                <a:latin typeface="Calibri"/>
                <a:ea typeface="Calibri"/>
                <a:cs typeface="Calibri"/>
                <a:sym typeface="Calibri"/>
              </a:rPr>
              <a:t>, one becomes stable enough to take care of his family, buy property, secure children’s future, and build a lifestyle of his/her own. </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b="1" lang="en-US" sz="1200">
                <a:solidFill>
                  <a:schemeClr val="dk1"/>
                </a:solidFill>
                <a:latin typeface="Calibri"/>
                <a:ea typeface="Calibri"/>
                <a:cs typeface="Calibri"/>
                <a:sym typeface="Calibri"/>
              </a:rPr>
              <a:t>Professionally</a:t>
            </a:r>
            <a:r>
              <a:rPr lang="en-US" sz="1200">
                <a:solidFill>
                  <a:schemeClr val="dk1"/>
                </a:solidFill>
                <a:latin typeface="Calibri"/>
                <a:ea typeface="Calibri"/>
                <a:cs typeface="Calibri"/>
                <a:sym typeface="Calibri"/>
              </a:rPr>
              <a:t>, one’s career has lots of ups and downs that turn into learnings. Similarly, it also involves the dynamic nature of an individual’s financial life. Young professionals might look into finances from a different perspective than a middle-aged person. Investments may be in equity, mutual funds, and retirement planning.</a:t>
            </a:r>
            <a:endParaRPr/>
          </a:p>
          <a:p>
            <a:pPr indent="0" lvl="0" marL="0" rtl="0" algn="l">
              <a:spcBef>
                <a:spcPts val="0"/>
              </a:spcBef>
              <a:spcAft>
                <a:spcPts val="0"/>
              </a:spcAft>
              <a:buNone/>
            </a:pPr>
            <a:r>
              <a:t/>
            </a:r>
            <a:endParaRPr/>
          </a:p>
        </p:txBody>
      </p:sp>
      <p:sp>
        <p:nvSpPr>
          <p:cNvPr id="179" name="Google Shape;179;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5" name="Google Shape;185;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i="1" lang="en-US"/>
              <a:t>Notes for the Facilitator:</a:t>
            </a:r>
            <a:endParaRPr b="1" i="1"/>
          </a:p>
          <a:p>
            <a:pPr indent="0" lvl="0" marL="0" marR="0" rtl="0" algn="l">
              <a:lnSpc>
                <a:spcPct val="100000"/>
              </a:lnSpc>
              <a:spcBef>
                <a:spcPts val="0"/>
              </a:spcBef>
              <a:spcAft>
                <a:spcPts val="0"/>
              </a:spcAft>
              <a:buClr>
                <a:schemeClr val="dk1"/>
              </a:buClr>
              <a:buSzPts val="1200"/>
              <a:buFont typeface="Calibri"/>
              <a:buNone/>
            </a:pPr>
            <a:r>
              <a:t/>
            </a:r>
            <a:endParaRPr b="1" i="1"/>
          </a:p>
          <a:p>
            <a:pPr indent="0" lvl="0" marL="0" rtl="0" algn="l">
              <a:spcBef>
                <a:spcPts val="0"/>
              </a:spcBef>
              <a:spcAft>
                <a:spcPts val="0"/>
              </a:spcAft>
              <a:buNone/>
            </a:pPr>
            <a:r>
              <a:rPr b="0" i="0" lang="en-US"/>
              <a:t>The facilitator shall emphasize on the importance of being financially literate, especially for the young people. The facilitator shall stress on the fact that </a:t>
            </a:r>
            <a:r>
              <a:rPr b="0" i="0" lang="en-US" sz="1200">
                <a:solidFill>
                  <a:schemeClr val="dk1"/>
                </a:solidFill>
                <a:latin typeface="Calibri"/>
                <a:ea typeface="Calibri"/>
                <a:cs typeface="Calibri"/>
                <a:sym typeface="Calibri"/>
              </a:rPr>
              <a:t>f</a:t>
            </a:r>
            <a:r>
              <a:rPr lang="en-US" sz="1200">
                <a:solidFill>
                  <a:schemeClr val="dk1"/>
                </a:solidFill>
                <a:latin typeface="Calibri"/>
                <a:ea typeface="Calibri"/>
                <a:cs typeface="Calibri"/>
                <a:sym typeface="Calibri"/>
              </a:rPr>
              <a:t>inancial literacy teaches one to understand their financial needs and priorities that change over time. Being financially literate is a skill that brings an array of benefits that can improve the standard of living for young people through an increase in financial stability. Making steps to becoming financially literate is an important component of life that can ensure financial solidity, reduce anxiety, and stimulate the achievement of financial goals.</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Then, ask a question to close the session -  ask the trainees to define some benefits of possessing financial competences/skills?</a:t>
            </a:r>
            <a:endParaRPr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t/>
            </a:r>
            <a:endParaRPr b="0" i="0"/>
          </a:p>
          <a:p>
            <a:pPr indent="0" lvl="0" marL="0" rtl="0" algn="l">
              <a:spcBef>
                <a:spcPts val="0"/>
              </a:spcBef>
              <a:spcAft>
                <a:spcPts val="0"/>
              </a:spcAft>
              <a:buNone/>
            </a:pPr>
            <a:r>
              <a:t/>
            </a:r>
            <a:endParaRPr/>
          </a:p>
        </p:txBody>
      </p:sp>
      <p:sp>
        <p:nvSpPr>
          <p:cNvPr id="186" name="Google Shape;186;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2" name="Google Shape;192;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i="1" lang="en-US"/>
              <a:t>Notes for the Facilitator:</a:t>
            </a:r>
            <a:endParaRPr b="1" i="1"/>
          </a:p>
          <a:p>
            <a:pPr indent="0" lvl="0" marL="0" marR="0" rtl="0" algn="l">
              <a:lnSpc>
                <a:spcPct val="100000"/>
              </a:lnSpc>
              <a:spcBef>
                <a:spcPts val="0"/>
              </a:spcBef>
              <a:spcAft>
                <a:spcPts val="0"/>
              </a:spcAft>
              <a:buClr>
                <a:schemeClr val="dk1"/>
              </a:buClr>
              <a:buSzPts val="1200"/>
              <a:buFont typeface="Calibri"/>
              <a:buNone/>
            </a:pPr>
            <a:r>
              <a:t/>
            </a:r>
            <a:endParaRPr b="1" i="1"/>
          </a:p>
          <a:p>
            <a:pPr indent="0" lvl="0" marL="0" marR="0" rtl="0" algn="l">
              <a:lnSpc>
                <a:spcPct val="100000"/>
              </a:lnSpc>
              <a:spcBef>
                <a:spcPts val="0"/>
              </a:spcBef>
              <a:spcAft>
                <a:spcPts val="0"/>
              </a:spcAft>
              <a:buClr>
                <a:schemeClr val="dk1"/>
              </a:buClr>
              <a:buSzPts val="1200"/>
              <a:buFont typeface="Calibri"/>
              <a:buNone/>
            </a:pPr>
            <a:r>
              <a:rPr lang="en-US"/>
              <a:t>In order to close the proposals of the trainees, the facilitator shall elaborate that </a:t>
            </a:r>
            <a:r>
              <a:rPr lang="en-US" sz="1200">
                <a:solidFill>
                  <a:schemeClr val="dk1"/>
                </a:solidFill>
                <a:latin typeface="Calibri"/>
                <a:ea typeface="Calibri"/>
                <a:cs typeface="Calibri"/>
                <a:sym typeface="Calibri"/>
              </a:rPr>
              <a:t>being financially secure life. Having control over money not only provides a much-desired peace of mind and independence, but can also pave a way for growth, expansion, and opportunity.</a:t>
            </a:r>
            <a:endParaRPr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Financial literacy refers to one’s aptitude to both understand and effectively put into place various financial tools, including personal financial management, budgeting, and investing. </a:t>
            </a:r>
            <a:endParaRPr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t/>
            </a:r>
            <a:endParaRPr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Some of the Benefits if being Financially Literate could be described as :…</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
        <p:nvSpPr>
          <p:cNvPr id="193" name="Google Shape;193;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9" name="Google Shape;199;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i="1" lang="en-US"/>
              <a:t>Notes for the Facilitator:</a:t>
            </a:r>
            <a:endParaRPr b="1" i="1"/>
          </a:p>
          <a:p>
            <a:pPr indent="0" lvl="0" marL="0" rtl="0" algn="l">
              <a:spcBef>
                <a:spcPts val="0"/>
              </a:spcBef>
              <a:spcAft>
                <a:spcPts val="0"/>
              </a:spcAft>
              <a:buNone/>
            </a:pPr>
            <a:r>
              <a:t/>
            </a:r>
            <a:endParaRPr/>
          </a:p>
          <a:p>
            <a:pPr indent="0" lvl="0" marL="0" rtl="0" algn="l">
              <a:spcBef>
                <a:spcPts val="0"/>
              </a:spcBef>
              <a:spcAft>
                <a:spcPts val="0"/>
              </a:spcAft>
              <a:buNone/>
            </a:pPr>
            <a:r>
              <a:rPr lang="en-US"/>
              <a:t>In order to close the Module, the </a:t>
            </a:r>
            <a:r>
              <a:rPr b="0" i="1" lang="en-US"/>
              <a:t>facilitator</a:t>
            </a:r>
            <a:r>
              <a:rPr b="0" lang="en-US"/>
              <a:t> </a:t>
            </a:r>
            <a:r>
              <a:rPr lang="en-US"/>
              <a:t>shall give one last Case Study for group discussion.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The facilitator shall narrate the text. Then, the facilitator shall ask the trainees how Merry and Rick could reach their financial goals.</a:t>
            </a:r>
            <a:endParaRPr/>
          </a:p>
          <a:p>
            <a:pPr indent="0" lvl="0" marL="0" rtl="0" algn="l">
              <a:spcBef>
                <a:spcPts val="0"/>
              </a:spcBef>
              <a:spcAft>
                <a:spcPts val="0"/>
              </a:spcAft>
              <a:buNone/>
            </a:pPr>
            <a:r>
              <a:t/>
            </a:r>
            <a:endParaRPr/>
          </a:p>
        </p:txBody>
      </p:sp>
      <p:sp>
        <p:nvSpPr>
          <p:cNvPr id="200" name="Google Shape;200;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6" name="Google Shape;206;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i="1" lang="en-US"/>
              <a:t>Notes for the Facilitator:</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en-US"/>
              <a:t>The</a:t>
            </a:r>
            <a:r>
              <a:rPr b="0" i="0" lang="en-US"/>
              <a:t> Facilitator </a:t>
            </a:r>
            <a:r>
              <a:rPr lang="en-US"/>
              <a:t>shall close the case study that as every young person Merry and Rick should not restrain themselves from </a:t>
            </a:r>
            <a:r>
              <a:rPr lang="en-US" sz="1200"/>
              <a:t>going to restaurants and seeing movies and concerts but, to reach their goals, they will have to watch their spendings. Although they are still in high school, the financial habits they develop now will pay off in the long run. Both young persons need to be aware of the financial options they have and to find the balance in order to reach their long-term debt without restricting their all short-term desires and joys.</a:t>
            </a:r>
            <a:endParaRPr sz="1200"/>
          </a:p>
          <a:p>
            <a:pPr indent="0" lvl="0" marL="0" rtl="0" algn="l">
              <a:spcBef>
                <a:spcPts val="0"/>
              </a:spcBef>
              <a:spcAft>
                <a:spcPts val="0"/>
              </a:spcAft>
              <a:buNone/>
            </a:pPr>
            <a:r>
              <a:t/>
            </a:r>
            <a:endParaRPr/>
          </a:p>
        </p:txBody>
      </p:sp>
      <p:sp>
        <p:nvSpPr>
          <p:cNvPr id="207" name="Google Shape;207;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3" name="Google Shape;213;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i="1" lang="en-US"/>
              <a:t>Notes for the Facilitator:</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lang="en-US"/>
              <a:t>Close the Training day by narrating that </a:t>
            </a:r>
            <a:r>
              <a:rPr b="1" lang="en-US" sz="1200"/>
              <a:t>Personal financial planning </a:t>
            </a:r>
            <a:r>
              <a:rPr lang="en-US" sz="1200"/>
              <a:t>is arranging how to spend, save, and invest money to live comfortably, have financial security, and achieve goals. Planning personal finances is important because it will help one to reach their goals, no matter what they are. Whether one is spending, saving, or investing money, planning can help him/her to make big or small financial decisions. </a:t>
            </a:r>
            <a:endParaRPr sz="1200"/>
          </a:p>
          <a:p>
            <a:pPr indent="0" lvl="0" marL="0" marR="0" rtl="0" algn="l">
              <a:lnSpc>
                <a:spcPct val="100000"/>
              </a:lnSpc>
              <a:spcBef>
                <a:spcPts val="0"/>
              </a:spcBef>
              <a:spcAft>
                <a:spcPts val="0"/>
              </a:spcAft>
              <a:buClr>
                <a:schemeClr val="dk1"/>
              </a:buClr>
              <a:buSzPts val="1200"/>
              <a:buFont typeface="Calibri"/>
              <a:buNone/>
            </a:pPr>
            <a:r>
              <a:t/>
            </a:r>
            <a:endParaRPr sz="1200"/>
          </a:p>
          <a:p>
            <a:pPr indent="0" lvl="0" marL="0" marR="0" rtl="0" algn="l">
              <a:lnSpc>
                <a:spcPct val="100000"/>
              </a:lnSpc>
              <a:spcBef>
                <a:spcPts val="0"/>
              </a:spcBef>
              <a:spcAft>
                <a:spcPts val="0"/>
              </a:spcAft>
              <a:buClr>
                <a:schemeClr val="dk1"/>
              </a:buClr>
              <a:buSzPts val="1200"/>
              <a:buFont typeface="Calibri"/>
              <a:buNone/>
            </a:pPr>
            <a:r>
              <a:rPr lang="en-US" sz="1200"/>
              <a:t>So the </a:t>
            </a:r>
            <a:r>
              <a:rPr b="1" lang="en-US" sz="1200">
                <a:solidFill>
                  <a:schemeClr val="dk1"/>
                </a:solidFill>
                <a:latin typeface="Calibri"/>
                <a:ea typeface="Calibri"/>
                <a:cs typeface="Calibri"/>
                <a:sym typeface="Calibri"/>
              </a:rPr>
              <a:t>In the next Module</a:t>
            </a:r>
            <a:r>
              <a:rPr lang="en-US" sz="1200">
                <a:solidFill>
                  <a:schemeClr val="dk1"/>
                </a:solidFill>
                <a:latin typeface="Calibri"/>
                <a:ea typeface="Calibri"/>
                <a:cs typeface="Calibri"/>
                <a:sym typeface="Calibri"/>
              </a:rPr>
              <a:t>, the focus will be on breaking down the most important areas of personal finance and explore each of them in more details so one has a comprehensive understanding of the topic.  </a:t>
            </a:r>
            <a:endParaRPr sz="1200"/>
          </a:p>
          <a:p>
            <a:pPr indent="0" lvl="0" marL="0" rtl="0" algn="l">
              <a:spcBef>
                <a:spcPts val="0"/>
              </a:spcBef>
              <a:spcAft>
                <a:spcPts val="0"/>
              </a:spcAft>
              <a:buNone/>
            </a:pPr>
            <a:r>
              <a:t/>
            </a:r>
            <a:endParaRPr/>
          </a:p>
        </p:txBody>
      </p:sp>
      <p:sp>
        <p:nvSpPr>
          <p:cNvPr id="214" name="Google Shape;214;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3" name="Google Shape;93;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100"/>
              <a:buFont typeface="Calibri"/>
              <a:buNone/>
            </a:pPr>
            <a:r>
              <a:rPr b="1" i="1" lang="en-US" sz="1100"/>
              <a:t>Notes for the Facilitator:</a:t>
            </a:r>
            <a:endParaRPr b="1" i="1" sz="1100"/>
          </a:p>
          <a:p>
            <a:pPr indent="0" lvl="0" marL="0" rtl="0" algn="l">
              <a:spcBef>
                <a:spcPts val="0"/>
              </a:spcBef>
              <a:spcAft>
                <a:spcPts val="0"/>
              </a:spcAft>
              <a:buNone/>
            </a:pPr>
            <a:r>
              <a:t/>
            </a:r>
            <a:endParaRPr b="1" i="1" sz="1100"/>
          </a:p>
          <a:p>
            <a:pPr indent="0" lvl="0" marL="0" marR="0" rtl="0" algn="l">
              <a:lnSpc>
                <a:spcPct val="100000"/>
              </a:lnSpc>
              <a:spcBef>
                <a:spcPts val="0"/>
              </a:spcBef>
              <a:spcAft>
                <a:spcPts val="0"/>
              </a:spcAft>
              <a:buClr>
                <a:schemeClr val="dk1"/>
              </a:buClr>
              <a:buSzPts val="1100"/>
              <a:buFont typeface="Calibri"/>
              <a:buNone/>
            </a:pPr>
            <a:r>
              <a:rPr b="0" i="0" lang="en-US" sz="1100"/>
              <a:t>The facilitator shall start by welcoming the trainees to this Financial Literacy training session. It shall be pointed out that the whole training content is divided in 5 Modules, each of them covering different aspects of being financially literate, as an especially important skill for an young person and today Module 1 will be covered. </a:t>
            </a:r>
            <a:endParaRPr/>
          </a:p>
          <a:p>
            <a:pPr indent="0" lvl="0" marL="0" marR="0" rtl="0" algn="l">
              <a:lnSpc>
                <a:spcPct val="100000"/>
              </a:lnSpc>
              <a:spcBef>
                <a:spcPts val="0"/>
              </a:spcBef>
              <a:spcAft>
                <a:spcPts val="0"/>
              </a:spcAft>
              <a:buClr>
                <a:schemeClr val="dk1"/>
              </a:buClr>
              <a:buSzPts val="1100"/>
              <a:buFont typeface="Calibri"/>
              <a:buNone/>
            </a:pPr>
            <a:r>
              <a:t/>
            </a:r>
            <a:endParaRPr b="0" i="0" sz="1100"/>
          </a:p>
          <a:p>
            <a:pPr indent="0" lvl="0" marL="0" marR="0" rtl="0" algn="l">
              <a:lnSpc>
                <a:spcPct val="100000"/>
              </a:lnSpc>
              <a:spcBef>
                <a:spcPts val="0"/>
              </a:spcBef>
              <a:spcAft>
                <a:spcPts val="0"/>
              </a:spcAft>
              <a:buClr>
                <a:schemeClr val="dk1"/>
              </a:buClr>
              <a:buSzPts val="1100"/>
              <a:buFont typeface="Calibri"/>
              <a:buNone/>
            </a:pPr>
            <a:r>
              <a:rPr b="0" i="0" lang="en-US" sz="1100"/>
              <a:t>Except the current physical delivery of the training, there is a training platform, which covers the same knowledge and information, providing more systemized text and narrative information, which could be used in parallel - https://finfluencers.org/, available in 5 languages.</a:t>
            </a:r>
            <a:endParaRPr/>
          </a:p>
          <a:p>
            <a:pPr indent="0" lvl="0" marL="0" rtl="0" algn="l">
              <a:spcBef>
                <a:spcPts val="0"/>
              </a:spcBef>
              <a:spcAft>
                <a:spcPts val="0"/>
              </a:spcAft>
              <a:buNone/>
            </a:pPr>
            <a:r>
              <a:t/>
            </a:r>
            <a:endParaRPr sz="1100"/>
          </a:p>
          <a:p>
            <a:pPr indent="0" lvl="0" marL="0" rtl="0" algn="l">
              <a:spcBef>
                <a:spcPts val="0"/>
              </a:spcBef>
              <a:spcAft>
                <a:spcPts val="0"/>
              </a:spcAft>
              <a:buNone/>
            </a:pPr>
            <a:r>
              <a:rPr lang="en-US" sz="1100"/>
              <a:t>Let the trainees introduce each other. Ask participants for their name, residence, training experience on financial literacy, as well as their expectations for the today training.</a:t>
            </a:r>
            <a:endParaRPr/>
          </a:p>
          <a:p>
            <a:pPr indent="0" lvl="0" marL="0" rtl="0" algn="l">
              <a:spcBef>
                <a:spcPts val="0"/>
              </a:spcBef>
              <a:spcAft>
                <a:spcPts val="0"/>
              </a:spcAft>
              <a:buNone/>
            </a:pPr>
            <a:r>
              <a:t/>
            </a:r>
            <a:endParaRPr b="0" i="0" sz="1100"/>
          </a:p>
          <a:p>
            <a:pPr indent="0" lvl="0" marL="0" rtl="0" algn="l">
              <a:spcBef>
                <a:spcPts val="0"/>
              </a:spcBef>
              <a:spcAft>
                <a:spcPts val="0"/>
              </a:spcAft>
              <a:buNone/>
            </a:pPr>
            <a:r>
              <a:rPr lang="en-US" sz="1100"/>
              <a:t>Explain the agenda of the session and its objectives. Stress the importance of active participation and mutual learning.</a:t>
            </a:r>
            <a:endParaRPr/>
          </a:p>
          <a:p>
            <a:pPr indent="0" lvl="0" marL="0" rtl="0" algn="l">
              <a:spcBef>
                <a:spcPts val="0"/>
              </a:spcBef>
              <a:spcAft>
                <a:spcPts val="0"/>
              </a:spcAft>
              <a:buNone/>
            </a:pPr>
            <a:r>
              <a:t/>
            </a:r>
            <a:endParaRPr sz="1100"/>
          </a:p>
          <a:p>
            <a:pPr indent="0" lvl="0" marL="0" rtl="0" algn="l">
              <a:spcBef>
                <a:spcPts val="0"/>
              </a:spcBef>
              <a:spcAft>
                <a:spcPts val="0"/>
              </a:spcAft>
              <a:buNone/>
            </a:pPr>
            <a:r>
              <a:rPr lang="en-US" sz="1100"/>
              <a:t>State that this Module is defined as Low level of difficulty, because it is the starting point of the training and it could last around 1 hour and a half.</a:t>
            </a:r>
            <a:endParaRPr sz="1100"/>
          </a:p>
          <a:p>
            <a:pPr indent="0" lvl="0" marL="0" rtl="0" algn="l">
              <a:spcBef>
                <a:spcPts val="0"/>
              </a:spcBef>
              <a:spcAft>
                <a:spcPts val="0"/>
              </a:spcAft>
              <a:buNone/>
            </a:pPr>
            <a:r>
              <a:t/>
            </a:r>
            <a:endParaRPr b="0" i="0" sz="1100"/>
          </a:p>
          <a:p>
            <a:pPr indent="0" lvl="0" marL="0" rtl="0" algn="l">
              <a:spcBef>
                <a:spcPts val="0"/>
              </a:spcBef>
              <a:spcAft>
                <a:spcPts val="0"/>
              </a:spcAft>
              <a:buNone/>
            </a:pPr>
            <a:r>
              <a:t/>
            </a:r>
            <a:endParaRPr b="0" i="0"/>
          </a:p>
        </p:txBody>
      </p:sp>
      <p:sp>
        <p:nvSpPr>
          <p:cNvPr id="94" name="Google Shape;94;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0" name="Google Shape;220;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0" name="Google Shape;100;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0" lang="en-US"/>
              <a:t>Notes for the </a:t>
            </a:r>
            <a:r>
              <a:rPr b="1" i="0" lang="en-US" sz="1200"/>
              <a:t>Facilitator </a:t>
            </a:r>
            <a:r>
              <a:rPr b="1" i="0" lang="en-US"/>
              <a:t>:</a:t>
            </a:r>
            <a:endParaRPr b="1" i="0"/>
          </a:p>
          <a:p>
            <a:pPr indent="0" lvl="0" marL="0" rtl="0" algn="l">
              <a:spcBef>
                <a:spcPts val="0"/>
              </a:spcBef>
              <a:spcAft>
                <a:spcPts val="0"/>
              </a:spcAft>
              <a:buNone/>
            </a:pPr>
            <a:r>
              <a:t/>
            </a:r>
            <a:endParaRPr b="1" i="1"/>
          </a:p>
          <a:p>
            <a:pPr indent="0" lvl="0" marL="0" rtl="0" algn="l">
              <a:spcBef>
                <a:spcPts val="0"/>
              </a:spcBef>
              <a:spcAft>
                <a:spcPts val="0"/>
              </a:spcAft>
              <a:buNone/>
            </a:pPr>
            <a:r>
              <a:rPr lang="en-US"/>
              <a:t>The </a:t>
            </a:r>
            <a:r>
              <a:rPr b="0" i="0" lang="en-US" sz="1200"/>
              <a:t>facilitator </a:t>
            </a:r>
            <a:r>
              <a:rPr lang="en-US"/>
              <a:t>shall start with presenting what this Module will be about and what knowledge is expected the trainees to acquire.</a:t>
            </a:r>
            <a:endParaRPr/>
          </a:p>
          <a:p>
            <a:pPr indent="0" lvl="0" marL="0" rtl="0" algn="l">
              <a:spcBef>
                <a:spcPts val="0"/>
              </a:spcBef>
              <a:spcAft>
                <a:spcPts val="0"/>
              </a:spcAft>
              <a:buNone/>
            </a:pPr>
            <a:r>
              <a:rPr lang="en-US"/>
              <a:t>The trainer shall elaborate that the Module presents the building blocks of the financial literacy. The Module will provide elaboration on financial literacy as a learnt competence/skill which is essential for the modern society and it is of high importance, especially for young person to possess it, because it will ensure less stressful and more successful life, during their transition from kids to young adults.</a:t>
            </a:r>
            <a:endParaRPr/>
          </a:p>
          <a:p>
            <a:pPr indent="0" lvl="0" marL="0" rtl="0" algn="l">
              <a:spcBef>
                <a:spcPts val="0"/>
              </a:spcBef>
              <a:spcAft>
                <a:spcPts val="0"/>
              </a:spcAft>
              <a:buNone/>
            </a:pPr>
            <a:r>
              <a:rPr lang="en-US"/>
              <a:t> </a:t>
            </a:r>
            <a:endParaRPr/>
          </a:p>
          <a:p>
            <a:pPr indent="0" lvl="0" marL="0" rtl="0" algn="l">
              <a:spcBef>
                <a:spcPts val="0"/>
              </a:spcBef>
              <a:spcAft>
                <a:spcPts val="0"/>
              </a:spcAft>
              <a:buNone/>
            </a:pPr>
            <a:r>
              <a:rPr lang="en-US"/>
              <a:t>The </a:t>
            </a:r>
            <a:r>
              <a:rPr b="0" i="0" lang="en-US" sz="1200"/>
              <a:t>facilitator </a:t>
            </a:r>
            <a:r>
              <a:rPr lang="en-US"/>
              <a:t>shall stress out that being financial literate has benefits and these benefits concerns young person’s successful professional and private life.</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The </a:t>
            </a:r>
            <a:r>
              <a:rPr b="0" i="0" lang="en-US" sz="1200"/>
              <a:t>facilitator</a:t>
            </a:r>
            <a:r>
              <a:rPr lang="en-US"/>
              <a:t> shall explain that going through this Module, some very basic concepts and terms will be presented in short with simple and easy words.</a:t>
            </a:r>
            <a:endParaRPr/>
          </a:p>
          <a:p>
            <a:pPr indent="0" lvl="0" marL="0" rtl="0" algn="l">
              <a:spcBef>
                <a:spcPts val="0"/>
              </a:spcBef>
              <a:spcAft>
                <a:spcPts val="0"/>
              </a:spcAft>
              <a:buNone/>
            </a:pPr>
            <a:r>
              <a:t/>
            </a:r>
            <a:endParaRPr/>
          </a:p>
          <a:p>
            <a:pPr indent="0" lvl="0" marL="0" rtl="0" algn="just">
              <a:spcBef>
                <a:spcPts val="0"/>
              </a:spcBef>
              <a:spcAft>
                <a:spcPts val="0"/>
              </a:spcAft>
              <a:buNone/>
            </a:pPr>
            <a:r>
              <a:rPr lang="en-US"/>
              <a:t>Finishing the Module, the </a:t>
            </a:r>
            <a:r>
              <a:rPr b="0" i="0" lang="en-US" sz="1200"/>
              <a:t>facilitator </a:t>
            </a:r>
            <a:r>
              <a:rPr lang="en-US"/>
              <a:t>shall explain to the young people that they will be aware for the impact that the Financial Literacy and Financial Illiteracy has on their personal and professional life and the benefits that financial literacy could bring to them.</a:t>
            </a:r>
            <a:endParaRPr/>
          </a:p>
          <a:p>
            <a:pPr indent="0" lvl="0" marL="0" rtl="0" algn="l">
              <a:spcBef>
                <a:spcPts val="0"/>
              </a:spcBef>
              <a:spcAft>
                <a:spcPts val="0"/>
              </a:spcAft>
              <a:buNone/>
            </a:pPr>
            <a:r>
              <a:t/>
            </a:r>
            <a:endParaRPr/>
          </a:p>
        </p:txBody>
      </p:sp>
      <p:sp>
        <p:nvSpPr>
          <p:cNvPr id="101" name="Google Shape;101;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7" name="Google Shape;107;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0" lang="en-US"/>
              <a:t>Notes for the </a:t>
            </a:r>
            <a:r>
              <a:rPr b="1" i="0" lang="en-US" sz="1200"/>
              <a:t>Facilitator </a:t>
            </a:r>
            <a:r>
              <a:rPr b="1" i="0" lang="en-US"/>
              <a:t>:</a:t>
            </a:r>
            <a:endParaRPr b="1" i="0"/>
          </a:p>
          <a:p>
            <a:pPr indent="0" lvl="0" marL="0" rtl="0" algn="l">
              <a:spcBef>
                <a:spcPts val="0"/>
              </a:spcBef>
              <a:spcAft>
                <a:spcPts val="0"/>
              </a:spcAft>
              <a:buNone/>
            </a:pPr>
            <a:r>
              <a:t/>
            </a:r>
            <a:endParaRPr b="0" i="0"/>
          </a:p>
          <a:p>
            <a:pPr indent="0" lvl="0" marL="0" rtl="0" algn="l">
              <a:spcBef>
                <a:spcPts val="0"/>
              </a:spcBef>
              <a:spcAft>
                <a:spcPts val="0"/>
              </a:spcAft>
              <a:buNone/>
            </a:pPr>
            <a:r>
              <a:rPr b="0" i="0" lang="en-US"/>
              <a:t>The </a:t>
            </a:r>
            <a:r>
              <a:rPr b="0" i="0" lang="en-US" sz="1200"/>
              <a:t>Facilitator </a:t>
            </a:r>
            <a:r>
              <a:rPr b="0" i="0" lang="en-US"/>
              <a:t>shall explain that the training content of this  Module is structured in 3 parts. The first part will present the trainees with definitions of “financial literacy”.</a:t>
            </a:r>
            <a:r>
              <a:rPr b="0" i="0" lang="en-US" sz="1200">
                <a:solidFill>
                  <a:schemeClr val="dk1"/>
                </a:solidFill>
                <a:latin typeface="Calibri"/>
                <a:ea typeface="Calibri"/>
                <a:cs typeface="Calibri"/>
                <a:sym typeface="Calibri"/>
              </a:rPr>
              <a:t> The </a:t>
            </a:r>
            <a:r>
              <a:rPr b="0" i="0" lang="en-US" sz="1200"/>
              <a:t>facilitator </a:t>
            </a:r>
            <a:r>
              <a:rPr b="0" i="0" lang="en-US" sz="1200">
                <a:solidFill>
                  <a:schemeClr val="dk1"/>
                </a:solidFill>
                <a:latin typeface="Calibri"/>
                <a:ea typeface="Calibri"/>
                <a:cs typeface="Calibri"/>
                <a:sym typeface="Calibri"/>
              </a:rPr>
              <a:t>shall point out that financial literacy is a skill and it could be learnt. And as every skill, starting its development earlier, it will be better mastered.</a:t>
            </a:r>
            <a:endParaRPr/>
          </a:p>
          <a:p>
            <a:pPr indent="0" lvl="0" marL="0" rtl="0" algn="l">
              <a:spcBef>
                <a:spcPts val="0"/>
              </a:spcBef>
              <a:spcAft>
                <a:spcPts val="0"/>
              </a:spcAft>
              <a:buNone/>
            </a:pPr>
            <a:r>
              <a:t/>
            </a:r>
            <a:endParaRPr b="0" i="0" sz="1200">
              <a:solidFill>
                <a:schemeClr val="dk1"/>
              </a:solidFill>
              <a:latin typeface="Calibri"/>
              <a:ea typeface="Calibri"/>
              <a:cs typeface="Calibri"/>
              <a:sym typeface="Calibri"/>
            </a:endParaRPr>
          </a:p>
          <a:p>
            <a:pPr indent="0" lvl="0" marL="0" rtl="0" algn="l">
              <a:spcBef>
                <a:spcPts val="0"/>
              </a:spcBef>
              <a:spcAft>
                <a:spcPts val="0"/>
              </a:spcAft>
              <a:buNone/>
            </a:pPr>
            <a:r>
              <a:rPr b="0" i="0" lang="en-US"/>
              <a:t>Then the second part shall be presented. The </a:t>
            </a:r>
            <a:r>
              <a:rPr b="0" i="0" lang="en-US" sz="1200"/>
              <a:t>facilitator</a:t>
            </a:r>
            <a:r>
              <a:rPr b="0" i="0" lang="en-US"/>
              <a:t> shall explain that this unit combines the elaboration of 7 basic terms which are supposed that every young adult shall be aware of and shall get acquainted with them when entering the financial literacy world. </a:t>
            </a:r>
            <a:endParaRPr b="0" i="0"/>
          </a:p>
          <a:p>
            <a:pPr indent="0" lvl="0" marL="0" rtl="0" algn="l">
              <a:spcBef>
                <a:spcPts val="0"/>
              </a:spcBef>
              <a:spcAft>
                <a:spcPts val="0"/>
              </a:spcAft>
              <a:buNone/>
            </a:pPr>
            <a:r>
              <a:t/>
            </a:r>
            <a:endParaRPr b="0" i="0"/>
          </a:p>
          <a:p>
            <a:pPr indent="0" lvl="0" marL="0" rtl="0" algn="l">
              <a:spcBef>
                <a:spcPts val="0"/>
              </a:spcBef>
              <a:spcAft>
                <a:spcPts val="0"/>
              </a:spcAft>
              <a:buNone/>
            </a:pPr>
            <a:r>
              <a:rPr b="0" i="0" lang="en-US"/>
              <a:t>The last part of the Module will go deeper in what it means to lack financial knowledge and how it could be detrimental for young person’s professional and personal life not to have the basic of financial literacy and not to be aware how to manage their personal finances.</a:t>
            </a:r>
            <a:endParaRPr/>
          </a:p>
        </p:txBody>
      </p:sp>
      <p:sp>
        <p:nvSpPr>
          <p:cNvPr id="108" name="Google Shape;108;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4" name="Google Shape;114;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Notes for the Facilitator:</a:t>
            </a:r>
            <a:endParaRPr b="1" i="1"/>
          </a:p>
          <a:p>
            <a:pPr indent="0" lvl="0" marL="0" rtl="0" algn="l">
              <a:spcBef>
                <a:spcPts val="0"/>
              </a:spcBef>
              <a:spcAft>
                <a:spcPts val="0"/>
              </a:spcAft>
              <a:buNone/>
            </a:pPr>
            <a:r>
              <a:t/>
            </a:r>
            <a:endParaRPr b="0" i="0"/>
          </a:p>
          <a:p>
            <a:pPr indent="0" lvl="0" marL="0" rtl="0" algn="l">
              <a:spcBef>
                <a:spcPts val="0"/>
              </a:spcBef>
              <a:spcAft>
                <a:spcPts val="0"/>
              </a:spcAft>
              <a:buNone/>
            </a:pPr>
            <a:r>
              <a:rPr lang="en-US"/>
              <a:t>Start by saying some introduction like this one “ We all need and use money every day. However, many of us do not know the concepts of money and how to manage it wisely. Regardless of our differences in the income level, education, age, gender or where one lives and works, we all make mistakes with money management daily. Unless we manage our money carefully, even the little money that we have, our lives will be miserable. We will not manage any cope with unexpected emergencies or even be able take advantage of future opportunities.”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 Then asks the group members, to explain the term “Financial literacy”, according to their understanding…</a:t>
            </a:r>
            <a:endParaRPr/>
          </a:p>
          <a:p>
            <a:pPr indent="0" lvl="0" marL="0" rtl="0" algn="l">
              <a:spcBef>
                <a:spcPts val="0"/>
              </a:spcBef>
              <a:spcAft>
                <a:spcPts val="0"/>
              </a:spcAft>
              <a:buNone/>
            </a:pPr>
            <a:r>
              <a:rPr lang="en-US"/>
              <a:t>• What is financial literacy? </a:t>
            </a:r>
            <a:endParaRPr/>
          </a:p>
          <a:p>
            <a:pPr indent="0" lvl="0" marL="0" rtl="0" algn="l">
              <a:spcBef>
                <a:spcPts val="0"/>
              </a:spcBef>
              <a:spcAft>
                <a:spcPts val="0"/>
              </a:spcAft>
              <a:buNone/>
            </a:pPr>
            <a:r>
              <a:rPr lang="en-US"/>
              <a:t>• Why is financial literacy/education important in our daily lives?</a:t>
            </a:r>
            <a:endParaRPr b="0" i="0"/>
          </a:p>
          <a:p>
            <a:pPr indent="0" lvl="0" marL="0" rtl="0" algn="l">
              <a:spcBef>
                <a:spcPts val="0"/>
              </a:spcBef>
              <a:spcAft>
                <a:spcPts val="0"/>
              </a:spcAft>
              <a:buNone/>
            </a:pPr>
            <a:r>
              <a:t/>
            </a:r>
            <a:endParaRPr b="0" i="0"/>
          </a:p>
        </p:txBody>
      </p:sp>
      <p:sp>
        <p:nvSpPr>
          <p:cNvPr id="115" name="Google Shape;115;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1" name="Google Shape;121;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0" lang="en-US"/>
              <a:t>Notes for the </a:t>
            </a:r>
            <a:r>
              <a:rPr b="1" i="0" lang="en-US" sz="1200"/>
              <a:t>Facilitator</a:t>
            </a:r>
            <a:r>
              <a:rPr b="1" i="0" lang="en-US"/>
              <a:t>:</a:t>
            </a:r>
            <a:endParaRPr b="1" i="0"/>
          </a:p>
          <a:p>
            <a:pPr indent="0" lvl="0" marL="0" rtl="0" algn="l">
              <a:spcBef>
                <a:spcPts val="0"/>
              </a:spcBef>
              <a:spcAft>
                <a:spcPts val="0"/>
              </a:spcAft>
              <a:buNone/>
            </a:pPr>
            <a:r>
              <a:t/>
            </a:r>
            <a:endParaRPr/>
          </a:p>
          <a:p>
            <a:pPr indent="0" lvl="0" marL="0" rtl="0" algn="l">
              <a:spcBef>
                <a:spcPts val="0"/>
              </a:spcBef>
              <a:spcAft>
                <a:spcPts val="0"/>
              </a:spcAft>
              <a:buNone/>
            </a:pPr>
            <a:r>
              <a:rPr lang="en-US"/>
              <a:t>After all the responses, the </a:t>
            </a:r>
            <a:r>
              <a:rPr b="0" i="0" lang="en-US" sz="1200"/>
              <a:t>facilitator</a:t>
            </a:r>
            <a:r>
              <a:rPr lang="en-US"/>
              <a:t> shall show the official definition of the </a:t>
            </a:r>
            <a:r>
              <a:rPr b="0" i="0" lang="en-US" sz="1200">
                <a:solidFill>
                  <a:schemeClr val="dk1"/>
                </a:solidFill>
                <a:latin typeface="Calibri"/>
                <a:ea typeface="Calibri"/>
                <a:cs typeface="Calibri"/>
                <a:sym typeface="Calibri"/>
              </a:rPr>
              <a:t>Organisation for Economic Co-operation and Development.</a:t>
            </a:r>
            <a:endParaRPr/>
          </a:p>
          <a:p>
            <a:pPr indent="0" lvl="0" marL="0" rtl="0" algn="l">
              <a:spcBef>
                <a:spcPts val="0"/>
              </a:spcBef>
              <a:spcAft>
                <a:spcPts val="0"/>
              </a:spcAft>
              <a:buNone/>
            </a:pPr>
            <a:r>
              <a:t/>
            </a:r>
            <a:endParaRPr b="0" i="0" sz="1200">
              <a:solidFill>
                <a:schemeClr val="dk1"/>
              </a:solidFill>
              <a:latin typeface="Calibri"/>
              <a:ea typeface="Calibri"/>
              <a:cs typeface="Calibri"/>
              <a:sym typeface="Calibri"/>
            </a:endParaRPr>
          </a:p>
          <a:p>
            <a:pPr indent="0" lvl="0" marL="0" rtl="0" algn="l">
              <a:spcBef>
                <a:spcPts val="0"/>
              </a:spcBef>
              <a:spcAft>
                <a:spcPts val="0"/>
              </a:spcAft>
              <a:buNone/>
            </a:pPr>
            <a:r>
              <a:rPr lang="en-US"/>
              <a:t>Then the </a:t>
            </a:r>
            <a:r>
              <a:rPr b="0" i="0" lang="en-US" sz="1200"/>
              <a:t>Facilitator</a:t>
            </a:r>
            <a:r>
              <a:rPr lang="en-US"/>
              <a:t> should emphasize the importance of financial skill nowadays:</a:t>
            </a:r>
            <a:endParaRPr/>
          </a:p>
          <a:p>
            <a:pPr indent="0" lvl="0" marL="0" rtl="0" algn="l">
              <a:spcBef>
                <a:spcPts val="0"/>
              </a:spcBef>
              <a:spcAft>
                <a:spcPts val="0"/>
              </a:spcAft>
              <a:buNone/>
            </a:pPr>
            <a:r>
              <a:rPr lang="en-US"/>
              <a:t>• It provides people with knowledge of money and how to manage it wisely. </a:t>
            </a:r>
            <a:endParaRPr/>
          </a:p>
          <a:p>
            <a:pPr indent="0" lvl="0" marL="0" rtl="0" algn="l">
              <a:spcBef>
                <a:spcPts val="0"/>
              </a:spcBef>
              <a:spcAft>
                <a:spcPts val="0"/>
              </a:spcAft>
              <a:buNone/>
            </a:pPr>
            <a:r>
              <a:rPr lang="en-US"/>
              <a:t>• It offers basic knowledge related to earning, spending, budgeting, saving, and borrowing. </a:t>
            </a:r>
            <a:endParaRPr/>
          </a:p>
          <a:p>
            <a:pPr indent="0" lvl="0" marL="0" rtl="0" algn="l">
              <a:spcBef>
                <a:spcPts val="0"/>
              </a:spcBef>
              <a:spcAft>
                <a:spcPts val="0"/>
              </a:spcAft>
              <a:buNone/>
            </a:pPr>
            <a:r>
              <a:rPr lang="en-US"/>
              <a:t>• It makes people become more informed financial decision-makers; </a:t>
            </a:r>
            <a:endParaRPr/>
          </a:p>
          <a:p>
            <a:pPr indent="0" lvl="0" marL="0" rtl="0" algn="l">
              <a:spcBef>
                <a:spcPts val="0"/>
              </a:spcBef>
              <a:spcAft>
                <a:spcPts val="0"/>
              </a:spcAft>
              <a:buNone/>
            </a:pPr>
            <a:r>
              <a:rPr lang="en-US"/>
              <a:t>• They can plan for and realize their goals through setting financial goals, saving with a purpose, and investing wisely. </a:t>
            </a:r>
            <a:endParaRPr/>
          </a:p>
          <a:p>
            <a:pPr indent="0" lvl="0" marL="0" rtl="0" algn="l">
              <a:spcBef>
                <a:spcPts val="0"/>
              </a:spcBef>
              <a:spcAft>
                <a:spcPts val="0"/>
              </a:spcAft>
              <a:buNone/>
            </a:pPr>
            <a:r>
              <a:rPr lang="en-US"/>
              <a:t>• They will be aware how to Keep proper records of financial transactions so that you can manage their income and expenses wisely</a:t>
            </a:r>
            <a:endParaRPr/>
          </a:p>
          <a:p>
            <a:pPr indent="0" lvl="0" marL="0" rtl="0" algn="l">
              <a:spcBef>
                <a:spcPts val="0"/>
              </a:spcBef>
              <a:spcAft>
                <a:spcPts val="0"/>
              </a:spcAft>
              <a:buNone/>
            </a:pPr>
            <a:br>
              <a:rPr lang="en-US"/>
            </a:br>
            <a:r>
              <a:rPr lang="en-US"/>
              <a:t>The facilitator could ask the trainees “After having understanding of what financial literacy is, why do you think it is so important for young people”</a:t>
            </a:r>
            <a:endParaRPr/>
          </a:p>
          <a:p>
            <a:pPr indent="0" lvl="0" marL="0" marR="0" rtl="0" algn="l">
              <a:lnSpc>
                <a:spcPct val="100000"/>
              </a:lnSpc>
              <a:spcBef>
                <a:spcPts val="0"/>
              </a:spcBef>
              <a:spcAft>
                <a:spcPts val="0"/>
              </a:spcAft>
              <a:buClr>
                <a:schemeClr val="dk1"/>
              </a:buClr>
              <a:buSzPts val="1200"/>
              <a:buFont typeface="Calibri"/>
              <a:buNone/>
            </a:pPr>
            <a:r>
              <a:t/>
            </a:r>
            <a:endParaRPr sz="1200"/>
          </a:p>
          <a:p>
            <a:pPr indent="0" lvl="0" marL="0" marR="0" rtl="0" algn="l">
              <a:lnSpc>
                <a:spcPct val="100000"/>
              </a:lnSpc>
              <a:spcBef>
                <a:spcPts val="0"/>
              </a:spcBef>
              <a:spcAft>
                <a:spcPts val="0"/>
              </a:spcAft>
              <a:buClr>
                <a:schemeClr val="dk1"/>
              </a:buClr>
              <a:buSzPts val="1200"/>
              <a:buFont typeface="Calibri"/>
              <a:buNone/>
            </a:pPr>
            <a:r>
              <a:rPr lang="en-US" sz="1200"/>
              <a:t>After gathering opinions, the facilitator could sum up  that: “this group of people ( young people) has particular requirements that are different from those of adults (and those of younger children). In particular, young people are relatively inexperienced in using financial products and may only recently have started handling financial transactions.Young people are also very likely to face important financial decisions in the near future that are different from those faced by older adults, such as deciding how to fund additional education or identifying work opportunities.”</a:t>
            </a:r>
            <a:endParaRPr sz="1200"/>
          </a:p>
          <a:p>
            <a:pPr indent="0" lvl="0" marL="0" marR="0" rtl="0" algn="l">
              <a:lnSpc>
                <a:spcPct val="100000"/>
              </a:lnSpc>
              <a:spcBef>
                <a:spcPts val="0"/>
              </a:spcBef>
              <a:spcAft>
                <a:spcPts val="0"/>
              </a:spcAft>
              <a:buClr>
                <a:schemeClr val="dk1"/>
              </a:buClr>
              <a:buSzPts val="1200"/>
              <a:buFont typeface="Calibri"/>
              <a:buNone/>
            </a:pPr>
            <a:r>
              <a:t/>
            </a:r>
            <a:endParaRPr sz="1200"/>
          </a:p>
          <a:p>
            <a:pPr indent="0" lvl="0" marL="0" marR="0" rtl="0" algn="l">
              <a:lnSpc>
                <a:spcPct val="100000"/>
              </a:lnSpc>
              <a:spcBef>
                <a:spcPts val="0"/>
              </a:spcBef>
              <a:spcAft>
                <a:spcPts val="0"/>
              </a:spcAft>
              <a:buClr>
                <a:schemeClr val="dk1"/>
              </a:buClr>
              <a:buSzPts val="1200"/>
              <a:buFont typeface="Calibri"/>
              <a:buNone/>
            </a:pPr>
            <a:r>
              <a:rPr lang="en-US" sz="1200"/>
              <a:t> </a:t>
            </a:r>
            <a:endParaRPr/>
          </a:p>
        </p:txBody>
      </p:sp>
      <p:sp>
        <p:nvSpPr>
          <p:cNvPr id="122" name="Google Shape;122;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8" name="Google Shape;128;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a:t>Notes for the Facilitator:</a:t>
            </a:r>
            <a:endParaRPr b="1" i="1"/>
          </a:p>
          <a:p>
            <a:pPr indent="0" lvl="0" marL="0" rtl="0" algn="l">
              <a:spcBef>
                <a:spcPts val="0"/>
              </a:spcBef>
              <a:spcAft>
                <a:spcPts val="0"/>
              </a:spcAft>
              <a:buNone/>
            </a:pPr>
            <a:r>
              <a:t/>
            </a:r>
            <a:endParaRPr b="1" i="1"/>
          </a:p>
          <a:p>
            <a:pPr indent="0" lvl="0" marL="0" rtl="0" algn="l">
              <a:spcBef>
                <a:spcPts val="0"/>
              </a:spcBef>
              <a:spcAft>
                <a:spcPts val="0"/>
              </a:spcAft>
              <a:buNone/>
            </a:pPr>
            <a:r>
              <a:rPr lang="en-US"/>
              <a:t>The facilitator narrates the story above.</a:t>
            </a:r>
            <a:endParaRPr/>
          </a:p>
          <a:p>
            <a:pPr indent="0" lvl="0" marL="0" rtl="0" algn="l">
              <a:spcBef>
                <a:spcPts val="0"/>
              </a:spcBef>
              <a:spcAft>
                <a:spcPts val="0"/>
              </a:spcAft>
              <a:buNone/>
            </a:pPr>
            <a:r>
              <a:t/>
            </a:r>
            <a:endParaRPr b="1" i="1"/>
          </a:p>
          <a:p>
            <a:pPr indent="0" lvl="0" marL="0" rtl="0" algn="l">
              <a:spcBef>
                <a:spcPts val="0"/>
              </a:spcBef>
              <a:spcAft>
                <a:spcPts val="0"/>
              </a:spcAft>
              <a:buNone/>
            </a:pPr>
            <a:r>
              <a:rPr b="0" i="0" lang="en-US"/>
              <a:t>Try to start a discussion around the Case study asking the questions above.</a:t>
            </a:r>
            <a:endParaRPr/>
          </a:p>
          <a:p>
            <a:pPr indent="0" lvl="0" marL="0" rtl="0" algn="l">
              <a:spcBef>
                <a:spcPts val="0"/>
              </a:spcBef>
              <a:spcAft>
                <a:spcPts val="0"/>
              </a:spcAft>
              <a:buNone/>
            </a:pPr>
            <a:r>
              <a:t/>
            </a:r>
            <a:endParaRPr b="0" i="0"/>
          </a:p>
          <a:p>
            <a:pPr indent="0" lvl="0" marL="0" rtl="0" algn="l">
              <a:spcBef>
                <a:spcPts val="0"/>
              </a:spcBef>
              <a:spcAft>
                <a:spcPts val="0"/>
              </a:spcAft>
              <a:buNone/>
            </a:pPr>
            <a:r>
              <a:rPr b="1" i="0" lang="en-US"/>
              <a:t>The main message you shall convey after the discussion is that:</a:t>
            </a:r>
            <a:endParaRPr/>
          </a:p>
          <a:p>
            <a:pPr indent="0" lvl="0" marL="0" rtl="0" algn="l">
              <a:spcBef>
                <a:spcPts val="0"/>
              </a:spcBef>
              <a:spcAft>
                <a:spcPts val="0"/>
              </a:spcAft>
              <a:buNone/>
            </a:pPr>
            <a:r>
              <a:rPr lang="en-US" sz="1200"/>
              <a:t>By having a short-term view, Anne finance management appears to be perfect as she is able to meet all of her daily expenses and wants; however, in long-term this is clearly inappropriate, as she has no savings for the future. This means her income will always be fixed at 1000 Euro and she will never have options to spend more than she currently does unless she decides to switch to a job with higher income. If she learns how to manage her finances better, she would be able to buy the items that she needs and save enough money for a rainy day.</a:t>
            </a:r>
            <a:endParaRPr/>
          </a:p>
          <a:p>
            <a:pPr indent="0" lvl="0" marL="0" rtl="0" algn="l">
              <a:spcBef>
                <a:spcPts val="0"/>
              </a:spcBef>
              <a:spcAft>
                <a:spcPts val="0"/>
              </a:spcAft>
              <a:buNone/>
            </a:pPr>
            <a:r>
              <a:t/>
            </a:r>
            <a:endParaRPr b="0" i="0"/>
          </a:p>
        </p:txBody>
      </p:sp>
      <p:sp>
        <p:nvSpPr>
          <p:cNvPr id="129" name="Google Shape;129;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5" name="Google Shape;135;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i="1" lang="en-US"/>
              <a:t>Notes for the Facilitator:</a:t>
            </a:r>
            <a:endParaRPr/>
          </a:p>
          <a:p>
            <a:pPr indent="0" lvl="0" marL="0" marR="0" rtl="0" algn="l">
              <a:lnSpc>
                <a:spcPct val="100000"/>
              </a:lnSpc>
              <a:spcBef>
                <a:spcPts val="0"/>
              </a:spcBef>
              <a:spcAft>
                <a:spcPts val="0"/>
              </a:spcAft>
              <a:buClr>
                <a:schemeClr val="dk1"/>
              </a:buClr>
              <a:buSzPts val="600"/>
              <a:buFont typeface="Calibri"/>
              <a:buNone/>
            </a:pPr>
            <a:r>
              <a:t/>
            </a:r>
            <a:endParaRPr sz="600"/>
          </a:p>
          <a:p>
            <a:pPr indent="0" lvl="0" marL="0" rtl="0" algn="l">
              <a:spcBef>
                <a:spcPts val="0"/>
              </a:spcBef>
              <a:spcAft>
                <a:spcPts val="0"/>
              </a:spcAft>
              <a:buNone/>
            </a:pPr>
            <a:r>
              <a:rPr b="0" i="0" lang="en-US"/>
              <a:t>The facilitator shall emphasize that t</a:t>
            </a:r>
            <a:r>
              <a:rPr lang="en-US" sz="1200"/>
              <a:t>he main steps to achieving “financial literacy” start with learning several fundamental terms and concepts in order to put them in practice. Understanding these terms will make trainees aware how money works, creating and achieving financial goals, and managing internal and external financial challenges. Knowing these important financial terms and how they apply to one’s personal finance plan and budget can help everyone to move forward with their goals.</a:t>
            </a:r>
            <a:endParaRPr/>
          </a:p>
          <a:p>
            <a:pPr indent="0" lvl="0" marL="0" rtl="0" algn="l">
              <a:spcBef>
                <a:spcPts val="0"/>
              </a:spcBef>
              <a:spcAft>
                <a:spcPts val="0"/>
              </a:spcAft>
              <a:buNone/>
            </a:pPr>
            <a:r>
              <a:t/>
            </a:r>
            <a:endParaRPr sz="1200"/>
          </a:p>
          <a:p>
            <a:pPr indent="0" lvl="0" marL="0" rtl="0" algn="l">
              <a:spcBef>
                <a:spcPts val="0"/>
              </a:spcBef>
              <a:spcAft>
                <a:spcPts val="0"/>
              </a:spcAft>
              <a:buNone/>
            </a:pPr>
            <a:r>
              <a:rPr lang="en-US" sz="1200"/>
              <a:t>Before showing the description of these terms, the facilitator could ask the trainees of they could elaborate each terms or how they understand each term.</a:t>
            </a:r>
            <a:endParaRPr sz="1200"/>
          </a:p>
          <a:p>
            <a:pPr indent="0" lvl="0" marL="0" marR="0" rtl="0" algn="l">
              <a:lnSpc>
                <a:spcPct val="100000"/>
              </a:lnSpc>
              <a:spcBef>
                <a:spcPts val="0"/>
              </a:spcBef>
              <a:spcAft>
                <a:spcPts val="0"/>
              </a:spcAft>
              <a:buClr>
                <a:schemeClr val="dk1"/>
              </a:buClr>
              <a:buSzPts val="1200"/>
              <a:buFont typeface="Calibri"/>
              <a:buNone/>
            </a:pPr>
            <a:r>
              <a:t/>
            </a:r>
            <a:endParaRPr b="0" i="0"/>
          </a:p>
          <a:p>
            <a:pPr indent="0" lvl="0" marL="0" marR="0" rtl="0" algn="l">
              <a:lnSpc>
                <a:spcPct val="100000"/>
              </a:lnSpc>
              <a:spcBef>
                <a:spcPts val="0"/>
              </a:spcBef>
              <a:spcAft>
                <a:spcPts val="0"/>
              </a:spcAft>
              <a:buClr>
                <a:schemeClr val="dk1"/>
              </a:buClr>
              <a:buSzPts val="1200"/>
              <a:buFont typeface="Calibri"/>
              <a:buNone/>
            </a:pPr>
            <a:r>
              <a:t/>
            </a:r>
            <a:endParaRPr b="1" i="1"/>
          </a:p>
          <a:p>
            <a:pPr indent="0" lvl="0" marL="0" rtl="0" algn="l">
              <a:spcBef>
                <a:spcPts val="0"/>
              </a:spcBef>
              <a:spcAft>
                <a:spcPts val="0"/>
              </a:spcAft>
              <a:buNone/>
            </a:pPr>
            <a:r>
              <a:t/>
            </a:r>
            <a:endParaRPr/>
          </a:p>
        </p:txBody>
      </p:sp>
      <p:sp>
        <p:nvSpPr>
          <p:cNvPr id="136" name="Google Shape;136;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2" name="Google Shape;142;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i="1" lang="en-US"/>
              <a:t>Notes for the Facilitator:</a:t>
            </a:r>
            <a:endParaRPr b="1" i="1"/>
          </a:p>
          <a:p>
            <a:pPr indent="0" lvl="0" marL="0" marR="0" rtl="0" algn="l">
              <a:lnSpc>
                <a:spcPct val="100000"/>
              </a:lnSpc>
              <a:spcBef>
                <a:spcPts val="0"/>
              </a:spcBef>
              <a:spcAft>
                <a:spcPts val="0"/>
              </a:spcAft>
              <a:buClr>
                <a:schemeClr val="dk1"/>
              </a:buClr>
              <a:buSzPts val="1200"/>
              <a:buFont typeface="Calibri"/>
              <a:buNone/>
            </a:pPr>
            <a:r>
              <a:t/>
            </a:r>
            <a:endParaRPr b="0" i="0"/>
          </a:p>
          <a:p>
            <a:pPr indent="0" lvl="0" marL="0" marR="0" rtl="0" algn="l">
              <a:lnSpc>
                <a:spcPct val="100000"/>
              </a:lnSpc>
              <a:spcBef>
                <a:spcPts val="0"/>
              </a:spcBef>
              <a:spcAft>
                <a:spcPts val="0"/>
              </a:spcAft>
              <a:buClr>
                <a:schemeClr val="dk1"/>
              </a:buClr>
              <a:buSzPts val="1200"/>
              <a:buFont typeface="Calibri"/>
              <a:buNone/>
            </a:pPr>
            <a:r>
              <a:rPr b="0" i="0" lang="en-US"/>
              <a:t>The facilitator shall spend some time on each term without going in many details because in the next Module that terms are explained in greater depth.</a:t>
            </a:r>
            <a:endParaRPr/>
          </a:p>
          <a:p>
            <a:pPr indent="0" lvl="0" marL="0" marR="0" rtl="0" algn="l">
              <a:lnSpc>
                <a:spcPct val="100000"/>
              </a:lnSpc>
              <a:spcBef>
                <a:spcPts val="0"/>
              </a:spcBef>
              <a:spcAft>
                <a:spcPts val="0"/>
              </a:spcAft>
              <a:buClr>
                <a:schemeClr val="dk1"/>
              </a:buClr>
              <a:buSzPts val="1200"/>
              <a:buFont typeface="Calibri"/>
              <a:buNone/>
            </a:pPr>
            <a:r>
              <a:t/>
            </a:r>
            <a:endParaRPr b="0" i="0"/>
          </a:p>
          <a:p>
            <a:pPr indent="0" lvl="0" marL="0" rtl="0" algn="l">
              <a:spcBef>
                <a:spcPts val="0"/>
              </a:spcBef>
              <a:spcAft>
                <a:spcPts val="0"/>
              </a:spcAft>
              <a:buNone/>
            </a:pPr>
            <a:r>
              <a:rPr b="0" i="0" lang="en-US"/>
              <a:t>When </a:t>
            </a:r>
            <a:r>
              <a:rPr b="1" i="0" lang="en-US"/>
              <a:t>Budgeting</a:t>
            </a:r>
            <a:r>
              <a:rPr b="0" i="0" lang="en-US"/>
              <a:t> is explained, the Facilitator shall start with </a:t>
            </a:r>
            <a:r>
              <a:rPr lang="en-US" sz="1200">
                <a:solidFill>
                  <a:schemeClr val="dk1"/>
                </a:solidFill>
                <a:latin typeface="Calibri"/>
                <a:ea typeface="Calibri"/>
                <a:cs typeface="Calibri"/>
                <a:sym typeface="Calibri"/>
              </a:rPr>
              <a:t>this that one should understand what a budget is and how it helps him/her to examine what he/she earns and how he/she is spending. A budget is a financial plan that takes income and expenses into account and provides estimates for how much one makes and spends over a given period of time. </a:t>
            </a:r>
            <a:r>
              <a:rPr i="0" lang="en-US" sz="1200">
                <a:solidFill>
                  <a:schemeClr val="dk1"/>
                </a:solidFill>
                <a:latin typeface="Calibri"/>
                <a:ea typeface="Calibri"/>
                <a:cs typeface="Calibri"/>
                <a:sym typeface="Calibri"/>
              </a:rPr>
              <a:t>A young person is very likely to need to budget his/her money as a college student. How much of his/her money should realistically allocate toward clothing, school and apartment supplies as well as late night pizza dinners. The trainees could be asked, if they are keeping track of such budget.</a:t>
            </a:r>
            <a:endParaRPr i="0"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t/>
            </a:r>
            <a:endParaRPr b="0" i="0"/>
          </a:p>
          <a:p>
            <a:pPr indent="0" lvl="0" marL="0" marR="0" rtl="0" algn="l">
              <a:lnSpc>
                <a:spcPct val="100000"/>
              </a:lnSpc>
              <a:spcBef>
                <a:spcPts val="0"/>
              </a:spcBef>
              <a:spcAft>
                <a:spcPts val="0"/>
              </a:spcAft>
              <a:buClr>
                <a:schemeClr val="dk1"/>
              </a:buClr>
              <a:buSzPts val="1200"/>
              <a:buFont typeface="Calibri"/>
              <a:buNone/>
            </a:pPr>
            <a:r>
              <a:rPr b="0" i="0" lang="en-US"/>
              <a:t>When explaining </a:t>
            </a:r>
            <a:r>
              <a:rPr b="1" i="0" lang="en-US"/>
              <a:t>Saving Basics</a:t>
            </a:r>
            <a:r>
              <a:rPr b="0" i="0" lang="en-US"/>
              <a:t>, the Facilitator shall elaborate that </a:t>
            </a:r>
            <a:r>
              <a:rPr b="0" i="0" lang="en-US" sz="1200">
                <a:solidFill>
                  <a:schemeClr val="dk1"/>
                </a:solidFill>
                <a:latin typeface="Calibri"/>
                <a:ea typeface="Calibri"/>
                <a:cs typeface="Calibri"/>
                <a:sym typeface="Calibri"/>
              </a:rPr>
              <a:t>t</a:t>
            </a:r>
            <a:r>
              <a:rPr lang="en-US" sz="1200">
                <a:solidFill>
                  <a:schemeClr val="dk1"/>
                </a:solidFill>
                <a:latin typeface="Calibri"/>
                <a:ea typeface="Calibri"/>
                <a:cs typeface="Calibri"/>
                <a:sym typeface="Calibri"/>
              </a:rPr>
              <a:t>hroughout life, one will be faced with many decisions about saving and spending. One’s goals can vary from smaller purchases such as a new smartphone to larger purchases, such as a car or a house to long-term savings for retirement. There are some life events that one can plan and save for, like higher education or starting a family, but it’s impossible to foresee unplanned expenses. That’s what makes saving important! The trainees could be asked if they are already saving for something.</a:t>
            </a:r>
            <a:endParaRPr/>
          </a:p>
          <a:p>
            <a:pPr indent="0" lvl="0" marL="0" marR="0" rtl="0" algn="l">
              <a:lnSpc>
                <a:spcPct val="100000"/>
              </a:lnSpc>
              <a:spcBef>
                <a:spcPts val="0"/>
              </a:spcBef>
              <a:spcAft>
                <a:spcPts val="0"/>
              </a:spcAft>
              <a:buClr>
                <a:schemeClr val="dk1"/>
              </a:buClr>
              <a:buSzPts val="1200"/>
              <a:buFont typeface="Calibri"/>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When presenting </a:t>
            </a:r>
            <a:r>
              <a:rPr b="1" lang="en-US" sz="1200">
                <a:solidFill>
                  <a:schemeClr val="dk1"/>
                </a:solidFill>
                <a:latin typeface="Calibri"/>
                <a:ea typeface="Calibri"/>
                <a:cs typeface="Calibri"/>
                <a:sym typeface="Calibri"/>
              </a:rPr>
              <a:t>Debt</a:t>
            </a:r>
            <a:r>
              <a:rPr lang="en-US" sz="1200">
                <a:solidFill>
                  <a:schemeClr val="dk1"/>
                </a:solidFill>
                <a:latin typeface="Calibri"/>
                <a:ea typeface="Calibri"/>
                <a:cs typeface="Calibri"/>
                <a:sym typeface="Calibri"/>
              </a:rPr>
              <a:t>, the </a:t>
            </a:r>
            <a:r>
              <a:rPr b="0" i="0" lang="en-US"/>
              <a:t>Facilitator </a:t>
            </a:r>
            <a:r>
              <a:rPr lang="en-US" sz="1200">
                <a:solidFill>
                  <a:schemeClr val="dk1"/>
                </a:solidFill>
                <a:latin typeface="Calibri"/>
                <a:ea typeface="Calibri"/>
                <a:cs typeface="Calibri"/>
                <a:sym typeface="Calibri"/>
              </a:rPr>
              <a:t>shall stress the importance to recognize that there are two various types of debts and they will not always result in the same outcome. Give example that, going into debt for school or business purposes or taking out a loan for real estate (such as a mortgage) could be considered investments that might yield greater financial earnings in the future. This kind of debt may be costly in the short term, but could potentially end up paying for itself in the long term if it is an investment in an asset such as education or real estate. However, debt that does not invest in anything is simply a financial burden in both the short term and the long term. This is the kind of debt that must be managed carefully to avoid letting it quickly spiral out of control. </a:t>
            </a:r>
            <a:endParaRPr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t/>
            </a:r>
            <a:endParaRPr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t/>
            </a:r>
            <a:endParaRPr b="0" i="0"/>
          </a:p>
          <a:p>
            <a:pPr indent="0" lvl="0" marL="0" rtl="0" algn="l">
              <a:spcBef>
                <a:spcPts val="0"/>
              </a:spcBef>
              <a:spcAft>
                <a:spcPts val="0"/>
              </a:spcAft>
              <a:buNone/>
            </a:pPr>
            <a:r>
              <a:t/>
            </a:r>
            <a:endParaRPr/>
          </a:p>
        </p:txBody>
      </p:sp>
      <p:sp>
        <p:nvSpPr>
          <p:cNvPr id="143" name="Google Shape;143;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ιαφάνεια τίτλου" type="title">
  <p:cSld name="TITLE">
    <p:spTree>
      <p:nvGrpSpPr>
        <p:cNvPr id="15" name="Shape 15"/>
        <p:cNvGrpSpPr/>
        <p:nvPr/>
      </p:nvGrpSpPr>
      <p:grpSpPr>
        <a:xfrm>
          <a:off x="0" y="0"/>
          <a:ext cx="0" cy="0"/>
          <a:chOff x="0" y="0"/>
          <a:chExt cx="0" cy="0"/>
        </a:xfrm>
      </p:grpSpPr>
      <p:sp>
        <p:nvSpPr>
          <p:cNvPr id="16" name="Google Shape;16;p22"/>
          <p:cNvSpPr txBox="1"/>
          <p:nvPr>
            <p:ph type="ctrTitle"/>
          </p:nvPr>
        </p:nvSpPr>
        <p:spPr>
          <a:xfrm>
            <a:off x="1143000" y="841772"/>
            <a:ext cx="6858000" cy="17907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2"/>
          <p:cNvSpPr txBox="1"/>
          <p:nvPr>
            <p:ph idx="1" type="subTitle"/>
          </p:nvPr>
        </p:nvSpPr>
        <p:spPr>
          <a:xfrm>
            <a:off x="1143000" y="2701528"/>
            <a:ext cx="6858000" cy="124182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18" name="Google Shape;18;p22"/>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2"/>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2"/>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Κατακόρυφο κείμενο" type="vertTx">
  <p:cSld name="VERTICAL_TEXT">
    <p:spTree>
      <p:nvGrpSpPr>
        <p:cNvPr id="72" name="Shape 72"/>
        <p:cNvGrpSpPr/>
        <p:nvPr/>
      </p:nvGrpSpPr>
      <p:grpSpPr>
        <a:xfrm>
          <a:off x="0" y="0"/>
          <a:ext cx="0" cy="0"/>
          <a:chOff x="0" y="0"/>
          <a:chExt cx="0" cy="0"/>
        </a:xfrm>
      </p:grpSpPr>
      <p:sp>
        <p:nvSpPr>
          <p:cNvPr id="73" name="Google Shape;73;p31"/>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31"/>
          <p:cNvSpPr txBox="1"/>
          <p:nvPr>
            <p:ph idx="1" type="body"/>
          </p:nvPr>
        </p:nvSpPr>
        <p:spPr>
          <a:xfrm rot="5400000">
            <a:off x="2940248" y="-942379"/>
            <a:ext cx="3263504"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5" name="Google Shape;75;p31"/>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1"/>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1"/>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ατακόρυφος τίτλος και Κείμενο" type="vertTitleAndTx">
  <p:cSld name="VERTICAL_TITLE_AND_VERTICAL_TEXT">
    <p:spTree>
      <p:nvGrpSpPr>
        <p:cNvPr id="78" name="Shape 78"/>
        <p:cNvGrpSpPr/>
        <p:nvPr/>
      </p:nvGrpSpPr>
      <p:grpSpPr>
        <a:xfrm>
          <a:off x="0" y="0"/>
          <a:ext cx="0" cy="0"/>
          <a:chOff x="0" y="0"/>
          <a:chExt cx="0" cy="0"/>
        </a:xfrm>
      </p:grpSpPr>
      <p:sp>
        <p:nvSpPr>
          <p:cNvPr id="79" name="Google Shape;79;p32"/>
          <p:cNvSpPr txBox="1"/>
          <p:nvPr>
            <p:ph type="title"/>
          </p:nvPr>
        </p:nvSpPr>
        <p:spPr>
          <a:xfrm rot="5400000">
            <a:off x="5350073" y="1467446"/>
            <a:ext cx="4358879"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32"/>
          <p:cNvSpPr txBox="1"/>
          <p:nvPr>
            <p:ph idx="1" type="body"/>
          </p:nvPr>
        </p:nvSpPr>
        <p:spPr>
          <a:xfrm rot="5400000">
            <a:off x="1349573" y="-447079"/>
            <a:ext cx="4358879"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1" name="Google Shape;81;p32"/>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2"/>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2"/>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περιεχόμενο" type="obj">
  <p:cSld name="OBJECT">
    <p:spTree>
      <p:nvGrpSpPr>
        <p:cNvPr id="21" name="Shape 21"/>
        <p:cNvGrpSpPr/>
        <p:nvPr/>
      </p:nvGrpSpPr>
      <p:grpSpPr>
        <a:xfrm>
          <a:off x="0" y="0"/>
          <a:ext cx="0" cy="0"/>
          <a:chOff x="0" y="0"/>
          <a:chExt cx="0" cy="0"/>
        </a:xfrm>
      </p:grpSpPr>
      <p:sp>
        <p:nvSpPr>
          <p:cNvPr id="22" name="Google Shape;22;p23"/>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3"/>
          <p:cNvSpPr txBox="1"/>
          <p:nvPr>
            <p:ph idx="1" type="body"/>
          </p:nvPr>
        </p:nvSpPr>
        <p:spPr>
          <a:xfrm>
            <a:off x="628650" y="1369219"/>
            <a:ext cx="7886700" cy="326350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4" name="Google Shape;24;p23"/>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3"/>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3"/>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φαλίδα ενότητας" type="secHead">
  <p:cSld name="SECTION_HEADER">
    <p:spTree>
      <p:nvGrpSpPr>
        <p:cNvPr id="27" name="Shape 27"/>
        <p:cNvGrpSpPr/>
        <p:nvPr/>
      </p:nvGrpSpPr>
      <p:grpSpPr>
        <a:xfrm>
          <a:off x="0" y="0"/>
          <a:ext cx="0" cy="0"/>
          <a:chOff x="0" y="0"/>
          <a:chExt cx="0" cy="0"/>
        </a:xfrm>
      </p:grpSpPr>
      <p:sp>
        <p:nvSpPr>
          <p:cNvPr id="28" name="Google Shape;28;p24"/>
          <p:cNvSpPr txBox="1"/>
          <p:nvPr>
            <p:ph type="title"/>
          </p:nvPr>
        </p:nvSpPr>
        <p:spPr>
          <a:xfrm>
            <a:off x="623888" y="1282304"/>
            <a:ext cx="7886700" cy="2139553"/>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24"/>
          <p:cNvSpPr txBox="1"/>
          <p:nvPr>
            <p:ph idx="1" type="body"/>
          </p:nvPr>
        </p:nvSpPr>
        <p:spPr>
          <a:xfrm>
            <a:off x="623888" y="3442098"/>
            <a:ext cx="7886700" cy="112514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rgbClr val="888888"/>
              </a:buClr>
              <a:buSzPts val="1800"/>
              <a:buNone/>
              <a:defRPr sz="1800">
                <a:solidFill>
                  <a:srgbClr val="888888"/>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
        <p:nvSpPr>
          <p:cNvPr id="30" name="Google Shape;30;p24"/>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4"/>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4"/>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ύο περιεχόμενα" type="twoObj">
  <p:cSld name="TWO_OBJECTS">
    <p:spTree>
      <p:nvGrpSpPr>
        <p:cNvPr id="33" name="Shape 33"/>
        <p:cNvGrpSpPr/>
        <p:nvPr/>
      </p:nvGrpSpPr>
      <p:grpSpPr>
        <a:xfrm>
          <a:off x="0" y="0"/>
          <a:ext cx="0" cy="0"/>
          <a:chOff x="0" y="0"/>
          <a:chExt cx="0" cy="0"/>
        </a:xfrm>
      </p:grpSpPr>
      <p:sp>
        <p:nvSpPr>
          <p:cNvPr id="34" name="Google Shape;34;p25"/>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25"/>
          <p:cNvSpPr txBox="1"/>
          <p:nvPr>
            <p:ph idx="1" type="body"/>
          </p:nvPr>
        </p:nvSpPr>
        <p:spPr>
          <a:xfrm>
            <a:off x="628650" y="1369219"/>
            <a:ext cx="3886200" cy="326350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6" name="Google Shape;36;p25"/>
          <p:cNvSpPr txBox="1"/>
          <p:nvPr>
            <p:ph idx="2" type="body"/>
          </p:nvPr>
        </p:nvSpPr>
        <p:spPr>
          <a:xfrm>
            <a:off x="4629150" y="1369219"/>
            <a:ext cx="3886200" cy="326350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7" name="Google Shape;37;p25"/>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5"/>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5"/>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Σύγκριση" type="twoTxTwoObj">
  <p:cSld name="TWO_OBJECTS_WITH_TEXT">
    <p:spTree>
      <p:nvGrpSpPr>
        <p:cNvPr id="40" name="Shape 40"/>
        <p:cNvGrpSpPr/>
        <p:nvPr/>
      </p:nvGrpSpPr>
      <p:grpSpPr>
        <a:xfrm>
          <a:off x="0" y="0"/>
          <a:ext cx="0" cy="0"/>
          <a:chOff x="0" y="0"/>
          <a:chExt cx="0" cy="0"/>
        </a:xfrm>
      </p:grpSpPr>
      <p:sp>
        <p:nvSpPr>
          <p:cNvPr id="41" name="Google Shape;41;p26"/>
          <p:cNvSpPr txBox="1"/>
          <p:nvPr>
            <p:ph type="title"/>
          </p:nvPr>
        </p:nvSpPr>
        <p:spPr>
          <a:xfrm>
            <a:off x="629841"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26"/>
          <p:cNvSpPr txBox="1"/>
          <p:nvPr>
            <p:ph idx="1" type="body"/>
          </p:nvPr>
        </p:nvSpPr>
        <p:spPr>
          <a:xfrm>
            <a:off x="629842" y="1260872"/>
            <a:ext cx="3868340" cy="61793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3" name="Google Shape;43;p26"/>
          <p:cNvSpPr txBox="1"/>
          <p:nvPr>
            <p:ph idx="2" type="body"/>
          </p:nvPr>
        </p:nvSpPr>
        <p:spPr>
          <a:xfrm>
            <a:off x="629842" y="1878806"/>
            <a:ext cx="3868340" cy="27634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4" name="Google Shape;44;p26"/>
          <p:cNvSpPr txBox="1"/>
          <p:nvPr>
            <p:ph idx="3" type="body"/>
          </p:nvPr>
        </p:nvSpPr>
        <p:spPr>
          <a:xfrm>
            <a:off x="4629150" y="1260872"/>
            <a:ext cx="3887391" cy="61793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5" name="Google Shape;45;p26"/>
          <p:cNvSpPr txBox="1"/>
          <p:nvPr>
            <p:ph idx="4" type="body"/>
          </p:nvPr>
        </p:nvSpPr>
        <p:spPr>
          <a:xfrm>
            <a:off x="4629150" y="1878806"/>
            <a:ext cx="3887391" cy="27634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6" name="Google Shape;46;p26"/>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6"/>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6"/>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Μόνο τίτλος" type="titleOnly">
  <p:cSld name="TITLE_ONLY">
    <p:spTree>
      <p:nvGrpSpPr>
        <p:cNvPr id="49" name="Shape 49"/>
        <p:cNvGrpSpPr/>
        <p:nvPr/>
      </p:nvGrpSpPr>
      <p:grpSpPr>
        <a:xfrm>
          <a:off x="0" y="0"/>
          <a:ext cx="0" cy="0"/>
          <a:chOff x="0" y="0"/>
          <a:chExt cx="0" cy="0"/>
        </a:xfrm>
      </p:grpSpPr>
      <p:sp>
        <p:nvSpPr>
          <p:cNvPr id="50" name="Google Shape;50;p27"/>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7"/>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7"/>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7"/>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νό" type="blank">
  <p:cSld name="BLANK">
    <p:spTree>
      <p:nvGrpSpPr>
        <p:cNvPr id="54" name="Shape 54"/>
        <p:cNvGrpSpPr/>
        <p:nvPr/>
      </p:nvGrpSpPr>
      <p:grpSpPr>
        <a:xfrm>
          <a:off x="0" y="0"/>
          <a:ext cx="0" cy="0"/>
          <a:chOff x="0" y="0"/>
          <a:chExt cx="0" cy="0"/>
        </a:xfrm>
      </p:grpSpPr>
      <p:sp>
        <p:nvSpPr>
          <p:cNvPr id="55" name="Google Shape;55;p28"/>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8"/>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8"/>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Περιεχόμενο με λεζάντα" type="objTx">
  <p:cSld name="OBJECT_WITH_CAPTION_TEXT">
    <p:spTree>
      <p:nvGrpSpPr>
        <p:cNvPr id="58" name="Shape 58"/>
        <p:cNvGrpSpPr/>
        <p:nvPr/>
      </p:nvGrpSpPr>
      <p:grpSpPr>
        <a:xfrm>
          <a:off x="0" y="0"/>
          <a:ext cx="0" cy="0"/>
          <a:chOff x="0" y="0"/>
          <a:chExt cx="0" cy="0"/>
        </a:xfrm>
      </p:grpSpPr>
      <p:sp>
        <p:nvSpPr>
          <p:cNvPr id="59" name="Google Shape;59;p29"/>
          <p:cNvSpPr txBox="1"/>
          <p:nvPr>
            <p:ph type="title"/>
          </p:nvPr>
        </p:nvSpPr>
        <p:spPr>
          <a:xfrm>
            <a:off x="629841" y="342900"/>
            <a:ext cx="2949178" cy="120015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9"/>
          <p:cNvSpPr txBox="1"/>
          <p:nvPr>
            <p:ph idx="1" type="body"/>
          </p:nvPr>
        </p:nvSpPr>
        <p:spPr>
          <a:xfrm>
            <a:off x="3887391" y="740569"/>
            <a:ext cx="4629150" cy="3655219"/>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750"/>
              </a:spcBef>
              <a:spcAft>
                <a:spcPts val="0"/>
              </a:spcAft>
              <a:buClr>
                <a:schemeClr val="dk1"/>
              </a:buClr>
              <a:buSzPts val="2400"/>
              <a:buChar char="•"/>
              <a:defRPr sz="2400"/>
            </a:lvl1pPr>
            <a:lvl2pPr indent="-361950" lvl="1" marL="914400" algn="l">
              <a:lnSpc>
                <a:spcPct val="90000"/>
              </a:lnSpc>
              <a:spcBef>
                <a:spcPts val="375"/>
              </a:spcBef>
              <a:spcAft>
                <a:spcPts val="0"/>
              </a:spcAft>
              <a:buClr>
                <a:schemeClr val="dk1"/>
              </a:buClr>
              <a:buSzPts val="2100"/>
              <a:buChar char="•"/>
              <a:defRPr sz="2100"/>
            </a:lvl2pPr>
            <a:lvl3pPr indent="-342900" lvl="2" marL="1371600" algn="l">
              <a:lnSpc>
                <a:spcPct val="90000"/>
              </a:lnSpc>
              <a:spcBef>
                <a:spcPts val="375"/>
              </a:spcBef>
              <a:spcAft>
                <a:spcPts val="0"/>
              </a:spcAft>
              <a:buClr>
                <a:schemeClr val="dk1"/>
              </a:buClr>
              <a:buSzPts val="1800"/>
              <a:buChar char="•"/>
              <a:defRPr sz="1800"/>
            </a:lvl3pPr>
            <a:lvl4pPr indent="-323850" lvl="3" marL="1828800" algn="l">
              <a:lnSpc>
                <a:spcPct val="90000"/>
              </a:lnSpc>
              <a:spcBef>
                <a:spcPts val="375"/>
              </a:spcBef>
              <a:spcAft>
                <a:spcPts val="0"/>
              </a:spcAft>
              <a:buClr>
                <a:schemeClr val="dk1"/>
              </a:buClr>
              <a:buSzPts val="1500"/>
              <a:buChar char="•"/>
              <a:defRPr sz="1500"/>
            </a:lvl4pPr>
            <a:lvl5pPr indent="-323850" lvl="4" marL="2286000" algn="l">
              <a:lnSpc>
                <a:spcPct val="90000"/>
              </a:lnSpc>
              <a:spcBef>
                <a:spcPts val="375"/>
              </a:spcBef>
              <a:spcAft>
                <a:spcPts val="0"/>
              </a:spcAft>
              <a:buClr>
                <a:schemeClr val="dk1"/>
              </a:buClr>
              <a:buSzPts val="1500"/>
              <a:buChar char="•"/>
              <a:defRPr sz="1500"/>
            </a:lvl5pPr>
            <a:lvl6pPr indent="-323850" lvl="5" marL="2743200" algn="l">
              <a:lnSpc>
                <a:spcPct val="90000"/>
              </a:lnSpc>
              <a:spcBef>
                <a:spcPts val="375"/>
              </a:spcBef>
              <a:spcAft>
                <a:spcPts val="0"/>
              </a:spcAft>
              <a:buClr>
                <a:schemeClr val="dk1"/>
              </a:buClr>
              <a:buSzPts val="1500"/>
              <a:buChar char="•"/>
              <a:defRPr sz="1500"/>
            </a:lvl6pPr>
            <a:lvl7pPr indent="-323850" lvl="6" marL="3200400" algn="l">
              <a:lnSpc>
                <a:spcPct val="90000"/>
              </a:lnSpc>
              <a:spcBef>
                <a:spcPts val="375"/>
              </a:spcBef>
              <a:spcAft>
                <a:spcPts val="0"/>
              </a:spcAft>
              <a:buClr>
                <a:schemeClr val="dk1"/>
              </a:buClr>
              <a:buSzPts val="1500"/>
              <a:buChar char="•"/>
              <a:defRPr sz="1500"/>
            </a:lvl7pPr>
            <a:lvl8pPr indent="-323850" lvl="7" marL="3657600" algn="l">
              <a:lnSpc>
                <a:spcPct val="90000"/>
              </a:lnSpc>
              <a:spcBef>
                <a:spcPts val="375"/>
              </a:spcBef>
              <a:spcAft>
                <a:spcPts val="0"/>
              </a:spcAft>
              <a:buClr>
                <a:schemeClr val="dk1"/>
              </a:buClr>
              <a:buSzPts val="1500"/>
              <a:buChar char="•"/>
              <a:defRPr sz="1500"/>
            </a:lvl8pPr>
            <a:lvl9pPr indent="-323850" lvl="8" marL="4114800" algn="l">
              <a:lnSpc>
                <a:spcPct val="90000"/>
              </a:lnSpc>
              <a:spcBef>
                <a:spcPts val="375"/>
              </a:spcBef>
              <a:spcAft>
                <a:spcPts val="0"/>
              </a:spcAft>
              <a:buClr>
                <a:schemeClr val="dk1"/>
              </a:buClr>
              <a:buSzPts val="1500"/>
              <a:buChar char="•"/>
              <a:defRPr sz="1500"/>
            </a:lvl9pPr>
          </a:lstStyle>
          <a:p/>
        </p:txBody>
      </p:sp>
      <p:sp>
        <p:nvSpPr>
          <p:cNvPr id="61" name="Google Shape;61;p29"/>
          <p:cNvSpPr txBox="1"/>
          <p:nvPr>
            <p:ph idx="2" type="body"/>
          </p:nvPr>
        </p:nvSpPr>
        <p:spPr>
          <a:xfrm>
            <a:off x="629841" y="1543050"/>
            <a:ext cx="2949178" cy="285869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2" name="Google Shape;62;p29"/>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9"/>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9"/>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Εικόνα με λεζάντα" type="picTx">
  <p:cSld name="PICTURE_WITH_CAPTION_TEXT">
    <p:spTree>
      <p:nvGrpSpPr>
        <p:cNvPr id="65" name="Shape 65"/>
        <p:cNvGrpSpPr/>
        <p:nvPr/>
      </p:nvGrpSpPr>
      <p:grpSpPr>
        <a:xfrm>
          <a:off x="0" y="0"/>
          <a:ext cx="0" cy="0"/>
          <a:chOff x="0" y="0"/>
          <a:chExt cx="0" cy="0"/>
        </a:xfrm>
      </p:grpSpPr>
      <p:sp>
        <p:nvSpPr>
          <p:cNvPr id="66" name="Google Shape;66;p30"/>
          <p:cNvSpPr txBox="1"/>
          <p:nvPr>
            <p:ph type="title"/>
          </p:nvPr>
        </p:nvSpPr>
        <p:spPr>
          <a:xfrm>
            <a:off x="629841" y="342900"/>
            <a:ext cx="2949178" cy="120015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30"/>
          <p:cNvSpPr/>
          <p:nvPr>
            <p:ph idx="2" type="pic"/>
          </p:nvPr>
        </p:nvSpPr>
        <p:spPr>
          <a:xfrm>
            <a:off x="3887391" y="740569"/>
            <a:ext cx="4629150" cy="3655219"/>
          </a:xfrm>
          <a:prstGeom prst="rect">
            <a:avLst/>
          </a:prstGeom>
          <a:noFill/>
          <a:ln>
            <a:noFill/>
          </a:ln>
        </p:spPr>
      </p:sp>
      <p:sp>
        <p:nvSpPr>
          <p:cNvPr id="68" name="Google Shape;68;p30"/>
          <p:cNvSpPr txBox="1"/>
          <p:nvPr>
            <p:ph idx="1" type="body"/>
          </p:nvPr>
        </p:nvSpPr>
        <p:spPr>
          <a:xfrm>
            <a:off x="629841" y="1543050"/>
            <a:ext cx="2949178" cy="285869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9" name="Google Shape;69;p30"/>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0"/>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0"/>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1"/>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1"/>
          <p:cNvSpPr txBox="1"/>
          <p:nvPr>
            <p:ph idx="1" type="body"/>
          </p:nvPr>
        </p:nvSpPr>
        <p:spPr>
          <a:xfrm>
            <a:off x="628650" y="1369219"/>
            <a:ext cx="7886700" cy="3263504"/>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12" name="Google Shape;12;p21"/>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1"/>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1"/>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pic>
        <p:nvPicPr>
          <p:cNvPr id="89" name="Google Shape;89;p1"/>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90" name="Google Shape;90;p1"/>
          <p:cNvSpPr txBox="1"/>
          <p:nvPr/>
        </p:nvSpPr>
        <p:spPr>
          <a:xfrm>
            <a:off x="336825" y="2212150"/>
            <a:ext cx="3000000" cy="1723800"/>
          </a:xfrm>
          <a:prstGeom prst="rect">
            <a:avLst/>
          </a:prstGeom>
          <a:solidFill>
            <a:schemeClr val="lt1"/>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000">
                <a:solidFill>
                  <a:srgbClr val="434343"/>
                </a:solidFill>
                <a:latin typeface="Calibri"/>
                <a:ea typeface="Calibri"/>
                <a:cs typeface="Calibri"/>
                <a:sym typeface="Calibri"/>
              </a:rPr>
              <a:t>Influência positiva na literacia financeira e no potencial de empreendedorismo dos jovens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pic>
        <p:nvPicPr>
          <p:cNvPr id="152" name="Google Shape;152;p10"/>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153" name="Google Shape;153;p10"/>
          <p:cNvSpPr txBox="1"/>
          <p:nvPr/>
        </p:nvSpPr>
        <p:spPr>
          <a:xfrm>
            <a:off x="293726" y="953270"/>
            <a:ext cx="8556600" cy="39789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800">
                <a:solidFill>
                  <a:srgbClr val="0070C0"/>
                </a:solidFill>
                <a:latin typeface="Calibri"/>
                <a:ea typeface="Calibri"/>
                <a:cs typeface="Calibri"/>
                <a:sym typeface="Calibri"/>
              </a:rPr>
              <a:t> </a:t>
            </a:r>
            <a:r>
              <a:rPr b="1" lang="en-US" sz="1800">
                <a:solidFill>
                  <a:srgbClr val="0070C0"/>
                </a:solidFill>
                <a:latin typeface="Calibri"/>
                <a:ea typeface="Calibri"/>
                <a:cs typeface="Calibri"/>
                <a:sym typeface="Calibri"/>
              </a:rPr>
              <a:t>Termos e conceitos fundamentais</a:t>
            </a:r>
            <a:endParaRPr/>
          </a:p>
          <a:p>
            <a:pPr indent="0" lvl="0" marL="0" marR="0" rtl="0" algn="just">
              <a:spcBef>
                <a:spcPts val="0"/>
              </a:spcBef>
              <a:spcAft>
                <a:spcPts val="0"/>
              </a:spcAft>
              <a:buClr>
                <a:schemeClr val="dk1"/>
              </a:buClr>
              <a:buSzPts val="1100"/>
              <a:buFont typeface="Arial"/>
              <a:buNone/>
            </a:pPr>
            <a:r>
              <a:rPr b="1" i="1" lang="en-US" sz="1600">
                <a:solidFill>
                  <a:schemeClr val="dk1"/>
                </a:solidFill>
                <a:latin typeface="Calibri"/>
                <a:ea typeface="Calibri"/>
                <a:cs typeface="Calibri"/>
                <a:sym typeface="Calibri"/>
              </a:rPr>
              <a:t>Conceitos básicos de crédito</a:t>
            </a:r>
            <a:endParaRPr b="1" i="1" sz="1600">
              <a:solidFill>
                <a:schemeClr val="dk1"/>
              </a:solidFill>
              <a:latin typeface="Calibri"/>
              <a:ea typeface="Calibri"/>
              <a:cs typeface="Calibri"/>
              <a:sym typeface="Calibri"/>
            </a:endParaRPr>
          </a:p>
          <a:p>
            <a:pPr indent="0" lvl="0" marL="0" marR="0" rtl="0" algn="just">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Os cartões de crédito proporcionam segurança, comodidade e até prémios baseados nos gastos efectuados. No entanto, se os titulares não gerirem os seus cartões com cuidado, podem deparar-se com consequências indesejáveis, como uma má pontuação de crédito ou taxas ocultas.</a:t>
            </a:r>
            <a:endParaRPr sz="1600">
              <a:solidFill>
                <a:schemeClr val="dk1"/>
              </a:solidFill>
              <a:latin typeface="Calibri"/>
              <a:ea typeface="Calibri"/>
              <a:cs typeface="Calibri"/>
              <a:sym typeface="Calibri"/>
            </a:endParaRPr>
          </a:p>
          <a:p>
            <a:pPr indent="0" lvl="0" marL="0" marR="0" rtl="0" algn="just">
              <a:spcBef>
                <a:spcPts val="0"/>
              </a:spcBef>
              <a:spcAft>
                <a:spcPts val="0"/>
              </a:spcAft>
              <a:buClr>
                <a:schemeClr val="dk1"/>
              </a:buClr>
              <a:buSzPts val="1100"/>
              <a:buFont typeface="Arial"/>
              <a:buNone/>
            </a:pPr>
            <a:r>
              <a:rPr b="1" i="1" lang="en-US" sz="1600">
                <a:solidFill>
                  <a:schemeClr val="dk1"/>
                </a:solidFill>
                <a:latin typeface="Calibri"/>
                <a:ea typeface="Calibri"/>
                <a:cs typeface="Calibri"/>
                <a:sym typeface="Calibri"/>
              </a:rPr>
              <a:t>Investir</a:t>
            </a:r>
            <a:endParaRPr b="1" i="1" sz="1600">
              <a:solidFill>
                <a:schemeClr val="dk1"/>
              </a:solidFill>
              <a:latin typeface="Calibri"/>
              <a:ea typeface="Calibri"/>
              <a:cs typeface="Calibri"/>
              <a:sym typeface="Calibri"/>
            </a:endParaRPr>
          </a:p>
          <a:p>
            <a:pPr indent="0" lvl="0" marL="0" marR="0" rtl="0" algn="just">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Investir é criar e fazer crescer o património de forma a desfrutar de um futuro financeiramente seguro e feliz. </a:t>
            </a:r>
            <a:endParaRPr sz="1600">
              <a:solidFill>
                <a:schemeClr val="dk1"/>
              </a:solidFill>
              <a:latin typeface="Calibri"/>
              <a:ea typeface="Calibri"/>
              <a:cs typeface="Calibri"/>
              <a:sym typeface="Calibri"/>
            </a:endParaRPr>
          </a:p>
          <a:p>
            <a:pPr indent="0" lvl="0" marL="0" marR="0" rtl="0" algn="just">
              <a:spcBef>
                <a:spcPts val="0"/>
              </a:spcBef>
              <a:spcAft>
                <a:spcPts val="0"/>
              </a:spcAft>
              <a:buClr>
                <a:schemeClr val="dk1"/>
              </a:buClr>
              <a:buSzPts val="1100"/>
              <a:buFont typeface="Arial"/>
              <a:buNone/>
            </a:pPr>
            <a:r>
              <a:rPr b="1" i="1" lang="en-US" sz="1600">
                <a:solidFill>
                  <a:schemeClr val="dk1"/>
                </a:solidFill>
                <a:latin typeface="Calibri"/>
                <a:ea typeface="Calibri"/>
                <a:cs typeface="Calibri"/>
                <a:sym typeface="Calibri"/>
              </a:rPr>
              <a:t>Impostos </a:t>
            </a:r>
            <a:endParaRPr b="1" i="1" sz="1600">
              <a:solidFill>
                <a:schemeClr val="dk1"/>
              </a:solidFill>
              <a:latin typeface="Calibri"/>
              <a:ea typeface="Calibri"/>
              <a:cs typeface="Calibri"/>
              <a:sym typeface="Calibri"/>
            </a:endParaRPr>
          </a:p>
          <a:p>
            <a:pPr indent="0" lvl="0" marL="0" marR="0" rtl="0" algn="just">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Os impostos são uma parte indispensável do panorama financeiro com que os indivíduos têm de lidar durante a sua vida. </a:t>
            </a:r>
            <a:endParaRPr sz="1600">
              <a:solidFill>
                <a:schemeClr val="dk1"/>
              </a:solidFill>
              <a:latin typeface="Calibri"/>
              <a:ea typeface="Calibri"/>
              <a:cs typeface="Calibri"/>
              <a:sym typeface="Calibri"/>
            </a:endParaRPr>
          </a:p>
          <a:p>
            <a:pPr indent="0" lvl="0" marL="0" marR="0" rtl="0" algn="just">
              <a:spcBef>
                <a:spcPts val="0"/>
              </a:spcBef>
              <a:spcAft>
                <a:spcPts val="0"/>
              </a:spcAft>
              <a:buClr>
                <a:schemeClr val="dk1"/>
              </a:buClr>
              <a:buSzPts val="1100"/>
              <a:buFont typeface="Arial"/>
              <a:buNone/>
            </a:pPr>
            <a:r>
              <a:rPr b="1" i="1" lang="en-US" sz="1600">
                <a:solidFill>
                  <a:schemeClr val="dk1"/>
                </a:solidFill>
                <a:latin typeface="Calibri"/>
                <a:ea typeface="Calibri"/>
                <a:cs typeface="Calibri"/>
                <a:sym typeface="Calibri"/>
              </a:rPr>
              <a:t>Noções básicas sobre a reforma</a:t>
            </a:r>
            <a:endParaRPr b="1" i="1" sz="1600">
              <a:solidFill>
                <a:schemeClr val="dk1"/>
              </a:solidFill>
              <a:latin typeface="Calibri"/>
              <a:ea typeface="Calibri"/>
              <a:cs typeface="Calibri"/>
              <a:sym typeface="Calibri"/>
            </a:endParaRPr>
          </a:p>
          <a:p>
            <a:pPr indent="0" lvl="0" marL="0" marR="0" rtl="0" algn="just">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Nunca é demasiado cedo para começar a poupar para a sua reforma. Para tirar o máximo partido das suas poupanças para a reforma, é necessário começar a planear e a poupar desde cedo.</a:t>
            </a:r>
            <a:endParaRPr sz="1600">
              <a:solidFill>
                <a:schemeClr val="dk1"/>
              </a:solidFill>
              <a:latin typeface="Calibri"/>
              <a:ea typeface="Calibri"/>
              <a:cs typeface="Calibri"/>
              <a:sym typeface="Calibri"/>
            </a:endParaRPr>
          </a:p>
          <a:p>
            <a:pPr indent="0" lvl="0" marL="0" marR="0" rtl="0" algn="just">
              <a:spcBef>
                <a:spcPts val="0"/>
              </a:spcBef>
              <a:spcAft>
                <a:spcPts val="0"/>
              </a:spcAft>
              <a:buNone/>
            </a:pPr>
            <a:r>
              <a:t/>
            </a:r>
            <a:endParaRPr b="1" i="1" sz="1600">
              <a:solidFill>
                <a:schemeClr val="dk1"/>
              </a:solidFill>
              <a:latin typeface="Calibri"/>
              <a:ea typeface="Calibri"/>
              <a:cs typeface="Calibri"/>
              <a:sym typeface="Calibri"/>
            </a:endParaRPr>
          </a:p>
          <a:p>
            <a:pPr indent="0" lvl="0" marL="0" marR="0" rtl="0" algn="just">
              <a:spcBef>
                <a:spcPts val="0"/>
              </a:spcBef>
              <a:spcAft>
                <a:spcPts val="0"/>
              </a:spcAft>
              <a:buNone/>
            </a:pPr>
            <a:r>
              <a:t/>
            </a:r>
            <a:endParaRPr b="1" sz="1050">
              <a:solidFill>
                <a:srgbClr val="0070C0"/>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pic>
        <p:nvPicPr>
          <p:cNvPr id="159" name="Google Shape;159;p11"/>
          <p:cNvPicPr preferRelativeResize="0"/>
          <p:nvPr/>
        </p:nvPicPr>
        <p:blipFill rotWithShape="1">
          <a:blip r:embed="rId3">
            <a:alphaModFix/>
          </a:blip>
          <a:srcRect b="0" l="0" r="0" t="0"/>
          <a:stretch/>
        </p:blipFill>
        <p:spPr>
          <a:xfrm>
            <a:off x="-87464" y="0"/>
            <a:ext cx="9144000" cy="5142857"/>
          </a:xfrm>
          <a:prstGeom prst="rect">
            <a:avLst/>
          </a:prstGeom>
          <a:noFill/>
          <a:ln>
            <a:noFill/>
          </a:ln>
        </p:spPr>
      </p:pic>
      <p:sp>
        <p:nvSpPr>
          <p:cNvPr id="160" name="Google Shape;160;p11"/>
          <p:cNvSpPr txBox="1"/>
          <p:nvPr/>
        </p:nvSpPr>
        <p:spPr>
          <a:xfrm>
            <a:off x="-87464" y="765230"/>
            <a:ext cx="9311100" cy="47946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Font typeface="Arial"/>
              <a:buNone/>
            </a:pPr>
            <a:r>
              <a:rPr b="1" lang="en-US" sz="1800">
                <a:solidFill>
                  <a:srgbClr val="0070C0"/>
                </a:solidFill>
                <a:latin typeface="Calibri"/>
                <a:ea typeface="Calibri"/>
                <a:cs typeface="Calibri"/>
                <a:sym typeface="Calibri"/>
              </a:rPr>
              <a:t> Termos e conceitos fundamentais</a:t>
            </a:r>
            <a:endParaRPr/>
          </a:p>
          <a:p>
            <a:pPr indent="0" lvl="0" marL="0" marR="0" rtl="0" algn="l">
              <a:spcBef>
                <a:spcPts val="0"/>
              </a:spcBef>
              <a:spcAft>
                <a:spcPts val="0"/>
              </a:spcAft>
              <a:buNone/>
            </a:pPr>
            <a:r>
              <a:t/>
            </a:r>
            <a:endParaRPr b="1" sz="1050">
              <a:solidFill>
                <a:srgbClr val="0070C0"/>
              </a:solidFill>
              <a:latin typeface="Calibri"/>
              <a:ea typeface="Calibri"/>
              <a:cs typeface="Calibri"/>
              <a:sym typeface="Calibri"/>
            </a:endParaRPr>
          </a:p>
          <a:p>
            <a:pPr indent="0" lvl="0" marL="0" marR="0" rtl="0" algn="l">
              <a:spcBef>
                <a:spcPts val="0"/>
              </a:spcBef>
              <a:spcAft>
                <a:spcPts val="0"/>
              </a:spcAft>
              <a:buNone/>
            </a:pPr>
            <a:r>
              <a:rPr b="1" lang="en-US" sz="1800">
                <a:solidFill>
                  <a:schemeClr val="accent1"/>
                </a:solidFill>
                <a:latin typeface="Calibri"/>
                <a:ea typeface="Calibri"/>
                <a:cs typeface="Calibri"/>
                <a:sym typeface="Calibri"/>
              </a:rPr>
              <a:t>Estudo de caso:</a:t>
            </a:r>
            <a:endParaRPr/>
          </a:p>
          <a:p>
            <a:pPr indent="0" lvl="0" marL="0" marR="0" rtl="0" algn="l">
              <a:spcBef>
                <a:spcPts val="0"/>
              </a:spcBef>
              <a:spcAft>
                <a:spcPts val="0"/>
              </a:spcAft>
              <a:buNone/>
            </a:pPr>
            <a:r>
              <a:t/>
            </a:r>
            <a:endParaRPr sz="1800">
              <a:solidFill>
                <a:schemeClr val="accent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300">
                <a:solidFill>
                  <a:schemeClr val="dk1"/>
                </a:solidFill>
                <a:latin typeface="Calibri"/>
                <a:ea typeface="Calibri"/>
                <a:cs typeface="Calibri"/>
                <a:sym typeface="Calibri"/>
              </a:rPr>
              <a:t>Suponhamos que o Tiago e o Pedro ganham 2000 euros por mês. Acabaram de iniciar o seu primeiro emprego, depois da universidade.</a:t>
            </a:r>
            <a:endParaRPr sz="13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sz="13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300">
                <a:solidFill>
                  <a:schemeClr val="dk1"/>
                </a:solidFill>
                <a:latin typeface="Calibri"/>
                <a:ea typeface="Calibri"/>
                <a:cs typeface="Calibri"/>
                <a:sym typeface="Calibri"/>
              </a:rPr>
              <a:t>O Tiago distribui o seu salário da seguinte forma:</a:t>
            </a:r>
            <a:endParaRPr sz="13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300">
                <a:solidFill>
                  <a:schemeClr val="dk1"/>
                </a:solidFill>
                <a:latin typeface="Calibri"/>
                <a:ea typeface="Calibri"/>
                <a:cs typeface="Calibri"/>
                <a:sym typeface="Calibri"/>
              </a:rPr>
              <a:t>Gastos = 1500 euros</a:t>
            </a:r>
            <a:endParaRPr sz="13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300">
                <a:solidFill>
                  <a:schemeClr val="dk1"/>
                </a:solidFill>
                <a:latin typeface="Calibri"/>
                <a:ea typeface="Calibri"/>
                <a:cs typeface="Calibri"/>
                <a:sym typeface="Calibri"/>
              </a:rPr>
              <a:t>Investir = 150 euros</a:t>
            </a:r>
            <a:endParaRPr sz="13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300">
                <a:solidFill>
                  <a:schemeClr val="dk1"/>
                </a:solidFill>
                <a:latin typeface="Calibri"/>
                <a:ea typeface="Calibri"/>
                <a:cs typeface="Calibri"/>
                <a:sym typeface="Calibri"/>
              </a:rPr>
              <a:t>Fundo de emergência = 200 euros</a:t>
            </a:r>
            <a:endParaRPr sz="13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300">
                <a:solidFill>
                  <a:schemeClr val="dk1"/>
                </a:solidFill>
                <a:latin typeface="Calibri"/>
                <a:ea typeface="Calibri"/>
                <a:cs typeface="Calibri"/>
                <a:sym typeface="Calibri"/>
              </a:rPr>
              <a:t>Conta poupança = 150 euros</a:t>
            </a:r>
            <a:endParaRPr sz="13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sz="13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300">
                <a:solidFill>
                  <a:schemeClr val="dk1"/>
                </a:solidFill>
                <a:latin typeface="Calibri"/>
                <a:ea typeface="Calibri"/>
                <a:cs typeface="Calibri"/>
                <a:sym typeface="Calibri"/>
              </a:rPr>
              <a:t>No final do ano, o Tiago investe 1800 euros e 1800 euros na sua conta poupança. Ambos têm juros, o que lhe pode render cerca de 500 euros a mais para o ano em curso.</a:t>
            </a:r>
            <a:endParaRPr sz="13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sz="13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300">
                <a:solidFill>
                  <a:schemeClr val="dk1"/>
                </a:solidFill>
                <a:latin typeface="Calibri"/>
                <a:ea typeface="Calibri"/>
                <a:cs typeface="Calibri"/>
                <a:sym typeface="Calibri"/>
              </a:rPr>
              <a:t>O Pedro, por outro lado, gasta impulsivamente - sem qualquer planeamento. Deixa o restante na sua conta ordenado - que rende juros muito baixos. Consequentemente, o Pedro gasta dinheiro em artigos desnecessários e fica sem dinheiro num instante.</a:t>
            </a:r>
            <a:endParaRPr sz="13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a:solidFill>
                <a:schemeClr val="dk1"/>
              </a:solidFill>
              <a:latin typeface="Calibri"/>
              <a:ea typeface="Calibri"/>
              <a:cs typeface="Calibri"/>
              <a:sym typeface="Calibri"/>
            </a:endParaRPr>
          </a:p>
          <a:p>
            <a:pPr indent="0" lvl="0" marL="0" marR="0" rtl="0" algn="ctr">
              <a:spcBef>
                <a:spcPts val="0"/>
              </a:spcBef>
              <a:spcAft>
                <a:spcPts val="0"/>
              </a:spcAft>
              <a:buNone/>
            </a:pPr>
            <a:r>
              <a:rPr b="1" lang="en-US" sz="1200">
                <a:solidFill>
                  <a:srgbClr val="00B0F0"/>
                </a:solidFill>
                <a:latin typeface="Calibri"/>
                <a:ea typeface="Calibri"/>
                <a:cs typeface="Calibri"/>
                <a:sym typeface="Calibri"/>
              </a:rPr>
              <a:t>Na sua opinião, quem conhece os termos e conceitos fundamentais da literacia financeira?</a:t>
            </a:r>
            <a:endParaRPr b="1" sz="1200">
              <a:solidFill>
                <a:srgbClr val="00B0F0"/>
              </a:solidFill>
              <a:latin typeface="Calibri"/>
              <a:ea typeface="Calibri"/>
              <a:cs typeface="Calibri"/>
              <a:sym typeface="Calibri"/>
            </a:endParaRPr>
          </a:p>
          <a:p>
            <a:pPr indent="0" lvl="0" marL="0" marR="0" rtl="0" algn="l">
              <a:spcBef>
                <a:spcPts val="0"/>
              </a:spcBef>
              <a:spcAft>
                <a:spcPts val="0"/>
              </a:spcAft>
              <a:buNone/>
            </a:pPr>
            <a:r>
              <a:t/>
            </a:r>
            <a:endParaRPr b="1"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1800">
              <a:solidFill>
                <a:srgbClr val="0070C0"/>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pic>
        <p:nvPicPr>
          <p:cNvPr id="166" name="Google Shape;166;p12"/>
          <p:cNvPicPr preferRelativeResize="0"/>
          <p:nvPr/>
        </p:nvPicPr>
        <p:blipFill rotWithShape="1">
          <a:blip r:embed="rId3">
            <a:alphaModFix/>
          </a:blip>
          <a:srcRect b="0" l="0" r="0" t="0"/>
          <a:stretch/>
        </p:blipFill>
        <p:spPr>
          <a:xfrm>
            <a:off x="-87464" y="0"/>
            <a:ext cx="9144000" cy="5142857"/>
          </a:xfrm>
          <a:prstGeom prst="rect">
            <a:avLst/>
          </a:prstGeom>
          <a:noFill/>
          <a:ln>
            <a:noFill/>
          </a:ln>
        </p:spPr>
      </p:pic>
      <p:sp>
        <p:nvSpPr>
          <p:cNvPr id="167" name="Google Shape;167;p12"/>
          <p:cNvSpPr txBox="1"/>
          <p:nvPr/>
        </p:nvSpPr>
        <p:spPr>
          <a:xfrm>
            <a:off x="-87464" y="827983"/>
            <a:ext cx="9311100" cy="15162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Font typeface="Arial"/>
              <a:buNone/>
            </a:pPr>
            <a:r>
              <a:rPr b="1" lang="en-US" sz="1800">
                <a:solidFill>
                  <a:srgbClr val="0070C0"/>
                </a:solidFill>
                <a:latin typeface="Calibri"/>
                <a:ea typeface="Calibri"/>
                <a:cs typeface="Calibri"/>
                <a:sym typeface="Calibri"/>
              </a:rPr>
              <a:t> Termos e conceitos fundamentais</a:t>
            </a:r>
            <a:endParaRPr>
              <a:solidFill>
                <a:schemeClr val="dk1"/>
              </a:solidFill>
            </a:endParaRPr>
          </a:p>
          <a:p>
            <a:pPr indent="0" lvl="0" marL="0" marR="0" rtl="0" algn="ctr">
              <a:spcBef>
                <a:spcPts val="0"/>
              </a:spcBef>
              <a:spcAft>
                <a:spcPts val="0"/>
              </a:spcAft>
              <a:buNone/>
            </a:pPr>
            <a:r>
              <a:t/>
            </a:r>
            <a:endParaRPr b="1" sz="1800">
              <a:solidFill>
                <a:srgbClr val="0070C0"/>
              </a:solidFill>
              <a:latin typeface="Calibri"/>
              <a:ea typeface="Calibri"/>
              <a:cs typeface="Calibri"/>
              <a:sym typeface="Calibri"/>
            </a:endParaRPr>
          </a:p>
          <a:p>
            <a:pPr indent="0" lvl="0" marL="0" marR="0" rtl="0" algn="l">
              <a:spcBef>
                <a:spcPts val="0"/>
              </a:spcBef>
              <a:spcAft>
                <a:spcPts val="0"/>
              </a:spcAft>
              <a:buNone/>
            </a:pPr>
            <a:r>
              <a:t/>
            </a:r>
            <a:endParaRPr b="1" sz="1050">
              <a:solidFill>
                <a:srgbClr val="0070C0"/>
              </a:solidFill>
              <a:latin typeface="Calibri"/>
              <a:ea typeface="Calibri"/>
              <a:cs typeface="Calibri"/>
              <a:sym typeface="Calibri"/>
            </a:endParaRPr>
          </a:p>
          <a:p>
            <a:pPr indent="0" lvl="0" marL="0" marR="0" rtl="0" algn="l">
              <a:spcBef>
                <a:spcPts val="0"/>
              </a:spcBef>
              <a:spcAft>
                <a:spcPts val="0"/>
              </a:spcAft>
              <a:buNone/>
            </a:pPr>
            <a:r>
              <a:t/>
            </a:r>
            <a:endParaRPr b="1"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1800">
              <a:solidFill>
                <a:srgbClr val="0070C0"/>
              </a:solidFill>
              <a:latin typeface="Calibri"/>
              <a:ea typeface="Calibri"/>
              <a:cs typeface="Calibri"/>
              <a:sym typeface="Calibri"/>
            </a:endParaRPr>
          </a:p>
        </p:txBody>
      </p:sp>
      <p:graphicFrame>
        <p:nvGraphicFramePr>
          <p:cNvPr id="168" name="Google Shape;168;p12"/>
          <p:cNvGraphicFramePr/>
          <p:nvPr/>
        </p:nvGraphicFramePr>
        <p:xfrm>
          <a:off x="806824" y="1416427"/>
          <a:ext cx="3000000" cy="3000000"/>
        </p:xfrm>
        <a:graphic>
          <a:graphicData uri="http://schemas.openxmlformats.org/drawingml/2006/table">
            <a:tbl>
              <a:tblPr bandRow="1" firstCol="1" firstRow="1">
                <a:noFill/>
                <a:tableStyleId>{B753B886-F192-4666-8A28-10C6E3F1D5B8}</a:tableStyleId>
              </a:tblPr>
              <a:tblGrid>
                <a:gridCol w="3213950"/>
                <a:gridCol w="3213950"/>
                <a:gridCol w="1066600"/>
              </a:tblGrid>
              <a:tr h="276950">
                <a:tc>
                  <a:txBody>
                    <a:bodyPr/>
                    <a:lstStyle/>
                    <a:p>
                      <a:pPr indent="0" lvl="0" marL="0" marR="0" rtl="0" algn="ctr">
                        <a:lnSpc>
                          <a:spcPct val="107000"/>
                        </a:lnSpc>
                        <a:spcBef>
                          <a:spcPts val="0"/>
                        </a:spcBef>
                        <a:spcAft>
                          <a:spcPts val="0"/>
                        </a:spcAft>
                        <a:buNone/>
                      </a:pPr>
                      <a:r>
                        <a:rPr lang="en-US" sz="1100" u="none" cap="none" strike="noStrike"/>
                        <a:t> </a:t>
                      </a:r>
                      <a:r>
                        <a:rPr lang="en-US" sz="1100"/>
                        <a:t>PERGUNTAS</a:t>
                      </a:r>
                      <a:endParaRPr sz="1100" u="none" cap="none" strike="noStrike">
                        <a:latin typeface="Calibri"/>
                        <a:ea typeface="Calibri"/>
                        <a:cs typeface="Calibri"/>
                        <a:sym typeface="Calibri"/>
                      </a:endParaRPr>
                    </a:p>
                  </a:txBody>
                  <a:tcPr marT="0" marB="0" marR="68575" marL="68575"/>
                </a:tc>
                <a:tc>
                  <a:txBody>
                    <a:bodyPr/>
                    <a:lstStyle/>
                    <a:p>
                      <a:pPr indent="0" lvl="0" marL="0" marR="0" rtl="0" algn="ctr">
                        <a:lnSpc>
                          <a:spcPct val="107000"/>
                        </a:lnSpc>
                        <a:spcBef>
                          <a:spcPts val="0"/>
                        </a:spcBef>
                        <a:spcAft>
                          <a:spcPts val="0"/>
                        </a:spcAft>
                        <a:buNone/>
                      </a:pPr>
                      <a:r>
                        <a:rPr lang="en-US" sz="1100" u="none" cap="none" strike="noStrike"/>
                        <a:t> </a:t>
                      </a:r>
                      <a:r>
                        <a:rPr lang="en-US" sz="1100"/>
                        <a:t>RESPOSTAS</a:t>
                      </a:r>
                      <a:endParaRPr sz="1100" u="none" cap="none" strike="noStrike">
                        <a:latin typeface="Calibri"/>
                        <a:ea typeface="Calibri"/>
                        <a:cs typeface="Calibri"/>
                        <a:sym typeface="Calibri"/>
                      </a:endParaRPr>
                    </a:p>
                  </a:txBody>
                  <a:tcPr marT="0" marB="0" marR="68575" marL="68575"/>
                </a:tc>
                <a:tc>
                  <a:txBody>
                    <a:bodyPr/>
                    <a:lstStyle/>
                    <a:p>
                      <a:pPr indent="0" lvl="0" marL="0" marR="0" rtl="0" algn="ctr">
                        <a:lnSpc>
                          <a:spcPct val="107000"/>
                        </a:lnSpc>
                        <a:spcBef>
                          <a:spcPts val="0"/>
                        </a:spcBef>
                        <a:spcAft>
                          <a:spcPts val="0"/>
                        </a:spcAft>
                        <a:buNone/>
                      </a:pPr>
                      <a:r>
                        <a:rPr lang="en-US" sz="1100" u="none" cap="none" strike="noStrike"/>
                        <a:t> </a:t>
                      </a:r>
                      <a:r>
                        <a:rPr lang="en-US" sz="1100"/>
                        <a:t>VERDADEIRO</a:t>
                      </a:r>
                      <a:br>
                        <a:rPr lang="en-US" sz="1100"/>
                      </a:br>
                      <a:r>
                        <a:rPr lang="en-US" sz="1100"/>
                        <a:t>FALSO</a:t>
                      </a:r>
                      <a:endParaRPr sz="1100" u="none" cap="none" strike="noStrike">
                        <a:latin typeface="Calibri"/>
                        <a:ea typeface="Calibri"/>
                        <a:cs typeface="Calibri"/>
                        <a:sym typeface="Calibri"/>
                      </a:endParaRPr>
                    </a:p>
                  </a:txBody>
                  <a:tcPr marT="0" marB="0" marR="68575" marL="68575"/>
                </a:tc>
              </a:tr>
              <a:tr h="566700">
                <a:tc rowSpan="3">
                  <a:txBody>
                    <a:bodyPr/>
                    <a:lstStyle/>
                    <a:p>
                      <a:pPr indent="0" lvl="0" marL="0" marR="0" rtl="0" algn="ctr">
                        <a:lnSpc>
                          <a:spcPct val="107000"/>
                        </a:lnSpc>
                        <a:spcBef>
                          <a:spcPts val="0"/>
                        </a:spcBef>
                        <a:spcAft>
                          <a:spcPts val="0"/>
                        </a:spcAft>
                        <a:buNone/>
                      </a:pPr>
                      <a:r>
                        <a:rPr lang="en-US" sz="1100" u="none" cap="none" strike="noStrike"/>
                        <a:t> </a:t>
                      </a:r>
                      <a:endParaRPr/>
                    </a:p>
                    <a:p>
                      <a:pPr indent="0" lvl="0" marL="0" marR="0" rtl="0" algn="ctr">
                        <a:lnSpc>
                          <a:spcPct val="107000"/>
                        </a:lnSpc>
                        <a:spcBef>
                          <a:spcPts val="0"/>
                        </a:spcBef>
                        <a:spcAft>
                          <a:spcPts val="0"/>
                        </a:spcAft>
                        <a:buNone/>
                      </a:pPr>
                      <a:r>
                        <a:rPr lang="en-US" sz="1100"/>
                        <a:t>O que são poupanças? </a:t>
                      </a:r>
                      <a:endParaRPr/>
                    </a:p>
                    <a:p>
                      <a:pPr indent="0" lvl="0" marL="0" marR="0" rtl="0" algn="l">
                        <a:lnSpc>
                          <a:spcPct val="107000"/>
                        </a:lnSpc>
                        <a:spcBef>
                          <a:spcPts val="0"/>
                        </a:spcBef>
                        <a:spcAft>
                          <a:spcPts val="0"/>
                        </a:spcAft>
                        <a:buNone/>
                      </a:pPr>
                      <a:r>
                        <a:rPr lang="en-US" sz="1100" u="none" cap="none" strike="noStrike"/>
                        <a:t> </a:t>
                      </a:r>
                      <a:endParaRPr sz="1100" u="none" cap="none" strike="noStrike">
                        <a:latin typeface="Calibri"/>
                        <a:ea typeface="Calibri"/>
                        <a:cs typeface="Calibri"/>
                        <a:sym typeface="Calibri"/>
                      </a:endParaRPr>
                    </a:p>
                  </a:txBody>
                  <a:tcPr marT="0" marB="0" marR="68575" marL="68575"/>
                </a:tc>
                <a:tc>
                  <a:txBody>
                    <a:bodyPr/>
                    <a:lstStyle/>
                    <a:p>
                      <a:pPr indent="0" lvl="0" marL="0" marR="0" rtl="0" algn="l">
                        <a:lnSpc>
                          <a:spcPct val="107000"/>
                        </a:lnSpc>
                        <a:spcBef>
                          <a:spcPts val="0"/>
                        </a:spcBef>
                        <a:spcAft>
                          <a:spcPts val="0"/>
                        </a:spcAft>
                        <a:buNone/>
                      </a:pPr>
                      <a:r>
                        <a:rPr lang="en-US" sz="1100"/>
                        <a:t>Dinheiro que é posto de lado no presente para ser utilizado no futuro</a:t>
                      </a:r>
                      <a:endParaRPr sz="1100" u="none" cap="none" strike="noStrike">
                        <a:latin typeface="Calibri"/>
                        <a:ea typeface="Calibri"/>
                        <a:cs typeface="Calibri"/>
                        <a:sym typeface="Calibri"/>
                      </a:endParaRPr>
                    </a:p>
                  </a:txBody>
                  <a:tcPr marT="0" marB="0" marR="68575" marL="68575"/>
                </a:tc>
                <a:tc>
                  <a:txBody>
                    <a:bodyPr/>
                    <a:lstStyle/>
                    <a:p>
                      <a:pPr indent="0" lvl="0" marL="0" marR="0" rtl="0" algn="ctr">
                        <a:lnSpc>
                          <a:spcPct val="107000"/>
                        </a:lnSpc>
                        <a:spcBef>
                          <a:spcPts val="0"/>
                        </a:spcBef>
                        <a:spcAft>
                          <a:spcPts val="0"/>
                        </a:spcAft>
                        <a:buNone/>
                      </a:pPr>
                      <a:r>
                        <a:t/>
                      </a:r>
                      <a:endParaRPr sz="1100" u="none" cap="none" strike="noStrike">
                        <a:latin typeface="Calibri"/>
                        <a:ea typeface="Calibri"/>
                        <a:cs typeface="Calibri"/>
                        <a:sym typeface="Calibri"/>
                      </a:endParaRPr>
                    </a:p>
                  </a:txBody>
                  <a:tcPr marT="0" marB="0" marR="68575" marL="68575"/>
                </a:tc>
              </a:tr>
              <a:tr h="276950">
                <a:tc vMerge="1"/>
                <a:tc>
                  <a:txBody>
                    <a:bodyPr/>
                    <a:lstStyle/>
                    <a:p>
                      <a:pPr indent="0" lvl="0" marL="0" marR="0" rtl="0" algn="l">
                        <a:lnSpc>
                          <a:spcPct val="107000"/>
                        </a:lnSpc>
                        <a:spcBef>
                          <a:spcPts val="0"/>
                        </a:spcBef>
                        <a:spcAft>
                          <a:spcPts val="0"/>
                        </a:spcAft>
                        <a:buNone/>
                      </a:pPr>
                      <a:r>
                        <a:rPr lang="en-US" sz="1100"/>
                        <a:t>Dinheiro emprestado por alguém</a:t>
                      </a:r>
                      <a:endParaRPr sz="1100" u="none" cap="none" strike="noStrike">
                        <a:latin typeface="Calibri"/>
                        <a:ea typeface="Calibri"/>
                        <a:cs typeface="Calibri"/>
                        <a:sym typeface="Calibri"/>
                      </a:endParaRPr>
                    </a:p>
                  </a:txBody>
                  <a:tcPr marT="0" marB="0" marR="68575" marL="68575"/>
                </a:tc>
                <a:tc>
                  <a:txBody>
                    <a:bodyPr/>
                    <a:lstStyle/>
                    <a:p>
                      <a:pPr indent="0" lvl="0" marL="0" marR="0" rtl="0" algn="ctr">
                        <a:lnSpc>
                          <a:spcPct val="107000"/>
                        </a:lnSpc>
                        <a:spcBef>
                          <a:spcPts val="0"/>
                        </a:spcBef>
                        <a:spcAft>
                          <a:spcPts val="0"/>
                        </a:spcAft>
                        <a:buNone/>
                      </a:pPr>
                      <a:r>
                        <a:t/>
                      </a:r>
                      <a:endParaRPr sz="1100" u="none" cap="none" strike="noStrike">
                        <a:latin typeface="Calibri"/>
                        <a:ea typeface="Calibri"/>
                        <a:cs typeface="Calibri"/>
                        <a:sym typeface="Calibri"/>
                      </a:endParaRPr>
                    </a:p>
                  </a:txBody>
                  <a:tcPr marT="0" marB="0" marR="68575" marL="68575"/>
                </a:tc>
              </a:tr>
              <a:tr h="856475">
                <a:tc vMerge="1"/>
                <a:tc>
                  <a:txBody>
                    <a:bodyPr/>
                    <a:lstStyle/>
                    <a:p>
                      <a:pPr indent="0" lvl="0" marL="0" marR="0" rtl="0" algn="l">
                        <a:lnSpc>
                          <a:spcPct val="107000"/>
                        </a:lnSpc>
                        <a:spcBef>
                          <a:spcPts val="0"/>
                        </a:spcBef>
                        <a:spcAft>
                          <a:spcPts val="0"/>
                        </a:spcAft>
                        <a:buNone/>
                      </a:pPr>
                      <a:r>
                        <a:rPr lang="en-US" sz="1100"/>
                        <a:t>Investimentos em objectos como animais, terrenos ou ouro, que podem ser vendidos quando for necessário dinheiro. É uma forma de construir activos</a:t>
                      </a:r>
                      <a:endParaRPr sz="1100" u="none" cap="none" strike="noStrike">
                        <a:latin typeface="Calibri"/>
                        <a:ea typeface="Calibri"/>
                        <a:cs typeface="Calibri"/>
                        <a:sym typeface="Calibri"/>
                      </a:endParaRPr>
                    </a:p>
                  </a:txBody>
                  <a:tcPr marT="0" marB="0" marR="68575" marL="68575"/>
                </a:tc>
                <a:tc>
                  <a:txBody>
                    <a:bodyPr/>
                    <a:lstStyle/>
                    <a:p>
                      <a:pPr indent="0" lvl="0" marL="0" marR="0" rtl="0" algn="ctr">
                        <a:lnSpc>
                          <a:spcPct val="107000"/>
                        </a:lnSpc>
                        <a:spcBef>
                          <a:spcPts val="0"/>
                        </a:spcBef>
                        <a:spcAft>
                          <a:spcPts val="0"/>
                        </a:spcAft>
                        <a:buNone/>
                      </a:pPr>
                      <a:r>
                        <a:t/>
                      </a:r>
                      <a:endParaRPr sz="1100" u="none" cap="none" strike="noStrike">
                        <a:latin typeface="Calibri"/>
                        <a:ea typeface="Calibri"/>
                        <a:cs typeface="Calibri"/>
                        <a:sym typeface="Calibri"/>
                      </a:endParaRPr>
                    </a:p>
                  </a:txBody>
                  <a:tcPr marT="0" marB="0" marR="68575" marL="68575"/>
                </a:tc>
              </a:tr>
              <a:tr h="276950">
                <a:tc rowSpan="2">
                  <a:txBody>
                    <a:bodyPr/>
                    <a:lstStyle/>
                    <a:p>
                      <a:pPr indent="0" lvl="0" marL="0" marR="0" rtl="0" algn="ctr">
                        <a:lnSpc>
                          <a:spcPct val="107000"/>
                        </a:lnSpc>
                        <a:spcBef>
                          <a:spcPts val="0"/>
                        </a:spcBef>
                        <a:spcAft>
                          <a:spcPts val="0"/>
                        </a:spcAft>
                        <a:buNone/>
                      </a:pPr>
                      <a:r>
                        <a:rPr lang="en-US" sz="1100"/>
                        <a:t>O que é correto sobre os fundos de emergência</a:t>
                      </a:r>
                      <a:endParaRPr sz="1100" u="none" cap="none" strike="noStrike">
                        <a:latin typeface="Calibri"/>
                        <a:ea typeface="Calibri"/>
                        <a:cs typeface="Calibri"/>
                        <a:sym typeface="Calibri"/>
                      </a:endParaRPr>
                    </a:p>
                  </a:txBody>
                  <a:tcPr marT="0" marB="0" marR="68575" marL="68575"/>
                </a:tc>
                <a:tc>
                  <a:txBody>
                    <a:bodyPr/>
                    <a:lstStyle/>
                    <a:p>
                      <a:pPr indent="0" lvl="0" marL="0" marR="0" rtl="0" algn="l">
                        <a:lnSpc>
                          <a:spcPct val="107000"/>
                        </a:lnSpc>
                        <a:spcBef>
                          <a:spcPts val="0"/>
                        </a:spcBef>
                        <a:spcAft>
                          <a:spcPts val="0"/>
                        </a:spcAft>
                        <a:buNone/>
                      </a:pPr>
                      <a:r>
                        <a:rPr lang="en-US" sz="1100"/>
                        <a:t>Deve ser mantida separada da poupança normal </a:t>
                      </a:r>
                      <a:endParaRPr sz="1100" u="none" cap="none" strike="noStrike">
                        <a:latin typeface="Calibri"/>
                        <a:ea typeface="Calibri"/>
                        <a:cs typeface="Calibri"/>
                        <a:sym typeface="Calibri"/>
                      </a:endParaRPr>
                    </a:p>
                  </a:txBody>
                  <a:tcPr marT="0" marB="0" marR="68575" marL="68575"/>
                </a:tc>
                <a:tc>
                  <a:txBody>
                    <a:bodyPr/>
                    <a:lstStyle/>
                    <a:p>
                      <a:pPr indent="0" lvl="0" marL="0" marR="0" rtl="0" algn="ctr">
                        <a:lnSpc>
                          <a:spcPct val="107000"/>
                        </a:lnSpc>
                        <a:spcBef>
                          <a:spcPts val="0"/>
                        </a:spcBef>
                        <a:spcAft>
                          <a:spcPts val="0"/>
                        </a:spcAft>
                        <a:buNone/>
                      </a:pPr>
                      <a:r>
                        <a:t/>
                      </a:r>
                      <a:endParaRPr sz="1100" u="none" cap="none" strike="noStrike">
                        <a:latin typeface="Calibri"/>
                        <a:ea typeface="Calibri"/>
                        <a:cs typeface="Calibri"/>
                        <a:sym typeface="Calibri"/>
                      </a:endParaRPr>
                    </a:p>
                  </a:txBody>
                  <a:tcPr marT="0" marB="0" marR="68575" marL="68575"/>
                </a:tc>
              </a:tr>
              <a:tr h="276950">
                <a:tc vMerge="1"/>
                <a:tc>
                  <a:txBody>
                    <a:bodyPr/>
                    <a:lstStyle/>
                    <a:p>
                      <a:pPr indent="0" lvl="0" marL="0" marR="0" rtl="0" algn="l">
                        <a:lnSpc>
                          <a:spcPct val="107000"/>
                        </a:lnSpc>
                        <a:spcBef>
                          <a:spcPts val="0"/>
                        </a:spcBef>
                        <a:spcAft>
                          <a:spcPts val="0"/>
                        </a:spcAft>
                        <a:buNone/>
                      </a:pPr>
                      <a:r>
                        <a:rPr lang="en-US" sz="1100"/>
                        <a:t>Deve ser combinado com outras poupanças normais</a:t>
                      </a:r>
                      <a:endParaRPr sz="1100" u="none" cap="none" strike="noStrike">
                        <a:latin typeface="Calibri"/>
                        <a:ea typeface="Calibri"/>
                        <a:cs typeface="Calibri"/>
                        <a:sym typeface="Calibri"/>
                      </a:endParaRPr>
                    </a:p>
                  </a:txBody>
                  <a:tcPr marT="0" marB="0" marR="68575" marL="68575"/>
                </a:tc>
                <a:tc>
                  <a:txBody>
                    <a:bodyPr/>
                    <a:lstStyle/>
                    <a:p>
                      <a:pPr indent="0" lvl="0" marL="0" marR="0" rtl="0" algn="ctr">
                        <a:lnSpc>
                          <a:spcPct val="107000"/>
                        </a:lnSpc>
                        <a:spcBef>
                          <a:spcPts val="0"/>
                        </a:spcBef>
                        <a:spcAft>
                          <a:spcPts val="0"/>
                        </a:spcAft>
                        <a:buNone/>
                      </a:pPr>
                      <a:r>
                        <a:t/>
                      </a:r>
                      <a:endParaRPr sz="1100" u="none" cap="none" strike="noStrike">
                        <a:latin typeface="Calibri"/>
                        <a:ea typeface="Calibri"/>
                        <a:cs typeface="Calibri"/>
                        <a:sym typeface="Calibri"/>
                      </a:endParaRPr>
                    </a:p>
                  </a:txBody>
                  <a:tcPr marT="0" marB="0" marR="68575" marL="68575"/>
                </a:tc>
              </a:tr>
              <a:tr h="276950">
                <a:tc rowSpan="3">
                  <a:txBody>
                    <a:bodyPr/>
                    <a:lstStyle/>
                    <a:p>
                      <a:pPr indent="0" lvl="0" marL="0" marR="0" rtl="0" algn="ctr">
                        <a:lnSpc>
                          <a:spcPct val="107000"/>
                        </a:lnSpc>
                        <a:spcBef>
                          <a:spcPts val="0"/>
                        </a:spcBef>
                        <a:spcAft>
                          <a:spcPts val="0"/>
                        </a:spcAft>
                        <a:buNone/>
                      </a:pPr>
                      <a:r>
                        <a:rPr lang="en-US" sz="1100"/>
                        <a:t>Quais das seguintes opções são exemplos de desafios à poupança?</a:t>
                      </a:r>
                      <a:endParaRPr sz="1100" u="none" cap="none" strike="noStrike">
                        <a:latin typeface="Calibri"/>
                        <a:ea typeface="Calibri"/>
                        <a:cs typeface="Calibri"/>
                        <a:sym typeface="Calibri"/>
                      </a:endParaRPr>
                    </a:p>
                  </a:txBody>
                  <a:tcPr marT="0" marB="0" marR="68575" marL="68575"/>
                </a:tc>
                <a:tc>
                  <a:txBody>
                    <a:bodyPr/>
                    <a:lstStyle/>
                    <a:p>
                      <a:pPr indent="0" lvl="0" marL="0" marR="0" rtl="0" algn="just">
                        <a:lnSpc>
                          <a:spcPct val="107000"/>
                        </a:lnSpc>
                        <a:spcBef>
                          <a:spcPts val="0"/>
                        </a:spcBef>
                        <a:spcAft>
                          <a:spcPts val="0"/>
                        </a:spcAft>
                        <a:buNone/>
                      </a:pPr>
                      <a:r>
                        <a:rPr lang="en-US" sz="1100"/>
                        <a:t>Falta de um orçamento</a:t>
                      </a:r>
                      <a:endParaRPr sz="1100" u="none" cap="none" strike="noStrike">
                        <a:latin typeface="Calibri"/>
                        <a:ea typeface="Calibri"/>
                        <a:cs typeface="Calibri"/>
                        <a:sym typeface="Calibri"/>
                      </a:endParaRPr>
                    </a:p>
                  </a:txBody>
                  <a:tcPr marT="0" marB="0" marR="68575" marL="68575"/>
                </a:tc>
                <a:tc>
                  <a:txBody>
                    <a:bodyPr/>
                    <a:lstStyle/>
                    <a:p>
                      <a:pPr indent="0" lvl="0" marL="0" marR="0" rtl="0" algn="ctr">
                        <a:lnSpc>
                          <a:spcPct val="107000"/>
                        </a:lnSpc>
                        <a:spcBef>
                          <a:spcPts val="0"/>
                        </a:spcBef>
                        <a:spcAft>
                          <a:spcPts val="0"/>
                        </a:spcAft>
                        <a:buNone/>
                      </a:pPr>
                      <a:r>
                        <a:t/>
                      </a:r>
                      <a:endParaRPr sz="1100" u="none" cap="none" strike="noStrike">
                        <a:latin typeface="Calibri"/>
                        <a:ea typeface="Calibri"/>
                        <a:cs typeface="Calibri"/>
                        <a:sym typeface="Calibri"/>
                      </a:endParaRPr>
                    </a:p>
                  </a:txBody>
                  <a:tcPr marT="0" marB="0" marR="68575" marL="68575"/>
                </a:tc>
              </a:tr>
              <a:tr h="276950">
                <a:tc vMerge="1"/>
                <a:tc>
                  <a:txBody>
                    <a:bodyPr/>
                    <a:lstStyle/>
                    <a:p>
                      <a:pPr indent="0" lvl="0" marL="0" marR="0" rtl="0" algn="just">
                        <a:lnSpc>
                          <a:spcPct val="107000"/>
                        </a:lnSpc>
                        <a:spcBef>
                          <a:spcPts val="0"/>
                        </a:spcBef>
                        <a:spcAft>
                          <a:spcPts val="0"/>
                        </a:spcAft>
                        <a:buNone/>
                      </a:pPr>
                      <a:r>
                        <a:rPr lang="en-US" sz="1100"/>
                        <a:t>Gastos impulsivos</a:t>
                      </a:r>
                      <a:endParaRPr sz="1100" u="none" cap="none" strike="noStrike">
                        <a:latin typeface="Calibri"/>
                        <a:ea typeface="Calibri"/>
                        <a:cs typeface="Calibri"/>
                        <a:sym typeface="Calibri"/>
                      </a:endParaRPr>
                    </a:p>
                  </a:txBody>
                  <a:tcPr marT="0" marB="0" marR="68575" marL="68575"/>
                </a:tc>
                <a:tc>
                  <a:txBody>
                    <a:bodyPr/>
                    <a:lstStyle/>
                    <a:p>
                      <a:pPr indent="0" lvl="0" marL="0" marR="0" rtl="0" algn="ctr">
                        <a:lnSpc>
                          <a:spcPct val="107000"/>
                        </a:lnSpc>
                        <a:spcBef>
                          <a:spcPts val="0"/>
                        </a:spcBef>
                        <a:spcAft>
                          <a:spcPts val="0"/>
                        </a:spcAft>
                        <a:buNone/>
                      </a:pPr>
                      <a:r>
                        <a:t/>
                      </a:r>
                      <a:endParaRPr sz="1100" u="none" cap="none" strike="noStrike">
                        <a:latin typeface="Calibri"/>
                        <a:ea typeface="Calibri"/>
                        <a:cs typeface="Calibri"/>
                        <a:sym typeface="Calibri"/>
                      </a:endParaRPr>
                    </a:p>
                  </a:txBody>
                  <a:tcPr marT="0" marB="0" marR="68575" marL="68575"/>
                </a:tc>
              </a:tr>
              <a:tr h="276950">
                <a:tc vMerge="1"/>
                <a:tc>
                  <a:txBody>
                    <a:bodyPr/>
                    <a:lstStyle/>
                    <a:p>
                      <a:pPr indent="0" lvl="0" marL="0" marR="0" rtl="0" algn="just">
                        <a:lnSpc>
                          <a:spcPct val="107000"/>
                        </a:lnSpc>
                        <a:spcBef>
                          <a:spcPts val="0"/>
                        </a:spcBef>
                        <a:spcAft>
                          <a:spcPts val="0"/>
                        </a:spcAft>
                        <a:buNone/>
                      </a:pPr>
                      <a:r>
                        <a:rPr lang="en-US" sz="1100"/>
                        <a:t>Pressão dos pares</a:t>
                      </a:r>
                      <a:endParaRPr sz="1100" u="none" cap="none" strike="noStrike">
                        <a:latin typeface="Calibri"/>
                        <a:ea typeface="Calibri"/>
                        <a:cs typeface="Calibri"/>
                        <a:sym typeface="Calibri"/>
                      </a:endParaRPr>
                    </a:p>
                  </a:txBody>
                  <a:tcPr marT="0" marB="0" marR="68575" marL="68575"/>
                </a:tc>
                <a:tc>
                  <a:txBody>
                    <a:bodyPr/>
                    <a:lstStyle/>
                    <a:p>
                      <a:pPr indent="0" lvl="0" marL="0" marR="0" rtl="0" algn="ctr">
                        <a:lnSpc>
                          <a:spcPct val="107000"/>
                        </a:lnSpc>
                        <a:spcBef>
                          <a:spcPts val="0"/>
                        </a:spcBef>
                        <a:spcAft>
                          <a:spcPts val="0"/>
                        </a:spcAft>
                        <a:buNone/>
                      </a:pPr>
                      <a:r>
                        <a:t/>
                      </a:r>
                      <a:endParaRPr sz="1100" u="none" cap="none" strike="noStrike">
                        <a:latin typeface="Calibri"/>
                        <a:ea typeface="Calibri"/>
                        <a:cs typeface="Calibri"/>
                        <a:sym typeface="Calibri"/>
                      </a:endParaRPr>
                    </a:p>
                  </a:txBody>
                  <a:tcPr marT="0" marB="0" marR="68575" marL="68575"/>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pic>
        <p:nvPicPr>
          <p:cNvPr id="174" name="Google Shape;174;p13"/>
          <p:cNvPicPr preferRelativeResize="0"/>
          <p:nvPr/>
        </p:nvPicPr>
        <p:blipFill rotWithShape="1">
          <a:blip r:embed="rId3">
            <a:alphaModFix/>
          </a:blip>
          <a:srcRect b="0" l="0" r="0" t="0"/>
          <a:stretch/>
        </p:blipFill>
        <p:spPr>
          <a:xfrm>
            <a:off x="361507" y="0"/>
            <a:ext cx="9144000" cy="5142857"/>
          </a:xfrm>
          <a:prstGeom prst="rect">
            <a:avLst/>
          </a:prstGeom>
          <a:noFill/>
          <a:ln>
            <a:noFill/>
          </a:ln>
        </p:spPr>
      </p:pic>
      <p:sp>
        <p:nvSpPr>
          <p:cNvPr id="175" name="Google Shape;175;p13"/>
          <p:cNvSpPr txBox="1"/>
          <p:nvPr/>
        </p:nvSpPr>
        <p:spPr>
          <a:xfrm>
            <a:off x="493423" y="1598378"/>
            <a:ext cx="8166000" cy="1754700"/>
          </a:xfrm>
          <a:prstGeom prst="rect">
            <a:avLst/>
          </a:prstGeom>
          <a:noFill/>
          <a:ln>
            <a:noFill/>
          </a:ln>
        </p:spPr>
        <p:txBody>
          <a:bodyPr anchorCtr="0" anchor="t" bIns="45700" lIns="91425" spcFirstLastPara="1" rIns="91425" wrap="square" tIns="45700">
            <a:spAutoFit/>
          </a:bodyPr>
          <a:lstStyle/>
          <a:p>
            <a:pPr indent="-196850" lvl="0" marL="285750" marR="0" rtl="0" algn="ctr">
              <a:spcBef>
                <a:spcPts val="0"/>
              </a:spcBef>
              <a:spcAft>
                <a:spcPts val="0"/>
              </a:spcAft>
              <a:buClr>
                <a:schemeClr val="dk1"/>
              </a:buClr>
              <a:buSzPts val="1100"/>
              <a:buFont typeface="Arial"/>
              <a:buNone/>
            </a:pPr>
            <a:r>
              <a:rPr b="1" lang="en-US" sz="1800">
                <a:solidFill>
                  <a:srgbClr val="0070C0"/>
                </a:solidFill>
                <a:latin typeface="Calibri"/>
                <a:ea typeface="Calibri"/>
                <a:cs typeface="Calibri"/>
                <a:sym typeface="Calibri"/>
              </a:rPr>
              <a:t>O impacto da literacia e da iliteracia financeira na vida pessoal e profissional</a:t>
            </a:r>
            <a:endParaRPr b="1" sz="1800">
              <a:solidFill>
                <a:srgbClr val="0070C0"/>
              </a:solidFill>
              <a:latin typeface="Calibri"/>
              <a:ea typeface="Calibri"/>
              <a:cs typeface="Calibri"/>
              <a:sym typeface="Calibri"/>
            </a:endParaRPr>
          </a:p>
          <a:p>
            <a:pPr indent="-196850" lvl="0" marL="285750" marR="0" rtl="0" algn="ctr">
              <a:spcBef>
                <a:spcPts val="0"/>
              </a:spcBef>
              <a:spcAft>
                <a:spcPts val="0"/>
              </a:spcAft>
              <a:buClr>
                <a:schemeClr val="dk1"/>
              </a:buClr>
              <a:buSzPts val="1100"/>
              <a:buFont typeface="Arial"/>
              <a:buNone/>
            </a:pPr>
            <a:r>
              <a:t/>
            </a:r>
            <a:endParaRPr b="1" sz="1800">
              <a:solidFill>
                <a:srgbClr val="0070C0"/>
              </a:solidFill>
              <a:latin typeface="Calibri"/>
              <a:ea typeface="Calibri"/>
              <a:cs typeface="Calibri"/>
              <a:sym typeface="Calibri"/>
            </a:endParaRPr>
          </a:p>
          <a:p>
            <a:pPr indent="-196850" lvl="0" marL="285750" marR="0" rtl="0" algn="ctr">
              <a:spcBef>
                <a:spcPts val="0"/>
              </a:spcBef>
              <a:spcAft>
                <a:spcPts val="0"/>
              </a:spcAft>
              <a:buClr>
                <a:schemeClr val="dk1"/>
              </a:buClr>
              <a:buSzPts val="1100"/>
              <a:buFont typeface="Arial"/>
              <a:buNone/>
            </a:pPr>
            <a:r>
              <a:t/>
            </a:r>
            <a:endParaRPr b="1" sz="1800">
              <a:solidFill>
                <a:srgbClr val="0070C0"/>
              </a:solidFill>
              <a:latin typeface="Calibri"/>
              <a:ea typeface="Calibri"/>
              <a:cs typeface="Calibri"/>
              <a:sym typeface="Calibri"/>
            </a:endParaRPr>
          </a:p>
          <a:p>
            <a:pPr indent="-196850" lvl="0" marL="285750" marR="0" rtl="0" algn="ctr">
              <a:spcBef>
                <a:spcPts val="0"/>
              </a:spcBef>
              <a:spcAft>
                <a:spcPts val="0"/>
              </a:spcAft>
              <a:buClr>
                <a:schemeClr val="dk1"/>
              </a:buClr>
              <a:buSzPts val="1100"/>
              <a:buFont typeface="Arial"/>
              <a:buNone/>
            </a:pPr>
            <a:r>
              <a:rPr b="1" lang="en-US" sz="1800">
                <a:solidFill>
                  <a:srgbClr val="0070C0"/>
                </a:solidFill>
                <a:latin typeface="Calibri"/>
                <a:ea typeface="Calibri"/>
                <a:cs typeface="Calibri"/>
                <a:sym typeface="Calibri"/>
              </a:rPr>
              <a:t> Pode definir a iliteracia financeira?</a:t>
            </a:r>
            <a:endParaRPr b="1" sz="1800">
              <a:solidFill>
                <a:srgbClr val="0070C0"/>
              </a:solidFill>
              <a:latin typeface="Calibri"/>
              <a:ea typeface="Calibri"/>
              <a:cs typeface="Calibri"/>
              <a:sym typeface="Calibri"/>
            </a:endParaRPr>
          </a:p>
          <a:p>
            <a:pPr indent="-196850" lvl="0" marL="285750" marR="0" rtl="0" algn="l">
              <a:spcBef>
                <a:spcPts val="0"/>
              </a:spcBef>
              <a:spcAft>
                <a:spcPts val="0"/>
              </a:spcAft>
              <a:buClr>
                <a:schemeClr val="dk1"/>
              </a:buClr>
              <a:buSzPts val="1400"/>
              <a:buFont typeface="Arial"/>
              <a:buNone/>
            </a:pPr>
            <a:r>
              <a:t/>
            </a:r>
            <a:endParaRPr b="1" sz="1800">
              <a:solidFill>
                <a:srgbClr val="0070C0"/>
              </a:solidFill>
              <a:latin typeface="Calibri"/>
              <a:ea typeface="Calibri"/>
              <a:cs typeface="Calibri"/>
              <a:sym typeface="Calibri"/>
            </a:endParaRPr>
          </a:p>
          <a:p>
            <a:pPr indent="0" lvl="0" marL="0" marR="0" rtl="0" algn="l">
              <a:spcBef>
                <a:spcPts val="0"/>
              </a:spcBef>
              <a:spcAft>
                <a:spcPts val="0"/>
              </a:spcAft>
              <a:buNone/>
            </a:pPr>
            <a:r>
              <a:t/>
            </a:r>
            <a:endParaRPr b="1" sz="1800">
              <a:solidFill>
                <a:srgbClr val="0070C0"/>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pic>
        <p:nvPicPr>
          <p:cNvPr id="181" name="Google Shape;181;p14"/>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182" name="Google Shape;182;p14"/>
          <p:cNvSpPr txBox="1"/>
          <p:nvPr/>
        </p:nvSpPr>
        <p:spPr>
          <a:xfrm>
            <a:off x="584200" y="1352550"/>
            <a:ext cx="8166000" cy="31401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dk1"/>
              </a:buClr>
              <a:buSzPts val="1100"/>
              <a:buFont typeface="Arial"/>
              <a:buNone/>
            </a:pPr>
            <a:r>
              <a:rPr b="1" lang="en-US" sz="1800">
                <a:solidFill>
                  <a:srgbClr val="0070C0"/>
                </a:solidFill>
                <a:latin typeface="Calibri"/>
                <a:ea typeface="Calibri"/>
                <a:cs typeface="Calibri"/>
                <a:sym typeface="Calibri"/>
              </a:rPr>
              <a:t>O impacto da literacia e da iliteracia financeira na vida pessoal e profissional</a:t>
            </a:r>
            <a:endParaRPr b="1" sz="1800">
              <a:solidFill>
                <a:srgbClr val="0070C0"/>
              </a:solidFill>
              <a:latin typeface="Calibri"/>
              <a:ea typeface="Calibri"/>
              <a:cs typeface="Calibri"/>
              <a:sym typeface="Calibri"/>
            </a:endParaRPr>
          </a:p>
          <a:p>
            <a:pPr indent="0" lvl="0" marL="0" marR="0" rtl="0" algn="ctr">
              <a:spcBef>
                <a:spcPts val="0"/>
              </a:spcBef>
              <a:spcAft>
                <a:spcPts val="0"/>
              </a:spcAft>
              <a:buClr>
                <a:schemeClr val="dk1"/>
              </a:buClr>
              <a:buSzPts val="1100"/>
              <a:buFont typeface="Arial"/>
              <a:buNone/>
            </a:pPr>
            <a:r>
              <a:t/>
            </a:r>
            <a:endParaRPr b="1" sz="1800">
              <a:solidFill>
                <a:srgbClr val="0070C0"/>
              </a:solidFill>
              <a:latin typeface="Calibri"/>
              <a:ea typeface="Calibri"/>
              <a:cs typeface="Calibri"/>
              <a:sym typeface="Calibri"/>
            </a:endParaRPr>
          </a:p>
          <a:p>
            <a:pPr indent="0" lvl="0" marL="0" marR="0" rtl="0" algn="ctr">
              <a:spcBef>
                <a:spcPts val="0"/>
              </a:spcBef>
              <a:spcAft>
                <a:spcPts val="0"/>
              </a:spcAft>
              <a:buClr>
                <a:schemeClr val="dk1"/>
              </a:buClr>
              <a:buSzPts val="1100"/>
              <a:buFont typeface="Arial"/>
              <a:buNone/>
            </a:pPr>
            <a:r>
              <a:t/>
            </a:r>
            <a:endParaRPr b="1" sz="1800">
              <a:solidFill>
                <a:srgbClr val="0070C0"/>
              </a:solidFill>
              <a:latin typeface="Calibri"/>
              <a:ea typeface="Calibri"/>
              <a:cs typeface="Calibri"/>
              <a:sym typeface="Calibri"/>
            </a:endParaRPr>
          </a:p>
          <a:p>
            <a:pPr indent="0" lvl="0" marL="0" marR="0" rtl="0" algn="ctr">
              <a:spcBef>
                <a:spcPts val="0"/>
              </a:spcBef>
              <a:spcAft>
                <a:spcPts val="0"/>
              </a:spcAft>
              <a:buClr>
                <a:schemeClr val="dk1"/>
              </a:buClr>
              <a:buSzPts val="1100"/>
              <a:buFont typeface="Arial"/>
              <a:buNone/>
            </a:pPr>
            <a:r>
              <a:t/>
            </a:r>
            <a:endParaRPr b="1" sz="1800">
              <a:solidFill>
                <a:srgbClr val="0070C0"/>
              </a:solidFill>
              <a:latin typeface="Calibri"/>
              <a:ea typeface="Calibri"/>
              <a:cs typeface="Calibri"/>
              <a:sym typeface="Calibri"/>
            </a:endParaRPr>
          </a:p>
          <a:p>
            <a:pPr indent="0" lvl="0" marL="0" marR="0" rtl="0" algn="ctr">
              <a:spcBef>
                <a:spcPts val="0"/>
              </a:spcBef>
              <a:spcAft>
                <a:spcPts val="0"/>
              </a:spcAft>
              <a:buClr>
                <a:schemeClr val="dk1"/>
              </a:buClr>
              <a:buSzPts val="1100"/>
              <a:buFont typeface="Arial"/>
              <a:buNone/>
            </a:pPr>
            <a:r>
              <a:rPr b="1" lang="en-US" sz="1800">
                <a:solidFill>
                  <a:srgbClr val="0070C0"/>
                </a:solidFill>
                <a:latin typeface="Calibri"/>
                <a:ea typeface="Calibri"/>
                <a:cs typeface="Calibri"/>
                <a:sym typeface="Calibri"/>
              </a:rPr>
              <a:t>Acha que a iliteracia financeira pode afetar os dois lados da sua vida - pessoal e profissional? </a:t>
            </a:r>
            <a:endParaRPr b="1" sz="1800">
              <a:solidFill>
                <a:srgbClr val="0070C0"/>
              </a:solidFill>
              <a:latin typeface="Calibri"/>
              <a:ea typeface="Calibri"/>
              <a:cs typeface="Calibri"/>
              <a:sym typeface="Calibri"/>
            </a:endParaRPr>
          </a:p>
          <a:p>
            <a:pPr indent="0" lvl="0" marL="0" marR="0" rtl="0" algn="ctr">
              <a:spcBef>
                <a:spcPts val="0"/>
              </a:spcBef>
              <a:spcAft>
                <a:spcPts val="0"/>
              </a:spcAft>
              <a:buClr>
                <a:schemeClr val="dk1"/>
              </a:buClr>
              <a:buSzPts val="1100"/>
              <a:buFont typeface="Arial"/>
              <a:buNone/>
            </a:pPr>
            <a:r>
              <a:t/>
            </a:r>
            <a:endParaRPr b="1" sz="1800">
              <a:solidFill>
                <a:srgbClr val="0070C0"/>
              </a:solidFill>
              <a:latin typeface="Calibri"/>
              <a:ea typeface="Calibri"/>
              <a:cs typeface="Calibri"/>
              <a:sym typeface="Calibri"/>
            </a:endParaRPr>
          </a:p>
          <a:p>
            <a:pPr indent="0" lvl="0" marL="0" marR="0" rtl="0" algn="ctr">
              <a:spcBef>
                <a:spcPts val="0"/>
              </a:spcBef>
              <a:spcAft>
                <a:spcPts val="0"/>
              </a:spcAft>
              <a:buClr>
                <a:schemeClr val="dk1"/>
              </a:buClr>
              <a:buSzPts val="1100"/>
              <a:buFont typeface="Arial"/>
              <a:buNone/>
            </a:pPr>
            <a:r>
              <a:rPr b="1" lang="en-US" sz="1800">
                <a:solidFill>
                  <a:srgbClr val="0070C0"/>
                </a:solidFill>
                <a:latin typeface="Calibri"/>
                <a:ea typeface="Calibri"/>
                <a:cs typeface="Calibri"/>
                <a:sym typeface="Calibri"/>
              </a:rPr>
              <a:t>Poderia dar exemplos de consequências negativas da iliteracia financeira na vida profissional e pessoal?</a:t>
            </a:r>
            <a:endParaRPr b="1" sz="1800">
              <a:solidFill>
                <a:srgbClr val="0070C0"/>
              </a:solidFill>
              <a:latin typeface="Calibri"/>
              <a:ea typeface="Calibri"/>
              <a:cs typeface="Calibri"/>
              <a:sym typeface="Calibri"/>
            </a:endParaRPr>
          </a:p>
          <a:p>
            <a:pPr indent="0" lvl="0" marL="0" marR="0" rtl="0" algn="ctr">
              <a:spcBef>
                <a:spcPts val="0"/>
              </a:spcBef>
              <a:spcAft>
                <a:spcPts val="0"/>
              </a:spcAft>
              <a:buNone/>
            </a:pPr>
            <a:r>
              <a:t/>
            </a:r>
            <a:endParaRPr b="1" sz="1800">
              <a:solidFill>
                <a:srgbClr val="0070C0"/>
              </a:solidFill>
              <a:latin typeface="Calibri"/>
              <a:ea typeface="Calibri"/>
              <a:cs typeface="Calibri"/>
              <a:sym typeface="Calibri"/>
            </a:endParaRPr>
          </a:p>
          <a:p>
            <a:pPr indent="0" lvl="0" marL="0" marR="0" rtl="0" algn="l">
              <a:spcBef>
                <a:spcPts val="0"/>
              </a:spcBef>
              <a:spcAft>
                <a:spcPts val="0"/>
              </a:spcAft>
              <a:buNone/>
            </a:pPr>
            <a:r>
              <a:t/>
            </a:r>
            <a:endParaRPr b="1" sz="1800">
              <a:solidFill>
                <a:srgbClr val="0070C0"/>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pic>
        <p:nvPicPr>
          <p:cNvPr id="188" name="Google Shape;188;p15"/>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189" name="Google Shape;189;p15"/>
          <p:cNvSpPr txBox="1"/>
          <p:nvPr/>
        </p:nvSpPr>
        <p:spPr>
          <a:xfrm>
            <a:off x="433126" y="1076242"/>
            <a:ext cx="8166000" cy="28629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800">
                <a:solidFill>
                  <a:srgbClr val="0070C0"/>
                </a:solidFill>
                <a:latin typeface="Calibri"/>
                <a:ea typeface="Calibri"/>
                <a:cs typeface="Calibri"/>
                <a:sym typeface="Calibri"/>
              </a:rPr>
              <a:t>O impacto da literacia e da iliteracia financeira na vida pessoal e profissional</a:t>
            </a:r>
            <a:endParaRPr/>
          </a:p>
          <a:p>
            <a:pPr indent="0" lvl="0" marL="0" marR="0" rtl="0" algn="l">
              <a:spcBef>
                <a:spcPts val="0"/>
              </a:spcBef>
              <a:spcAft>
                <a:spcPts val="0"/>
              </a:spcAft>
              <a:buNone/>
            </a:pPr>
            <a:r>
              <a:t/>
            </a:r>
            <a:endParaRPr b="1" sz="1400">
              <a:solidFill>
                <a:srgbClr val="0070C0"/>
              </a:solidFill>
              <a:latin typeface="Calibri"/>
              <a:ea typeface="Calibri"/>
              <a:cs typeface="Calibri"/>
              <a:sym typeface="Calibri"/>
            </a:endParaRPr>
          </a:p>
          <a:p>
            <a:pPr indent="0" lvl="0" marL="0" marR="0" rtl="0" algn="ctr">
              <a:spcBef>
                <a:spcPts val="0"/>
              </a:spcBef>
              <a:spcAft>
                <a:spcPts val="0"/>
              </a:spcAft>
              <a:buNone/>
            </a:pPr>
            <a:r>
              <a:rPr b="1" lang="en-US" sz="2000">
                <a:solidFill>
                  <a:schemeClr val="accent1"/>
                </a:solidFill>
                <a:latin typeface="Calibri"/>
                <a:ea typeface="Calibri"/>
                <a:cs typeface="Calibri"/>
                <a:sym typeface="Calibri"/>
              </a:rPr>
              <a:t>Benefícios da literacia financeira</a:t>
            </a:r>
            <a:endParaRPr/>
          </a:p>
          <a:p>
            <a:pPr indent="-196850" lvl="0" marL="285750" marR="0" rtl="0" algn="l">
              <a:spcBef>
                <a:spcPts val="0"/>
              </a:spcBef>
              <a:spcAft>
                <a:spcPts val="0"/>
              </a:spcAft>
              <a:buClr>
                <a:schemeClr val="dk1"/>
              </a:buClr>
              <a:buSzPts val="1400"/>
              <a:buFont typeface="Arial"/>
              <a:buNone/>
            </a:pPr>
            <a:r>
              <a:t/>
            </a:r>
            <a:endParaRPr b="1" sz="1400">
              <a:solidFill>
                <a:schemeClr val="accent1"/>
              </a:solidFill>
              <a:latin typeface="Calibri"/>
              <a:ea typeface="Calibri"/>
              <a:cs typeface="Calibri"/>
              <a:sym typeface="Calibri"/>
            </a:endParaRPr>
          </a:p>
          <a:p>
            <a:pPr indent="0" lvl="0" marL="0" marR="0" rtl="0" algn="l">
              <a:spcBef>
                <a:spcPts val="0"/>
              </a:spcBef>
              <a:spcAft>
                <a:spcPts val="0"/>
              </a:spcAft>
              <a:buSzPts val="1100"/>
              <a:buNone/>
            </a:pPr>
            <a:r>
              <a:rPr lang="en-US">
                <a:solidFill>
                  <a:schemeClr val="dk1"/>
                </a:solidFill>
                <a:latin typeface="Calibri"/>
                <a:ea typeface="Calibri"/>
                <a:cs typeface="Calibri"/>
                <a:sym typeface="Calibri"/>
              </a:rPr>
              <a:t>A literacia financeira é uma competência que traz uma série de benefícios que podem melhorar o nível de vida dos jovens através de um aumento da estabilidade financeira. Dar passos para se tornar financeiramente alfabetizado é uma componente importante da vida que pode garantir solidez financeira, reduzir a ansiedade e estimular a realização de objetivos financeiros.</a:t>
            </a:r>
            <a:endParaRPr>
              <a:solidFill>
                <a:schemeClr val="dk1"/>
              </a:solidFill>
              <a:latin typeface="Calibri"/>
              <a:ea typeface="Calibri"/>
              <a:cs typeface="Calibri"/>
              <a:sym typeface="Calibri"/>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400">
              <a:solidFill>
                <a:schemeClr val="accent1"/>
              </a:solidFill>
              <a:latin typeface="Calibri"/>
              <a:ea typeface="Calibri"/>
              <a:cs typeface="Calibri"/>
              <a:sym typeface="Calibri"/>
            </a:endParaRPr>
          </a:p>
          <a:p>
            <a:pPr indent="0" lvl="0" marL="0" marR="0" rtl="0" algn="ctr">
              <a:spcBef>
                <a:spcPts val="0"/>
              </a:spcBef>
              <a:spcAft>
                <a:spcPts val="0"/>
              </a:spcAft>
              <a:buNone/>
            </a:pPr>
            <a:r>
              <a:rPr b="1" lang="en-US" sz="1600">
                <a:solidFill>
                  <a:schemeClr val="accent1"/>
                </a:solidFill>
                <a:latin typeface="Calibri"/>
                <a:ea typeface="Calibri"/>
                <a:cs typeface="Calibri"/>
                <a:sym typeface="Calibri"/>
              </a:rPr>
              <a:t>Consegue pensar em alguns dos benefícios de ter literacia financeira?</a:t>
            </a:r>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pic>
        <p:nvPicPr>
          <p:cNvPr id="195" name="Google Shape;195;p16"/>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196" name="Google Shape;196;p16"/>
          <p:cNvSpPr txBox="1"/>
          <p:nvPr/>
        </p:nvSpPr>
        <p:spPr>
          <a:xfrm>
            <a:off x="433125" y="1076242"/>
            <a:ext cx="8510700" cy="30168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800">
                <a:solidFill>
                  <a:srgbClr val="0070C0"/>
                </a:solidFill>
                <a:latin typeface="Calibri"/>
                <a:ea typeface="Calibri"/>
                <a:cs typeface="Calibri"/>
                <a:sym typeface="Calibri"/>
              </a:rPr>
              <a:t>O impacto da literacia e da iliteracia financeira na vida pessoal e profissional</a:t>
            </a:r>
            <a:endParaRPr/>
          </a:p>
          <a:p>
            <a:pPr indent="0" lvl="0" marL="0" marR="0" rtl="0" algn="l">
              <a:spcBef>
                <a:spcPts val="0"/>
              </a:spcBef>
              <a:spcAft>
                <a:spcPts val="0"/>
              </a:spcAft>
              <a:buClr>
                <a:schemeClr val="dk1"/>
              </a:buClr>
              <a:buSzPts val="1100"/>
              <a:buFont typeface="Arial"/>
              <a:buNone/>
            </a:pPr>
            <a:r>
              <a:t/>
            </a:r>
            <a:endParaRPr b="1" sz="2000">
              <a:solidFill>
                <a:schemeClr val="accent1"/>
              </a:solidFill>
              <a:latin typeface="Calibri"/>
              <a:ea typeface="Calibri"/>
              <a:cs typeface="Calibri"/>
              <a:sym typeface="Calibri"/>
            </a:endParaRPr>
          </a:p>
          <a:p>
            <a:pPr indent="0" lvl="0" marL="0" marR="0" rtl="0" algn="ctr">
              <a:spcBef>
                <a:spcPts val="0"/>
              </a:spcBef>
              <a:spcAft>
                <a:spcPts val="0"/>
              </a:spcAft>
              <a:buSzPts val="1100"/>
              <a:buNone/>
            </a:pPr>
            <a:r>
              <a:rPr b="1" lang="en-US" sz="2000">
                <a:solidFill>
                  <a:schemeClr val="accent1"/>
                </a:solidFill>
                <a:latin typeface="Calibri"/>
                <a:ea typeface="Calibri"/>
                <a:cs typeface="Calibri"/>
                <a:sym typeface="Calibri"/>
              </a:rPr>
              <a:t>Benefícios da literacia financeira</a:t>
            </a:r>
            <a:endParaRPr b="1" sz="2000">
              <a:solidFill>
                <a:schemeClr val="accent1"/>
              </a:solidFill>
              <a:latin typeface="Calibri"/>
              <a:ea typeface="Calibri"/>
              <a:cs typeface="Calibri"/>
              <a:sym typeface="Calibri"/>
            </a:endParaRPr>
          </a:p>
          <a:p>
            <a:pPr indent="0" lvl="0" marL="0" marR="0" rtl="0" algn="ctr">
              <a:spcBef>
                <a:spcPts val="0"/>
              </a:spcBef>
              <a:spcAft>
                <a:spcPts val="0"/>
              </a:spcAft>
              <a:buNone/>
            </a:pPr>
            <a:r>
              <a:t/>
            </a:r>
            <a:endParaRPr b="1" sz="2000">
              <a:solidFill>
                <a:schemeClr val="accent1"/>
              </a:solidFill>
              <a:latin typeface="Calibri"/>
              <a:ea typeface="Calibri"/>
              <a:cs typeface="Calibri"/>
              <a:sym typeface="Calibri"/>
            </a:endParaRPr>
          </a:p>
          <a:p>
            <a:pPr indent="-317500" lvl="0" marL="457200" marR="0" rtl="0" algn="l">
              <a:spcBef>
                <a:spcPts val="0"/>
              </a:spcBef>
              <a:spcAft>
                <a:spcPts val="0"/>
              </a:spcAft>
              <a:buClr>
                <a:schemeClr val="dk1"/>
              </a:buClr>
              <a:buSzPts val="1400"/>
              <a:buFont typeface="Calibri"/>
              <a:buChar char="●"/>
            </a:pPr>
            <a:r>
              <a:rPr lang="en-US">
                <a:solidFill>
                  <a:schemeClr val="dk1"/>
                </a:solidFill>
                <a:latin typeface="Calibri"/>
                <a:ea typeface="Calibri"/>
                <a:cs typeface="Calibri"/>
                <a:sym typeface="Calibri"/>
              </a:rPr>
              <a:t>Capacidade de tomar melhores decisões financeiras</a:t>
            </a:r>
            <a:endParaRPr>
              <a:solidFill>
                <a:schemeClr val="dk1"/>
              </a:solidFill>
              <a:latin typeface="Calibri"/>
              <a:ea typeface="Calibri"/>
              <a:cs typeface="Calibri"/>
              <a:sym typeface="Calibri"/>
            </a:endParaRPr>
          </a:p>
          <a:p>
            <a:pPr indent="-317500" lvl="0" marL="457200" marR="0" rtl="0" algn="l">
              <a:spcBef>
                <a:spcPts val="0"/>
              </a:spcBef>
              <a:spcAft>
                <a:spcPts val="0"/>
              </a:spcAft>
              <a:buClr>
                <a:schemeClr val="dk1"/>
              </a:buClr>
              <a:buSzPts val="1400"/>
              <a:buFont typeface="Calibri"/>
              <a:buChar char="●"/>
            </a:pPr>
            <a:r>
              <a:rPr lang="en-US">
                <a:solidFill>
                  <a:schemeClr val="dk1"/>
                </a:solidFill>
                <a:latin typeface="Calibri"/>
                <a:ea typeface="Calibri"/>
                <a:cs typeface="Calibri"/>
                <a:sym typeface="Calibri"/>
              </a:rPr>
              <a:t>Gestão eficaz do dinheiro e das dívidas</a:t>
            </a:r>
            <a:endParaRPr>
              <a:solidFill>
                <a:schemeClr val="dk1"/>
              </a:solidFill>
              <a:latin typeface="Calibri"/>
              <a:ea typeface="Calibri"/>
              <a:cs typeface="Calibri"/>
              <a:sym typeface="Calibri"/>
            </a:endParaRPr>
          </a:p>
          <a:p>
            <a:pPr indent="-317500" lvl="0" marL="457200" marR="0" rtl="0" algn="l">
              <a:spcBef>
                <a:spcPts val="0"/>
              </a:spcBef>
              <a:spcAft>
                <a:spcPts val="0"/>
              </a:spcAft>
              <a:buClr>
                <a:schemeClr val="dk1"/>
              </a:buClr>
              <a:buSzPts val="1400"/>
              <a:buFont typeface="Calibri"/>
              <a:buChar char="●"/>
            </a:pPr>
            <a:r>
              <a:rPr lang="en-US">
                <a:solidFill>
                  <a:schemeClr val="dk1"/>
                </a:solidFill>
                <a:latin typeface="Calibri"/>
                <a:ea typeface="Calibri"/>
                <a:cs typeface="Calibri"/>
                <a:sym typeface="Calibri"/>
              </a:rPr>
              <a:t>Maior capacidade para atingir objetivos financeiros</a:t>
            </a:r>
            <a:endParaRPr>
              <a:solidFill>
                <a:schemeClr val="dk1"/>
              </a:solidFill>
              <a:latin typeface="Calibri"/>
              <a:ea typeface="Calibri"/>
              <a:cs typeface="Calibri"/>
              <a:sym typeface="Calibri"/>
            </a:endParaRPr>
          </a:p>
          <a:p>
            <a:pPr indent="-317500" lvl="0" marL="457200" marR="0" rtl="0" algn="l">
              <a:spcBef>
                <a:spcPts val="0"/>
              </a:spcBef>
              <a:spcAft>
                <a:spcPts val="0"/>
              </a:spcAft>
              <a:buClr>
                <a:schemeClr val="dk1"/>
              </a:buClr>
              <a:buSzPts val="1400"/>
              <a:buFont typeface="Calibri"/>
              <a:buChar char="●"/>
            </a:pPr>
            <a:r>
              <a:rPr lang="en-US">
                <a:solidFill>
                  <a:schemeClr val="dk1"/>
                </a:solidFill>
                <a:latin typeface="Calibri"/>
                <a:ea typeface="Calibri"/>
                <a:cs typeface="Calibri"/>
                <a:sym typeface="Calibri"/>
              </a:rPr>
              <a:t>Redução das despesas através de uma melhor regulamentação</a:t>
            </a:r>
            <a:endParaRPr>
              <a:solidFill>
                <a:schemeClr val="dk1"/>
              </a:solidFill>
              <a:latin typeface="Calibri"/>
              <a:ea typeface="Calibri"/>
              <a:cs typeface="Calibri"/>
              <a:sym typeface="Calibri"/>
            </a:endParaRPr>
          </a:p>
          <a:p>
            <a:pPr indent="-317500" lvl="0" marL="457200" marR="0" rtl="0" algn="l">
              <a:spcBef>
                <a:spcPts val="0"/>
              </a:spcBef>
              <a:spcAft>
                <a:spcPts val="0"/>
              </a:spcAft>
              <a:buClr>
                <a:schemeClr val="dk1"/>
              </a:buClr>
              <a:buSzPts val="1400"/>
              <a:buFont typeface="Calibri"/>
              <a:buChar char="●"/>
            </a:pPr>
            <a:r>
              <a:rPr lang="en-US">
                <a:solidFill>
                  <a:schemeClr val="dk1"/>
                </a:solidFill>
                <a:latin typeface="Calibri"/>
                <a:ea typeface="Calibri"/>
                <a:cs typeface="Calibri"/>
                <a:sym typeface="Calibri"/>
              </a:rPr>
              <a:t>Menos stress e ansiedade financeiros</a:t>
            </a:r>
            <a:endParaRPr>
              <a:solidFill>
                <a:schemeClr val="dk1"/>
              </a:solidFill>
              <a:latin typeface="Calibri"/>
              <a:ea typeface="Calibri"/>
              <a:cs typeface="Calibri"/>
              <a:sym typeface="Calibri"/>
            </a:endParaRPr>
          </a:p>
          <a:p>
            <a:pPr indent="-317500" lvl="0" marL="457200" marR="0" rtl="0" algn="l">
              <a:spcBef>
                <a:spcPts val="0"/>
              </a:spcBef>
              <a:spcAft>
                <a:spcPts val="0"/>
              </a:spcAft>
              <a:buClr>
                <a:schemeClr val="dk1"/>
              </a:buClr>
              <a:buSzPts val="1400"/>
              <a:buFont typeface="Calibri"/>
              <a:buChar char="●"/>
            </a:pPr>
            <a:r>
              <a:rPr lang="en-US">
                <a:solidFill>
                  <a:schemeClr val="dk1"/>
                </a:solidFill>
                <a:latin typeface="Calibri"/>
                <a:ea typeface="Calibri"/>
                <a:cs typeface="Calibri"/>
                <a:sym typeface="Calibri"/>
              </a:rPr>
              <a:t>Aumento da tomada de decisões éticas na seleção de seguros, empréstimos, investimentos e utilização de um cartão de crédito</a:t>
            </a:r>
            <a:endParaRPr>
              <a:solidFill>
                <a:schemeClr val="dk1"/>
              </a:solidFill>
              <a:latin typeface="Calibri"/>
              <a:ea typeface="Calibri"/>
              <a:cs typeface="Calibri"/>
              <a:sym typeface="Calibri"/>
            </a:endParaRPr>
          </a:p>
          <a:p>
            <a:pPr indent="-317500" lvl="0" marL="457200" marR="0" rtl="0" algn="l">
              <a:spcBef>
                <a:spcPts val="0"/>
              </a:spcBef>
              <a:spcAft>
                <a:spcPts val="0"/>
              </a:spcAft>
              <a:buClr>
                <a:schemeClr val="dk1"/>
              </a:buClr>
              <a:buSzPts val="1400"/>
              <a:buFont typeface="Calibri"/>
              <a:buChar char="●"/>
            </a:pPr>
            <a:r>
              <a:rPr lang="en-US">
                <a:solidFill>
                  <a:schemeClr val="dk1"/>
                </a:solidFill>
                <a:latin typeface="Calibri"/>
                <a:ea typeface="Calibri"/>
                <a:cs typeface="Calibri"/>
                <a:sym typeface="Calibri"/>
              </a:rPr>
              <a:t>Criação efectiva de um orçamento estruturado</a:t>
            </a:r>
            <a:endParaRPr>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pic>
        <p:nvPicPr>
          <p:cNvPr id="202" name="Google Shape;202;p17"/>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203" name="Google Shape;203;p17"/>
          <p:cNvSpPr txBox="1"/>
          <p:nvPr/>
        </p:nvSpPr>
        <p:spPr>
          <a:xfrm>
            <a:off x="99171" y="797946"/>
            <a:ext cx="8166000" cy="4402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100"/>
              <a:buFont typeface="Arial"/>
              <a:buNone/>
            </a:pPr>
            <a:r>
              <a:rPr b="1" lang="en-US" sz="1800">
                <a:solidFill>
                  <a:srgbClr val="0070C0"/>
                </a:solidFill>
                <a:latin typeface="Calibri"/>
                <a:ea typeface="Calibri"/>
                <a:cs typeface="Calibri"/>
                <a:sym typeface="Calibri"/>
              </a:rPr>
              <a:t>O impacto da literacia e da iliteracia financeira na vida pessoal e profissional</a:t>
            </a:r>
            <a:endParaRPr b="1" sz="1800">
              <a:solidFill>
                <a:srgbClr val="0070C0"/>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b="1" sz="1800">
              <a:solidFill>
                <a:srgbClr val="0070C0"/>
              </a:solidFill>
              <a:latin typeface="Calibri"/>
              <a:ea typeface="Calibri"/>
              <a:cs typeface="Calibri"/>
              <a:sym typeface="Calibri"/>
            </a:endParaRPr>
          </a:p>
          <a:p>
            <a:pPr indent="0" lvl="0" marL="0" marR="0" rtl="0" algn="l">
              <a:spcBef>
                <a:spcPts val="0"/>
              </a:spcBef>
              <a:spcAft>
                <a:spcPts val="0"/>
              </a:spcAft>
              <a:buSzPts val="1100"/>
              <a:buNone/>
            </a:pPr>
            <a:r>
              <a:rPr b="1" lang="en-US" sz="1800">
                <a:solidFill>
                  <a:srgbClr val="0070C0"/>
                </a:solidFill>
                <a:latin typeface="Calibri"/>
                <a:ea typeface="Calibri"/>
                <a:cs typeface="Calibri"/>
                <a:sym typeface="Calibri"/>
              </a:rPr>
              <a:t>Estudo de caso:</a:t>
            </a:r>
            <a:endParaRPr b="1" sz="1800">
              <a:solidFill>
                <a:srgbClr val="0070C0"/>
              </a:solidFill>
              <a:latin typeface="Calibri"/>
              <a:ea typeface="Calibri"/>
              <a:cs typeface="Calibri"/>
              <a:sym typeface="Calibri"/>
            </a:endParaRPr>
          </a:p>
          <a:p>
            <a:pPr indent="0" lvl="0" marL="0" marR="0" rtl="0" algn="just">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just">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A Marry é uma finalista do ensino secundário que trabalha a tempo parcial numa loja de artigos desportivos. Espera ganhar dinheiro suficiente para frequentar a universidade sem ter de pedir um empréstimo para estudar. </a:t>
            </a:r>
            <a:endParaRPr sz="1600">
              <a:solidFill>
                <a:schemeClr val="dk1"/>
              </a:solidFill>
              <a:latin typeface="Calibri"/>
              <a:ea typeface="Calibri"/>
              <a:cs typeface="Calibri"/>
              <a:sym typeface="Calibri"/>
            </a:endParaRPr>
          </a:p>
          <a:p>
            <a:pPr indent="0" lvl="0" marL="0" marR="0" rtl="0" algn="just">
              <a:spcBef>
                <a:spcPts val="0"/>
              </a:spcBef>
              <a:spcAft>
                <a:spcPts val="0"/>
              </a:spcAft>
              <a:buClr>
                <a:schemeClr val="dk1"/>
              </a:buClr>
              <a:buSzPts val="1100"/>
              <a:buFont typeface="Arial"/>
              <a:buNone/>
            </a:pPr>
            <a:r>
              <a:t/>
            </a:r>
            <a:endParaRPr sz="1600">
              <a:solidFill>
                <a:schemeClr val="dk1"/>
              </a:solidFill>
              <a:latin typeface="Calibri"/>
              <a:ea typeface="Calibri"/>
              <a:cs typeface="Calibri"/>
              <a:sym typeface="Calibri"/>
            </a:endParaRPr>
          </a:p>
          <a:p>
            <a:pPr indent="0" lvl="0" marL="0" marR="0" rtl="0" algn="just">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O seu irmão Rick é um jovem que trabalha numa loja de bicicletas. Ele está a tentar poupar dinheiro suficiente para fazer uma viagem de bicicleta de longa distância durante o verão. </a:t>
            </a:r>
            <a:endParaRPr sz="1600">
              <a:solidFill>
                <a:schemeClr val="dk1"/>
              </a:solidFill>
              <a:latin typeface="Calibri"/>
              <a:ea typeface="Calibri"/>
              <a:cs typeface="Calibri"/>
              <a:sym typeface="Calibri"/>
            </a:endParaRPr>
          </a:p>
          <a:p>
            <a:pPr indent="0" lvl="0" marL="0" marR="0" rtl="0" algn="just">
              <a:spcBef>
                <a:spcPts val="0"/>
              </a:spcBef>
              <a:spcAft>
                <a:spcPts val="0"/>
              </a:spcAft>
              <a:buClr>
                <a:schemeClr val="dk1"/>
              </a:buClr>
              <a:buSzPts val="1100"/>
              <a:buFont typeface="Arial"/>
              <a:buNone/>
            </a:pPr>
            <a:r>
              <a:t/>
            </a:r>
            <a:endParaRPr sz="1600">
              <a:solidFill>
                <a:schemeClr val="dk1"/>
              </a:solidFill>
              <a:latin typeface="Calibri"/>
              <a:ea typeface="Calibri"/>
              <a:cs typeface="Calibri"/>
              <a:sym typeface="Calibri"/>
            </a:endParaRPr>
          </a:p>
          <a:p>
            <a:pPr indent="0" lvl="0" marL="0" marR="0" rtl="0" algn="just">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O Rick e a Marry gostam de ir a restaurantes, ver filmes e concertos como todos os jovens.</a:t>
            </a:r>
            <a:endParaRPr sz="1600">
              <a:solidFill>
                <a:schemeClr val="dk1"/>
              </a:solidFill>
              <a:latin typeface="Calibri"/>
              <a:ea typeface="Calibri"/>
              <a:cs typeface="Calibri"/>
              <a:sym typeface="Calibri"/>
            </a:endParaRPr>
          </a:p>
          <a:p>
            <a:pPr indent="0" lvl="0" marL="0" marR="0" rtl="0" algn="just">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ctr">
              <a:spcBef>
                <a:spcPts val="0"/>
              </a:spcBef>
              <a:spcAft>
                <a:spcPts val="0"/>
              </a:spcAft>
              <a:buNone/>
            </a:pPr>
            <a:r>
              <a:rPr lang="en-US" sz="1800">
                <a:solidFill>
                  <a:schemeClr val="accent1"/>
                </a:solidFill>
                <a:latin typeface="Calibri"/>
                <a:ea typeface="Calibri"/>
                <a:cs typeface="Calibri"/>
                <a:sym typeface="Calibri"/>
              </a:rPr>
              <a:t>Para atingirem os seus objectivos financeiros, quando é que precisam de fazer?</a:t>
            </a:r>
            <a:endParaRPr/>
          </a:p>
          <a:p>
            <a:pPr indent="0" lvl="0" marL="0" marR="0" rtl="0" algn="just">
              <a:spcBef>
                <a:spcPts val="0"/>
              </a:spcBef>
              <a:spcAft>
                <a:spcPts val="0"/>
              </a:spcAft>
              <a:buNone/>
            </a:pPr>
            <a:r>
              <a:t/>
            </a:r>
            <a:endParaRPr sz="1600">
              <a:solidFill>
                <a:schemeClr val="dk1"/>
              </a:solidFill>
              <a:latin typeface="Calibri"/>
              <a:ea typeface="Calibri"/>
              <a:cs typeface="Calibri"/>
              <a:sym typeface="Calibri"/>
            </a:endParaRPr>
          </a:p>
          <a:p>
            <a:pPr indent="-196850" lvl="0" marL="285750" marR="0" rtl="0" algn="l">
              <a:spcBef>
                <a:spcPts val="0"/>
              </a:spcBef>
              <a:spcAft>
                <a:spcPts val="0"/>
              </a:spcAft>
              <a:buClr>
                <a:schemeClr val="dk1"/>
              </a:buClr>
              <a:buSzPts val="1400"/>
              <a:buFont typeface="Arial"/>
              <a:buNone/>
            </a:pPr>
            <a:r>
              <a:t/>
            </a:r>
            <a:endParaRPr b="1" sz="1400">
              <a:solidFill>
                <a:schemeClr val="accent1"/>
              </a:solidFill>
              <a:latin typeface="Calibri"/>
              <a:ea typeface="Calibri"/>
              <a:cs typeface="Calibri"/>
              <a:sym typeface="Calibri"/>
            </a:endParaRPr>
          </a:p>
          <a:p>
            <a:pPr indent="0" lvl="0" marL="0" marR="0" rtl="0" algn="l">
              <a:spcBef>
                <a:spcPts val="0"/>
              </a:spcBef>
              <a:spcAft>
                <a:spcPts val="0"/>
              </a:spcAft>
              <a:buNone/>
            </a:pPr>
            <a:r>
              <a:t/>
            </a:r>
            <a:endParaRPr b="1" sz="1800">
              <a:solidFill>
                <a:srgbClr val="0070C0"/>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pic>
        <p:nvPicPr>
          <p:cNvPr id="209" name="Google Shape;209;p18"/>
          <p:cNvPicPr preferRelativeResize="0"/>
          <p:nvPr/>
        </p:nvPicPr>
        <p:blipFill rotWithShape="1">
          <a:blip r:embed="rId3">
            <a:alphaModFix/>
          </a:blip>
          <a:srcRect b="0" l="0" r="0" t="0"/>
          <a:stretch/>
        </p:blipFill>
        <p:spPr>
          <a:xfrm>
            <a:off x="0" y="321"/>
            <a:ext cx="9144003" cy="5142859"/>
          </a:xfrm>
          <a:prstGeom prst="rect">
            <a:avLst/>
          </a:prstGeom>
          <a:noFill/>
          <a:ln>
            <a:noFill/>
          </a:ln>
        </p:spPr>
      </p:pic>
      <p:sp>
        <p:nvSpPr>
          <p:cNvPr id="210" name="Google Shape;210;p18"/>
          <p:cNvSpPr txBox="1"/>
          <p:nvPr/>
        </p:nvSpPr>
        <p:spPr>
          <a:xfrm>
            <a:off x="251575" y="1178950"/>
            <a:ext cx="8741400" cy="2401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100"/>
              <a:buFont typeface="Arial"/>
              <a:buNone/>
            </a:pPr>
            <a:r>
              <a:rPr b="1" lang="en-US" sz="1800">
                <a:solidFill>
                  <a:srgbClr val="0070C0"/>
                </a:solidFill>
                <a:latin typeface="Calibri"/>
                <a:ea typeface="Calibri"/>
                <a:cs typeface="Calibri"/>
                <a:sym typeface="Calibri"/>
              </a:rPr>
              <a:t>O impacto da literacia e da iliteracia financeira na vida pessoal e profissional</a:t>
            </a:r>
            <a:endParaRPr b="1" sz="1800">
              <a:solidFill>
                <a:srgbClr val="0070C0"/>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b="1" sz="1800">
              <a:solidFill>
                <a:srgbClr val="0070C0"/>
              </a:solidFill>
              <a:latin typeface="Calibri"/>
              <a:ea typeface="Calibri"/>
              <a:cs typeface="Calibri"/>
              <a:sym typeface="Calibri"/>
            </a:endParaRPr>
          </a:p>
          <a:p>
            <a:pPr indent="0" lvl="0" marL="0" marR="0" rtl="0" algn="l">
              <a:spcBef>
                <a:spcPts val="0"/>
              </a:spcBef>
              <a:spcAft>
                <a:spcPts val="0"/>
              </a:spcAft>
              <a:buSzPts val="1100"/>
              <a:buNone/>
            </a:pPr>
            <a:r>
              <a:rPr b="1" lang="en-US" sz="1800">
                <a:solidFill>
                  <a:srgbClr val="0070C0"/>
                </a:solidFill>
                <a:latin typeface="Calibri"/>
                <a:ea typeface="Calibri"/>
                <a:cs typeface="Calibri"/>
                <a:sym typeface="Calibri"/>
              </a:rPr>
              <a:t>Estudo de caso:</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O Rick e a Marry gostam de ir a restaurantes, ver filmes e concertos. No entanto, para atingirem os seus objectivos, terão de ter cuidado com as suas despesas. Embora ainda estejam no liceu, os hábitos financeiros que desenvolverem agora serão compensadores a longo prazo. A definição de objectivos financeiros ajudá-los-á a evitar dívidas e a alcançar segurança financeira no futuro.</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pic>
        <p:nvPicPr>
          <p:cNvPr id="216" name="Google Shape;216;p19"/>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217" name="Google Shape;217;p19"/>
          <p:cNvSpPr txBox="1"/>
          <p:nvPr/>
        </p:nvSpPr>
        <p:spPr>
          <a:xfrm>
            <a:off x="2232024" y="2110084"/>
            <a:ext cx="4954500" cy="1939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dk1"/>
              </a:buClr>
              <a:buSzPts val="1100"/>
              <a:buFont typeface="Arial"/>
              <a:buNone/>
            </a:pPr>
            <a:r>
              <a:rPr b="1" lang="en-US" sz="2400">
                <a:solidFill>
                  <a:schemeClr val="dk1"/>
                </a:solidFill>
                <a:latin typeface="Calibri"/>
                <a:ea typeface="Calibri"/>
                <a:cs typeface="Calibri"/>
                <a:sym typeface="Calibri"/>
              </a:rPr>
              <a:t>CONTINUA...</a:t>
            </a:r>
            <a:endParaRPr b="1" sz="2400">
              <a:solidFill>
                <a:schemeClr val="dk1"/>
              </a:solidFill>
              <a:latin typeface="Calibri"/>
              <a:ea typeface="Calibri"/>
              <a:cs typeface="Calibri"/>
              <a:sym typeface="Calibri"/>
            </a:endParaRPr>
          </a:p>
          <a:p>
            <a:pPr indent="0" lvl="0" marL="0" marR="0" rtl="0" algn="ctr">
              <a:spcBef>
                <a:spcPts val="0"/>
              </a:spcBef>
              <a:spcAft>
                <a:spcPts val="0"/>
              </a:spcAft>
              <a:buClr>
                <a:schemeClr val="dk1"/>
              </a:buClr>
              <a:buSzPts val="1100"/>
              <a:buFont typeface="Arial"/>
              <a:buNone/>
            </a:pPr>
            <a:r>
              <a:t/>
            </a:r>
            <a:endParaRPr b="1" sz="2400">
              <a:solidFill>
                <a:schemeClr val="dk1"/>
              </a:solidFill>
              <a:latin typeface="Calibri"/>
              <a:ea typeface="Calibri"/>
              <a:cs typeface="Calibri"/>
              <a:sym typeface="Calibri"/>
            </a:endParaRPr>
          </a:p>
          <a:p>
            <a:pPr indent="0" lvl="0" marL="0" marR="0" rtl="0" algn="ctr">
              <a:spcBef>
                <a:spcPts val="0"/>
              </a:spcBef>
              <a:spcAft>
                <a:spcPts val="0"/>
              </a:spcAft>
              <a:buClr>
                <a:schemeClr val="dk1"/>
              </a:buClr>
              <a:buSzPts val="1100"/>
              <a:buFont typeface="Arial"/>
              <a:buNone/>
            </a:pPr>
            <a:r>
              <a:rPr b="1" lang="en-US" sz="2400">
                <a:solidFill>
                  <a:schemeClr val="dk1"/>
                </a:solidFill>
                <a:latin typeface="Calibri"/>
                <a:ea typeface="Calibri"/>
                <a:cs typeface="Calibri"/>
                <a:sym typeface="Calibri"/>
              </a:rPr>
              <a:t>Módulo 2: Planeamento financeiro pessoal</a:t>
            </a:r>
            <a:endParaRPr b="1" sz="24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b="1" sz="24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pic>
        <p:nvPicPr>
          <p:cNvPr id="96" name="Google Shape;96;p2"/>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97" name="Google Shape;97;p2"/>
          <p:cNvSpPr txBox="1"/>
          <p:nvPr/>
        </p:nvSpPr>
        <p:spPr>
          <a:xfrm>
            <a:off x="674942" y="2017751"/>
            <a:ext cx="8166000" cy="1108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400">
                <a:solidFill>
                  <a:schemeClr val="dk1"/>
                </a:solidFill>
                <a:latin typeface="Calibri"/>
                <a:ea typeface="Calibri"/>
                <a:cs typeface="Calibri"/>
                <a:sym typeface="Calibri"/>
              </a:rPr>
              <a:t>Módulo 1. Ter literacia financeira - O que significa e o que é preciso!</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pic>
        <p:nvPicPr>
          <p:cNvPr id="222" name="Google Shape;222;p20"/>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223" name="Google Shape;223;p20"/>
          <p:cNvSpPr/>
          <p:nvPr/>
        </p:nvSpPr>
        <p:spPr>
          <a:xfrm>
            <a:off x="3447775" y="2651700"/>
            <a:ext cx="2478600" cy="681600"/>
          </a:xfrm>
          <a:prstGeom prst="rect">
            <a:avLst/>
          </a:prstGeom>
          <a:solidFill>
            <a:srgbClr val="F1C232"/>
          </a:solidFill>
          <a:ln cap="flat" cmpd="sng" w="9525">
            <a:solidFill>
              <a:srgbClr val="F1C23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3000">
                <a:solidFill>
                  <a:srgbClr val="FFFFFF"/>
                </a:solidFill>
                <a:latin typeface="Calibri"/>
                <a:ea typeface="Calibri"/>
                <a:cs typeface="Calibri"/>
                <a:sym typeface="Calibri"/>
              </a:rPr>
              <a:t>OBRIGADA!</a:t>
            </a:r>
            <a:endParaRPr sz="3000">
              <a:solidFill>
                <a:srgbClr val="FFFFFF"/>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pic>
        <p:nvPicPr>
          <p:cNvPr id="103" name="Google Shape;103;p3"/>
          <p:cNvPicPr preferRelativeResize="0"/>
          <p:nvPr/>
        </p:nvPicPr>
        <p:blipFill rotWithShape="1">
          <a:blip r:embed="rId3">
            <a:alphaModFix/>
          </a:blip>
          <a:srcRect b="0" l="0" r="0" t="0"/>
          <a:stretch/>
        </p:blipFill>
        <p:spPr>
          <a:xfrm>
            <a:off x="0" y="-124533"/>
            <a:ext cx="9144000" cy="5142857"/>
          </a:xfrm>
          <a:prstGeom prst="rect">
            <a:avLst/>
          </a:prstGeom>
          <a:noFill/>
          <a:ln>
            <a:noFill/>
          </a:ln>
        </p:spPr>
      </p:pic>
      <p:sp>
        <p:nvSpPr>
          <p:cNvPr id="104" name="Google Shape;104;p3"/>
          <p:cNvSpPr txBox="1"/>
          <p:nvPr/>
        </p:nvSpPr>
        <p:spPr>
          <a:xfrm>
            <a:off x="584200" y="1123950"/>
            <a:ext cx="8166000" cy="1754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u="sng">
                <a:solidFill>
                  <a:srgbClr val="0070C0"/>
                </a:solidFill>
                <a:latin typeface="Calibri"/>
                <a:ea typeface="Calibri"/>
                <a:cs typeface="Calibri"/>
                <a:sym typeface="Calibri"/>
              </a:rPr>
              <a:t>Resultados de aprendizagem deste módulo:</a:t>
            </a:r>
            <a:endParaRPr/>
          </a:p>
          <a:p>
            <a:pPr indent="0" lvl="0" marL="0" marR="0" rtl="0" algn="just">
              <a:spcBef>
                <a:spcPts val="0"/>
              </a:spcBef>
              <a:spcAft>
                <a:spcPts val="0"/>
              </a:spcAft>
              <a:buNone/>
            </a:pPr>
            <a:r>
              <a:t/>
            </a:r>
            <a:endParaRPr i="1" sz="18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i="1" lang="en-US" sz="1800">
                <a:solidFill>
                  <a:schemeClr val="dk1"/>
                </a:solidFill>
                <a:latin typeface="Calibri"/>
                <a:ea typeface="Calibri"/>
                <a:cs typeface="Calibri"/>
                <a:sym typeface="Calibri"/>
              </a:rPr>
              <a:t>a) Compreender o que é a literacia financeira</a:t>
            </a:r>
            <a:endParaRPr i="1" sz="18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i="1" lang="en-US" sz="1800">
                <a:solidFill>
                  <a:schemeClr val="dk1"/>
                </a:solidFill>
                <a:latin typeface="Calibri"/>
                <a:ea typeface="Calibri"/>
                <a:cs typeface="Calibri"/>
                <a:sym typeface="Calibri"/>
              </a:rPr>
              <a:t>b) Benefícios da literacia financeira</a:t>
            </a:r>
            <a:endParaRPr i="1" sz="1800">
              <a:solidFill>
                <a:schemeClr val="dk1"/>
              </a:solidFill>
              <a:latin typeface="Calibri"/>
              <a:ea typeface="Calibri"/>
              <a:cs typeface="Calibri"/>
              <a:sym typeface="Calibri"/>
            </a:endParaRPr>
          </a:p>
          <a:p>
            <a:pPr indent="0" lvl="0" marL="0" marR="0" rtl="0" algn="l">
              <a:spcBef>
                <a:spcPts val="0"/>
              </a:spcBef>
              <a:spcAft>
                <a:spcPts val="0"/>
              </a:spcAft>
              <a:buSzPts val="1100"/>
              <a:buNone/>
            </a:pPr>
            <a:r>
              <a:rPr i="1" lang="en-US" sz="1800">
                <a:solidFill>
                  <a:schemeClr val="dk1"/>
                </a:solidFill>
                <a:latin typeface="Calibri"/>
                <a:ea typeface="Calibri"/>
                <a:cs typeface="Calibri"/>
                <a:sym typeface="Calibri"/>
              </a:rPr>
              <a:t>c) O impacto da literacia financeira e da iliteracia financeira na vida pessoal e profissional.</a:t>
            </a:r>
            <a:endParaRPr i="1" sz="1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id="110" name="Google Shape;110;p4"/>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111" name="Google Shape;111;p4"/>
          <p:cNvSpPr txBox="1"/>
          <p:nvPr/>
        </p:nvSpPr>
        <p:spPr>
          <a:xfrm>
            <a:off x="584200" y="1123950"/>
            <a:ext cx="8166000" cy="3909600"/>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rgbClr val="0070C0"/>
              </a:buClr>
              <a:buSzPts val="1800"/>
              <a:buFont typeface="Arial"/>
              <a:buChar char="•"/>
            </a:pPr>
            <a:r>
              <a:rPr b="1" lang="en-US" sz="1800">
                <a:solidFill>
                  <a:srgbClr val="0070C0"/>
                </a:solidFill>
                <a:latin typeface="Calibri"/>
                <a:ea typeface="Calibri"/>
                <a:cs typeface="Calibri"/>
                <a:sym typeface="Calibri"/>
              </a:rPr>
              <a:t>Literacia financeira como uma competência aprendida</a:t>
            </a:r>
            <a:endParaRPr/>
          </a:p>
          <a:p>
            <a:pPr indent="-285750" lvl="0" marL="285750" marR="0" rtl="0" algn="l">
              <a:spcBef>
                <a:spcPts val="0"/>
              </a:spcBef>
              <a:spcAft>
                <a:spcPts val="0"/>
              </a:spcAft>
              <a:buClr>
                <a:schemeClr val="dk1"/>
              </a:buClr>
              <a:buSzPts val="1600"/>
              <a:buChar char="•"/>
            </a:pPr>
            <a:r>
              <a:rPr i="1" lang="en-US" sz="1600">
                <a:solidFill>
                  <a:schemeClr val="dk1"/>
                </a:solidFill>
                <a:latin typeface="Calibri"/>
                <a:ea typeface="Calibri"/>
                <a:cs typeface="Calibri"/>
                <a:sym typeface="Calibri"/>
              </a:rPr>
              <a:t>Definição do termo "literacia financeira"</a:t>
            </a:r>
            <a:endParaRPr i="1" sz="16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600"/>
              <a:buChar char="•"/>
            </a:pPr>
            <a:r>
              <a:rPr i="1" lang="en-US" sz="1600">
                <a:solidFill>
                  <a:schemeClr val="dk1"/>
                </a:solidFill>
                <a:latin typeface="Calibri"/>
                <a:ea typeface="Calibri"/>
                <a:cs typeface="Calibri"/>
                <a:sym typeface="Calibri"/>
              </a:rPr>
              <a:t>Porque é que é uma competência essencial hoje em dia...</a:t>
            </a:r>
            <a:endParaRPr i="1" sz="16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600"/>
              <a:buChar char="•"/>
            </a:pPr>
            <a:r>
              <a:rPr i="1" lang="en-US" sz="1600">
                <a:solidFill>
                  <a:schemeClr val="dk1"/>
                </a:solidFill>
                <a:latin typeface="Calibri"/>
                <a:ea typeface="Calibri"/>
                <a:cs typeface="Calibri"/>
                <a:sym typeface="Calibri"/>
              </a:rPr>
              <a:t>Porque é que é uma competência importante para os jovens...</a:t>
            </a:r>
            <a:endParaRPr i="1" sz="1600">
              <a:solidFill>
                <a:schemeClr val="dk1"/>
              </a:solidFill>
              <a:latin typeface="Calibri"/>
              <a:ea typeface="Calibri"/>
              <a:cs typeface="Calibri"/>
              <a:sym typeface="Calibri"/>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a:p>
            <a:pPr indent="-285750" lvl="0" marL="285750" marR="0" rtl="0" algn="l">
              <a:spcBef>
                <a:spcPts val="0"/>
              </a:spcBef>
              <a:spcAft>
                <a:spcPts val="0"/>
              </a:spcAft>
              <a:buClr>
                <a:srgbClr val="0070C0"/>
              </a:buClr>
              <a:buSzPts val="1800"/>
              <a:buFont typeface="Arial"/>
              <a:buChar char="•"/>
            </a:pPr>
            <a:r>
              <a:rPr b="1" lang="en-US" sz="1800">
                <a:solidFill>
                  <a:srgbClr val="0070C0"/>
                </a:solidFill>
                <a:latin typeface="Calibri"/>
                <a:ea typeface="Calibri"/>
                <a:cs typeface="Calibri"/>
                <a:sym typeface="Calibri"/>
              </a:rPr>
              <a:t>Termos e conceitos fundamentais</a:t>
            </a:r>
            <a:endParaRPr/>
          </a:p>
          <a:p>
            <a:pPr indent="-285750" lvl="0" marL="285750" marR="0" rtl="0" algn="l">
              <a:spcBef>
                <a:spcPts val="0"/>
              </a:spcBef>
              <a:spcAft>
                <a:spcPts val="0"/>
              </a:spcAft>
              <a:buClr>
                <a:schemeClr val="dk1"/>
              </a:buClr>
              <a:buSzPts val="1600"/>
              <a:buChar char="•"/>
            </a:pPr>
            <a:r>
              <a:rPr i="1" lang="en-US" sz="1600">
                <a:solidFill>
                  <a:schemeClr val="dk1"/>
                </a:solidFill>
                <a:latin typeface="Calibri"/>
                <a:ea typeface="Calibri"/>
                <a:cs typeface="Calibri"/>
                <a:sym typeface="Calibri"/>
              </a:rPr>
              <a:t>Compreender os termos e conceitos financeiros básicos que afectam a saúde financeira </a:t>
            </a:r>
            <a:endParaRPr i="1" sz="16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600"/>
              <a:buChar char="•"/>
            </a:pPr>
            <a:r>
              <a:rPr i="1" lang="en-US" sz="1600">
                <a:solidFill>
                  <a:schemeClr val="dk1"/>
                </a:solidFill>
                <a:latin typeface="Calibri"/>
                <a:ea typeface="Calibri"/>
                <a:cs typeface="Calibri"/>
                <a:sym typeface="Calibri"/>
              </a:rPr>
              <a:t>Breves definições de orçamento, poupança, dívidas, investimentos, créditos, reforma, impostos</a:t>
            </a:r>
            <a:endParaRPr i="1"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i="1" sz="1600">
              <a:solidFill>
                <a:schemeClr val="dk1"/>
              </a:solidFill>
              <a:latin typeface="Calibri"/>
              <a:ea typeface="Calibri"/>
              <a:cs typeface="Calibri"/>
              <a:sym typeface="Calibri"/>
            </a:endParaRPr>
          </a:p>
          <a:p>
            <a:pPr indent="-285750" lvl="0" marL="285750" marR="0" rtl="0" algn="l">
              <a:spcBef>
                <a:spcPts val="0"/>
              </a:spcBef>
              <a:spcAft>
                <a:spcPts val="0"/>
              </a:spcAft>
              <a:buClr>
                <a:srgbClr val="0070C0"/>
              </a:buClr>
              <a:buSzPts val="1800"/>
              <a:buFont typeface="Arial"/>
              <a:buChar char="•"/>
            </a:pPr>
            <a:r>
              <a:rPr b="1" lang="en-US" sz="1800">
                <a:solidFill>
                  <a:srgbClr val="0070C0"/>
                </a:solidFill>
                <a:latin typeface="Calibri"/>
                <a:ea typeface="Calibri"/>
                <a:cs typeface="Calibri"/>
                <a:sym typeface="Calibri"/>
              </a:rPr>
              <a:t>O impacto da literacia e iliteracia financeira na vida pessoal e profissional</a:t>
            </a:r>
            <a:endParaRPr/>
          </a:p>
          <a:p>
            <a:pPr indent="-285750" lvl="0" marL="285750" marR="0" rtl="0" algn="l">
              <a:spcBef>
                <a:spcPts val="0"/>
              </a:spcBef>
              <a:spcAft>
                <a:spcPts val="0"/>
              </a:spcAft>
              <a:buClr>
                <a:schemeClr val="dk1"/>
              </a:buClr>
              <a:buSzPts val="1600"/>
              <a:buChar char="•"/>
            </a:pPr>
            <a:r>
              <a:rPr i="1" lang="en-US" sz="1600">
                <a:solidFill>
                  <a:schemeClr val="dk1"/>
                </a:solidFill>
                <a:latin typeface="Calibri"/>
                <a:ea typeface="Calibri"/>
                <a:cs typeface="Calibri"/>
                <a:sym typeface="Calibri"/>
              </a:rPr>
              <a:t>Definição de iliteracia financeira</a:t>
            </a:r>
            <a:endParaRPr i="1" sz="16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600"/>
              <a:buChar char="•"/>
            </a:pPr>
            <a:r>
              <a:rPr i="1" lang="en-US" sz="1600">
                <a:solidFill>
                  <a:schemeClr val="dk1"/>
                </a:solidFill>
                <a:latin typeface="Calibri"/>
                <a:ea typeface="Calibri"/>
                <a:cs typeface="Calibri"/>
                <a:sym typeface="Calibri"/>
              </a:rPr>
              <a:t>Como é que a ausência de literacia financeira pode afetar a vida pessoal e profissional</a:t>
            </a:r>
            <a:endParaRPr i="1" sz="16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600"/>
              <a:buChar char="•"/>
            </a:pPr>
            <a:r>
              <a:rPr i="1" lang="en-US" sz="1600">
                <a:solidFill>
                  <a:schemeClr val="dk1"/>
                </a:solidFill>
                <a:latin typeface="Calibri"/>
                <a:ea typeface="Calibri"/>
                <a:cs typeface="Calibri"/>
                <a:sym typeface="Calibri"/>
              </a:rPr>
              <a:t>Benefícios da literacia financeira</a:t>
            </a:r>
            <a:endParaRPr i="1" sz="1600">
              <a:solidFill>
                <a:schemeClr val="dk1"/>
              </a:solidFill>
              <a:latin typeface="Calibri"/>
              <a:ea typeface="Calibri"/>
              <a:cs typeface="Calibri"/>
              <a:sym typeface="Calibri"/>
            </a:endParaRPr>
          </a:p>
          <a:p>
            <a:pPr indent="-184150" lvl="0" marL="285750" marR="0" rtl="0" algn="l">
              <a:spcBef>
                <a:spcPts val="0"/>
              </a:spcBef>
              <a:spcAft>
                <a:spcPts val="0"/>
              </a:spcAft>
              <a:buClr>
                <a:schemeClr val="dk1"/>
              </a:buClr>
              <a:buSzPts val="1600"/>
              <a:buFont typeface="Arial"/>
              <a:buNone/>
            </a:pPr>
            <a:r>
              <a:t/>
            </a:r>
            <a:endParaRPr i="1" sz="16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pic>
        <p:nvPicPr>
          <p:cNvPr id="117" name="Google Shape;117;p5"/>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118" name="Google Shape;118;p5"/>
          <p:cNvSpPr txBox="1"/>
          <p:nvPr/>
        </p:nvSpPr>
        <p:spPr>
          <a:xfrm>
            <a:off x="651889" y="2279305"/>
            <a:ext cx="8166000" cy="12006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dk1"/>
              </a:buClr>
              <a:buSzPts val="1100"/>
              <a:buFont typeface="Arial"/>
              <a:buNone/>
            </a:pPr>
            <a:r>
              <a:rPr b="1" lang="en-US" sz="1800">
                <a:solidFill>
                  <a:srgbClr val="0070C0"/>
                </a:solidFill>
                <a:latin typeface="Calibri"/>
                <a:ea typeface="Calibri"/>
                <a:cs typeface="Calibri"/>
                <a:sym typeface="Calibri"/>
              </a:rPr>
              <a:t>Na sua opinião, o que é a "literacia financeira"?</a:t>
            </a:r>
            <a:endParaRPr b="1" sz="1800">
              <a:solidFill>
                <a:srgbClr val="0070C0"/>
              </a:solidFill>
              <a:latin typeface="Calibri"/>
              <a:ea typeface="Calibri"/>
              <a:cs typeface="Calibri"/>
              <a:sym typeface="Calibri"/>
            </a:endParaRPr>
          </a:p>
          <a:p>
            <a:pPr indent="0" lvl="0" marL="0" marR="0" rtl="0" algn="ctr">
              <a:spcBef>
                <a:spcPts val="0"/>
              </a:spcBef>
              <a:spcAft>
                <a:spcPts val="0"/>
              </a:spcAft>
              <a:buClr>
                <a:schemeClr val="dk1"/>
              </a:buClr>
              <a:buSzPts val="1100"/>
              <a:buFont typeface="Arial"/>
              <a:buNone/>
            </a:pPr>
            <a:r>
              <a:t/>
            </a:r>
            <a:endParaRPr b="1" sz="1800">
              <a:solidFill>
                <a:srgbClr val="0070C0"/>
              </a:solidFill>
              <a:latin typeface="Calibri"/>
              <a:ea typeface="Calibri"/>
              <a:cs typeface="Calibri"/>
              <a:sym typeface="Calibri"/>
            </a:endParaRPr>
          </a:p>
          <a:p>
            <a:pPr indent="0" lvl="0" marL="0" marR="0" rtl="0" algn="ctr">
              <a:spcBef>
                <a:spcPts val="0"/>
              </a:spcBef>
              <a:spcAft>
                <a:spcPts val="0"/>
              </a:spcAft>
              <a:buSzPts val="1100"/>
              <a:buNone/>
            </a:pPr>
            <a:r>
              <a:rPr b="1" lang="en-US" sz="1800">
                <a:solidFill>
                  <a:srgbClr val="0070C0"/>
                </a:solidFill>
                <a:latin typeface="Calibri"/>
                <a:ea typeface="Calibri"/>
                <a:cs typeface="Calibri"/>
                <a:sym typeface="Calibri"/>
              </a:rPr>
              <a:t>Porque é que a literacia/educação financeira é importante na nossa vida quotidiana?</a:t>
            </a:r>
            <a:endParaRPr i="1" sz="16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pic>
        <p:nvPicPr>
          <p:cNvPr id="124" name="Google Shape;124;p6"/>
          <p:cNvPicPr preferRelativeResize="0"/>
          <p:nvPr/>
        </p:nvPicPr>
        <p:blipFill rotWithShape="1">
          <a:blip r:embed="rId3">
            <a:alphaModFix/>
          </a:blip>
          <a:srcRect b="0" l="0" r="0" t="0"/>
          <a:stretch/>
        </p:blipFill>
        <p:spPr>
          <a:xfrm>
            <a:off x="0" y="643"/>
            <a:ext cx="9144000" cy="5142857"/>
          </a:xfrm>
          <a:prstGeom prst="rect">
            <a:avLst/>
          </a:prstGeom>
          <a:noFill/>
          <a:ln>
            <a:noFill/>
          </a:ln>
        </p:spPr>
      </p:pic>
      <p:sp>
        <p:nvSpPr>
          <p:cNvPr id="125" name="Google Shape;125;p6"/>
          <p:cNvSpPr txBox="1"/>
          <p:nvPr/>
        </p:nvSpPr>
        <p:spPr>
          <a:xfrm>
            <a:off x="255900" y="740050"/>
            <a:ext cx="8675700" cy="4694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800">
                <a:solidFill>
                  <a:srgbClr val="0070C0"/>
                </a:solidFill>
                <a:latin typeface="Calibri"/>
                <a:ea typeface="Calibri"/>
                <a:cs typeface="Calibri"/>
                <a:sym typeface="Calibri"/>
              </a:rPr>
              <a:t>A literacia financeira como uma competência aprendida</a:t>
            </a:r>
            <a:endParaRPr/>
          </a:p>
          <a:p>
            <a:pPr indent="0" lvl="0" marL="0" marR="0" rtl="0" algn="l">
              <a:spcBef>
                <a:spcPts val="0"/>
              </a:spcBef>
              <a:spcAft>
                <a:spcPts val="0"/>
              </a:spcAft>
              <a:buNone/>
            </a:pPr>
            <a:r>
              <a:t/>
            </a:r>
            <a:endParaRPr b="1" sz="300">
              <a:solidFill>
                <a:schemeClr val="dk1"/>
              </a:solidFill>
              <a:latin typeface="Calibri"/>
              <a:ea typeface="Calibri"/>
              <a:cs typeface="Calibri"/>
              <a:sym typeface="Calibri"/>
            </a:endParaRPr>
          </a:p>
          <a:p>
            <a:pPr indent="0" lvl="0" marL="0" marR="0" rtl="0" algn="l">
              <a:spcBef>
                <a:spcPts val="0"/>
              </a:spcBef>
              <a:spcAft>
                <a:spcPts val="0"/>
              </a:spcAft>
              <a:buNone/>
            </a:pPr>
            <a:r>
              <a:rPr b="1" lang="en-US">
                <a:solidFill>
                  <a:srgbClr val="0070C0"/>
                </a:solidFill>
                <a:latin typeface="Calibri"/>
                <a:ea typeface="Calibri"/>
                <a:cs typeface="Calibri"/>
                <a:sym typeface="Calibri"/>
              </a:rPr>
              <a:t>Definição do termo "literacia financeira"</a:t>
            </a:r>
            <a:endParaRPr/>
          </a:p>
          <a:p>
            <a:pPr indent="0" lvl="0" marL="0" marR="0" rtl="0" algn="l">
              <a:spcBef>
                <a:spcPts val="0"/>
              </a:spcBef>
              <a:spcAft>
                <a:spcPts val="0"/>
              </a:spcAft>
              <a:buNone/>
            </a:pPr>
            <a:r>
              <a:rPr lang="en-US">
                <a:solidFill>
                  <a:schemeClr val="dk1"/>
                </a:solidFill>
                <a:latin typeface="Calibri"/>
                <a:ea typeface="Calibri"/>
                <a:cs typeface="Calibri"/>
                <a:sym typeface="Calibri"/>
              </a:rPr>
              <a:t>"o conhecimento e a compreensão dos conceitos e riscos financeiros, bem como as competências, a motivação e a confiança para aplicar esse conhecimento e essa compreensão, a fim de tomar decisões eficazes numa série de contextos financeiros, melhorar o bem-estar financeiro individual e social e permitir a participação na vida económica" (OCDE, 2016).</a:t>
            </a:r>
            <a:endParaRPr sz="1400">
              <a:solidFill>
                <a:schemeClr val="dk1"/>
              </a:solidFill>
              <a:latin typeface="Calibri"/>
              <a:ea typeface="Calibri"/>
              <a:cs typeface="Calibri"/>
              <a:sym typeface="Calibri"/>
            </a:endParaRPr>
          </a:p>
          <a:p>
            <a:pPr indent="0" lvl="0" marL="0" marR="0" rtl="0" algn="just">
              <a:spcBef>
                <a:spcPts val="0"/>
              </a:spcBef>
              <a:spcAft>
                <a:spcPts val="0"/>
              </a:spcAft>
              <a:buNone/>
            </a:pPr>
            <a:r>
              <a:t/>
            </a:r>
            <a:endParaRPr i="1" sz="1400">
              <a:solidFill>
                <a:schemeClr val="dk1"/>
              </a:solidFill>
              <a:latin typeface="Calibri"/>
              <a:ea typeface="Calibri"/>
              <a:cs typeface="Calibri"/>
              <a:sym typeface="Calibri"/>
            </a:endParaRPr>
          </a:p>
          <a:p>
            <a:pPr indent="0" lvl="0" marL="0" marR="0" rtl="0" algn="just">
              <a:spcBef>
                <a:spcPts val="0"/>
              </a:spcBef>
              <a:spcAft>
                <a:spcPts val="0"/>
              </a:spcAft>
              <a:buNone/>
            </a:pPr>
            <a:r>
              <a:rPr b="1" lang="en-US">
                <a:solidFill>
                  <a:srgbClr val="0070C0"/>
                </a:solidFill>
                <a:latin typeface="Calibri"/>
                <a:ea typeface="Calibri"/>
                <a:cs typeface="Calibri"/>
                <a:sym typeface="Calibri"/>
              </a:rPr>
              <a:t>Porque é que é uma competência essencial hoje em dia...</a:t>
            </a:r>
            <a:endParaRPr/>
          </a:p>
          <a:p>
            <a:pPr indent="0" lvl="0" marL="0" marR="0" rtl="0" algn="just">
              <a:spcBef>
                <a:spcPts val="0"/>
              </a:spcBef>
              <a:spcAft>
                <a:spcPts val="0"/>
              </a:spcAft>
              <a:buNone/>
            </a:pPr>
            <a:r>
              <a:rPr lang="en-US">
                <a:solidFill>
                  <a:schemeClr val="dk1"/>
                </a:solidFill>
                <a:latin typeface="Calibri"/>
                <a:ea typeface="Calibri"/>
                <a:cs typeface="Calibri"/>
                <a:sym typeface="Calibri"/>
              </a:rPr>
              <a:t>Nas economias modernas, a capacidade de lidar razoavelmente com dinheiro e assuntos financeiros está a tornar-se cada vez mais vital - não só para os profissionais do sector do investimento e da banca, mas também para todos os indivíduos responsáveis pela gestão dos seus assuntos financeiros na vida quotidiana.</a:t>
            </a:r>
            <a:endParaRPr/>
          </a:p>
          <a:p>
            <a:pPr indent="0" lvl="0" marL="0" marR="0" rtl="0" algn="just">
              <a:spcBef>
                <a:spcPts val="0"/>
              </a:spcBef>
              <a:spcAft>
                <a:spcPts val="0"/>
              </a:spcAft>
              <a:buNone/>
            </a:pPr>
            <a:r>
              <a:t/>
            </a:r>
            <a:endParaRPr b="1" sz="900">
              <a:solidFill>
                <a:schemeClr val="dk1"/>
              </a:solidFill>
              <a:latin typeface="Calibri"/>
              <a:ea typeface="Calibri"/>
              <a:cs typeface="Calibri"/>
              <a:sym typeface="Calibri"/>
            </a:endParaRPr>
          </a:p>
          <a:p>
            <a:pPr indent="0" lvl="0" marL="0" marR="0" rtl="0" algn="just">
              <a:spcBef>
                <a:spcPts val="0"/>
              </a:spcBef>
              <a:spcAft>
                <a:spcPts val="0"/>
              </a:spcAft>
              <a:buNone/>
            </a:pPr>
            <a:r>
              <a:rPr b="1" lang="en-US">
                <a:solidFill>
                  <a:srgbClr val="0070C0"/>
                </a:solidFill>
                <a:latin typeface="Calibri"/>
                <a:ea typeface="Calibri"/>
                <a:cs typeface="Calibri"/>
                <a:sym typeface="Calibri"/>
              </a:rPr>
              <a:t>Porque é que é uma competência importante para os jovens...</a:t>
            </a:r>
            <a:endParaRPr/>
          </a:p>
          <a:p>
            <a:pPr indent="0" lvl="0" marL="0" marR="0" rtl="0" algn="just">
              <a:spcBef>
                <a:spcPts val="0"/>
              </a:spcBef>
              <a:spcAft>
                <a:spcPts val="0"/>
              </a:spcAft>
              <a:buNone/>
            </a:pPr>
            <a:r>
              <a:t/>
            </a:r>
            <a:endParaRPr sz="700">
              <a:solidFill>
                <a:schemeClr val="dk1"/>
              </a:solidFill>
              <a:latin typeface="Calibri"/>
              <a:ea typeface="Calibri"/>
              <a:cs typeface="Calibri"/>
              <a:sym typeface="Calibri"/>
            </a:endParaRPr>
          </a:p>
          <a:p>
            <a:pPr indent="0" lvl="0" marL="0" marR="0" rtl="0" algn="just">
              <a:spcBef>
                <a:spcPts val="0"/>
              </a:spcBef>
              <a:spcAft>
                <a:spcPts val="0"/>
              </a:spcAft>
              <a:buNone/>
            </a:pPr>
            <a:r>
              <a:rPr b="1" lang="en-US" sz="1200">
                <a:solidFill>
                  <a:schemeClr val="dk1"/>
                </a:solidFill>
                <a:latin typeface="Calibri"/>
                <a:ea typeface="Calibri"/>
                <a:cs typeface="Calibri"/>
                <a:sym typeface="Calibri"/>
              </a:rPr>
              <a:t>A literacia financeira é amplamente reconhecida como uma competência fundamental de grande relevância, especialmente para os jovens. </a:t>
            </a:r>
            <a:endParaRPr b="1" sz="800">
              <a:solidFill>
                <a:schemeClr val="dk1"/>
              </a:solidFill>
              <a:latin typeface="Calibri"/>
              <a:ea typeface="Calibri"/>
              <a:cs typeface="Calibri"/>
              <a:sym typeface="Calibri"/>
            </a:endParaRPr>
          </a:p>
          <a:p>
            <a:pPr indent="0" lvl="0" marL="0" marR="0" rtl="0" algn="just">
              <a:spcBef>
                <a:spcPts val="0"/>
              </a:spcBef>
              <a:spcAft>
                <a:spcPts val="0"/>
              </a:spcAft>
              <a:buClr>
                <a:schemeClr val="dk1"/>
              </a:buClr>
              <a:buSzPts val="1100"/>
              <a:buFont typeface="Arial"/>
              <a:buNone/>
            </a:pPr>
            <a:r>
              <a:rPr lang="en-US" sz="1200">
                <a:solidFill>
                  <a:schemeClr val="dk1"/>
                </a:solidFill>
                <a:latin typeface="Calibri"/>
                <a:ea typeface="Calibri"/>
                <a:cs typeface="Calibri"/>
                <a:sym typeface="Calibri"/>
              </a:rPr>
              <a:t>Em particular, os jovens são relativamente inexperientes na utilização de produtos financeiros e podem só recentemente ter começado a efetuar </a:t>
            </a:r>
            <a:r>
              <a:rPr lang="en-US" sz="1200">
                <a:solidFill>
                  <a:schemeClr val="dk1"/>
                </a:solidFill>
                <a:latin typeface="Calibri"/>
                <a:ea typeface="Calibri"/>
                <a:cs typeface="Calibri"/>
                <a:sym typeface="Calibri"/>
              </a:rPr>
              <a:t>transações</a:t>
            </a:r>
            <a:r>
              <a:rPr lang="en-US" sz="1200">
                <a:solidFill>
                  <a:schemeClr val="dk1"/>
                </a:solidFill>
                <a:latin typeface="Calibri"/>
                <a:ea typeface="Calibri"/>
                <a:cs typeface="Calibri"/>
                <a:sym typeface="Calibri"/>
              </a:rPr>
              <a:t> financeiras. </a:t>
            </a:r>
            <a:endParaRPr sz="1200">
              <a:solidFill>
                <a:schemeClr val="dk1"/>
              </a:solidFill>
              <a:latin typeface="Calibri"/>
              <a:ea typeface="Calibri"/>
              <a:cs typeface="Calibri"/>
              <a:sym typeface="Calibri"/>
            </a:endParaRPr>
          </a:p>
          <a:p>
            <a:pPr indent="0" lvl="0" marL="0" marR="0" rtl="0" algn="just">
              <a:spcBef>
                <a:spcPts val="0"/>
              </a:spcBef>
              <a:spcAft>
                <a:spcPts val="0"/>
              </a:spcAft>
              <a:buClr>
                <a:schemeClr val="dk1"/>
              </a:buClr>
              <a:buSzPts val="1100"/>
              <a:buFont typeface="Arial"/>
              <a:buNone/>
            </a:pPr>
            <a:r>
              <a:rPr lang="en-US" sz="1200">
                <a:solidFill>
                  <a:schemeClr val="dk1"/>
                </a:solidFill>
                <a:latin typeface="Calibri"/>
                <a:ea typeface="Calibri"/>
                <a:cs typeface="Calibri"/>
                <a:sym typeface="Calibri"/>
              </a:rPr>
              <a:t>É também muito provável que os jovens se vejam confrontados com decisões financeiras importantes num futuro próximo, que são diferentes das que enfrentam os adultos mais velhos, tais como decidir como financiar a educação adicional ou identificar oportunidades de trabalho.</a:t>
            </a:r>
            <a:endParaRPr sz="1200">
              <a:solidFill>
                <a:schemeClr val="dk1"/>
              </a:solidFill>
              <a:latin typeface="Calibri"/>
              <a:ea typeface="Calibri"/>
              <a:cs typeface="Calibri"/>
              <a:sym typeface="Calibri"/>
            </a:endParaRPr>
          </a:p>
          <a:p>
            <a:pPr indent="0" lvl="0" marL="0" marR="0" rtl="0" algn="just">
              <a:spcBef>
                <a:spcPts val="0"/>
              </a:spcBef>
              <a:spcAft>
                <a:spcPts val="0"/>
              </a:spcAft>
              <a:buClr>
                <a:schemeClr val="dk1"/>
              </a:buClr>
              <a:buSzPts val="1100"/>
              <a:buFont typeface="Arial"/>
              <a:buNone/>
            </a:pPr>
            <a:r>
              <a:rPr lang="en-US" sz="1200">
                <a:solidFill>
                  <a:schemeClr val="dk1"/>
                </a:solidFill>
                <a:latin typeface="Calibri"/>
                <a:ea typeface="Calibri"/>
                <a:cs typeface="Calibri"/>
                <a:sym typeface="Calibri"/>
              </a:rPr>
              <a:t> A transição da juventude para a idade adulta é financeiramente exigente e é fácil errar sem os conhecimentos correctos.</a:t>
            </a:r>
            <a:endParaRPr sz="1200">
              <a:solidFill>
                <a:schemeClr val="dk1"/>
              </a:solidFill>
              <a:latin typeface="Calibri"/>
              <a:ea typeface="Calibri"/>
              <a:cs typeface="Calibri"/>
              <a:sym typeface="Calibri"/>
            </a:endParaRPr>
          </a:p>
          <a:p>
            <a:pPr indent="0" lvl="0" marL="0" marR="0" rtl="0" algn="just">
              <a:spcBef>
                <a:spcPts val="0"/>
              </a:spcBef>
              <a:spcAft>
                <a:spcPts val="0"/>
              </a:spcAft>
              <a:buNone/>
            </a:pPr>
            <a:r>
              <a:t/>
            </a:r>
            <a:endParaRPr sz="12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pic>
        <p:nvPicPr>
          <p:cNvPr id="131" name="Google Shape;131;p7"/>
          <p:cNvPicPr preferRelativeResize="0"/>
          <p:nvPr/>
        </p:nvPicPr>
        <p:blipFill rotWithShape="1">
          <a:blip r:embed="rId3">
            <a:alphaModFix/>
          </a:blip>
          <a:srcRect b="0" l="0" r="0" t="0"/>
          <a:stretch/>
        </p:blipFill>
        <p:spPr>
          <a:xfrm>
            <a:off x="0" y="643"/>
            <a:ext cx="9144000" cy="5142857"/>
          </a:xfrm>
          <a:prstGeom prst="rect">
            <a:avLst/>
          </a:prstGeom>
          <a:noFill/>
          <a:ln>
            <a:noFill/>
          </a:ln>
        </p:spPr>
      </p:pic>
      <p:sp>
        <p:nvSpPr>
          <p:cNvPr id="132" name="Google Shape;132;p7"/>
          <p:cNvSpPr txBox="1"/>
          <p:nvPr/>
        </p:nvSpPr>
        <p:spPr>
          <a:xfrm>
            <a:off x="517475" y="929451"/>
            <a:ext cx="8236200" cy="4048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800">
                <a:solidFill>
                  <a:srgbClr val="0070C0"/>
                </a:solidFill>
                <a:latin typeface="Calibri"/>
                <a:ea typeface="Calibri"/>
                <a:cs typeface="Calibri"/>
                <a:sym typeface="Calibri"/>
              </a:rPr>
              <a:t>A literacia financeira como uma competência aprendida</a:t>
            </a:r>
            <a:endParaRPr/>
          </a:p>
          <a:p>
            <a:pPr indent="0" lvl="0" marL="0" marR="0" rtl="0" algn="l">
              <a:spcBef>
                <a:spcPts val="0"/>
              </a:spcBef>
              <a:spcAft>
                <a:spcPts val="0"/>
              </a:spcAft>
              <a:buNone/>
            </a:pPr>
            <a:r>
              <a:t/>
            </a:r>
            <a:endParaRPr b="1" sz="1600">
              <a:solidFill>
                <a:srgbClr val="0070C0"/>
              </a:solidFill>
              <a:latin typeface="Calibri"/>
              <a:ea typeface="Calibri"/>
              <a:cs typeface="Calibri"/>
              <a:sym typeface="Calibri"/>
            </a:endParaRPr>
          </a:p>
          <a:p>
            <a:pPr indent="0" lvl="0" marL="0" marR="0" rtl="0" algn="l">
              <a:spcBef>
                <a:spcPts val="0"/>
              </a:spcBef>
              <a:spcAft>
                <a:spcPts val="0"/>
              </a:spcAft>
              <a:buNone/>
            </a:pPr>
            <a:r>
              <a:rPr b="1" lang="en-US" sz="1600">
                <a:solidFill>
                  <a:srgbClr val="0070C0"/>
                </a:solidFill>
                <a:latin typeface="Calibri"/>
                <a:ea typeface="Calibri"/>
                <a:cs typeface="Calibri"/>
                <a:sym typeface="Calibri"/>
              </a:rPr>
              <a:t>Estudo de caso:</a:t>
            </a:r>
            <a:br>
              <a:rPr b="1" lang="en-US" sz="1600">
                <a:solidFill>
                  <a:srgbClr val="0070C0"/>
                </a:solidFill>
                <a:latin typeface="Calibri"/>
                <a:ea typeface="Calibri"/>
                <a:cs typeface="Calibri"/>
                <a:sym typeface="Calibri"/>
              </a:rPr>
            </a:br>
            <a:endParaRPr b="1" sz="1000">
              <a:solidFill>
                <a:srgbClr val="0070C0"/>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200">
                <a:solidFill>
                  <a:schemeClr val="dk1"/>
                </a:solidFill>
                <a:latin typeface="Calibri"/>
                <a:ea typeface="Calibri"/>
                <a:cs typeface="Calibri"/>
                <a:sym typeface="Calibri"/>
              </a:rPr>
              <a:t>A Anne começou a trabalhar pela primeira vez depois da universidade e ganha 1000 euros por mês. As suas despesas mensais, incluindo os serviços públicos e as contas da casa, rondam os 400 euros. Dos 600 euros que lhe restam, paga 100 euros pela sua subscrição mensal de um ginásio que oferece inúmeros serviços, que não são totalmente utilizados por ela. Também utiliza os 500 euros que lhe restam para comprar artigos de luxo, incluindo roupa de marca, e para ir a jantares e bares caros. Isto significa que, no final do mês, não tem qualquer poupança para fazer face a eventuais responsabilidades imprevistas.</a:t>
            </a:r>
            <a:endParaRPr sz="12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ctr">
              <a:spcBef>
                <a:spcPts val="0"/>
              </a:spcBef>
              <a:spcAft>
                <a:spcPts val="0"/>
              </a:spcAft>
              <a:buClr>
                <a:schemeClr val="dk1"/>
              </a:buClr>
              <a:buSzPts val="1100"/>
              <a:buFont typeface="Arial"/>
              <a:buNone/>
            </a:pPr>
            <a:r>
              <a:rPr b="1" lang="en-US" sz="1200">
                <a:solidFill>
                  <a:schemeClr val="accent1"/>
                </a:solidFill>
                <a:latin typeface="Calibri"/>
                <a:ea typeface="Calibri"/>
                <a:cs typeface="Calibri"/>
                <a:sym typeface="Calibri"/>
              </a:rPr>
              <a:t>O que pensa da forma como a Ana está a gerir as suas finanças?</a:t>
            </a:r>
            <a:endParaRPr b="1" sz="1200">
              <a:solidFill>
                <a:schemeClr val="accent1"/>
              </a:solidFill>
              <a:latin typeface="Calibri"/>
              <a:ea typeface="Calibri"/>
              <a:cs typeface="Calibri"/>
              <a:sym typeface="Calibri"/>
            </a:endParaRPr>
          </a:p>
          <a:p>
            <a:pPr indent="0" lvl="0" marL="0" marR="0" rtl="0" algn="ctr">
              <a:spcBef>
                <a:spcPts val="0"/>
              </a:spcBef>
              <a:spcAft>
                <a:spcPts val="0"/>
              </a:spcAft>
              <a:buClr>
                <a:schemeClr val="dk1"/>
              </a:buClr>
              <a:buSzPts val="1100"/>
              <a:buFont typeface="Arial"/>
              <a:buNone/>
            </a:pPr>
            <a:r>
              <a:t/>
            </a:r>
            <a:endParaRPr b="1" sz="1200">
              <a:solidFill>
                <a:schemeClr val="accent1"/>
              </a:solidFill>
              <a:latin typeface="Calibri"/>
              <a:ea typeface="Calibri"/>
              <a:cs typeface="Calibri"/>
              <a:sym typeface="Calibri"/>
            </a:endParaRPr>
          </a:p>
          <a:p>
            <a:pPr indent="0" lvl="0" marL="0" marR="0" rtl="0" algn="ctr">
              <a:spcBef>
                <a:spcPts val="0"/>
              </a:spcBef>
              <a:spcAft>
                <a:spcPts val="0"/>
              </a:spcAft>
              <a:buClr>
                <a:schemeClr val="dk1"/>
              </a:buClr>
              <a:buSzPts val="1100"/>
              <a:buFont typeface="Arial"/>
              <a:buNone/>
            </a:pPr>
            <a:r>
              <a:rPr b="1" lang="en-US" sz="1200">
                <a:solidFill>
                  <a:schemeClr val="accent1"/>
                </a:solidFill>
                <a:latin typeface="Calibri"/>
                <a:ea typeface="Calibri"/>
                <a:cs typeface="Calibri"/>
                <a:sym typeface="Calibri"/>
              </a:rPr>
              <a:t>Ela cobre todas as suas necessidades agora?</a:t>
            </a:r>
            <a:endParaRPr b="1" sz="1200">
              <a:solidFill>
                <a:schemeClr val="accent1"/>
              </a:solidFill>
              <a:latin typeface="Calibri"/>
              <a:ea typeface="Calibri"/>
              <a:cs typeface="Calibri"/>
              <a:sym typeface="Calibri"/>
            </a:endParaRPr>
          </a:p>
          <a:p>
            <a:pPr indent="0" lvl="0" marL="0" marR="0" rtl="0" algn="ctr">
              <a:spcBef>
                <a:spcPts val="0"/>
              </a:spcBef>
              <a:spcAft>
                <a:spcPts val="0"/>
              </a:spcAft>
              <a:buClr>
                <a:schemeClr val="dk1"/>
              </a:buClr>
              <a:buSzPts val="1100"/>
              <a:buFont typeface="Arial"/>
              <a:buNone/>
            </a:pPr>
            <a:r>
              <a:t/>
            </a:r>
            <a:endParaRPr b="1" sz="1200">
              <a:solidFill>
                <a:schemeClr val="accent1"/>
              </a:solidFill>
              <a:latin typeface="Calibri"/>
              <a:ea typeface="Calibri"/>
              <a:cs typeface="Calibri"/>
              <a:sym typeface="Calibri"/>
            </a:endParaRPr>
          </a:p>
          <a:p>
            <a:pPr indent="0" lvl="0" marL="0" marR="0" rtl="0" algn="ctr">
              <a:spcBef>
                <a:spcPts val="0"/>
              </a:spcBef>
              <a:spcAft>
                <a:spcPts val="0"/>
              </a:spcAft>
              <a:buClr>
                <a:schemeClr val="dk1"/>
              </a:buClr>
              <a:buSzPts val="1100"/>
              <a:buFont typeface="Arial"/>
              <a:buNone/>
            </a:pPr>
            <a:r>
              <a:rPr b="1" lang="en-US" sz="1200">
                <a:solidFill>
                  <a:schemeClr val="accent1"/>
                </a:solidFill>
                <a:latin typeface="Calibri"/>
                <a:ea typeface="Calibri"/>
                <a:cs typeface="Calibri"/>
                <a:sym typeface="Calibri"/>
              </a:rPr>
              <a:t>Está a pensar no futuro?</a:t>
            </a:r>
            <a:endParaRPr b="1" sz="1200">
              <a:solidFill>
                <a:schemeClr val="accent1"/>
              </a:solidFill>
              <a:latin typeface="Calibri"/>
              <a:ea typeface="Calibri"/>
              <a:cs typeface="Calibri"/>
              <a:sym typeface="Calibri"/>
            </a:endParaRPr>
          </a:p>
          <a:p>
            <a:pPr indent="0" lvl="0" marL="0" marR="0" rtl="0" algn="ctr">
              <a:spcBef>
                <a:spcPts val="0"/>
              </a:spcBef>
              <a:spcAft>
                <a:spcPts val="0"/>
              </a:spcAft>
              <a:buNone/>
            </a:pPr>
            <a:r>
              <a:t/>
            </a:r>
            <a:endParaRPr b="1" sz="1200">
              <a:solidFill>
                <a:schemeClr val="accent1"/>
              </a:solidFill>
              <a:latin typeface="Calibri"/>
              <a:ea typeface="Calibri"/>
              <a:cs typeface="Calibri"/>
              <a:sym typeface="Calibri"/>
            </a:endParaRPr>
          </a:p>
          <a:p>
            <a:pPr indent="0" lvl="0" marL="0" marR="0" rtl="0" algn="l">
              <a:spcBef>
                <a:spcPts val="0"/>
              </a:spcBef>
              <a:spcAft>
                <a:spcPts val="0"/>
              </a:spcAft>
              <a:buNone/>
            </a:pPr>
            <a:r>
              <a:t/>
            </a:r>
            <a:endParaRPr b="1" sz="1600">
              <a:solidFill>
                <a:srgbClr val="0070C0"/>
              </a:solidFill>
              <a:latin typeface="Calibri"/>
              <a:ea typeface="Calibri"/>
              <a:cs typeface="Calibri"/>
              <a:sym typeface="Calibri"/>
            </a:endParaRPr>
          </a:p>
          <a:p>
            <a:pPr indent="0" lvl="0" marL="0" marR="0" rtl="0" algn="l">
              <a:spcBef>
                <a:spcPts val="0"/>
              </a:spcBef>
              <a:spcAft>
                <a:spcPts val="0"/>
              </a:spcAft>
              <a:buNone/>
            </a:pPr>
            <a:r>
              <a:rPr lang="en-US" sz="1600">
                <a:solidFill>
                  <a:schemeClr val="dk1"/>
                </a:solidFill>
                <a:latin typeface="Calibri"/>
                <a:ea typeface="Calibri"/>
                <a:cs typeface="Calibri"/>
                <a:sym typeface="Calibri"/>
              </a:rPr>
              <a:t> </a:t>
            </a:r>
            <a:endParaRPr/>
          </a:p>
          <a:p>
            <a:pPr indent="0" lvl="0" marL="0" marR="0" rtl="0" algn="l">
              <a:spcBef>
                <a:spcPts val="0"/>
              </a:spcBef>
              <a:spcAft>
                <a:spcPts val="0"/>
              </a:spcAft>
              <a:buNone/>
            </a:pPr>
            <a:r>
              <a:t/>
            </a:r>
            <a:endParaRPr b="1" sz="3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3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3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pic>
        <p:nvPicPr>
          <p:cNvPr id="138" name="Google Shape;138;p8"/>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139" name="Google Shape;139;p8"/>
          <p:cNvSpPr txBox="1"/>
          <p:nvPr/>
        </p:nvSpPr>
        <p:spPr>
          <a:xfrm>
            <a:off x="612121" y="1073343"/>
            <a:ext cx="8166000" cy="2524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rgbClr val="0070C0"/>
                </a:solidFill>
                <a:latin typeface="Calibri"/>
                <a:ea typeface="Calibri"/>
                <a:cs typeface="Calibri"/>
                <a:sym typeface="Calibri"/>
              </a:rPr>
              <a:t>Termos e conceitos fundamentais</a:t>
            </a:r>
            <a:endParaRPr b="1" sz="1050">
              <a:solidFill>
                <a:srgbClr val="0070C0"/>
              </a:solidFill>
              <a:latin typeface="Calibri"/>
              <a:ea typeface="Calibri"/>
              <a:cs typeface="Calibri"/>
              <a:sym typeface="Calibri"/>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342900" lvl="0" marL="457200" marR="0" rtl="0" algn="l">
              <a:spcBef>
                <a:spcPts val="0"/>
              </a:spcBef>
              <a:spcAft>
                <a:spcPts val="0"/>
              </a:spcAft>
              <a:buClr>
                <a:srgbClr val="0070C0"/>
              </a:buClr>
              <a:buSzPts val="1800"/>
              <a:buFont typeface="Calibri"/>
              <a:buChar char="●"/>
            </a:pPr>
            <a:r>
              <a:rPr b="1" i="1" lang="en-US">
                <a:solidFill>
                  <a:schemeClr val="dk1"/>
                </a:solidFill>
                <a:latin typeface="Calibri"/>
                <a:ea typeface="Calibri"/>
                <a:cs typeface="Calibri"/>
                <a:sym typeface="Calibri"/>
              </a:rPr>
              <a:t>Noções básicas de orçamento</a:t>
            </a:r>
            <a:endParaRPr b="1" i="1">
              <a:solidFill>
                <a:schemeClr val="dk1"/>
              </a:solidFill>
              <a:latin typeface="Calibri"/>
              <a:ea typeface="Calibri"/>
              <a:cs typeface="Calibri"/>
              <a:sym typeface="Calibri"/>
            </a:endParaRPr>
          </a:p>
          <a:p>
            <a:pPr indent="-342900" lvl="0" marL="457200" marR="0" rtl="0" algn="l">
              <a:spcBef>
                <a:spcPts val="0"/>
              </a:spcBef>
              <a:spcAft>
                <a:spcPts val="0"/>
              </a:spcAft>
              <a:buClr>
                <a:srgbClr val="0070C0"/>
              </a:buClr>
              <a:buSzPts val="1800"/>
              <a:buFont typeface="Calibri"/>
              <a:buChar char="●"/>
            </a:pPr>
            <a:r>
              <a:rPr b="1" i="1" lang="en-US">
                <a:solidFill>
                  <a:schemeClr val="dk1"/>
                </a:solidFill>
                <a:latin typeface="Calibri"/>
                <a:ea typeface="Calibri"/>
                <a:cs typeface="Calibri"/>
                <a:sym typeface="Calibri"/>
              </a:rPr>
              <a:t>Noções básicas de poupança</a:t>
            </a:r>
            <a:endParaRPr b="1" i="1">
              <a:solidFill>
                <a:schemeClr val="dk1"/>
              </a:solidFill>
              <a:latin typeface="Calibri"/>
              <a:ea typeface="Calibri"/>
              <a:cs typeface="Calibri"/>
              <a:sym typeface="Calibri"/>
            </a:endParaRPr>
          </a:p>
          <a:p>
            <a:pPr indent="-342900" lvl="0" marL="457200" marR="0" rtl="0" algn="l">
              <a:spcBef>
                <a:spcPts val="0"/>
              </a:spcBef>
              <a:spcAft>
                <a:spcPts val="0"/>
              </a:spcAft>
              <a:buClr>
                <a:srgbClr val="0070C0"/>
              </a:buClr>
              <a:buSzPts val="1800"/>
              <a:buFont typeface="Calibri"/>
              <a:buChar char="●"/>
            </a:pPr>
            <a:r>
              <a:rPr b="1" i="1" lang="en-US">
                <a:solidFill>
                  <a:schemeClr val="dk1"/>
                </a:solidFill>
                <a:latin typeface="Calibri"/>
                <a:ea typeface="Calibri"/>
                <a:cs typeface="Calibri"/>
                <a:sym typeface="Calibri"/>
              </a:rPr>
              <a:t>Noções básicas sobre dívidas</a:t>
            </a:r>
            <a:endParaRPr b="1" i="1">
              <a:solidFill>
                <a:schemeClr val="dk1"/>
              </a:solidFill>
              <a:latin typeface="Calibri"/>
              <a:ea typeface="Calibri"/>
              <a:cs typeface="Calibri"/>
              <a:sym typeface="Calibri"/>
            </a:endParaRPr>
          </a:p>
          <a:p>
            <a:pPr indent="-342900" lvl="0" marL="457200" marR="0" rtl="0" algn="l">
              <a:spcBef>
                <a:spcPts val="0"/>
              </a:spcBef>
              <a:spcAft>
                <a:spcPts val="0"/>
              </a:spcAft>
              <a:buClr>
                <a:srgbClr val="0070C0"/>
              </a:buClr>
              <a:buSzPts val="1800"/>
              <a:buFont typeface="Calibri"/>
              <a:buChar char="●"/>
            </a:pPr>
            <a:r>
              <a:rPr b="1" i="1" lang="en-US">
                <a:solidFill>
                  <a:schemeClr val="dk1"/>
                </a:solidFill>
                <a:latin typeface="Calibri"/>
                <a:ea typeface="Calibri"/>
                <a:cs typeface="Calibri"/>
                <a:sym typeface="Calibri"/>
              </a:rPr>
              <a:t>Noções básicas de crédito</a:t>
            </a:r>
            <a:endParaRPr b="1" i="1">
              <a:solidFill>
                <a:schemeClr val="dk1"/>
              </a:solidFill>
              <a:latin typeface="Calibri"/>
              <a:ea typeface="Calibri"/>
              <a:cs typeface="Calibri"/>
              <a:sym typeface="Calibri"/>
            </a:endParaRPr>
          </a:p>
          <a:p>
            <a:pPr indent="-342900" lvl="0" marL="457200" marR="0" rtl="0" algn="l">
              <a:spcBef>
                <a:spcPts val="0"/>
              </a:spcBef>
              <a:spcAft>
                <a:spcPts val="0"/>
              </a:spcAft>
              <a:buClr>
                <a:srgbClr val="0070C0"/>
              </a:buClr>
              <a:buSzPts val="1800"/>
              <a:buFont typeface="Calibri"/>
              <a:buChar char="●"/>
            </a:pPr>
            <a:r>
              <a:rPr b="1" i="1" lang="en-US">
                <a:solidFill>
                  <a:schemeClr val="dk1"/>
                </a:solidFill>
                <a:latin typeface="Calibri"/>
                <a:ea typeface="Calibri"/>
                <a:cs typeface="Calibri"/>
                <a:sym typeface="Calibri"/>
              </a:rPr>
              <a:t>Investir</a:t>
            </a:r>
            <a:endParaRPr b="1" i="1">
              <a:solidFill>
                <a:schemeClr val="dk1"/>
              </a:solidFill>
              <a:latin typeface="Calibri"/>
              <a:ea typeface="Calibri"/>
              <a:cs typeface="Calibri"/>
              <a:sym typeface="Calibri"/>
            </a:endParaRPr>
          </a:p>
          <a:p>
            <a:pPr indent="-342900" lvl="0" marL="457200" marR="0" rtl="0" algn="l">
              <a:spcBef>
                <a:spcPts val="0"/>
              </a:spcBef>
              <a:spcAft>
                <a:spcPts val="0"/>
              </a:spcAft>
              <a:buClr>
                <a:srgbClr val="0070C0"/>
              </a:buClr>
              <a:buSzPts val="1800"/>
              <a:buFont typeface="Calibri"/>
              <a:buChar char="●"/>
            </a:pPr>
            <a:r>
              <a:rPr b="1" i="1" lang="en-US">
                <a:solidFill>
                  <a:schemeClr val="dk1"/>
                </a:solidFill>
                <a:latin typeface="Calibri"/>
                <a:ea typeface="Calibri"/>
                <a:cs typeface="Calibri"/>
                <a:sym typeface="Calibri"/>
              </a:rPr>
              <a:t>Noções básicas de reforma</a:t>
            </a:r>
            <a:endParaRPr b="1" i="1">
              <a:solidFill>
                <a:schemeClr val="dk1"/>
              </a:solidFill>
              <a:latin typeface="Calibri"/>
              <a:ea typeface="Calibri"/>
              <a:cs typeface="Calibri"/>
              <a:sym typeface="Calibri"/>
            </a:endParaRPr>
          </a:p>
          <a:p>
            <a:pPr indent="-342900" lvl="0" marL="457200" marR="0" rtl="0" algn="l">
              <a:spcBef>
                <a:spcPts val="0"/>
              </a:spcBef>
              <a:spcAft>
                <a:spcPts val="0"/>
              </a:spcAft>
              <a:buClr>
                <a:srgbClr val="0070C0"/>
              </a:buClr>
              <a:buSzPts val="1800"/>
              <a:buFont typeface="Calibri"/>
              <a:buChar char="●"/>
            </a:pPr>
            <a:r>
              <a:rPr b="1" i="1" lang="en-US">
                <a:solidFill>
                  <a:schemeClr val="dk1"/>
                </a:solidFill>
                <a:latin typeface="Calibri"/>
                <a:ea typeface="Calibri"/>
                <a:cs typeface="Calibri"/>
                <a:sym typeface="Calibri"/>
              </a:rPr>
              <a:t>Impostos</a:t>
            </a:r>
            <a:endParaRPr b="1" i="1">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pic>
        <p:nvPicPr>
          <p:cNvPr id="145" name="Google Shape;145;p9"/>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146" name="Google Shape;146;p9"/>
          <p:cNvSpPr txBox="1"/>
          <p:nvPr/>
        </p:nvSpPr>
        <p:spPr>
          <a:xfrm>
            <a:off x="421176" y="943145"/>
            <a:ext cx="8556600" cy="4463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800">
                <a:solidFill>
                  <a:srgbClr val="0070C0"/>
                </a:solidFill>
                <a:latin typeface="Calibri"/>
                <a:ea typeface="Calibri"/>
                <a:cs typeface="Calibri"/>
                <a:sym typeface="Calibri"/>
              </a:rPr>
              <a:t>Termos e conceitos fundamentais</a:t>
            </a:r>
            <a:endParaRPr b="1" sz="1800">
              <a:solidFill>
                <a:srgbClr val="0070C0"/>
              </a:solidFill>
              <a:latin typeface="Calibri"/>
              <a:ea typeface="Calibri"/>
              <a:cs typeface="Calibri"/>
              <a:sym typeface="Calibri"/>
            </a:endParaRPr>
          </a:p>
          <a:p>
            <a:pPr indent="0" lvl="0" marL="0" marR="0" rtl="0" algn="l">
              <a:spcBef>
                <a:spcPts val="0"/>
              </a:spcBef>
              <a:spcAft>
                <a:spcPts val="0"/>
              </a:spcAft>
              <a:buNone/>
            </a:pPr>
            <a:r>
              <a:rPr b="1" i="1" lang="en-US">
                <a:solidFill>
                  <a:schemeClr val="dk1"/>
                </a:solidFill>
                <a:latin typeface="Calibri"/>
                <a:ea typeface="Calibri"/>
                <a:cs typeface="Calibri"/>
                <a:sym typeface="Calibri"/>
              </a:rPr>
              <a:t>Noções básicas de orçamentação</a:t>
            </a:r>
            <a:endParaRPr b="1" i="1" sz="1400">
              <a:solidFill>
                <a:schemeClr val="dk1"/>
              </a:solidFill>
              <a:latin typeface="Calibri"/>
              <a:ea typeface="Calibri"/>
              <a:cs typeface="Calibri"/>
              <a:sym typeface="Calibri"/>
            </a:endParaRPr>
          </a:p>
          <a:p>
            <a:pPr indent="0" lvl="0" marL="0" marR="0" rtl="0" algn="l">
              <a:spcBef>
                <a:spcPts val="0"/>
              </a:spcBef>
              <a:spcAft>
                <a:spcPts val="0"/>
              </a:spcAft>
              <a:buNone/>
            </a:pPr>
            <a:r>
              <a:rPr lang="en-US">
                <a:solidFill>
                  <a:schemeClr val="dk1"/>
                </a:solidFill>
                <a:latin typeface="Calibri"/>
                <a:ea typeface="Calibri"/>
                <a:cs typeface="Calibri"/>
                <a:sym typeface="Calibri"/>
              </a:rPr>
              <a:t>Um orçamento é um plano financeiro que tem em conta os rendimentos e as despesas e fornece estimativas de quanto se ganha e quanto se gasta num determinado período de tempo.</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b="1" i="1" lang="en-US">
                <a:solidFill>
                  <a:schemeClr val="dk1"/>
                </a:solidFill>
                <a:latin typeface="Calibri"/>
                <a:ea typeface="Calibri"/>
                <a:cs typeface="Calibri"/>
                <a:sym typeface="Calibri"/>
              </a:rPr>
              <a:t>Noções básicas de poupança</a:t>
            </a:r>
            <a:endParaRPr b="1" i="1" sz="1400">
              <a:solidFill>
                <a:schemeClr val="dk1"/>
              </a:solidFill>
              <a:latin typeface="Calibri"/>
              <a:ea typeface="Calibri"/>
              <a:cs typeface="Calibri"/>
              <a:sym typeface="Calibri"/>
            </a:endParaRPr>
          </a:p>
          <a:p>
            <a:pPr indent="0" lvl="0" marL="0" marR="0" rtl="0" algn="l">
              <a:spcBef>
                <a:spcPts val="0"/>
              </a:spcBef>
              <a:spcAft>
                <a:spcPts val="0"/>
              </a:spcAft>
              <a:buSzPts val="1100"/>
              <a:buNone/>
            </a:pPr>
            <a:r>
              <a:rPr lang="en-US">
                <a:solidFill>
                  <a:schemeClr val="dk1"/>
                </a:solidFill>
                <a:latin typeface="Calibri"/>
                <a:ea typeface="Calibri"/>
                <a:cs typeface="Calibri"/>
                <a:sym typeface="Calibri"/>
              </a:rPr>
              <a:t>Ao longo da vida, uma pessoa será confrontada com muitas decisões sobre poupança e despesas. Os seus objectivos podem variar entre compras mais pequenas, como um novo smartphone, compras maiores, como um carro ou uma casa, e poupanças a longo prazo para a reforma. Deve-se estar preparado para qualquer tipo de despesa, tendo dinheiro de reserva.</a:t>
            </a:r>
            <a:endParaRPr>
              <a:solidFill>
                <a:schemeClr val="dk1"/>
              </a:solidFill>
              <a:latin typeface="Calibri"/>
              <a:ea typeface="Calibri"/>
              <a:cs typeface="Calibri"/>
              <a:sym typeface="Calibri"/>
            </a:endParaRPr>
          </a:p>
          <a:p>
            <a:pPr indent="0" lvl="0" marL="0" marR="0" rtl="0" algn="l">
              <a:spcBef>
                <a:spcPts val="0"/>
              </a:spcBef>
              <a:spcAft>
                <a:spcPts val="0"/>
              </a:spcAft>
              <a:buNone/>
            </a:pPr>
            <a:r>
              <a:t/>
            </a:r>
            <a:endParaRPr i="1" sz="1400">
              <a:solidFill>
                <a:schemeClr val="dk1"/>
              </a:solidFill>
              <a:latin typeface="Calibri"/>
              <a:ea typeface="Calibri"/>
              <a:cs typeface="Calibri"/>
              <a:sym typeface="Calibri"/>
            </a:endParaRPr>
          </a:p>
          <a:p>
            <a:pPr indent="0" lvl="0" marL="0" marR="0" rtl="0" algn="l">
              <a:spcBef>
                <a:spcPts val="0"/>
              </a:spcBef>
              <a:spcAft>
                <a:spcPts val="0"/>
              </a:spcAft>
              <a:buNone/>
            </a:pPr>
            <a:r>
              <a:rPr b="1" i="1" lang="en-US">
                <a:solidFill>
                  <a:schemeClr val="dk1"/>
                </a:solidFill>
                <a:latin typeface="Calibri"/>
                <a:ea typeface="Calibri"/>
                <a:cs typeface="Calibri"/>
                <a:sym typeface="Calibri"/>
              </a:rPr>
              <a:t>Noções básicas sobre o endividamento</a:t>
            </a:r>
            <a:endParaRPr b="1" i="1" sz="14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a:solidFill>
                  <a:schemeClr val="dk1"/>
                </a:solidFill>
                <a:latin typeface="Calibri"/>
                <a:ea typeface="Calibri"/>
                <a:cs typeface="Calibri"/>
                <a:sym typeface="Calibri"/>
              </a:rPr>
              <a:t>É importante reconhecer que existem dois tipos diferentes de dívidas e que nem sempre têm o mesmo resultado. </a:t>
            </a:r>
            <a:endParaRPr>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a:solidFill>
                  <a:schemeClr val="dk1"/>
                </a:solidFill>
                <a:latin typeface="Calibri"/>
                <a:ea typeface="Calibri"/>
                <a:cs typeface="Calibri"/>
                <a:sym typeface="Calibri"/>
              </a:rPr>
              <a:t>Endividar-se para fins escolares ou empresariais ou contrair um empréstimo para aquisição de bens imobiliários (como uma hipoteca) podem ser considerados investimentos que podem gerar maiores rendimentos financeiros no futuro. Este tipo de dívida pode ser oneroso a curto prazo, mas pode acabar por se pagar a longo prazo se for um investimento num bem como a educação ou o imobiliário. </a:t>
            </a:r>
            <a:endParaRPr>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a:solidFill>
                  <a:schemeClr val="dk1"/>
                </a:solidFill>
                <a:latin typeface="Calibri"/>
                <a:ea typeface="Calibri"/>
                <a:cs typeface="Calibri"/>
                <a:sym typeface="Calibri"/>
              </a:rPr>
              <a:t>No entanto, uma dívida que não investe em nada é simplesmente um encargo financeiro, tanto a curto como a longo prazo.</a:t>
            </a:r>
            <a:endParaRPr>
              <a:solidFill>
                <a:schemeClr val="dk1"/>
              </a:solidFill>
              <a:latin typeface="Calibri"/>
              <a:ea typeface="Calibri"/>
              <a:cs typeface="Calibri"/>
              <a:sym typeface="Calibri"/>
            </a:endParaRPr>
          </a:p>
          <a:p>
            <a:pPr indent="0" lvl="0" marL="0" marR="0" rtl="0" algn="l">
              <a:spcBef>
                <a:spcPts val="0"/>
              </a:spcBef>
              <a:spcAft>
                <a:spcPts val="0"/>
              </a:spcAft>
              <a:buNone/>
            </a:pPr>
            <a:r>
              <a:t/>
            </a:r>
            <a:endParaRPr>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Θέμα του Office">
  <a:themeElements>
    <a:clrScheme name="Θέμα του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2022-03-09T08:32:52Z</dcterms:created>
  <dc:creator>User</dc:creator>
</cp:coreProperties>
</file>