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7"/>
  </p:notesMasterIdLst>
  <p:sldIdLst>
    <p:sldId id="256" r:id="rId3"/>
    <p:sldId id="257" r:id="rId4"/>
    <p:sldId id="259" r:id="rId5"/>
    <p:sldId id="261" r:id="rId6"/>
    <p:sldId id="262" r:id="rId7"/>
    <p:sldId id="274" r:id="rId8"/>
    <p:sldId id="263" r:id="rId9"/>
    <p:sldId id="264" r:id="rId10"/>
    <p:sldId id="271" r:id="rId11"/>
    <p:sldId id="272" r:id="rId12"/>
    <p:sldId id="273" r:id="rId13"/>
    <p:sldId id="275" r:id="rId14"/>
    <p:sldId id="276" r:id="rId15"/>
    <p:sldId id="277" r:id="rId16"/>
    <p:sldId id="278" r:id="rId17"/>
    <p:sldId id="279" r:id="rId18"/>
    <p:sldId id="280" r:id="rId19"/>
    <p:sldId id="281" r:id="rId20"/>
    <p:sldId id="282" r:id="rId21"/>
    <p:sldId id="288" r:id="rId22"/>
    <p:sldId id="283" r:id="rId23"/>
    <p:sldId id="287" r:id="rId24"/>
    <p:sldId id="286" r:id="rId25"/>
    <p:sldId id="258"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44849" autoAdjust="0"/>
  </p:normalViewPr>
  <p:slideViewPr>
    <p:cSldViewPr snapToGrid="0">
      <p:cViewPr>
        <p:scale>
          <a:sx n="50" d="100"/>
          <a:sy n="50" d="100"/>
        </p:scale>
        <p:origin x="19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C167D-6B99-4960-9850-BFA95E69B191}" type="datetimeFigureOut">
              <a:rPr lang="el-GR" smtClean="0"/>
              <a:t>20/10/2023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6E5175-0361-479E-B740-54DDB3AD9202}" type="slidenum">
              <a:rPr lang="el-GR" smtClean="0"/>
              <a:t>‹#›</a:t>
            </a:fld>
            <a:endParaRPr lang="el-GR"/>
          </a:p>
        </p:txBody>
      </p:sp>
    </p:spTree>
    <p:extLst>
      <p:ext uri="{BB962C8B-B14F-4D97-AF65-F5344CB8AC3E}">
        <p14:creationId xmlns:p14="http://schemas.microsoft.com/office/powerpoint/2010/main" val="807990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k-MK" dirty="0" smtClean="0"/>
              <a:t>Млади</a:t>
            </a:r>
            <a:r>
              <a:rPr lang="mk-MK" baseline="0" dirty="0" smtClean="0"/>
              <a:t> Финансиски Инфлуенсери</a:t>
            </a:r>
          </a:p>
          <a:p>
            <a:endParaRPr lang="mk-MK" baseline="0" dirty="0" smtClean="0"/>
          </a:p>
          <a:p>
            <a:r>
              <a:rPr lang="mk-MK" baseline="0" dirty="0" smtClean="0"/>
              <a:t>Позитивното влијание</a:t>
            </a:r>
          </a:p>
          <a:p>
            <a:r>
              <a:rPr lang="mk-MK" baseline="0" dirty="0" smtClean="0"/>
              <a:t>на финансиската писменост</a:t>
            </a:r>
          </a:p>
          <a:p>
            <a:r>
              <a:rPr lang="mk-MK" baseline="0" dirty="0" smtClean="0"/>
              <a:t>и претприемачкиот </a:t>
            </a:r>
          </a:p>
          <a:p>
            <a:r>
              <a:rPr lang="mk-MK" baseline="0" dirty="0" smtClean="0"/>
              <a:t>потенцијал на младите луѓе</a:t>
            </a:r>
            <a:endParaRPr lang="mk-MK" dirty="0"/>
          </a:p>
        </p:txBody>
      </p:sp>
      <p:sp>
        <p:nvSpPr>
          <p:cNvPr id="4" name="Slide Number Placeholder 3"/>
          <p:cNvSpPr>
            <a:spLocks noGrp="1"/>
          </p:cNvSpPr>
          <p:nvPr>
            <p:ph type="sldNum" sz="quarter" idx="10"/>
          </p:nvPr>
        </p:nvSpPr>
        <p:spPr/>
        <p:txBody>
          <a:bodyPr/>
          <a:lstStyle/>
          <a:p>
            <a:fld id="{B76E5175-0361-479E-B740-54DDB3AD9202}" type="slidenum">
              <a:rPr lang="el-GR" smtClean="0"/>
              <a:t>1</a:t>
            </a:fld>
            <a:endParaRPr lang="el-GR"/>
          </a:p>
        </p:txBody>
      </p:sp>
    </p:spTree>
    <p:extLst>
      <p:ext uri="{BB962C8B-B14F-4D97-AF65-F5344CB8AC3E}">
        <p14:creationId xmlns:p14="http://schemas.microsoft.com/office/powerpoint/2010/main" val="2302246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a:t>
            </a:r>
            <a:r>
              <a:rPr lang="mk-MK" b="1" i="1" baseline="0" dirty="0" smtClean="0"/>
              <a:t> за обучувачот</a:t>
            </a:r>
            <a:r>
              <a:rPr lang="en-US" b="1" i="1" dirty="0" smtClean="0"/>
              <a:t>:</a:t>
            </a:r>
            <a:endParaRPr lang="en-US" b="1" i="1" dirty="0"/>
          </a:p>
          <a:p>
            <a:endParaRPr lang="en-US" b="1" i="1" dirty="0"/>
          </a:p>
          <a:p>
            <a:r>
              <a:rPr lang="ru-RU" b="0" i="1" dirty="0" smtClean="0"/>
              <a:t>При прикажување на позитивните и негативните аспекти, се предлага да се истакнат следните како поважни:</a:t>
            </a:r>
          </a:p>
          <a:p>
            <a:pPr marL="171450" indent="-171450">
              <a:buFont typeface="Arial" panose="020B0604020202020204" pitchFamily="34" charset="0"/>
              <a:buChar char="•"/>
            </a:pPr>
            <a:r>
              <a:rPr lang="ru-RU" b="0" i="1" dirty="0" smtClean="0"/>
              <a:t>Важен аспект во позитивното: Флексибилност, автономија</a:t>
            </a:r>
          </a:p>
          <a:p>
            <a:pPr marL="171450" indent="-171450">
              <a:buFont typeface="Arial" panose="020B0604020202020204" pitchFamily="34" charset="0"/>
              <a:buChar char="•"/>
            </a:pPr>
            <a:r>
              <a:rPr lang="ru-RU" b="0" i="1" dirty="0" smtClean="0"/>
              <a:t>Важен аспект во негативните („цената“ на позитивното): преземање трошоци и замаглување на работата и приватниот живот</a:t>
            </a:r>
          </a:p>
          <a:p>
            <a:endParaRPr lang="en-US" b="0" i="1" dirty="0"/>
          </a:p>
          <a:p>
            <a:pPr marL="0" indent="0">
              <a:buFont typeface="Arial" panose="020B0604020202020204" pitchFamily="34" charset="0"/>
              <a:buNone/>
            </a:pPr>
            <a:r>
              <a:rPr lang="ru-RU" b="0" i="1" dirty="0" smtClean="0"/>
              <a:t>Флексибилноста и автономијата како апозитивен аспект ја имаат негативната страна на можноста за преземање трошоци кои во традиционалните форми на вработување паѓаат на товар на работодавачот (на пр. инфраструктура, апарати, потрошувачка на енергија, лаптоп, компјутер, печатач, трошоци за комуникација, итн.). Згора на тоа, рамнотежата меѓу работата и животот може да биде нарушена и заматена.</a:t>
            </a:r>
            <a:endParaRPr lang="en-US"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10</a:t>
            </a:fld>
            <a:endParaRPr lang="el-GR"/>
          </a:p>
        </p:txBody>
      </p:sp>
    </p:spTree>
    <p:extLst>
      <p:ext uri="{BB962C8B-B14F-4D97-AF65-F5344CB8AC3E}">
        <p14:creationId xmlns:p14="http://schemas.microsoft.com/office/powerpoint/2010/main" val="3753107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 за обучувачот</a:t>
            </a:r>
            <a:r>
              <a:rPr lang="en-US" b="1" i="1" dirty="0" smtClean="0"/>
              <a:t>:</a:t>
            </a:r>
            <a:endParaRPr lang="en-US" b="1"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r>
              <a:rPr lang="ru-RU" b="0" i="1" dirty="0" smtClean="0"/>
              <a:t>Формулар за лична карта за вработување 2. Работа на платформа - Дефиниција / За што се работи</a:t>
            </a:r>
          </a:p>
          <a:p>
            <a:r>
              <a:rPr lang="ru-RU" b="0" i="1" dirty="0" smtClean="0"/>
              <a:t>Некои елементи од конкретен интерес што тренерот би можел да ги нагласи:</a:t>
            </a:r>
            <a:endParaRPr lang="en-US" b="0" i="1" dirty="0"/>
          </a:p>
          <a:p>
            <a:endParaRPr lang="en-US" b="0" i="1" dirty="0"/>
          </a:p>
          <a:p>
            <a:pPr marL="171450" indent="-171450" algn="just">
              <a:buFont typeface="Arial" panose="020B0604020202020204" pitchFamily="34" charset="0"/>
              <a:buChar char="•"/>
            </a:pPr>
            <a:r>
              <a:rPr lang="ru-RU" b="0" i="1" dirty="0" smtClean="0"/>
              <a:t>Платформата е „работодавач“, а клиентот е и „работодавач“. „Работникот“ му нуди услуги на „клиентот“, но и двајцата тоа го прават преку платформата и нејзините услови (вклучувајќи такса, провизија, итн.). „Платформата“ е администратор во сенка и на клиентот и на работникот.</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11</a:t>
            </a:fld>
            <a:endParaRPr lang="el-GR"/>
          </a:p>
        </p:txBody>
      </p:sp>
    </p:spTree>
    <p:extLst>
      <p:ext uri="{BB962C8B-B14F-4D97-AF65-F5344CB8AC3E}">
        <p14:creationId xmlns:p14="http://schemas.microsoft.com/office/powerpoint/2010/main" val="253099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 за обучувачите</a:t>
            </a:r>
            <a:r>
              <a:rPr lang="en-US" b="1" i="1" dirty="0" smtClean="0"/>
              <a:t>:</a:t>
            </a:r>
            <a:endParaRPr lang="en-US" b="1" i="1" dirty="0"/>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b="0" i="1" dirty="0" smtClean="0"/>
              <a:t>При прикажување на позитивните и негативните аспекти, се предлага да се истакнат следните како поважни</a:t>
            </a:r>
            <a:r>
              <a:rPr lang="en-US" b="0" i="1" dirty="0" smtClean="0"/>
              <a:t>:</a:t>
            </a:r>
            <a:endParaRPr lang="en-US" b="0" i="1" dirty="0"/>
          </a:p>
          <a:p>
            <a:endParaRPr lang="en-US" b="0" i="1" dirty="0"/>
          </a:p>
          <a:p>
            <a:pPr marL="171450" indent="-171450">
              <a:buFont typeface="Arial" panose="020B0604020202020204" pitchFamily="34" charset="0"/>
              <a:buChar char="•"/>
            </a:pPr>
            <a:r>
              <a:rPr lang="ru-RU" b="0" i="1" dirty="0" smtClean="0"/>
              <a:t>Важен аспект во позитивното: филозофија за самовработување, контрола на плаќање/приход</a:t>
            </a:r>
          </a:p>
          <a:p>
            <a:pPr marL="171450" indent="-171450">
              <a:buFont typeface="Arial" panose="020B0604020202020204" pitchFamily="34" charset="0"/>
              <a:buChar char="•"/>
            </a:pPr>
            <a:r>
              <a:rPr lang="ru-RU" b="0" i="1" dirty="0" smtClean="0"/>
              <a:t>Важен аспект во негативностите („цената“ на позитивното): нејасни прашања за социјално осигурување, нестабилност (клиентите треба да ве забележат), непредвидлив приход на среден или долг рок, што резултира со тешкотии во финансиското планирање.</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12</a:t>
            </a:fld>
            <a:endParaRPr lang="el-GR"/>
          </a:p>
        </p:txBody>
      </p:sp>
    </p:spTree>
    <p:extLst>
      <p:ext uri="{BB962C8B-B14F-4D97-AF65-F5344CB8AC3E}">
        <p14:creationId xmlns:p14="http://schemas.microsoft.com/office/powerpoint/2010/main" val="2483842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ru-RU" b="1" i="1" dirty="0" smtClean="0"/>
              <a:t>Забелешки за обучувачот:</a:t>
            </a:r>
          </a:p>
          <a:p>
            <a:endParaRPr lang="ru-RU" b="1" i="1" dirty="0" smtClean="0"/>
          </a:p>
          <a:p>
            <a:r>
              <a:rPr lang="ru-RU" b="0" i="1" dirty="0" smtClean="0"/>
              <a:t>Образец за лична карта за вработување 3. Случајна работа - Дефиниција / За што се работи</a:t>
            </a:r>
          </a:p>
          <a:p>
            <a:r>
              <a:rPr lang="ru-RU" b="0" i="1" dirty="0" smtClean="0"/>
              <a:t>Некои елементи од конкретен интерес што тренерот би можел да ги нагласи:</a:t>
            </a:r>
          </a:p>
          <a:p>
            <a:endParaRPr lang="ru-RU" b="0" i="1" dirty="0" smtClean="0"/>
          </a:p>
          <a:p>
            <a:endParaRPr lang="ru-RU" b="0" i="1" dirty="0" smtClean="0"/>
          </a:p>
          <a:p>
            <a:pPr marL="171450" indent="-171450">
              <a:buFont typeface="Arial" panose="020B0604020202020204" pitchFamily="34" charset="0"/>
              <a:buChar char="•"/>
            </a:pPr>
            <a:r>
              <a:rPr lang="ru-RU" b="0" i="1" dirty="0" smtClean="0"/>
              <a:t>Случајно значи неконтинуирано, нестабилно, што го прави финансиското планирање – предизвик</a:t>
            </a:r>
          </a:p>
          <a:p>
            <a:pPr marL="171450" indent="-171450">
              <a:buFont typeface="Arial" panose="020B0604020202020204" pitchFamily="34" charset="0"/>
              <a:buChar char="•"/>
            </a:pPr>
            <a:r>
              <a:rPr lang="ru-RU" b="0" i="1" dirty="0" smtClean="0"/>
              <a:t>Работодавецот е на моќна позиција</a:t>
            </a:r>
          </a:p>
          <a:p>
            <a:pPr marL="171450" indent="-171450">
              <a:buFont typeface="Arial" panose="020B0604020202020204" pitchFamily="34" charset="0"/>
              <a:buChar char="•"/>
            </a:pPr>
            <a:r>
              <a:rPr lang="ru-RU" b="0" i="1" dirty="0" smtClean="0"/>
              <a:t>Сезонството и фрагментираниот професионален живот обично се лош елемент за CV</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13</a:t>
            </a:fld>
            <a:endParaRPr lang="el-GR"/>
          </a:p>
        </p:txBody>
      </p:sp>
    </p:spTree>
    <p:extLst>
      <p:ext uri="{BB962C8B-B14F-4D97-AF65-F5344CB8AC3E}">
        <p14:creationId xmlns:p14="http://schemas.microsoft.com/office/powerpoint/2010/main" val="2167305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a:t>
            </a:r>
            <a:r>
              <a:rPr lang="mk-MK" b="1" i="1" baseline="0" dirty="0" smtClean="0"/>
              <a:t> за обучувачите</a:t>
            </a:r>
            <a:r>
              <a:rPr lang="en-US" b="1" i="1" dirty="0" smtClean="0"/>
              <a:t>:</a:t>
            </a:r>
            <a:endParaRPr lang="en-US" b="1" i="1" dirty="0"/>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mk-MK" b="0" i="1" dirty="0" smtClean="0"/>
              <a:t>Кога се презентираат позитивните и негативните</a:t>
            </a:r>
            <a:r>
              <a:rPr lang="mk-MK" b="0" i="1" baseline="0" dirty="0" smtClean="0"/>
              <a:t> аспекти, се предлага да се истакне следното како поважно</a:t>
            </a:r>
            <a:r>
              <a:rPr lang="en-US" b="0" i="1" dirty="0" smtClean="0"/>
              <a:t>:</a:t>
            </a:r>
            <a:endParaRPr lang="en-US" b="0" i="1" dirty="0"/>
          </a:p>
          <a:p>
            <a:endParaRPr lang="en-US" b="0" i="1" dirty="0"/>
          </a:p>
          <a:p>
            <a:pPr marL="171450" indent="-171450">
              <a:buFont typeface="Arial" panose="020B0604020202020204" pitchFamily="34" charset="0"/>
              <a:buChar char="•"/>
            </a:pPr>
            <a:r>
              <a:rPr lang="mk-MK" b="0" i="1" dirty="0" smtClean="0"/>
              <a:t>Важен</a:t>
            </a:r>
            <a:r>
              <a:rPr lang="mk-MK" b="0" i="1" baseline="0" dirty="0" smtClean="0"/>
              <a:t> аспект кај позитивите</a:t>
            </a:r>
            <a:r>
              <a:rPr lang="en-US" b="0" i="1" dirty="0" smtClean="0"/>
              <a:t>: </a:t>
            </a:r>
            <a:r>
              <a:rPr lang="mk-MK" b="0" i="1" dirty="0" smtClean="0"/>
              <a:t>Пристап до пазарот на трудот кој може да доведе до работа со полно работно време </a:t>
            </a:r>
          </a:p>
          <a:p>
            <a:pPr marL="171450" indent="-171450">
              <a:buFont typeface="Arial" panose="020B0604020202020204" pitchFamily="34" charset="0"/>
              <a:buChar char="•"/>
            </a:pPr>
            <a:r>
              <a:rPr lang="mk-MK" b="0" i="1" dirty="0" smtClean="0"/>
              <a:t>Важен аспект кај негативите</a:t>
            </a:r>
            <a:r>
              <a:rPr lang="mk-MK" b="0" i="1" baseline="0" dirty="0" smtClean="0"/>
              <a:t> </a:t>
            </a:r>
            <a:r>
              <a:rPr lang="en-US" b="0" i="1" dirty="0" smtClean="0"/>
              <a:t>(</a:t>
            </a:r>
            <a:r>
              <a:rPr lang="mk-MK" b="0" i="1" dirty="0" smtClean="0"/>
              <a:t>„цената“</a:t>
            </a:r>
            <a:r>
              <a:rPr lang="mk-MK" b="0" i="1" baseline="0" dirty="0" smtClean="0"/>
              <a:t> на позитивите</a:t>
            </a:r>
            <a:r>
              <a:rPr lang="en-US" b="0" i="1" dirty="0" smtClean="0"/>
              <a:t>): </a:t>
            </a:r>
            <a:r>
              <a:rPr lang="mk-MK" b="0" i="1" dirty="0" smtClean="0"/>
              <a:t>Нерегуларност, непредвидливост, засилена</a:t>
            </a:r>
            <a:r>
              <a:rPr lang="mk-MK" b="0" i="1" baseline="0" dirty="0" smtClean="0"/>
              <a:t> несигурност во работата</a:t>
            </a:r>
            <a:endParaRPr lang="el-GR"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14</a:t>
            </a:fld>
            <a:endParaRPr lang="el-GR"/>
          </a:p>
        </p:txBody>
      </p:sp>
    </p:spTree>
    <p:extLst>
      <p:ext uri="{BB962C8B-B14F-4D97-AF65-F5344CB8AC3E}">
        <p14:creationId xmlns:p14="http://schemas.microsoft.com/office/powerpoint/2010/main" val="1837780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 за обучувачот</a:t>
            </a:r>
            <a:r>
              <a:rPr lang="en-US" b="1" i="1" dirty="0" smtClean="0"/>
              <a:t>:</a:t>
            </a:r>
            <a:endParaRPr lang="en-US" b="1" i="1" dirty="0"/>
          </a:p>
          <a:p>
            <a:endParaRPr lang="en-US" b="1" i="1" dirty="0"/>
          </a:p>
          <a:p>
            <a:r>
              <a:rPr lang="ru-RU" b="0" i="1" dirty="0" smtClean="0"/>
              <a:t>Образец за лична карта за вработување 4. Споделување на работа - Дефиниција / За што се работи</a:t>
            </a:r>
          </a:p>
          <a:p>
            <a:r>
              <a:rPr lang="ru-RU" b="0" i="1" dirty="0" smtClean="0"/>
              <a:t>Некои елементи од специфичен интерес што обучувачот би можел да ги нагласи:</a:t>
            </a:r>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b="0" i="1" dirty="0" smtClean="0"/>
              <a:t>Развој на вештини, изгледи за кариера, но и можни конфликти (две лица на иста задача</a:t>
            </a:r>
            <a:r>
              <a:rPr lang="en-US" b="0" i="1" dirty="0" smtClean="0"/>
              <a:t>)</a:t>
            </a: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b="0" i="1" dirty="0" smtClean="0"/>
              <a:t>При прикажување на позитивните и негативните аспекти, се предлага да се истакнат следните како поважни</a:t>
            </a:r>
            <a:r>
              <a:rPr lang="en-US" b="0" i="1" dirty="0" smtClean="0"/>
              <a:t>:</a:t>
            </a:r>
            <a:endParaRPr lang="en-US" b="0" i="1" dirty="0"/>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b="0" i="1" dirty="0" smtClean="0"/>
              <a:t>Важен аспект во позитивното:</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b="0" i="1" dirty="0" smtClean="0"/>
              <a:t>Закажана шема</a:t>
            </a: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mk-MK" b="0" i="1" dirty="0" smtClean="0"/>
              <a:t>Важен</a:t>
            </a:r>
            <a:r>
              <a:rPr lang="mk-MK" b="0" i="1" baseline="0" dirty="0" smtClean="0"/>
              <a:t> аспект во негативното</a:t>
            </a:r>
            <a:r>
              <a:rPr lang="en-US" b="0" i="1" dirty="0" smtClean="0"/>
              <a:t>:</a:t>
            </a:r>
            <a:endParaRPr lang="en-US" b="0" i="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b="0" i="1" dirty="0" smtClean="0"/>
              <a:t>Можен конфликт за споделени одговорности и евентуално со работодавецот</a:t>
            </a: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endParaRPr lang="el-GR"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15</a:t>
            </a:fld>
            <a:endParaRPr lang="el-GR"/>
          </a:p>
        </p:txBody>
      </p:sp>
    </p:spTree>
    <p:extLst>
      <p:ext uri="{BB962C8B-B14F-4D97-AF65-F5344CB8AC3E}">
        <p14:creationId xmlns:p14="http://schemas.microsoft.com/office/powerpoint/2010/main" val="3114717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ru-RU" b="1" i="1" dirty="0" smtClean="0"/>
              <a:t>Белешки за обучувачот:</a:t>
            </a:r>
          </a:p>
          <a:p>
            <a:r>
              <a:rPr lang="ru-RU" b="0" i="1" dirty="0" smtClean="0"/>
              <a:t>Формулар за лична карта за вработување 5. Ко-работа - Дефиниција / За што се работи</a:t>
            </a:r>
          </a:p>
          <a:p>
            <a:endParaRPr lang="ru-RU" b="0" i="1" dirty="0" smtClean="0"/>
          </a:p>
          <a:p>
            <a:r>
              <a:rPr lang="ru-RU" b="0" i="1" dirty="0" smtClean="0"/>
              <a:t>Некои елементи од конкретен интерес што обучувачот би можел да ги нагласи:</a:t>
            </a:r>
          </a:p>
          <a:p>
            <a:endParaRPr lang="ru-RU" b="0" i="1" dirty="0" smtClean="0"/>
          </a:p>
          <a:p>
            <a:r>
              <a:rPr lang="ru-RU" b="0" i="1" dirty="0" smtClean="0"/>
              <a:t>Промовирање на вмрежување и претприемачки дух</a:t>
            </a:r>
          </a:p>
          <a:p>
            <a:r>
              <a:rPr lang="ru-RU" b="0" i="1" dirty="0" smtClean="0"/>
              <a:t>Може да ја олесни работата на претприемачките центри</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16</a:t>
            </a:fld>
            <a:endParaRPr lang="el-GR"/>
          </a:p>
        </p:txBody>
      </p:sp>
    </p:spTree>
    <p:extLst>
      <p:ext uri="{BB962C8B-B14F-4D97-AF65-F5344CB8AC3E}">
        <p14:creationId xmlns:p14="http://schemas.microsoft.com/office/powerpoint/2010/main" val="2258256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 за обучувачите</a:t>
            </a:r>
            <a:r>
              <a:rPr lang="en-US" b="1" i="1" dirty="0" smtClean="0"/>
              <a:t>:</a:t>
            </a:r>
            <a:endParaRPr lang="en-US" b="1" i="1" dirty="0"/>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b="0" i="1" dirty="0" smtClean="0"/>
              <a:t>При прикажување на позитивните и негативните аспекти, се предлага да се истакнат следните како поважни</a:t>
            </a:r>
            <a:r>
              <a:rPr lang="en-US" b="0" i="1" dirty="0" smtClean="0"/>
              <a:t>:</a:t>
            </a:r>
            <a:endParaRPr lang="en-US" b="0" i="1" dirty="0"/>
          </a:p>
          <a:p>
            <a:endParaRPr lang="en-US" b="0" i="1" dirty="0"/>
          </a:p>
          <a:p>
            <a:r>
              <a:rPr lang="ru-RU" b="0" i="1" dirty="0" smtClean="0"/>
              <a:t>Важни аспекти во позитивните страни:</a:t>
            </a:r>
          </a:p>
          <a:p>
            <a:pPr marL="171450" indent="-171450">
              <a:buFont typeface="Arial" panose="020B0604020202020204" pitchFamily="34" charset="0"/>
              <a:buChar char="•"/>
            </a:pPr>
            <a:r>
              <a:rPr lang="ru-RU" b="0" i="1" dirty="0" smtClean="0"/>
              <a:t>Вмрежување, развој на вештини (размена)</a:t>
            </a:r>
            <a:endParaRPr lang="en-US" b="0" i="1" dirty="0" smtClean="0"/>
          </a:p>
          <a:p>
            <a:pPr marL="171450" indent="-171450">
              <a:buFont typeface="Arial" panose="020B0604020202020204" pitchFamily="34" charset="0"/>
              <a:buChar char="•"/>
            </a:pPr>
            <a:r>
              <a:rPr lang="ru-RU" b="0" i="1" dirty="0" smtClean="0"/>
              <a:t>Важни аспекти во негативностите: Споделување на трошоците</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17</a:t>
            </a:fld>
            <a:endParaRPr lang="el-GR"/>
          </a:p>
        </p:txBody>
      </p:sp>
    </p:spTree>
    <p:extLst>
      <p:ext uri="{BB962C8B-B14F-4D97-AF65-F5344CB8AC3E}">
        <p14:creationId xmlns:p14="http://schemas.microsoft.com/office/powerpoint/2010/main" val="533686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 за обучувачот</a:t>
            </a:r>
            <a:r>
              <a:rPr lang="en-US" b="1" i="1" dirty="0" smtClean="0"/>
              <a:t>:</a:t>
            </a:r>
            <a:endParaRPr lang="en-US" b="1" i="1" dirty="0"/>
          </a:p>
          <a:p>
            <a:r>
              <a:rPr lang="ru-RU" b="0" i="0" dirty="0" smtClean="0"/>
              <a:t>Кратка презентација за помалку присутни формулари за вработување</a:t>
            </a:r>
            <a:r>
              <a:rPr lang="en-US" b="0" i="0" dirty="0" smtClean="0"/>
              <a:t>.</a:t>
            </a:r>
            <a:endParaRPr lang="en-US" b="0" i="0" dirty="0"/>
          </a:p>
          <a:p>
            <a:endParaRPr lang="en-US" b="0" i="0" dirty="0"/>
          </a:p>
          <a:p>
            <a:r>
              <a:rPr lang="ru-RU" b="1" i="0" dirty="0" smtClean="0"/>
              <a:t>Понатамошна активност:</a:t>
            </a:r>
          </a:p>
          <a:p>
            <a:r>
              <a:rPr lang="ru-RU" b="1" i="0" dirty="0" smtClean="0"/>
              <a:t>Отворена дискусија за мислењата во врска со новите форми за вработување</a:t>
            </a:r>
            <a:r>
              <a:rPr lang="en-US" b="1" i="0" dirty="0" smtClean="0"/>
              <a:t>.</a:t>
            </a:r>
            <a:endParaRPr lang="en-US" b="1" i="0" dirty="0"/>
          </a:p>
          <a:p>
            <a:pPr marL="171450" indent="-171450">
              <a:buFont typeface="Arial" panose="020B0604020202020204" pitchFamily="34" charset="0"/>
              <a:buChar char="•"/>
            </a:pPr>
            <a:r>
              <a:rPr lang="ru-RU" b="0" i="0" dirty="0" smtClean="0"/>
              <a:t>Како се чувствуваат младите за оваа нова работна средина</a:t>
            </a:r>
            <a:r>
              <a:rPr lang="en-US" b="0" i="0" dirty="0" smtClean="0"/>
              <a:t>?</a:t>
            </a:r>
            <a:endParaRPr lang="en-US" b="0" i="0" dirty="0"/>
          </a:p>
          <a:p>
            <a:pPr marL="171450" indent="-171450">
              <a:buFont typeface="Arial" panose="020B0604020202020204" pitchFamily="34" charset="0"/>
              <a:buChar char="•"/>
            </a:pPr>
            <a:r>
              <a:rPr lang="ru-RU" b="0" i="0" dirty="0" smtClean="0"/>
              <a:t>Дали споредуваат со она што го знаат од претходните генерации и како</a:t>
            </a:r>
            <a:r>
              <a:rPr lang="en-US" b="0" i="0" dirty="0" smtClean="0"/>
              <a:t>? (</a:t>
            </a:r>
            <a:r>
              <a:rPr lang="mk-MK" b="0" i="0" dirty="0" smtClean="0"/>
              <a:t>родителите,</a:t>
            </a:r>
            <a:r>
              <a:rPr lang="mk-MK" b="0" i="0" baseline="0" dirty="0" smtClean="0"/>
              <a:t> итн</a:t>
            </a:r>
            <a:r>
              <a:rPr lang="en-US" b="0" i="0" dirty="0" smtClean="0"/>
              <a:t>.)</a:t>
            </a:r>
            <a:endParaRPr lang="en-US" b="0" i="0" dirty="0"/>
          </a:p>
          <a:p>
            <a:pPr marL="171450" indent="-171450">
              <a:buFont typeface="Arial" panose="020B0604020202020204" pitchFamily="34" charset="0"/>
              <a:buChar char="•"/>
            </a:pPr>
            <a:r>
              <a:rPr lang="ru-RU" b="0" i="0" dirty="0" smtClean="0"/>
              <a:t>Колку професионално се чувствуваат сигурни или несигурни ако размислуваат да влезат во една или повеќе од нив</a:t>
            </a:r>
            <a:r>
              <a:rPr lang="en-US" b="0" i="0" dirty="0" smtClean="0"/>
              <a:t>?</a:t>
            </a:r>
            <a:endParaRPr lang="en-US" b="0" i="0" dirty="0"/>
          </a:p>
          <a:p>
            <a:pPr marL="171450" indent="-171450">
              <a:buFont typeface="Arial" panose="020B0604020202020204" pitchFamily="34" charset="0"/>
              <a:buChar char="•"/>
            </a:pPr>
            <a:r>
              <a:rPr lang="ru-RU" b="0" i="0" dirty="0" smtClean="0"/>
              <a:t>Колку тие сметаат дека овие формулари за вработување се фер за еден млад работник</a:t>
            </a:r>
            <a:r>
              <a:rPr lang="en-US" b="0" i="0" dirty="0" smtClean="0"/>
              <a:t>?</a:t>
            </a:r>
            <a:endParaRPr lang="en-US" b="0" i="0" dirty="0"/>
          </a:p>
          <a:p>
            <a:pPr marL="171450" indent="-171450">
              <a:buFont typeface="Arial" panose="020B0604020202020204" pitchFamily="34" charset="0"/>
              <a:buChar char="•"/>
            </a:pPr>
            <a:r>
              <a:rPr lang="ru-RU" b="0" i="0" dirty="0" smtClean="0"/>
              <a:t>Како ги поврзуваат со подоцнежните години во животот? (пензија, итн</a:t>
            </a:r>
            <a:r>
              <a:rPr lang="en-US" b="0" i="0" dirty="0" smtClean="0"/>
              <a:t>.)</a:t>
            </a:r>
            <a:endParaRPr lang="en-US" b="0" i="0" dirty="0"/>
          </a:p>
          <a:p>
            <a:pPr marL="171450" indent="-171450">
              <a:buFont typeface="Arial" panose="020B0604020202020204" pitchFamily="34" charset="0"/>
              <a:buChar char="•"/>
            </a:pPr>
            <a:r>
              <a:rPr lang="ru-RU" b="0" i="0" dirty="0" smtClean="0"/>
              <a:t>Како тие ги поврзуваат со нивното знаење што го стекнале во претходните Модули за финансиско планирање</a:t>
            </a:r>
            <a:r>
              <a:rPr lang="en-US" b="0" i="0" dirty="0" smtClean="0"/>
              <a:t>?</a:t>
            </a:r>
            <a:endParaRPr lang="en-US" b="0" i="0" dirty="0"/>
          </a:p>
          <a:p>
            <a:pPr marL="171450" indent="-171450">
              <a:buFont typeface="Arial" panose="020B0604020202020204" pitchFamily="34" charset="0"/>
              <a:buChar char="•"/>
            </a:pPr>
            <a:endParaRPr lang="en-US" b="0" i="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1800" dirty="0" smtClean="0">
                <a:solidFill>
                  <a:srgbClr val="1A1A1A"/>
                </a:solidFill>
                <a:effectLst/>
                <a:latin typeface="Verdana" panose="020B0604030504040204" pitchFamily="34" charset="0"/>
                <a:ea typeface="Calibri" panose="020F0502020204030204" pitchFamily="34" charset="0"/>
                <a:cs typeface="Arial" panose="020B0604020202020204" pitchFamily="34" charset="0"/>
              </a:rPr>
              <a:t>Идентификувајте повторливи или разновидни обрасци и направете резиме за сите да слушнат</a:t>
            </a:r>
            <a:r>
              <a:rPr lang="el-GR" sz="1800" dirty="0" smtClean="0">
                <a:solidFill>
                  <a:srgbClr val="1A1A1A"/>
                </a:solidFill>
                <a:effectLst/>
                <a:latin typeface="Verdana" panose="020B0604030504040204" pitchFamily="34"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18</a:t>
            </a:fld>
            <a:endParaRPr lang="el-GR"/>
          </a:p>
        </p:txBody>
      </p:sp>
    </p:spTree>
    <p:extLst>
      <p:ext uri="{BB962C8B-B14F-4D97-AF65-F5344CB8AC3E}">
        <p14:creationId xmlns:p14="http://schemas.microsoft.com/office/powerpoint/2010/main" val="38725104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 за обучувачот</a:t>
            </a:r>
            <a:r>
              <a:rPr lang="en-US" b="1" i="1" dirty="0" smtClean="0"/>
              <a:t>:</a:t>
            </a:r>
            <a:endParaRPr lang="en-US" b="1" i="1" dirty="0"/>
          </a:p>
          <a:p>
            <a:pPr algn="just"/>
            <a:r>
              <a:rPr lang="ru-RU" b="0" i="0" dirty="0" smtClean="0"/>
              <a:t>Поимникот ќе биде достапен на сите јазици. Презентирајте ги описите на секој концепт/поим, користејќи го Excel листот подготвен поради </a:t>
            </a:r>
            <a:r>
              <a:rPr lang="mk-MK" b="0" i="0" dirty="0" smtClean="0"/>
              <a:t>ова</a:t>
            </a:r>
            <a:r>
              <a:rPr lang="ru-RU" b="0" i="0" dirty="0" smtClean="0"/>
              <a:t>. Во онлајн верзијата на материјалот за обука, списокот ќе биде во форма на графички уредена табела.</a:t>
            </a:r>
          </a:p>
          <a:p>
            <a:pPr algn="just"/>
            <a:endParaRPr lang="ru-RU" b="0" i="0" dirty="0" smtClean="0"/>
          </a:p>
          <a:p>
            <a:pPr algn="just"/>
            <a:r>
              <a:rPr lang="ru-RU" b="0" i="0" dirty="0" smtClean="0"/>
              <a:t>Запознаеноста на приправниците со термините веројатно ќе варира. Особено оние кои немаат претходно искуство, можеби нема да ги знаат повеќето од нив. Поимникот е проследен со кратка вежба за совпаѓање, меѓутоа, табелата со поими може да послужи како знаење и референца, наместо да се сеќава на точната содржина и дефиниција на секој поим.</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19</a:t>
            </a:fld>
            <a:endParaRPr lang="el-GR"/>
          </a:p>
        </p:txBody>
      </p:sp>
    </p:spTree>
    <p:extLst>
      <p:ext uri="{BB962C8B-B14F-4D97-AF65-F5344CB8AC3E}">
        <p14:creationId xmlns:p14="http://schemas.microsoft.com/office/powerpoint/2010/main" val="3156467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a:t>
            </a:r>
            <a:r>
              <a:rPr lang="mk-MK" b="1" i="1" baseline="0" dirty="0" smtClean="0"/>
              <a:t> за обучувачот</a:t>
            </a:r>
            <a:r>
              <a:rPr lang="en-US" b="1" i="1" dirty="0" smtClean="0"/>
              <a:t>:</a:t>
            </a:r>
            <a:endParaRPr lang="en-US" b="1" i="1" dirty="0"/>
          </a:p>
          <a:p>
            <a:endParaRPr lang="en-US" b="1" i="1" dirty="0"/>
          </a:p>
          <a:p>
            <a:r>
              <a:rPr lang="ru-RU" b="0" i="0" u="sng" dirty="0" smtClean="0"/>
              <a:t>Создавање на нови форми за вработување и претприемничко размислување како области во поширокиот опсег на финансиската писменост</a:t>
            </a:r>
            <a:r>
              <a:rPr lang="en-US" b="0" i="0" u="sng" dirty="0" smtClean="0"/>
              <a:t>.   </a:t>
            </a:r>
            <a:endParaRPr lang="en-US" b="0" i="0" u="sng" dirty="0"/>
          </a:p>
          <a:p>
            <a:endParaRPr lang="en-US" b="0" i="0" u="sng" dirty="0"/>
          </a:p>
          <a:p>
            <a:r>
              <a:rPr lang="mk-MK" b="0" i="0" dirty="0" smtClean="0"/>
              <a:t>Целта</a:t>
            </a:r>
            <a:r>
              <a:rPr lang="mk-MK" b="0" i="0" baseline="0" dirty="0" smtClean="0"/>
              <a:t> на овој последен дел од овозможувањето на обуката </a:t>
            </a:r>
            <a:r>
              <a:rPr lang="en-US" b="0" i="0" dirty="0" err="1" smtClean="0"/>
              <a:t>FinFluencers</a:t>
            </a:r>
            <a:r>
              <a:rPr lang="en-US" b="0" i="0" dirty="0" smtClean="0"/>
              <a:t> </a:t>
            </a:r>
            <a:r>
              <a:rPr lang="ru-RU" b="0" i="0" dirty="0" smtClean="0"/>
              <a:t>е да се надополнат Модулите 1-4 со разгледување на вработувањето и работата како еден од изворите кои создаваат приход. Младите луѓе, особено оние од средната до доцна група од возрасната група меѓу</a:t>
            </a:r>
            <a:r>
              <a:rPr lang="ru-RU" b="0" i="0" baseline="0" dirty="0" smtClean="0"/>
              <a:t> </a:t>
            </a:r>
            <a:r>
              <a:rPr lang="ru-RU" b="0" i="0" dirty="0" smtClean="0"/>
              <a:t>19-29 години, веројатно ги направија своите први професионални чекори во ерата на пандемијата, заклучувањата дома, наглиот пораст на работата од дома, далечината, хибридната работа, тешките негативни ефекти од пандемијата врз одредени сектори на пазарот на трудот, и што е најважно, пореметувања, промени во плановите, неочекувани промени во работниот живот како што го знаевме, поттикнувајќи несигурност и неизвесност</a:t>
            </a:r>
            <a:r>
              <a:rPr lang="en-US" b="0" i="0" dirty="0" smtClean="0"/>
              <a:t>.</a:t>
            </a:r>
            <a:endParaRPr lang="en-US" b="0" i="0" dirty="0"/>
          </a:p>
          <a:p>
            <a:endParaRPr lang="en-US" b="0" i="0" dirty="0"/>
          </a:p>
          <a:p>
            <a:pPr algn="just"/>
            <a:r>
              <a:rPr lang="ru-RU" b="0" i="0" dirty="0" smtClean="0"/>
              <a:t>Пандемијата предизвика проблеми на пазарот на трудот и влијаеше на професионалните аспирации, бидејќи се појави во заднината на економската криза. Новите форми на вработување станаа истакнати со многу брзо темпо: работа на далечина, флексибилни договори за работа, неколку форми на работа со скратено работно време. Сите овие форми на вработување беа присутни и пред пандемијата, но за време на неа и по неа, тие станаа во голема мера мејнстрим, предизвикувајќи професионални планови кои се засноваа на традиционалните форми за вработување какви што ги познававме. Пандемијата потоа беше проследена со енергетска криза, зголемени трошоци за живот и инфлација, токму во времето кога високите стапки на невработеност поради економската криза почнаа да паѓаат</a:t>
            </a:r>
            <a:r>
              <a:rPr lang="en-US" b="0" i="0" dirty="0" smtClean="0"/>
              <a:t>. </a:t>
            </a:r>
            <a:endParaRPr lang="en-US" b="0" i="0" dirty="0"/>
          </a:p>
          <a:p>
            <a:pPr algn="just"/>
            <a:endParaRPr lang="en-US" b="0" i="0" dirty="0"/>
          </a:p>
          <a:p>
            <a:pPr algn="just"/>
            <a:r>
              <a:rPr lang="ru-RU" b="0" i="0" dirty="0" smtClean="0"/>
              <a:t>И на крај, концептите и феномените како што се „големата оставка“ и „тивкото напуштање“ како што се измислени од медиумите и други, сигнализираа нов културен пресврт за тоа како ние, а особено помладите генерации ги перципираат „работата“ и „вработувањето“ на прво место; кратка воведна дискусија за ова прашање би била корисна за поставување на сценографијата пред да се влезе во материјалот на Модулот. Еве линк кој дава неколку сознанија</a:t>
            </a:r>
            <a:r>
              <a:rPr lang="en-US" b="0" i="0" dirty="0" smtClean="0"/>
              <a:t> https://www.euronews.com/next/2022/05/25/no-end-in-sight-for-the-great-resignation-as-inflation-pushes-workers-to-seek-better-paid-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p>
          <a:p>
            <a:pPr algn="just"/>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algn="just"/>
            <a:r>
              <a:rPr lang="ru-RU" b="0" i="0" dirty="0" smtClean="0"/>
              <a:t>Обучувачот треба да ја оформи целта на овој Дел и да ги објасни главните цели на истиот, кои се</a:t>
            </a:r>
            <a:r>
              <a:rPr lang="en-US" b="0" i="0" dirty="0" smtClean="0"/>
              <a:t>:</a:t>
            </a:r>
            <a:r>
              <a:rPr lang="ru-RU" b="0" i="0" dirty="0" smtClean="0"/>
              <a:t> да обезбеди концизен приказ на добрите и лошите страни на овие нови форми за вработување. Понатаму, новите форми за вработување му дадоа обновен поттик на самовработувањето, бидејќи повеќето од овие нови форми се развиваат околу лице кое извршува работа (краткорочно</a:t>
            </a:r>
            <a:r>
              <a:rPr lang="en-US" b="0" i="0" dirty="0" smtClean="0"/>
              <a:t>/</a:t>
            </a:r>
            <a:r>
              <a:rPr lang="ru-RU" b="0" i="0" dirty="0" smtClean="0"/>
              <a:t>долгорочно) на самовработување/претприемачки начин. Ова ќе биде видливо во </a:t>
            </a:r>
            <a:r>
              <a:rPr lang="mk-MK" b="0" i="0" dirty="0" smtClean="0"/>
              <a:t>Единица</a:t>
            </a:r>
            <a:r>
              <a:rPr lang="mk-MK" b="0" i="0" baseline="0" dirty="0" smtClean="0"/>
              <a:t> бр.1</a:t>
            </a:r>
            <a:r>
              <a:rPr lang="ru-RU" b="0" i="0" dirty="0" smtClean="0"/>
              <a:t>, додека во Единица бр.2, Платното за бизнис модел е претставено како алатка со чија помош еден млад човек може да реализира неколку професионални иницијативи или аспирации од претприемачки карактер или на друго место, по линијата на различни аспекти кои ги одразуваат можните ресурси за тоа, но и посакуваните резултати. Дополнувајќи го материјалот за новите формулари за вработување, изготвен е неисцрпен речник на термини релевантни за вработување, за да им се помогне на практикантите да го знаат и разберат „јазикот“ на вработување и неколку видови договори, одговорности и права.</a:t>
            </a:r>
            <a:endParaRPr lang="en-US" b="0" i="0" dirty="0"/>
          </a:p>
          <a:p>
            <a:r>
              <a:rPr lang="en-US" b="0" i="0" dirty="0"/>
              <a:t>  </a:t>
            </a:r>
          </a:p>
          <a:p>
            <a:endParaRPr lang="en-US" b="1" i="1" dirty="0"/>
          </a:p>
          <a:p>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a:t>
            </a:fld>
            <a:endParaRPr lang="el-GR"/>
          </a:p>
        </p:txBody>
      </p:sp>
    </p:spTree>
    <p:extLst>
      <p:ext uri="{BB962C8B-B14F-4D97-AF65-F5344CB8AC3E}">
        <p14:creationId xmlns:p14="http://schemas.microsoft.com/office/powerpoint/2010/main" val="359402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a:t>
            </a:r>
            <a:r>
              <a:rPr lang="ru-RU" b="1" i="1" dirty="0" smtClean="0"/>
              <a:t>елешки </a:t>
            </a:r>
            <a:r>
              <a:rPr lang="ru-RU" b="1" i="1" dirty="0" smtClean="0"/>
              <a:t>за </a:t>
            </a:r>
            <a:r>
              <a:rPr lang="ru-RU" b="1" i="1" dirty="0" smtClean="0"/>
              <a:t>обучувачот</a:t>
            </a:r>
            <a:r>
              <a:rPr lang="ru-RU" b="1" i="1" dirty="0" smtClean="0"/>
              <a:t>:</a:t>
            </a:r>
          </a:p>
          <a:p>
            <a:r>
              <a:rPr lang="ru-RU" b="0" i="1" dirty="0" smtClean="0"/>
              <a:t>Тестот во својата онлајн верзија ќе ја користи функцијата влечење и совпаѓање. Овде се обезбедени двете групи на податоци, надополнети со точните совпаѓања. Резултатите ќе бидат понудени во онлајн верзијата, додека за нив може да се дискутира во офлајн верзијата. Видете ги точните совпаѓања подолу:</a:t>
            </a:r>
          </a:p>
          <a:p>
            <a:endParaRPr lang="ru-RU" b="0" i="1" dirty="0" smtClean="0"/>
          </a:p>
          <a:p>
            <a:r>
              <a:rPr lang="ru-RU" b="0" i="1" dirty="0" smtClean="0"/>
              <a:t>1 – Х</a:t>
            </a:r>
          </a:p>
          <a:p>
            <a:r>
              <a:rPr lang="ru-RU" b="0" i="1" dirty="0" smtClean="0"/>
              <a:t>2 – А</a:t>
            </a:r>
          </a:p>
          <a:p>
            <a:r>
              <a:rPr lang="ru-RU" b="0" i="1" dirty="0" smtClean="0"/>
              <a:t>3 – Б</a:t>
            </a:r>
          </a:p>
          <a:p>
            <a:r>
              <a:rPr lang="ru-RU" b="0" i="1" dirty="0" smtClean="0"/>
              <a:t>4 – Д</a:t>
            </a:r>
          </a:p>
          <a:p>
            <a:r>
              <a:rPr lang="ru-RU" b="0" i="1" dirty="0" smtClean="0"/>
              <a:t>5 - В</a:t>
            </a:r>
          </a:p>
          <a:p>
            <a:r>
              <a:rPr lang="ru-RU" b="0" i="1" dirty="0" smtClean="0"/>
              <a:t>6 - Е</a:t>
            </a:r>
          </a:p>
          <a:p>
            <a:r>
              <a:rPr lang="ru-RU" b="0" i="1" dirty="0" smtClean="0"/>
              <a:t>7 - Ф</a:t>
            </a:r>
          </a:p>
          <a:p>
            <a:r>
              <a:rPr lang="ru-RU" b="0" i="1" dirty="0" smtClean="0"/>
              <a:t>8 - Г</a:t>
            </a:r>
            <a:endParaRPr lang="en-US"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20</a:t>
            </a:fld>
            <a:endParaRPr lang="el-GR"/>
          </a:p>
        </p:txBody>
      </p:sp>
    </p:spTree>
    <p:extLst>
      <p:ext uri="{BB962C8B-B14F-4D97-AF65-F5344CB8AC3E}">
        <p14:creationId xmlns:p14="http://schemas.microsoft.com/office/powerpoint/2010/main" val="807337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 за обучувачот</a:t>
            </a:r>
            <a:r>
              <a:rPr lang="en-US" b="1" i="1" dirty="0" smtClean="0"/>
              <a:t>:</a:t>
            </a:r>
            <a:endParaRPr lang="en-US" b="1" i="1" dirty="0"/>
          </a:p>
          <a:p>
            <a:endParaRPr lang="en-US" b="1"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21</a:t>
            </a:fld>
            <a:endParaRPr lang="el-GR"/>
          </a:p>
        </p:txBody>
      </p:sp>
    </p:spTree>
    <p:extLst>
      <p:ext uri="{BB962C8B-B14F-4D97-AF65-F5344CB8AC3E}">
        <p14:creationId xmlns:p14="http://schemas.microsoft.com/office/powerpoint/2010/main" val="3360702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 за обучувачот</a:t>
            </a:r>
            <a:r>
              <a:rPr lang="en-US" b="1" i="1" dirty="0" smtClean="0"/>
              <a:t>:</a:t>
            </a:r>
            <a:endParaRPr lang="en-US" b="1" i="1" dirty="0"/>
          </a:p>
          <a:p>
            <a:endParaRPr lang="en-US" b="1" i="1" dirty="0"/>
          </a:p>
          <a:p>
            <a:r>
              <a:rPr lang="ru-RU" b="0" i="0" dirty="0" smtClean="0"/>
              <a:t>Објаснете што е BMC </a:t>
            </a:r>
            <a:r>
              <a:rPr lang="en-US" b="0" i="0" dirty="0" smtClean="0"/>
              <a:t>(</a:t>
            </a:r>
            <a:r>
              <a:rPr lang="mk-MK" b="0" i="0" dirty="0" smtClean="0"/>
              <a:t>Платно</a:t>
            </a:r>
            <a:r>
              <a:rPr lang="mk-MK" b="0" i="0" baseline="0" dirty="0" smtClean="0"/>
              <a:t> на бизнис модел)</a:t>
            </a:r>
            <a:r>
              <a:rPr lang="ru-RU" b="0" i="0" dirty="0" smtClean="0"/>
              <a:t>. За потребите на офлајн сесиите, користете го сценариото од видеото подолу. Додека објаснувате, можете да го користите IKEA BMC, како што е дадено во следниот слајд.</a:t>
            </a:r>
          </a:p>
          <a:p>
            <a:r>
              <a:rPr lang="ru-RU" b="0" i="0" dirty="0" smtClean="0"/>
              <a:t>Во продолжение следува наративниот дел од краткото видео</a:t>
            </a:r>
            <a:r>
              <a:rPr lang="en-US" b="0" i="0" dirty="0" smtClean="0"/>
              <a:t>:</a:t>
            </a:r>
            <a:endParaRPr lang="en-US" b="0" i="0" dirty="0"/>
          </a:p>
          <a:p>
            <a:endParaRPr lang="en-US" b="0" i="0" dirty="0"/>
          </a:p>
          <a:p>
            <a:r>
              <a:rPr lang="ru-RU" sz="1800" i="0" baseline="-25000" dirty="0" smtClean="0">
                <a:effectLst/>
                <a:latin typeface="Calibri" panose="020F0502020204030204" pitchFamily="34" charset="0"/>
                <a:ea typeface="Calibri" panose="020F0502020204030204" pitchFamily="34" charset="0"/>
                <a:cs typeface="Times New Roman" panose="02020603050405020304" pitchFamily="18" charset="0"/>
              </a:rPr>
              <a:t>Шаблонот за платно за бизнис модел беше развиен од Алекс Остервалдер и Ив Пигнер и воведен во книгата „Генерација на деловни модели“ како рамка за планирање и тестирање на бизнис моделот на една организација во 2005 година.</a:t>
            </a:r>
            <a:r>
              <a:rPr lang="en-US" sz="1800" i="0" baseline="-250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1800" i="0" baseline="-25000" dirty="0">
                <a:effectLst/>
                <a:latin typeface="Calibri" panose="020F0502020204030204" pitchFamily="34" charset="0"/>
                <a:ea typeface="Calibri" panose="020F0502020204030204" pitchFamily="34" charset="0"/>
                <a:cs typeface="Times New Roman" panose="02020603050405020304" pitchFamily="18" charset="0"/>
              </a:rPr>
              <a:t/>
            </a:r>
            <a:br>
              <a:rPr lang="en-US" sz="1800" i="0" baseline="-25000" dirty="0">
                <a:effectLst/>
                <a:latin typeface="Calibri" panose="020F0502020204030204" pitchFamily="34" charset="0"/>
                <a:ea typeface="Calibri" panose="020F0502020204030204" pitchFamily="34" charset="0"/>
                <a:cs typeface="Times New Roman" panose="02020603050405020304" pitchFamily="18" charset="0"/>
              </a:rPr>
            </a:br>
            <a:endParaRPr lang="el-GR" sz="1200" b="0" i="0" kern="1200" dirty="0">
              <a:solidFill>
                <a:schemeClr val="tx1"/>
              </a:solidFill>
              <a:latin typeface="+mn-lt"/>
              <a:ea typeface="+mn-ea"/>
              <a:cs typeface="+mn-cs"/>
            </a:endParaRPr>
          </a:p>
          <a:p>
            <a:pPr algn="l"/>
            <a:r>
              <a:rPr lang="ru-RU" sz="1200" b="0" i="0" kern="1200" dirty="0" smtClean="0">
                <a:solidFill>
                  <a:schemeClr val="tx1"/>
                </a:solidFill>
                <a:latin typeface="+mn-lt"/>
                <a:ea typeface="+mn-ea"/>
                <a:cs typeface="+mn-cs"/>
              </a:rPr>
              <a:t>Платното за бизнис модел (BMC) е алатка за развој на нов или документирање на постоечки бизнис модел. За целите на оваа обука, таа може да се користи и за следење на секаков вид на нов потфат, како на пример размислување за вклучување во професионална активност што одговара на некоја нова форма на вработување како што е прикажано, што може да има и претприемачки пресврт. BMC е визуелна табела со елементи што ја опишуваат понудата за вредност на компанијата, идејата, производот или услугата, потребната инфраструктура, потенцијалните клиенти или корисници и соодветните финансии. BMC ви овозможува да визуелизирате и оцените деловен или професионален концепт на една страница</a:t>
            </a:r>
            <a:r>
              <a:rPr lang="en-US" sz="1200" b="0" i="0" kern="1200" dirty="0" smtClean="0">
                <a:solidFill>
                  <a:schemeClr val="tx1"/>
                </a:solidFill>
                <a:latin typeface="+mn-lt"/>
                <a:ea typeface="+mn-ea"/>
                <a:cs typeface="+mn-cs"/>
              </a:rPr>
              <a:t>.</a:t>
            </a:r>
            <a:r>
              <a:rPr lang="en-US" sz="1200" b="0" i="0" kern="1200" dirty="0">
                <a:solidFill>
                  <a:schemeClr val="tx1"/>
                </a:solidFill>
                <a:latin typeface="+mn-lt"/>
                <a:ea typeface="+mn-ea"/>
                <a:cs typeface="+mn-cs"/>
              </a:rPr>
              <a:t/>
            </a:r>
            <a:br>
              <a:rPr lang="en-US" sz="1200" b="0" i="0" kern="1200" dirty="0">
                <a:solidFill>
                  <a:schemeClr val="tx1"/>
                </a:solidFill>
                <a:latin typeface="+mn-lt"/>
                <a:ea typeface="+mn-ea"/>
                <a:cs typeface="+mn-cs"/>
              </a:rPr>
            </a:br>
            <a:r>
              <a:rPr lang="en-US" sz="1200" b="0" i="0" kern="1200" dirty="0">
                <a:solidFill>
                  <a:schemeClr val="tx1"/>
                </a:solidFill>
                <a:latin typeface="+mn-lt"/>
                <a:ea typeface="+mn-ea"/>
                <a:cs typeface="+mn-cs"/>
              </a:rPr>
              <a:t/>
            </a:r>
            <a:br>
              <a:rPr lang="en-US" sz="1200" b="0" i="0" kern="1200" dirty="0">
                <a:solidFill>
                  <a:schemeClr val="tx1"/>
                </a:solidFill>
                <a:latin typeface="+mn-lt"/>
                <a:ea typeface="+mn-ea"/>
                <a:cs typeface="+mn-cs"/>
              </a:rPr>
            </a:br>
            <a:r>
              <a:rPr lang="en-US" sz="1200" b="0" i="0" kern="1200" dirty="0" smtClean="0">
                <a:solidFill>
                  <a:schemeClr val="tx1"/>
                </a:solidFill>
                <a:latin typeface="+mn-lt"/>
                <a:ea typeface="+mn-ea"/>
                <a:cs typeface="+mn-cs"/>
              </a:rPr>
              <a:t>BMC </a:t>
            </a:r>
            <a:r>
              <a:rPr lang="mk-MK" sz="1200" b="0" i="0" kern="1200" dirty="0" smtClean="0">
                <a:solidFill>
                  <a:schemeClr val="tx1"/>
                </a:solidFill>
                <a:latin typeface="+mn-lt"/>
                <a:ea typeface="+mn-ea"/>
                <a:cs typeface="+mn-cs"/>
              </a:rPr>
              <a:t>содржи</a:t>
            </a:r>
            <a:r>
              <a:rPr lang="mk-MK" sz="1200" b="0" i="0" kern="1200" baseline="0" dirty="0" smtClean="0">
                <a:solidFill>
                  <a:schemeClr val="tx1"/>
                </a:solidFill>
                <a:latin typeface="+mn-lt"/>
                <a:ea typeface="+mn-ea"/>
                <a:cs typeface="+mn-cs"/>
              </a:rPr>
              <a:t> девет кутии</a:t>
            </a:r>
            <a:r>
              <a:rPr lang="en-US" sz="1200" b="0" i="0" kern="1200" dirty="0" smtClean="0">
                <a:solidFill>
                  <a:schemeClr val="tx1"/>
                </a:solidFill>
                <a:latin typeface="+mn-lt"/>
                <a:ea typeface="+mn-ea"/>
                <a:cs typeface="+mn-cs"/>
              </a:rPr>
              <a:t>: </a:t>
            </a:r>
            <a:endParaRPr lang="en-US" sz="1200" b="0" i="0" kern="1200" dirty="0">
              <a:solidFill>
                <a:schemeClr val="tx1"/>
              </a:solidFill>
              <a:latin typeface="+mn-lt"/>
              <a:ea typeface="+mn-ea"/>
              <a:cs typeface="+mn-cs"/>
            </a:endParaRPr>
          </a:p>
          <a:p>
            <a:pPr algn="l"/>
            <a:endParaRPr lang="el-GR" sz="1200" b="0" i="0" kern="1200" dirty="0">
              <a:solidFill>
                <a:schemeClr val="tx1"/>
              </a:solidFill>
              <a:latin typeface="+mn-lt"/>
              <a:ea typeface="+mn-ea"/>
              <a:cs typeface="+mn-cs"/>
            </a:endParaRPr>
          </a:p>
          <a:p>
            <a:r>
              <a:rPr lang="ru-RU" sz="1200" b="0" i="0" kern="1200" dirty="0" smtClean="0">
                <a:solidFill>
                  <a:schemeClr val="tx1"/>
                </a:solidFill>
                <a:latin typeface="+mn-lt"/>
                <a:ea typeface="+mn-ea"/>
                <a:cs typeface="+mn-cs"/>
              </a:rPr>
              <a:t>На </a:t>
            </a:r>
            <a:r>
              <a:rPr lang="ru-RU" sz="1200" b="1" i="0" kern="1200" dirty="0" smtClean="0">
                <a:solidFill>
                  <a:schemeClr val="tx1"/>
                </a:solidFill>
                <a:latin typeface="+mn-lt"/>
                <a:ea typeface="+mn-ea"/>
                <a:cs typeface="+mn-cs"/>
              </a:rPr>
              <a:t>левата страна </a:t>
            </a:r>
            <a:r>
              <a:rPr lang="ru-RU" sz="1200" b="0" i="0" kern="1200" dirty="0" smtClean="0">
                <a:solidFill>
                  <a:schemeClr val="tx1"/>
                </a:solidFill>
                <a:latin typeface="+mn-lt"/>
                <a:ea typeface="+mn-ea"/>
                <a:cs typeface="+mn-cs"/>
              </a:rPr>
              <a:t>се деловната, претприемачката идеја или елементите на новите професионални напори во однос на факторите што можете да ги контролирате</a:t>
            </a:r>
            <a:r>
              <a:rPr lang="en-US" sz="1200" b="0" i="0" kern="1200" dirty="0" smtClean="0">
                <a:solidFill>
                  <a:schemeClr val="tx1"/>
                </a:solidFill>
                <a:latin typeface="+mn-lt"/>
                <a:ea typeface="+mn-ea"/>
                <a:cs typeface="+mn-cs"/>
              </a:rPr>
              <a:t>:</a:t>
            </a:r>
            <a:endParaRPr lang="en-US" sz="1200" b="0" i="0" kern="1200" dirty="0">
              <a:solidFill>
                <a:schemeClr val="tx1"/>
              </a:solidFill>
              <a:latin typeface="+mn-lt"/>
              <a:ea typeface="+mn-ea"/>
              <a:cs typeface="+mn-cs"/>
            </a:endParaRPr>
          </a:p>
          <a:p>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 </a:t>
            </a:r>
            <a:endParaRPr lang="el-GR" sz="1200" b="0" i="0" kern="1200" dirty="0">
              <a:solidFill>
                <a:schemeClr val="tx1"/>
              </a:solidFill>
              <a:latin typeface="+mn-lt"/>
              <a:ea typeface="+mn-ea"/>
              <a:cs typeface="+mn-cs"/>
            </a:endParaRPr>
          </a:p>
          <a:p>
            <a:r>
              <a:rPr lang="mk-MK" sz="1200" b="1" i="0" kern="1200" dirty="0" smtClean="0">
                <a:solidFill>
                  <a:schemeClr val="tx1"/>
                </a:solidFill>
                <a:latin typeface="+mn-lt"/>
                <a:ea typeface="+mn-ea"/>
                <a:cs typeface="+mn-cs"/>
              </a:rPr>
              <a:t>Клучни активности</a:t>
            </a:r>
            <a:r>
              <a:rPr lang="en-US" sz="1200" b="1" i="0" kern="1200" dirty="0" smtClean="0">
                <a:solidFill>
                  <a:schemeClr val="tx1"/>
                </a:solidFill>
                <a:latin typeface="+mn-lt"/>
                <a:ea typeface="+mn-ea"/>
                <a:cs typeface="+mn-cs"/>
              </a:rPr>
              <a:t>: </a:t>
            </a:r>
            <a:r>
              <a:rPr lang="ru-RU" sz="1200" b="0" i="0" kern="1200" dirty="0" smtClean="0">
                <a:solidFill>
                  <a:schemeClr val="tx1"/>
                </a:solidFill>
                <a:latin typeface="+mn-lt"/>
                <a:ea typeface="+mn-ea"/>
                <a:cs typeface="+mn-cs"/>
              </a:rPr>
              <a:t>Кои активности се потребни за да се исполни нашиот предлог за вредност (предлогот за вредност како што ќе видиме, стои во центарот на шаблонот</a:t>
            </a:r>
            <a:r>
              <a:rPr lang="en-US" sz="1200" b="0" i="0" kern="1200" dirty="0" smtClean="0">
                <a:solidFill>
                  <a:schemeClr val="tx1"/>
                </a:solidFill>
                <a:latin typeface="+mn-lt"/>
                <a:ea typeface="+mn-ea"/>
                <a:cs typeface="+mn-cs"/>
              </a:rPr>
              <a:t>)</a:t>
            </a:r>
            <a:endParaRPr lang="el-GR" sz="1200" b="0" i="0" kern="1200" dirty="0">
              <a:solidFill>
                <a:schemeClr val="tx1"/>
              </a:solidFill>
              <a:latin typeface="+mn-lt"/>
              <a:ea typeface="+mn-ea"/>
              <a:cs typeface="+mn-cs"/>
            </a:endParaRPr>
          </a:p>
          <a:p>
            <a:r>
              <a:rPr lang="mk-MK" sz="1200" b="1" i="0" kern="1200" dirty="0" smtClean="0">
                <a:solidFill>
                  <a:schemeClr val="tx1"/>
                </a:solidFill>
                <a:latin typeface="+mn-lt"/>
                <a:ea typeface="+mn-ea"/>
                <a:cs typeface="+mn-cs"/>
              </a:rPr>
              <a:t>Клучни</a:t>
            </a:r>
            <a:r>
              <a:rPr lang="mk-MK" sz="1200" b="1" i="0" kern="1200" baseline="0" dirty="0" smtClean="0">
                <a:solidFill>
                  <a:schemeClr val="tx1"/>
                </a:solidFill>
                <a:latin typeface="+mn-lt"/>
                <a:ea typeface="+mn-ea"/>
                <a:cs typeface="+mn-cs"/>
              </a:rPr>
              <a:t> ресурси</a:t>
            </a:r>
            <a:r>
              <a:rPr lang="en-US" sz="1200" b="1" i="0" kern="1200" dirty="0" smtClean="0">
                <a:solidFill>
                  <a:schemeClr val="tx1"/>
                </a:solidFill>
                <a:latin typeface="+mn-lt"/>
                <a:ea typeface="+mn-ea"/>
                <a:cs typeface="+mn-cs"/>
              </a:rPr>
              <a:t>: </a:t>
            </a:r>
            <a:r>
              <a:rPr lang="mk-MK" sz="1200" b="0" i="0" kern="1200" dirty="0" smtClean="0">
                <a:solidFill>
                  <a:schemeClr val="tx1"/>
                </a:solidFill>
                <a:latin typeface="+mn-lt"/>
                <a:ea typeface="+mn-ea"/>
                <a:cs typeface="+mn-cs"/>
              </a:rPr>
              <a:t>Какви</a:t>
            </a:r>
            <a:r>
              <a:rPr lang="mk-MK" sz="1200" b="0" i="0" kern="1200" baseline="0" dirty="0" smtClean="0">
                <a:solidFill>
                  <a:schemeClr val="tx1"/>
                </a:solidFill>
                <a:latin typeface="+mn-lt"/>
                <a:ea typeface="+mn-ea"/>
                <a:cs typeface="+mn-cs"/>
              </a:rPr>
              <a:t> човечки, интелектуални, финансиски ресурси се потребни</a:t>
            </a:r>
            <a:r>
              <a:rPr lang="en-US" sz="1200" b="0" i="0" kern="1200" dirty="0" smtClean="0">
                <a:solidFill>
                  <a:schemeClr val="tx1"/>
                </a:solidFill>
                <a:latin typeface="+mn-lt"/>
                <a:ea typeface="+mn-ea"/>
                <a:cs typeface="+mn-cs"/>
              </a:rPr>
              <a:t>?</a:t>
            </a:r>
            <a:endParaRPr lang="el-GR" sz="1200" b="0" i="0" kern="1200" dirty="0">
              <a:solidFill>
                <a:schemeClr val="tx1"/>
              </a:solidFill>
              <a:latin typeface="+mn-lt"/>
              <a:ea typeface="+mn-ea"/>
              <a:cs typeface="+mn-cs"/>
            </a:endParaRPr>
          </a:p>
          <a:p>
            <a:r>
              <a:rPr lang="mk-MK" sz="1200" b="1" i="0" kern="1200" dirty="0" smtClean="0">
                <a:solidFill>
                  <a:schemeClr val="tx1"/>
                </a:solidFill>
                <a:latin typeface="+mn-lt"/>
                <a:ea typeface="+mn-ea"/>
                <a:cs typeface="+mn-cs"/>
              </a:rPr>
              <a:t>Клучни партнери</a:t>
            </a:r>
            <a:r>
              <a:rPr lang="en-US" sz="1200" b="1" i="0" kern="1200" dirty="0" smtClean="0">
                <a:solidFill>
                  <a:schemeClr val="tx1"/>
                </a:solidFill>
                <a:latin typeface="+mn-lt"/>
                <a:ea typeface="+mn-ea"/>
                <a:cs typeface="+mn-cs"/>
              </a:rPr>
              <a:t>:</a:t>
            </a:r>
            <a:r>
              <a:rPr lang="en-US" sz="1200" b="1" i="0" kern="1200" dirty="0">
                <a:solidFill>
                  <a:schemeClr val="tx1"/>
                </a:solidFill>
                <a:latin typeface="+mn-lt"/>
                <a:ea typeface="+mn-ea"/>
                <a:cs typeface="+mn-cs"/>
              </a:rPr>
              <a:t> </a:t>
            </a:r>
            <a:r>
              <a:rPr lang="ru-RU" sz="1200" b="0" i="0" kern="1200" dirty="0" smtClean="0">
                <a:solidFill>
                  <a:schemeClr val="tx1"/>
                </a:solidFill>
                <a:latin typeface="+mn-lt"/>
                <a:ea typeface="+mn-ea"/>
                <a:cs typeface="+mn-cs"/>
              </a:rPr>
              <a:t>Кој е потребен за да ја спроведе вашата идеја освен вас? Кои ќе бидат вашите можни партнери и кои потребни ресурси ги носат тие</a:t>
            </a:r>
            <a:r>
              <a:rPr lang="en-US" sz="1200" b="0" i="0" kern="1200" dirty="0" smtClean="0">
                <a:solidFill>
                  <a:schemeClr val="tx1"/>
                </a:solidFill>
                <a:latin typeface="+mn-lt"/>
                <a:ea typeface="+mn-ea"/>
                <a:cs typeface="+mn-cs"/>
              </a:rPr>
              <a:t>?</a:t>
            </a:r>
            <a:endParaRPr lang="el-GR" sz="1200" b="0" i="0" kern="1200" dirty="0">
              <a:solidFill>
                <a:schemeClr val="tx1"/>
              </a:solidFill>
              <a:latin typeface="+mn-lt"/>
              <a:ea typeface="+mn-ea"/>
              <a:cs typeface="+mn-cs"/>
            </a:endParaRPr>
          </a:p>
          <a:p>
            <a:r>
              <a:rPr lang="mk-MK" sz="1200" b="1" i="0" kern="1200" dirty="0" smtClean="0">
                <a:solidFill>
                  <a:schemeClr val="tx1"/>
                </a:solidFill>
                <a:latin typeface="+mn-lt"/>
                <a:ea typeface="+mn-ea"/>
                <a:cs typeface="+mn-cs"/>
              </a:rPr>
              <a:t>Структура на трошоците</a:t>
            </a:r>
            <a:r>
              <a:rPr lang="en-US" sz="1200" b="1" i="0" kern="1200" dirty="0" smtClean="0">
                <a:solidFill>
                  <a:schemeClr val="tx1"/>
                </a:solidFill>
                <a:latin typeface="+mn-lt"/>
                <a:ea typeface="+mn-ea"/>
                <a:cs typeface="+mn-cs"/>
              </a:rPr>
              <a:t>: </a:t>
            </a:r>
            <a:r>
              <a:rPr lang="ru-RU" sz="1200" b="0" i="0" kern="1200" dirty="0" smtClean="0">
                <a:solidFill>
                  <a:schemeClr val="tx1"/>
                </a:solidFill>
                <a:latin typeface="+mn-lt"/>
                <a:ea typeface="+mn-ea"/>
                <a:cs typeface="+mn-cs"/>
              </a:rPr>
              <a:t>Кои трошоци би биле вклучени при сето тоа поставување и водење? Кои од активностите наведени погоре се најскапи, а кои поевтини? Кои од клучните ресурси се најскапи, а кои поевтини</a:t>
            </a:r>
            <a:r>
              <a:rPr lang="en-US" sz="1200" b="0" i="0" kern="1200" dirty="0" smtClean="0">
                <a:solidFill>
                  <a:schemeClr val="tx1"/>
                </a:solidFill>
                <a:latin typeface="+mn-lt"/>
                <a:ea typeface="+mn-ea"/>
                <a:cs typeface="+mn-cs"/>
              </a:rPr>
              <a:t>?</a:t>
            </a:r>
            <a:endParaRPr lang="el-GR"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 </a:t>
            </a:r>
            <a:endParaRPr lang="el-GR" sz="1200" b="0" i="0" kern="1200" dirty="0" smtClean="0">
              <a:solidFill>
                <a:schemeClr val="tx1"/>
              </a:solidFill>
              <a:latin typeface="+mn-lt"/>
              <a:ea typeface="+mn-ea"/>
              <a:cs typeface="+mn-cs"/>
            </a:endParaRPr>
          </a:p>
          <a:p>
            <a:r>
              <a:rPr lang="ru-RU" sz="1200" b="0" i="0" kern="1200" dirty="0" smtClean="0">
                <a:solidFill>
                  <a:schemeClr val="tx1"/>
                </a:solidFill>
                <a:latin typeface="+mn-lt"/>
                <a:ea typeface="+mn-ea"/>
                <a:cs typeface="+mn-cs"/>
              </a:rPr>
              <a:t>На </a:t>
            </a:r>
            <a:r>
              <a:rPr lang="ru-RU" sz="1200" b="1" i="0" kern="1200" dirty="0" smtClean="0">
                <a:solidFill>
                  <a:schemeClr val="tx1"/>
                </a:solidFill>
                <a:latin typeface="+mn-lt"/>
                <a:ea typeface="+mn-ea"/>
                <a:cs typeface="+mn-cs"/>
              </a:rPr>
              <a:t>десната страна </a:t>
            </a:r>
            <a:r>
              <a:rPr lang="ru-RU" sz="1200" b="0" i="0" kern="1200" dirty="0" smtClean="0">
                <a:solidFill>
                  <a:schemeClr val="tx1"/>
                </a:solidFill>
                <a:latin typeface="+mn-lt"/>
                <a:ea typeface="+mn-ea"/>
                <a:cs typeface="+mn-cs"/>
              </a:rPr>
              <a:t>се надворешни фактори кои не можете директно да ги контролирате</a:t>
            </a:r>
            <a:r>
              <a:rPr lang="en-US" sz="1200" b="0" i="0" kern="1200" dirty="0" smtClean="0">
                <a:solidFill>
                  <a:schemeClr val="tx1"/>
                </a:solidFill>
                <a:latin typeface="+mn-lt"/>
                <a:ea typeface="+mn-ea"/>
                <a:cs typeface="+mn-cs"/>
              </a:rPr>
              <a:t>:</a:t>
            </a:r>
          </a:p>
          <a:p>
            <a:endParaRPr lang="el-GR" sz="1200" b="0" i="0" kern="1200" dirty="0">
              <a:solidFill>
                <a:schemeClr val="tx1"/>
              </a:solidFill>
              <a:latin typeface="+mn-lt"/>
              <a:ea typeface="+mn-ea"/>
              <a:cs typeface="+mn-cs"/>
            </a:endParaRPr>
          </a:p>
          <a:p>
            <a:r>
              <a:rPr lang="mk-MK" sz="1200" b="1" i="0" kern="1200" dirty="0" smtClean="0">
                <a:solidFill>
                  <a:schemeClr val="tx1"/>
                </a:solidFill>
                <a:latin typeface="+mn-lt"/>
                <a:ea typeface="+mn-ea"/>
                <a:cs typeface="+mn-cs"/>
              </a:rPr>
              <a:t>Сегменти на клиенти</a:t>
            </a:r>
            <a:r>
              <a:rPr lang="en-US" sz="1200" b="1" i="0" kern="1200" dirty="0" smtClean="0">
                <a:solidFill>
                  <a:schemeClr val="tx1"/>
                </a:solidFill>
                <a:latin typeface="+mn-lt"/>
                <a:ea typeface="+mn-ea"/>
                <a:cs typeface="+mn-cs"/>
              </a:rPr>
              <a:t>: </a:t>
            </a:r>
            <a:r>
              <a:rPr lang="ru-RU" sz="1200" b="0" i="0" kern="1200" dirty="0" smtClean="0">
                <a:solidFill>
                  <a:schemeClr val="tx1"/>
                </a:solidFill>
                <a:latin typeface="+mn-lt"/>
                <a:ea typeface="+mn-ea"/>
                <a:cs typeface="+mn-cs"/>
              </a:rPr>
              <a:t>За кого го правите/создавате/произведувате она што го подготвувате? (ова секако е поврзано со вашиот предлог за вредност) Кои од тие личности/група личности се најважни овде? Колку се различни овие личности или групи на луѓе</a:t>
            </a:r>
            <a:r>
              <a:rPr lang="en-US" sz="1200" b="0" i="0" kern="1200" dirty="0" smtClean="0">
                <a:solidFill>
                  <a:schemeClr val="tx1"/>
                </a:solidFill>
                <a:latin typeface="+mn-lt"/>
                <a:ea typeface="+mn-ea"/>
                <a:cs typeface="+mn-cs"/>
              </a:rPr>
              <a:t>?</a:t>
            </a:r>
            <a:endParaRPr lang="el-GR" sz="1200" b="0" i="0" kern="1200" dirty="0">
              <a:solidFill>
                <a:schemeClr val="tx1"/>
              </a:solidFill>
              <a:latin typeface="+mn-lt"/>
              <a:ea typeface="+mn-ea"/>
              <a:cs typeface="+mn-cs"/>
            </a:endParaRPr>
          </a:p>
          <a:p>
            <a:r>
              <a:rPr lang="mk-MK" sz="1200" b="1" i="0" kern="1200" dirty="0" smtClean="0">
                <a:solidFill>
                  <a:schemeClr val="tx1"/>
                </a:solidFill>
                <a:latin typeface="+mn-lt"/>
                <a:ea typeface="+mn-ea"/>
                <a:cs typeface="+mn-cs"/>
              </a:rPr>
              <a:t>Односи со клиенти</a:t>
            </a:r>
            <a:r>
              <a:rPr lang="en-US" sz="1200" b="1" i="0" kern="1200" dirty="0" smtClean="0">
                <a:solidFill>
                  <a:schemeClr val="tx1"/>
                </a:solidFill>
                <a:latin typeface="+mn-lt"/>
                <a:ea typeface="+mn-ea"/>
                <a:cs typeface="+mn-cs"/>
              </a:rPr>
              <a:t>: </a:t>
            </a:r>
            <a:r>
              <a:rPr lang="ru-RU" sz="1200" b="0" i="0" kern="1200" dirty="0" smtClean="0">
                <a:solidFill>
                  <a:schemeClr val="tx1"/>
                </a:solidFill>
                <a:latin typeface="+mn-lt"/>
                <a:ea typeface="+mn-ea"/>
                <a:cs typeface="+mn-cs"/>
              </a:rPr>
              <a:t>Каков вид на односи со вашите клиенти/корисници/приматели на вашите стоки или услуги се предвидени? (на пример, некаков вид помош од личност до личност или врска заснована на заедницата</a:t>
            </a:r>
            <a:r>
              <a:rPr lang="en-US" sz="1200" b="0" i="0" kern="1200" dirty="0" smtClean="0">
                <a:solidFill>
                  <a:schemeClr val="tx1"/>
                </a:solidFill>
                <a:latin typeface="+mn-lt"/>
                <a:ea typeface="+mn-ea"/>
                <a:cs typeface="+mn-cs"/>
              </a:rPr>
              <a:t>)</a:t>
            </a:r>
            <a:endParaRPr lang="el-GR" sz="1200" b="0" i="0" kern="1200" dirty="0">
              <a:solidFill>
                <a:schemeClr val="tx1"/>
              </a:solidFill>
              <a:latin typeface="+mn-lt"/>
              <a:ea typeface="+mn-ea"/>
              <a:cs typeface="+mn-cs"/>
            </a:endParaRPr>
          </a:p>
          <a:p>
            <a:r>
              <a:rPr lang="ru-RU" sz="1200" b="1" i="0" kern="1200" dirty="0" smtClean="0">
                <a:solidFill>
                  <a:schemeClr val="tx1"/>
                </a:solidFill>
                <a:latin typeface="+mn-lt"/>
                <a:ea typeface="+mn-ea"/>
                <a:cs typeface="+mn-cs"/>
              </a:rPr>
              <a:t>Канали за дистрибуција: </a:t>
            </a:r>
            <a:r>
              <a:rPr lang="ru-RU" sz="1200" b="0" i="0" kern="1200" dirty="0" smtClean="0">
                <a:solidFill>
                  <a:schemeClr val="tx1"/>
                </a:solidFill>
                <a:latin typeface="+mn-lt"/>
                <a:ea typeface="+mn-ea"/>
                <a:cs typeface="+mn-cs"/>
              </a:rPr>
              <a:t>Како ќе стигнат до овие лица? Преку кои канали (офлајн или онлајн)? Колку би можеле да бидат скапи?</a:t>
            </a:r>
          </a:p>
          <a:p>
            <a:r>
              <a:rPr lang="ru-RU" sz="1200" b="1" i="0" kern="1200" dirty="0" smtClean="0">
                <a:solidFill>
                  <a:schemeClr val="tx1"/>
                </a:solidFill>
                <a:latin typeface="+mn-lt"/>
                <a:ea typeface="+mn-ea"/>
                <a:cs typeface="+mn-cs"/>
              </a:rPr>
              <a:t>Текови на приходи: </a:t>
            </a:r>
            <a:r>
              <a:rPr lang="ru-RU" sz="1200" b="0" i="0" kern="1200" dirty="0" smtClean="0">
                <a:solidFill>
                  <a:schemeClr val="tx1"/>
                </a:solidFill>
                <a:latin typeface="+mn-lt"/>
                <a:ea typeface="+mn-ea"/>
                <a:cs typeface="+mn-cs"/>
              </a:rPr>
              <a:t>За која вредност се спремни да платат овие лица?</a:t>
            </a:r>
            <a:r>
              <a:rPr lang="en-US" sz="1200" b="0" i="0" kern="1200" dirty="0">
                <a:solidFill>
                  <a:schemeClr val="tx1"/>
                </a:solidFill>
                <a:latin typeface="+mn-lt"/>
                <a:ea typeface="+mn-ea"/>
                <a:cs typeface="+mn-cs"/>
              </a:rPr>
              <a:t/>
            </a:r>
            <a:br>
              <a:rPr lang="en-US" sz="1200" b="0" i="0" kern="1200" dirty="0">
                <a:solidFill>
                  <a:schemeClr val="tx1"/>
                </a:solidFill>
                <a:latin typeface="+mn-lt"/>
                <a:ea typeface="+mn-ea"/>
                <a:cs typeface="+mn-cs"/>
              </a:rPr>
            </a:br>
            <a:r>
              <a:rPr lang="en-US" sz="1200" b="0" i="0" kern="1200" dirty="0">
                <a:solidFill>
                  <a:schemeClr val="tx1"/>
                </a:solidFill>
                <a:latin typeface="+mn-lt"/>
                <a:ea typeface="+mn-ea"/>
                <a:cs typeface="+mn-cs"/>
              </a:rPr>
              <a:t/>
            </a:r>
            <a:br>
              <a:rPr lang="en-US" sz="1200" b="0" i="0" kern="1200" dirty="0">
                <a:solidFill>
                  <a:schemeClr val="tx1"/>
                </a:solidFill>
                <a:latin typeface="+mn-lt"/>
                <a:ea typeface="+mn-ea"/>
                <a:cs typeface="+mn-cs"/>
              </a:rPr>
            </a:br>
            <a:r>
              <a:rPr lang="ru-RU" sz="1200" b="0" i="0" kern="1200" dirty="0" smtClean="0">
                <a:solidFill>
                  <a:schemeClr val="tx1"/>
                </a:solidFill>
                <a:latin typeface="+mn-lt"/>
                <a:ea typeface="+mn-ea"/>
                <a:cs typeface="+mn-cs"/>
              </a:rPr>
              <a:t>Во </a:t>
            </a:r>
            <a:r>
              <a:rPr lang="ru-RU" sz="1200" b="1" i="0" kern="1200" dirty="0" smtClean="0">
                <a:solidFill>
                  <a:schemeClr val="tx1"/>
                </a:solidFill>
                <a:latin typeface="+mn-lt"/>
                <a:ea typeface="+mn-ea"/>
                <a:cs typeface="+mn-cs"/>
              </a:rPr>
              <a:t>центарот </a:t>
            </a:r>
            <a:r>
              <a:rPr lang="ru-RU" sz="1200" b="0" i="0" kern="1200" dirty="0" smtClean="0">
                <a:solidFill>
                  <a:schemeClr val="tx1"/>
                </a:solidFill>
                <a:latin typeface="+mn-lt"/>
                <a:ea typeface="+mn-ea"/>
                <a:cs typeface="+mn-cs"/>
              </a:rPr>
              <a:t>стои нашиот предлог за вредност. Која и да е употребата на нашиот BMC, нашиот предлог за вредност треба да се состои од овие елементи</a:t>
            </a:r>
            <a:r>
              <a:rPr lang="en-US" sz="1200" b="0" i="0" kern="1200" dirty="0" smtClean="0">
                <a:solidFill>
                  <a:schemeClr val="tx1"/>
                </a:solidFill>
                <a:latin typeface="+mn-lt"/>
                <a:ea typeface="+mn-ea"/>
                <a:cs typeface="+mn-cs"/>
              </a:rPr>
              <a:t>:</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1) </a:t>
            </a:r>
            <a:r>
              <a:rPr lang="ru-RU" sz="1200" b="0" i="0" kern="1200" dirty="0" smtClean="0">
                <a:solidFill>
                  <a:schemeClr val="tx1"/>
                </a:solidFill>
                <a:latin typeface="+mn-lt"/>
                <a:ea typeface="+mn-ea"/>
                <a:cs typeface="+mn-cs"/>
              </a:rPr>
              <a:t>Која е </a:t>
            </a:r>
            <a:r>
              <a:rPr lang="ru-RU" sz="1200" b="1" i="0" kern="1200" dirty="0" smtClean="0">
                <a:solidFill>
                  <a:schemeClr val="tx1"/>
                </a:solidFill>
                <a:latin typeface="+mn-lt"/>
                <a:ea typeface="+mn-ea"/>
                <a:cs typeface="+mn-cs"/>
              </a:rPr>
              <a:t>вредноста</a:t>
            </a:r>
            <a:r>
              <a:rPr lang="ru-RU" sz="1200" b="0" i="0" kern="1200" dirty="0" smtClean="0">
                <a:solidFill>
                  <a:schemeClr val="tx1"/>
                </a:solidFill>
                <a:latin typeface="+mn-lt"/>
                <a:ea typeface="+mn-ea"/>
                <a:cs typeface="+mn-cs"/>
              </a:rPr>
              <a:t> што планираме да ја испорачаме</a:t>
            </a:r>
            <a:r>
              <a:rPr lang="en-US" sz="1200" b="0" i="0" kern="1200" dirty="0" smtClean="0">
                <a:solidFill>
                  <a:schemeClr val="tx1"/>
                </a:solidFill>
                <a:latin typeface="+mn-lt"/>
                <a:ea typeface="+mn-ea"/>
                <a:cs typeface="+mn-cs"/>
              </a:rPr>
              <a:t>?</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2) </a:t>
            </a:r>
            <a:r>
              <a:rPr lang="ru-RU" sz="1200" b="0" i="0" kern="1200" dirty="0" smtClean="0">
                <a:solidFill>
                  <a:schemeClr val="tx1"/>
                </a:solidFill>
                <a:latin typeface="+mn-lt"/>
                <a:ea typeface="+mn-ea"/>
                <a:cs typeface="+mn-cs"/>
              </a:rPr>
              <a:t>На кој </a:t>
            </a:r>
            <a:r>
              <a:rPr lang="ru-RU" sz="1200" b="1" i="0" kern="1200" dirty="0" smtClean="0">
                <a:solidFill>
                  <a:schemeClr val="tx1"/>
                </a:solidFill>
                <a:latin typeface="+mn-lt"/>
                <a:ea typeface="+mn-ea"/>
                <a:cs typeface="+mn-cs"/>
              </a:rPr>
              <a:t>проблем/-и</a:t>
            </a:r>
            <a:r>
              <a:rPr lang="ru-RU" sz="1200" b="1" i="0" kern="1200" baseline="0" dirty="0" smtClean="0">
                <a:solidFill>
                  <a:schemeClr val="tx1"/>
                </a:solidFill>
                <a:latin typeface="+mn-lt"/>
                <a:ea typeface="+mn-ea"/>
                <a:cs typeface="+mn-cs"/>
              </a:rPr>
              <a:t> </a:t>
            </a:r>
            <a:r>
              <a:rPr lang="ru-RU" sz="1200" b="0" i="0" kern="1200" dirty="0" smtClean="0">
                <a:solidFill>
                  <a:schemeClr val="tx1"/>
                </a:solidFill>
                <a:latin typeface="+mn-lt"/>
                <a:ea typeface="+mn-ea"/>
                <a:cs typeface="+mn-cs"/>
              </a:rPr>
              <a:t>одговара оваа вредност</a:t>
            </a:r>
            <a:r>
              <a:rPr lang="en-US" sz="1200" b="0" i="0" kern="1200" dirty="0" smtClean="0">
                <a:solidFill>
                  <a:schemeClr val="tx1"/>
                </a:solidFill>
                <a:latin typeface="+mn-lt"/>
                <a:ea typeface="+mn-ea"/>
                <a:cs typeface="+mn-cs"/>
              </a:rPr>
              <a:t>?</a:t>
            </a:r>
            <a:endParaRPr lang="el-GR" sz="1200" b="0" i="0" kern="1200" dirty="0">
              <a:solidFill>
                <a:schemeClr val="tx1"/>
              </a:solidFill>
              <a:latin typeface="+mn-lt"/>
              <a:ea typeface="+mn-ea"/>
              <a:cs typeface="+mn-cs"/>
            </a:endParaRPr>
          </a:p>
          <a:p>
            <a:r>
              <a:rPr lang="en-US" sz="1200" b="0" i="0" kern="1200" dirty="0" smtClean="0">
                <a:solidFill>
                  <a:schemeClr val="tx1"/>
                </a:solidFill>
                <a:latin typeface="+mn-lt"/>
                <a:ea typeface="+mn-ea"/>
                <a:cs typeface="+mn-cs"/>
              </a:rPr>
              <a:t>3)</a:t>
            </a:r>
            <a:r>
              <a:rPr lang="mk-MK" sz="1200" b="0" i="0" kern="1200" baseline="0" dirty="0" smtClean="0">
                <a:solidFill>
                  <a:schemeClr val="tx1"/>
                </a:solidFill>
                <a:latin typeface="+mn-lt"/>
                <a:ea typeface="+mn-ea"/>
                <a:cs typeface="+mn-cs"/>
              </a:rPr>
              <a:t> К</a:t>
            </a:r>
            <a:r>
              <a:rPr lang="ru-RU" sz="1200" b="0" i="0" kern="1200" dirty="0" smtClean="0">
                <a:solidFill>
                  <a:schemeClr val="tx1"/>
                </a:solidFill>
                <a:latin typeface="+mn-lt"/>
                <a:ea typeface="+mn-ea"/>
                <a:cs typeface="+mn-cs"/>
              </a:rPr>
              <a:t>ои конкретни потреби на реални лица се покриени?</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4) </a:t>
            </a:r>
            <a:r>
              <a:rPr lang="mk-MK" sz="1200" b="0" i="0" kern="1200" dirty="0" smtClean="0">
                <a:solidFill>
                  <a:schemeClr val="tx1"/>
                </a:solidFill>
                <a:latin typeface="+mn-lt"/>
                <a:ea typeface="+mn-ea"/>
                <a:cs typeface="+mn-cs"/>
              </a:rPr>
              <a:t>Кој </a:t>
            </a:r>
            <a:r>
              <a:rPr lang="mk-MK" sz="1200" b="1" i="0" kern="1200" dirty="0" smtClean="0">
                <a:solidFill>
                  <a:schemeClr val="tx1"/>
                </a:solidFill>
                <a:latin typeface="+mn-lt"/>
                <a:ea typeface="+mn-ea"/>
                <a:cs typeface="+mn-cs"/>
              </a:rPr>
              <a:t>производ</a:t>
            </a:r>
            <a:r>
              <a:rPr lang="mk-MK" sz="1200" b="1" i="0" kern="1200" baseline="0" dirty="0" smtClean="0">
                <a:solidFill>
                  <a:schemeClr val="tx1"/>
                </a:solidFill>
                <a:latin typeface="+mn-lt"/>
                <a:ea typeface="+mn-ea"/>
                <a:cs typeface="+mn-cs"/>
              </a:rPr>
              <a:t> или услуга </a:t>
            </a:r>
            <a:r>
              <a:rPr lang="mk-MK" sz="1200" b="0" i="0" kern="1200" baseline="0" dirty="0" smtClean="0">
                <a:solidFill>
                  <a:schemeClr val="tx1"/>
                </a:solidFill>
                <a:latin typeface="+mn-lt"/>
                <a:ea typeface="+mn-ea"/>
                <a:cs typeface="+mn-cs"/>
              </a:rPr>
              <a:t>го нудите</a:t>
            </a:r>
            <a:r>
              <a:rPr lang="en-US" sz="1200" b="0" i="0" kern="1200" dirty="0" smtClean="0">
                <a:solidFill>
                  <a:schemeClr val="tx1"/>
                </a:solidFill>
                <a:latin typeface="+mn-lt"/>
                <a:ea typeface="+mn-ea"/>
                <a:cs typeface="+mn-cs"/>
              </a:rPr>
              <a:t>? </a:t>
            </a:r>
            <a:r>
              <a:rPr lang="en-US" sz="1200" b="0" i="0" kern="1200" dirty="0">
                <a:solidFill>
                  <a:schemeClr val="tx1"/>
                </a:solidFill>
                <a:latin typeface="+mn-lt"/>
                <a:ea typeface="+mn-ea"/>
                <a:cs typeface="+mn-cs"/>
              </a:rPr>
              <a:t/>
            </a:r>
            <a:br>
              <a:rPr lang="en-US" sz="1200" b="0" i="0" kern="1200" dirty="0">
                <a:solidFill>
                  <a:schemeClr val="tx1"/>
                </a:solidFill>
                <a:latin typeface="+mn-lt"/>
                <a:ea typeface="+mn-ea"/>
                <a:cs typeface="+mn-cs"/>
              </a:rPr>
            </a:br>
            <a:r>
              <a:rPr lang="en-US" sz="1200" b="0" i="0" kern="1200" dirty="0">
                <a:solidFill>
                  <a:schemeClr val="tx1"/>
                </a:solidFill>
                <a:latin typeface="+mn-lt"/>
                <a:ea typeface="+mn-ea"/>
                <a:cs typeface="+mn-cs"/>
              </a:rPr>
              <a:t/>
            </a:r>
            <a:br>
              <a:rPr lang="en-US" sz="1200" b="0" i="0" kern="1200" dirty="0">
                <a:solidFill>
                  <a:schemeClr val="tx1"/>
                </a:solidFill>
                <a:latin typeface="+mn-lt"/>
                <a:ea typeface="+mn-ea"/>
                <a:cs typeface="+mn-cs"/>
              </a:rPr>
            </a:br>
            <a:endParaRPr lang="el-GR" sz="1200" b="0" i="0" kern="1200" dirty="0">
              <a:solidFill>
                <a:schemeClr val="tx1"/>
              </a:solidFill>
              <a:latin typeface="+mn-lt"/>
              <a:ea typeface="+mn-ea"/>
              <a:cs typeface="+mn-cs"/>
            </a:endParaRPr>
          </a:p>
          <a:p>
            <a:r>
              <a:rPr lang="ru-RU" sz="1200" b="0" i="0" kern="1200" dirty="0" smtClean="0">
                <a:solidFill>
                  <a:schemeClr val="tx1"/>
                </a:solidFill>
                <a:latin typeface="+mn-lt"/>
                <a:ea typeface="+mn-ea"/>
                <a:cs typeface="+mn-cs"/>
              </a:rPr>
              <a:t>Она што е важно овде е самиот процес на обид за пополнување на овој шаблон, дури и со некои празнини, или недефинирани, нејасни точки и елементи или аспекти. Ова ќе ви помогне да поставите нов професионален потфат, вклучително и некоја претприемничка идеја што можеби ја имате, или идеја за влегување во професионална дејност покрај традиционалното вработување како вработен</a:t>
            </a:r>
            <a:r>
              <a:rPr lang="en-US" sz="1200" b="0" i="0" kern="1200" dirty="0" smtClean="0">
                <a:solidFill>
                  <a:schemeClr val="tx1"/>
                </a:solidFill>
                <a:latin typeface="+mn-lt"/>
                <a:ea typeface="+mn-ea"/>
                <a:cs typeface="+mn-cs"/>
              </a:rPr>
              <a:t>. </a:t>
            </a:r>
            <a:endParaRPr lang="el-GR" sz="1200" b="0" i="0" kern="1200" dirty="0">
              <a:solidFill>
                <a:schemeClr val="tx1"/>
              </a:solidFill>
              <a:latin typeface="+mn-lt"/>
              <a:ea typeface="+mn-ea"/>
              <a:cs typeface="+mn-cs"/>
            </a:endParaRPr>
          </a:p>
          <a:p>
            <a:endParaRPr lang="en-US" b="1"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22</a:t>
            </a:fld>
            <a:endParaRPr lang="el-GR"/>
          </a:p>
        </p:txBody>
      </p:sp>
    </p:spTree>
    <p:extLst>
      <p:ext uri="{BB962C8B-B14F-4D97-AF65-F5344CB8AC3E}">
        <p14:creationId xmlns:p14="http://schemas.microsoft.com/office/powerpoint/2010/main" val="1815881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a:t>
            </a:r>
            <a:r>
              <a:rPr lang="mk-MK" b="1" i="1" baseline="0" dirty="0" smtClean="0"/>
              <a:t> за обучувачот</a:t>
            </a:r>
            <a:r>
              <a:rPr lang="en-US" b="1" i="1" dirty="0" smtClean="0"/>
              <a:t>:</a:t>
            </a:r>
            <a:endParaRPr lang="en-US" b="1" i="1" dirty="0"/>
          </a:p>
          <a:p>
            <a:pPr algn="just"/>
            <a:r>
              <a:rPr lang="ru-RU" b="0" i="0" dirty="0" smtClean="0"/>
              <a:t>Ова е шаблон за уредување за онлајн и офлајн вежбање. Практикантите го пополнуваат, распоредувајќи постоечка или имагинарна идеја. Поентата е да се разбере како овие аспекти (кутиите) комуницираат и условуваат едни со други, без разлика колку е грандиозна или скромна нивната идеја или нов план за вработување. Можете да ги поддржувате додека одат, па дури и да дозволите соработка, да формирате групи меѓу слушателите за да работат на заеднички BMC и идеи. Вежбата ќе биде подобро изведена ако на вашите слушатели им обезбедите А2, А3 или уште поголеми отпечатени шаблони. Во случај да има повеќе од една достапна табла, можете исто така да користите табли и маркери за две или повеќе групи практиканти.</a:t>
            </a:r>
            <a:endParaRPr lang="en-US" b="0" i="0" dirty="0" smtClean="0"/>
          </a:p>
          <a:p>
            <a:endParaRPr lang="en-US" b="0" i="0" dirty="0"/>
          </a:p>
          <a:p>
            <a:r>
              <a:rPr lang="ru-RU" b="0" i="0" dirty="0" smtClean="0"/>
              <a:t>Дозволете им на практикантите по лице или група накратко да ги претстават своите идеи на платно. Отворено нека го кажат своето мислење за позитивните и негативните страни на BMC како алатка.</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23</a:t>
            </a:fld>
            <a:endParaRPr lang="el-GR"/>
          </a:p>
        </p:txBody>
      </p:sp>
    </p:spTree>
    <p:extLst>
      <p:ext uri="{BB962C8B-B14F-4D97-AF65-F5344CB8AC3E}">
        <p14:creationId xmlns:p14="http://schemas.microsoft.com/office/powerpoint/2010/main" val="1604440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a:t>
            </a:r>
            <a:r>
              <a:rPr lang="mk-MK" b="1" i="1" baseline="0" dirty="0" smtClean="0"/>
              <a:t> за обучувачот</a:t>
            </a:r>
            <a:r>
              <a:rPr lang="en-US" b="1" i="1" dirty="0" smtClean="0"/>
              <a:t>:</a:t>
            </a:r>
            <a:endParaRPr lang="en-US" b="1" i="1" dirty="0"/>
          </a:p>
          <a:p>
            <a:endParaRPr lang="en-US" b="1" i="1" dirty="0"/>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mk-MK"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Целта на овој дел од обуката</a:t>
            </a:r>
            <a:r>
              <a:rPr lang="mk-MK" sz="1800" b="0" u="none"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е следново</a:t>
            </a:r>
            <a:r>
              <a:rPr lang="en-US"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sz="32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ru-RU"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Накратко да се демонстрираат нови форми на вработување кои дојдоа до израз особено за време на пандемијата Ковид-19 и се сосема различни од традиционалните вработувања и работни места и вклучуваат алтернативен начин на работа во однос на просторот, времето, средствата и работните односи.</a:t>
            </a:r>
          </a:p>
          <a:p>
            <a:pPr marL="342900" lvl="0" indent="-342900" algn="just">
              <a:lnSpc>
                <a:spcPct val="107000"/>
              </a:lnSpc>
              <a:buFont typeface="Symbol" panose="05050102010706020507" pitchFamily="18" charset="2"/>
              <a:buChar char=""/>
            </a:pPr>
            <a:r>
              <a:rPr lang="ru-RU"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Да се ​​претстават заеднички термини и „жаргон“ како што се користат при вработувањето и имаат врска со одговорности, права, обврски, прописи кои го условуваат односот работодавач-вработен.</a:t>
            </a:r>
          </a:p>
          <a:p>
            <a:pPr marL="342900" lvl="0" indent="-342900" algn="just">
              <a:lnSpc>
                <a:spcPct val="107000"/>
              </a:lnSpc>
              <a:buFont typeface="Symbol" panose="05050102010706020507" pitchFamily="18" charset="2"/>
              <a:buChar char=""/>
            </a:pPr>
            <a:r>
              <a:rPr lang="ru-RU"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Да ве запознаам со концептот на Бизнис модел платно како алатка оригинално развиена за дизајнирање или тестирање на бизнис модел, кој сепак може да се користи за потребите на обуката на FinFluencers за да се постават и визуелизираат главните елементи на професионална или промена во кариерата од претприемачки или помалку претприемачки карактер, особено размислување во смисла на нови форми за вработување кои носат со себе самовработување и/или претприемачки начин на размислување.</a:t>
            </a:r>
          </a:p>
          <a:p>
            <a:pPr marL="0" lvl="0" indent="0" algn="just">
              <a:lnSpc>
                <a:spcPct val="107000"/>
              </a:lnSpc>
              <a:buFont typeface="Symbol" panose="05050102010706020507" pitchFamily="18" charset="2"/>
              <a:buNone/>
            </a:pPr>
            <a:r>
              <a:rPr lang="ru-RU"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Овој дел е последен во низата од 4 претходни модули и треба да се смета како додатен. Вработувањето, работата, работното</a:t>
            </a:r>
            <a:r>
              <a:rPr lang="ru-RU" sz="1800" b="0" u="none"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место</a:t>
            </a:r>
            <a:r>
              <a:rPr lang="ru-RU"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бизнисот, овде треба да се сметаат како извор на приход, но и на инвестиции и трошоци, така што е директно поврзано со планирање на личните финансии, скицирање на личен или семеен буџет, планирање на краток, среден, и на долг рок.</a:t>
            </a:r>
            <a:endParaRPr lang="en-US"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Очекуваните резултати од учењето се:</a:t>
            </a:r>
          </a:p>
          <a:p>
            <a:pPr marL="285750" indent="-285750" algn="just">
              <a:buFont typeface="Arial" panose="020B0604020202020204" pitchFamily="34" charset="0"/>
              <a:buChar char="•"/>
            </a:pPr>
            <a:r>
              <a:rPr lang="ru-RU"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Разбирање на нови и разновидни форми за вработување, како и основна терминологија за вработување (што се однесува на стекнување знаење)</a:t>
            </a:r>
          </a:p>
          <a:p>
            <a:pPr marL="285750" indent="-285750" algn="just">
              <a:buFont typeface="Arial" panose="020B0604020202020204" pitchFamily="34" charset="0"/>
              <a:buChar char="•"/>
            </a:pPr>
            <a:r>
              <a:rPr lang="ru-RU"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Разбирање и примена на практични алатки (BMC) за самовработување, бизнис и претприемачки идеи (што се однесува на знаење, но и стекнување вештини, како и негување на претприемачки став, кој во секој случај е многу застапен во новата форма на вработување).</a:t>
            </a:r>
          </a:p>
          <a:p>
            <a:pPr marL="0" indent="0" algn="just">
              <a:buFont typeface="Arial" panose="020B0604020202020204" pitchFamily="34" charset="0"/>
              <a:buNone/>
            </a:pPr>
            <a:endParaRPr lang="en-US" sz="1800" b="0" u="none"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800" b="0" i="0" dirty="0" smtClean="0"/>
              <a:t>Воведете ги двата главни посакувани исходи од учењето. Објаснете дека првиот исход од учењето се однесува на стекнување основни знаења за новите обрасци за вработување и основна терминологија за вработување (неисцрпен речник), додека вториот исход од учењето се однесува на стекнување вештини - особено користење на платно за бизнис модел како алатка за нарачка на претприемачки или други идеи за самовработување во или надвор од новите форми за вработување. Објаснете им на учесниците дека од нив се очекува да работат со BMC и да создадат целосно платно на вистинска или измислена идеја.</a:t>
            </a:r>
          </a:p>
          <a:p>
            <a:pPr algn="just"/>
            <a:endParaRPr lang="en-US" sz="1800" b="0" i="0" dirty="0"/>
          </a:p>
          <a:p>
            <a:pPr algn="just"/>
            <a:r>
              <a:rPr lang="ru-RU" sz="1800" b="0" i="0" dirty="0" smtClean="0"/>
              <a:t>Така, вашите слушатели ќе имаат јасен преглед на она што се очекува од нив во однос на разбирање, знаење и стекнување вештини или понатамошен развој во овој Модул.</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b="1"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3</a:t>
            </a:fld>
            <a:endParaRPr lang="el-GR"/>
          </a:p>
        </p:txBody>
      </p:sp>
    </p:spTree>
    <p:extLst>
      <p:ext uri="{BB962C8B-B14F-4D97-AF65-F5344CB8AC3E}">
        <p14:creationId xmlns:p14="http://schemas.microsoft.com/office/powerpoint/2010/main" val="2406331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ru-RU" b="1" i="1" dirty="0" smtClean="0"/>
              <a:t>Белешки за обучувачот:</a:t>
            </a:r>
          </a:p>
          <a:p>
            <a:endParaRPr lang="ru-RU" b="1" i="1" dirty="0" smtClean="0"/>
          </a:p>
          <a:p>
            <a:r>
              <a:rPr lang="ru-RU" b="0" i="0" u="sng" dirty="0" smtClean="0"/>
              <a:t>Структурата на Делот овде подолу претставена во форма на 2 единици што одговараат на темите како што е прикажано на слајдот погоре:</a:t>
            </a:r>
          </a:p>
          <a:p>
            <a:endParaRPr lang="ru-RU" b="0" i="0" u="sng" dirty="0" smtClean="0"/>
          </a:p>
          <a:p>
            <a:r>
              <a:rPr lang="ru-RU" b="0" i="0" u="sng" dirty="0" smtClean="0"/>
              <a:t>Единица 1</a:t>
            </a:r>
            <a:r>
              <a:rPr lang="en-US" b="0" i="0" u="sng" dirty="0" smtClean="0"/>
              <a:t>:</a:t>
            </a:r>
          </a:p>
          <a:p>
            <a:endParaRPr lang="en-US" b="0" i="0" u="sng" dirty="0"/>
          </a:p>
          <a:p>
            <a:pPr algn="just"/>
            <a:r>
              <a:rPr lang="ru-RU" b="0" i="0" dirty="0" smtClean="0"/>
              <a:t>Во 5.1.1 практикантите ќе се запознаат со најраспространетите нови форми за вработување. Во зависност од националниот контекст секој пат, некои од учесниците може да им бидат попознати од другите. Од ваша страна би било корисно да се сврти вниманието на фактот дека бидејќи овие нови форми за вработување вклучуваат далечинско работење со транснационален карактер, практикантите би можеле да се вклучат во некои форми на вработување, кои не се толку познати во нивните земји. Ова би додало дополнителна вредност за нив, особено имајќи преглед на она што постои на транснационално ниво.</a:t>
            </a:r>
          </a:p>
          <a:p>
            <a:pPr algn="just"/>
            <a:endParaRPr lang="en-US" b="0" i="0" dirty="0"/>
          </a:p>
          <a:p>
            <a:pPr algn="just"/>
            <a:r>
              <a:rPr lang="ru-RU" b="0" i="0" dirty="0" smtClean="0"/>
              <a:t>Во 5.1.2 (Поимник за вработување), во овој момент, можете да објасните дека помага да се запознаете со основните концепти кои практикантот може да ги запознае додека разговара за нова работна позиција, како и за време на нивното вработување (договори за вработување, условите за социјално осигурување, итн.). Основните термини може да се разликуваат од земја до земја, но тие означуваат повеќе или помалку слични теми релевантни за односот работодавач-вработен, како и законодавството што го обликува овој однос.</a:t>
            </a:r>
          </a:p>
          <a:p>
            <a:pPr algn="just"/>
            <a:endParaRPr lang="en-US" b="0" i="0" dirty="0"/>
          </a:p>
          <a:p>
            <a:pPr algn="just"/>
            <a:r>
              <a:rPr lang="mk-MK" b="0" i="0" u="sng" dirty="0" smtClean="0"/>
              <a:t>Единица</a:t>
            </a:r>
            <a:r>
              <a:rPr lang="en-US" b="0" i="0" u="sng" dirty="0" smtClean="0"/>
              <a:t> </a:t>
            </a:r>
            <a:r>
              <a:rPr lang="en-US" b="0" i="0" u="sng" dirty="0"/>
              <a:t>2:</a:t>
            </a:r>
          </a:p>
          <a:p>
            <a:endParaRPr lang="en-US" b="0" i="0" u="sng" dirty="0"/>
          </a:p>
          <a:p>
            <a:pPr algn="just"/>
            <a:r>
              <a:rPr lang="ru-RU" b="0" i="0" dirty="0" smtClean="0"/>
              <a:t>Единицата 2 (5.2.1) содржи стекнување знаење и искуствен карактер на стекнување вештини. Учесниците најпрво ќе бидат воведени во филозофијата за платно за бизнис модел, а потоа ќе биде побарано да го користат шаблонот за уредување на Платно за бизнис модел.</a:t>
            </a:r>
          </a:p>
          <a:p>
            <a:pPr algn="just"/>
            <a:endParaRPr lang="ru-RU" b="0" i="0" dirty="0" smtClean="0"/>
          </a:p>
          <a:p>
            <a:pPr algn="just"/>
            <a:r>
              <a:rPr lang="ru-RU" b="0" i="0" dirty="0" smtClean="0"/>
              <a:t>Во</a:t>
            </a:r>
            <a:r>
              <a:rPr lang="mk-MK" b="0" i="0" baseline="0" dirty="0" smtClean="0"/>
              <a:t> Единица бр.1</a:t>
            </a:r>
            <a:r>
              <a:rPr lang="ru-RU" b="0" i="0" dirty="0" smtClean="0"/>
              <a:t>, има краток тест за усогласување на поимникот за вработување само за да бидете во тек со некои важни термини.</a:t>
            </a:r>
          </a:p>
          <a:p>
            <a:pPr algn="just"/>
            <a:r>
              <a:rPr lang="ru-RU" b="0" i="0" dirty="0" smtClean="0"/>
              <a:t>Во Единица</a:t>
            </a:r>
            <a:r>
              <a:rPr lang="ru-RU" b="0" i="0" baseline="0" dirty="0" smtClean="0"/>
              <a:t> бр.2, </a:t>
            </a:r>
            <a:r>
              <a:rPr lang="ru-RU" b="0" i="0" dirty="0" smtClean="0"/>
              <a:t>се очекува практикантот да биде поактивен и поангажиран, бидејќи постои шаблон за уредување на Бизнис модел платно со кој ќе работите на обновување на некоја претприемничка</a:t>
            </a:r>
            <a:r>
              <a:rPr lang="ru-RU" b="0" i="0" baseline="0" dirty="0" smtClean="0"/>
              <a:t> </a:t>
            </a:r>
            <a:r>
              <a:rPr lang="ru-RU" b="0" i="0" dirty="0" smtClean="0"/>
              <a:t>идеја/активност за вработување/самовработување. Пред тоа има основни информации за филозофијата на платното за бизнис модел и неговите компоненти.</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4</a:t>
            </a:fld>
            <a:endParaRPr lang="el-GR"/>
          </a:p>
        </p:txBody>
      </p:sp>
    </p:spTree>
    <p:extLst>
      <p:ext uri="{BB962C8B-B14F-4D97-AF65-F5344CB8AC3E}">
        <p14:creationId xmlns:p14="http://schemas.microsoft.com/office/powerpoint/2010/main" val="1095101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a:t>
            </a:r>
            <a:r>
              <a:rPr lang="mk-MK" b="1" i="1" baseline="0" dirty="0" smtClean="0"/>
              <a:t> за обучувачот</a:t>
            </a:r>
            <a:r>
              <a:rPr lang="en-US" b="1" i="1" baseline="0" dirty="0" smtClean="0"/>
              <a:t>:</a:t>
            </a:r>
            <a:endParaRPr lang="en-US" b="1" i="1" dirty="0"/>
          </a:p>
          <a:p>
            <a:endParaRPr lang="en-US" b="1" i="1" dirty="0"/>
          </a:p>
          <a:p>
            <a:r>
              <a:rPr lang="ru-RU" b="0" i="0" dirty="0" smtClean="0"/>
              <a:t>Ова е почетна точка на Модул 5 со единица 5.1 Финансиска писменост за новиот пејзаж за вработување</a:t>
            </a:r>
          </a:p>
          <a:p>
            <a:endParaRPr lang="ru-RU" b="0" i="0" dirty="0" smtClean="0"/>
          </a:p>
          <a:p>
            <a:pPr algn="just"/>
            <a:r>
              <a:rPr lang="ru-RU" b="0" i="0" dirty="0" smtClean="0"/>
              <a:t>Овде, главните точки што треба да се истакнат се разликите помеѓу традиционалните и новите форми на вработување</a:t>
            </a:r>
            <a:r>
              <a:rPr lang="en-US" b="0" i="0" dirty="0" smtClean="0"/>
              <a:t>,</a:t>
            </a:r>
            <a:r>
              <a:rPr lang="ru-RU" b="0" i="0" dirty="0" smtClean="0"/>
              <a:t> во однос на:</a:t>
            </a:r>
          </a:p>
          <a:p>
            <a:pPr marL="171450" indent="-171450" algn="just">
              <a:buFont typeface="Arial" panose="020B0604020202020204" pitchFamily="34" charset="0"/>
              <a:buChar char="•"/>
            </a:pPr>
            <a:r>
              <a:rPr lang="ru-RU" b="0" i="0" dirty="0" smtClean="0"/>
              <a:t>Односите работодавач-вработен</a:t>
            </a:r>
          </a:p>
          <a:p>
            <a:pPr marL="171450" indent="-171450" algn="just">
              <a:buFont typeface="Arial" panose="020B0604020202020204" pitchFamily="34" charset="0"/>
              <a:buChar char="•"/>
            </a:pPr>
            <a:r>
              <a:rPr lang="ru-RU" b="0" i="0" dirty="0" smtClean="0"/>
              <a:t>Време</a:t>
            </a:r>
          </a:p>
          <a:p>
            <a:pPr marL="171450" indent="-171450" algn="just">
              <a:buFont typeface="Arial" panose="020B0604020202020204" pitchFamily="34" charset="0"/>
              <a:buChar char="•"/>
            </a:pPr>
            <a:r>
              <a:rPr lang="ru-RU" b="0" i="0" dirty="0" smtClean="0"/>
              <a:t>Место</a:t>
            </a:r>
          </a:p>
          <a:p>
            <a:pPr marL="171450" indent="-171450" algn="just">
              <a:buFont typeface="Arial" panose="020B0604020202020204" pitchFamily="34" charset="0"/>
              <a:buChar char="•"/>
            </a:pPr>
            <a:r>
              <a:rPr lang="ru-RU" b="0" i="0" dirty="0" smtClean="0"/>
              <a:t>Средства и алатки</a:t>
            </a:r>
            <a:endParaRPr lang="en-US" b="0" i="0" dirty="0" smtClean="0"/>
          </a:p>
          <a:p>
            <a:pPr marL="0" indent="0" algn="just">
              <a:buFont typeface="Arial" panose="020B0604020202020204" pitchFamily="34" charset="0"/>
              <a:buNone/>
            </a:pPr>
            <a:endParaRPr lang="en-US" b="0" i="0" dirty="0"/>
          </a:p>
          <a:p>
            <a:pPr marL="0" indent="0" algn="just">
              <a:buFont typeface="Arial" panose="020B0604020202020204" pitchFamily="34" charset="0"/>
              <a:buNone/>
            </a:pPr>
            <a:r>
              <a:rPr lang="ru-RU" sz="1000" b="0" i="1" baseline="0" dirty="0" smtClean="0"/>
              <a:t>Предлог за понатамошно </a:t>
            </a:r>
            <a:r>
              <a:rPr lang="mk-MK" sz="1000" b="0" i="1" baseline="0" dirty="0" smtClean="0"/>
              <a:t>создавање</a:t>
            </a:r>
            <a:r>
              <a:rPr lang="ru-RU" sz="1000" b="0" i="1" baseline="0" dirty="0" smtClean="0"/>
              <a:t> на темата обработена во оваа единица преку поврзување со вашиот вовед:</a:t>
            </a:r>
            <a:endParaRPr lang="en-US" sz="1000" b="0" i="1" baseline="0" dirty="0" smtClean="0"/>
          </a:p>
          <a:p>
            <a:pPr marL="0" indent="0" algn="just">
              <a:buFont typeface="Arial" panose="020B0604020202020204" pitchFamily="34" charset="0"/>
              <a:buNone/>
            </a:pPr>
            <a:endParaRPr lang="en-US" sz="1000" b="0" i="1" baseline="0" dirty="0" smtClean="0"/>
          </a:p>
          <a:p>
            <a:pPr marL="0" indent="0" algn="just">
              <a:buFont typeface="Arial" panose="020B0604020202020204" pitchFamily="34" charset="0"/>
              <a:buNone/>
            </a:pPr>
            <a:r>
              <a:rPr lang="ru-RU" sz="1000" b="0" i="1" baseline="0" dirty="0" smtClean="0"/>
              <a:t>Можете да спомнете дека традиционалните облици на вработување како на пример стандардните работни позиции 9-5 на фиксен договор за вработување - беа и сè уште комбинираат одредени карактеристики кои припаѓаат на новите, пофлексибилни форми за вработување. Ова почна да се случува за време на продолжените заклучувања </a:t>
            </a:r>
            <a:r>
              <a:rPr lang="mk-MK" sz="1000" b="0" i="1" baseline="0" dirty="0" smtClean="0"/>
              <a:t>дома </a:t>
            </a:r>
            <a:r>
              <a:rPr lang="ru-RU" sz="1000" b="0" i="1" baseline="0" dirty="0" smtClean="0"/>
              <a:t>во пандемијата Ковид-19 како задолжителна мерка. Тоа го зголеми присуството на домашна канцеларија и работа на далечина, дури и во бизниси и компании каде што работењето од далечина беше целосно отсутно или невозможно (на пр., банкарскиот сектор, услугите на f2f, директната продажба (на стоки), итн.). Како такво, тоа беше и голем експеримент кој ги тестираше и работодавците и вработените и остави важно „наследство“ по олеснувањето на мерките за пандемијата. И со овој процес директно се поврзуваат појавите на големата резигнација и тивкото откажување, споменати во воведните белешки.</a:t>
            </a:r>
            <a:endParaRPr lang="en-US" sz="1000" b="0" i="1" baseline="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5</a:t>
            </a:fld>
            <a:endParaRPr lang="el-GR"/>
          </a:p>
        </p:txBody>
      </p:sp>
    </p:spTree>
    <p:extLst>
      <p:ext uri="{BB962C8B-B14F-4D97-AF65-F5344CB8AC3E}">
        <p14:creationId xmlns:p14="http://schemas.microsoft.com/office/powerpoint/2010/main" val="2328890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Белешки за обучувачот</a:t>
            </a:r>
            <a:r>
              <a:rPr lang="en-US" b="1" i="1" dirty="0" smtClean="0"/>
              <a:t>:</a:t>
            </a:r>
            <a:endParaRPr lang="en-US" b="1" i="1" dirty="0"/>
          </a:p>
          <a:p>
            <a:endParaRPr lang="en-US" b="0" i="0" dirty="0"/>
          </a:p>
          <a:p>
            <a:r>
              <a:rPr lang="ru-RU" b="0" i="0" dirty="0" smtClean="0"/>
              <a:t>Табелата помага во сумирањето на карактеристиките на новите форми за вработување што всушност ги прави нови. Тие се однесуваат на местото, средствата и алатките, работните обрасци, работниот однос и на крај многу разновидниот карактер на овие облици во однос на нивната поврзаност со релевантното законодавство во работните односи и пазарот на трудот.</a:t>
            </a:r>
            <a:endParaRPr lang="en-US" b="0" i="0" dirty="0" smtClean="0"/>
          </a:p>
          <a:p>
            <a:endParaRPr lang="en-US" b="1" i="0" dirty="0"/>
          </a:p>
          <a:p>
            <a:r>
              <a:rPr lang="ru-RU" b="0" i="1" dirty="0" smtClean="0"/>
              <a:t>Предлог за брза дискусија пред да влезете во презентација на конкретни формулари за вработување</a:t>
            </a:r>
          </a:p>
          <a:p>
            <a:endParaRPr lang="en-US" b="0" i="1" dirty="0" smtClean="0"/>
          </a:p>
          <a:p>
            <a:r>
              <a:rPr lang="ru-RU" b="0" i="1" dirty="0" smtClean="0"/>
              <a:t>Прашајте ги специјализантите во овој момент за можното работно искуство што тие би можеле да го имаат во овој момент, што вклучува било каков вид на вработување што одговара на карактеристиките погоре. Тоа може да биде сопствено искуство или искуство на пријатели, родители итн. за кои можеби слушнале.</a:t>
            </a:r>
          </a:p>
          <a:p>
            <a:r>
              <a:rPr lang="ru-RU" b="0" i="1" dirty="0" smtClean="0"/>
              <a:t>Разговарајте за нивното искуство: Зошто го направија тоа? (личен интерес? Потреба за дополнителен приход? Не им се допаѓаат традиционалните работни обрасци? Предност да работат од дома? Што им се допаднало, а што не?)</a:t>
            </a:r>
          </a:p>
          <a:p>
            <a:endParaRPr lang="en-US" b="0" i="1" dirty="0"/>
          </a:p>
          <a:p>
            <a:r>
              <a:rPr lang="ru-RU" b="0" i="1" dirty="0" smtClean="0"/>
              <a:t>Оваа дискусија - доколку било присутно искуство во име на слушателите - ќе биде добра точка за поврзување со следниот</a:t>
            </a:r>
            <a:r>
              <a:rPr lang="ru-RU" b="0" i="1" baseline="0" dirty="0" smtClean="0"/>
              <a:t> </a:t>
            </a:r>
            <a:r>
              <a:rPr lang="ru-RU" b="0" i="1" dirty="0" smtClean="0"/>
              <a:t>материјал</a:t>
            </a:r>
            <a:r>
              <a:rPr lang="ru-RU" b="0" i="1" baseline="0" dirty="0" smtClean="0"/>
              <a:t> кој ќе биде </a:t>
            </a:r>
            <a:r>
              <a:rPr lang="ru-RU" b="0" i="1" dirty="0" smtClean="0"/>
              <a:t>презентиран.</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6</a:t>
            </a:fld>
            <a:endParaRPr lang="el-GR"/>
          </a:p>
        </p:txBody>
      </p:sp>
    </p:spTree>
    <p:extLst>
      <p:ext uri="{BB962C8B-B14F-4D97-AF65-F5344CB8AC3E}">
        <p14:creationId xmlns:p14="http://schemas.microsoft.com/office/powerpoint/2010/main" val="623620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Белешка</a:t>
            </a:r>
            <a:r>
              <a:rPr lang="mk-MK" b="1" i="1" baseline="0" dirty="0" smtClean="0"/>
              <a:t> за обучувачот</a:t>
            </a:r>
            <a:r>
              <a:rPr lang="en-US" b="1" i="1" dirty="0" smtClean="0"/>
              <a:t>:</a:t>
            </a:r>
            <a:endParaRPr lang="en-US" b="1" i="1" dirty="0"/>
          </a:p>
          <a:p>
            <a:endParaRPr lang="en-US" b="1" i="1" dirty="0"/>
          </a:p>
          <a:p>
            <a:pPr algn="just"/>
            <a:r>
              <a:rPr lang="ru-RU" b="0" i="0" dirty="0" smtClean="0"/>
              <a:t>Овде не се потребни конкретни дополнителни белешки за обучувачот, бидејќи самата содржина во голема мера е само-објаснувачка. Практикантите се подготвени за она што следи, како и на што се очекува да обрнат внимание. Овој објаснувачки дел служи како микро-вовед во материјалот што следи.</a:t>
            </a:r>
            <a:endParaRPr lang="en-US" b="0" i="0" dirty="0"/>
          </a:p>
          <a:p>
            <a:pPr algn="just"/>
            <a:r>
              <a:rPr lang="mk-MK" b="0" i="1" dirty="0" smtClean="0"/>
              <a:t>Општи</a:t>
            </a:r>
            <a:r>
              <a:rPr lang="mk-MK" b="0" i="1" baseline="0" dirty="0" smtClean="0"/>
              <a:t> информации кои може да им ги дадеете на практикантите во овој момент се следниве</a:t>
            </a:r>
            <a:r>
              <a:rPr lang="en-US" b="0" i="1" dirty="0" smtClean="0"/>
              <a:t>:</a:t>
            </a:r>
            <a:endParaRPr lang="en-US" b="0" i="1" dirty="0"/>
          </a:p>
          <a:p>
            <a:pPr algn="just"/>
            <a:endParaRPr lang="en-US" b="0" i="1" dirty="0"/>
          </a:p>
          <a:p>
            <a:pPr algn="just"/>
            <a:r>
              <a:rPr lang="ru-RU" b="0" i="1" dirty="0" smtClean="0"/>
              <a:t>Формуларите за вработување секој пат ќе бидат претставени со кратка дефиниција, проследена со табела која ги прикажува позитивните и негативните аспекти за секој формулар за вработување. Позитивните и негативните не мора да ја следат истата логика; сепак, целта е практикантите да ја разберат природата на секое вработување и притоа да обрнат внимание на позитивните и негативните страни, да ги поврзат со следните аспекти кои се релевантни за другите аспекти на финансиската писменост како што е објаснето во Модулите 1-4. Еве неколку совети што веќе можете да ги споделите со вашите слушатели во врска со ова</a:t>
            </a:r>
            <a:r>
              <a:rPr lang="en-US" b="0" i="1" dirty="0" smtClean="0"/>
              <a:t>:</a:t>
            </a:r>
            <a:endParaRPr lang="en-US" b="0" i="1" dirty="0"/>
          </a:p>
          <a:p>
            <a:pPr algn="just"/>
            <a:endParaRPr lang="en-US" b="0" i="1" dirty="0"/>
          </a:p>
          <a:p>
            <a:pPr marL="0" indent="0" algn="just">
              <a:buNone/>
            </a:pPr>
            <a:r>
              <a:rPr lang="ru-RU" b="0" i="1" dirty="0" smtClean="0"/>
              <a:t>а)</a:t>
            </a:r>
            <a:r>
              <a:rPr lang="ru-RU" b="0" i="1" baseline="0" dirty="0" smtClean="0"/>
              <a:t>  </a:t>
            </a:r>
            <a:r>
              <a:rPr lang="ru-RU" b="0" i="1" dirty="0" smtClean="0"/>
              <a:t>Нефиксните договори за вработување кои не спаѓаат во јасни законодавни или други прописи обично не се добро прифатени од банките, на пример, ако размислувате да аплицирате за заем.</a:t>
            </a:r>
          </a:p>
          <a:p>
            <a:pPr marL="0" indent="0" algn="just">
              <a:buNone/>
            </a:pPr>
            <a:r>
              <a:rPr lang="ru-RU" b="0" i="1" dirty="0" smtClean="0"/>
              <a:t>б)</a:t>
            </a:r>
            <a:r>
              <a:rPr lang="ru-RU" b="0" i="1" baseline="0" dirty="0" smtClean="0"/>
              <a:t> </a:t>
            </a:r>
            <a:r>
              <a:rPr lang="ru-RU" b="0" i="1" dirty="0" smtClean="0"/>
              <a:t>Секоја форма на приход што не е стабилна по износ или зачестеност го прави планирањето на личните финансии попредизвикувачко и потешко, особено на среден и долг рок.</a:t>
            </a:r>
            <a:endParaRPr lang="mk-MK" b="0" i="1" dirty="0" smtClean="0"/>
          </a:p>
          <a:p>
            <a:pPr marL="0" indent="0" algn="just">
              <a:buNone/>
            </a:pPr>
            <a:r>
              <a:rPr lang="mk-MK" b="0" i="1" dirty="0" smtClean="0"/>
              <a:t>в)</a:t>
            </a:r>
            <a:r>
              <a:rPr lang="mk-MK" b="0" i="1" baseline="0" dirty="0" smtClean="0"/>
              <a:t> </a:t>
            </a:r>
            <a:r>
              <a:rPr lang="ru-RU" b="0" i="1" dirty="0" smtClean="0"/>
              <a:t>Флексибилните форми на вработување во однос на работното место и времето се погодни за некои области од секојдневниот живот (на пример, флексибилноста на работа од дома може да биде погодна при родителството), но во исто време може да ги замагли границите помеѓу работното време и слободното време</a:t>
            </a:r>
          </a:p>
          <a:p>
            <a:pPr marL="0" indent="0" algn="just">
              <a:buNone/>
            </a:pPr>
            <a:r>
              <a:rPr lang="ru-RU" b="0" i="1" dirty="0" smtClean="0"/>
              <a:t>г) Некои од новите обрасци за вработување како што се претставени може да се комбинираат со традиционалните работни места со полно работно време. Меѓутоа, тука треба да се земат предвид две работи. Првата работа е во врска со можното нарушување на односите со работодавачот со полно работно време (т.е. споредната активност може да биде на еден или повеќе начини директно конкурентна со активноста на полно работно време, или работодавачот може да мисли дека страничните активноста зема енергија од вработениот/-ата која би можела да се инвестира во нејзиниот/неговиот бизнис. Втората работа е дека пред да започнете споредна активност покрај работата со полно работно време, треба да се истражат даночните регулативи специфични за земјата, по можност со помош на искусен сметководител. Прашањето може да биде уште покомплексно, во случаите кога споредната активност е вирална/онлајн активност, каде што приходот што треба да се пријави и начинот на кој треба да се пријавуваат варира меѓу земјите.</a:t>
            </a:r>
          </a:p>
          <a:p>
            <a:pPr marL="0" indent="0" algn="just">
              <a:buNone/>
            </a:pPr>
            <a:r>
              <a:rPr lang="mk-MK" b="0" i="1" dirty="0" smtClean="0"/>
              <a:t>д) </a:t>
            </a:r>
            <a:r>
              <a:rPr lang="ru-RU" b="0" i="1" dirty="0" smtClean="0"/>
              <a:t>Речиси во сите нови форми за вработување, кој е заинтересиран да се вклучи, треба да истражи како работното време се пресметува како пензиско време. Како и во точката г), националните законодавства треба да се истражат, особено кога се вклучени земји кои не се членки на ЕУ (т.е. „работодавачи“), или плаќањата за извршената работа се вршат во валути различни од еврото и/или на банкарска сметка отворена за оваа причина во друга земја, а конкретно во случаите на земја која не е членка на ЕУ.</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7</a:t>
            </a:fld>
            <a:endParaRPr lang="el-GR"/>
          </a:p>
        </p:txBody>
      </p:sp>
    </p:spTree>
    <p:extLst>
      <p:ext uri="{BB962C8B-B14F-4D97-AF65-F5344CB8AC3E}">
        <p14:creationId xmlns:p14="http://schemas.microsoft.com/office/powerpoint/2010/main" val="3354897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ru-RU" b="1" i="1" dirty="0" smtClean="0"/>
              <a:t>Белешки за тренерот:</a:t>
            </a:r>
          </a:p>
          <a:p>
            <a:endParaRPr lang="ru-RU" b="1" i="1" dirty="0" smtClean="0"/>
          </a:p>
          <a:p>
            <a:pPr algn="just"/>
            <a:r>
              <a:rPr lang="ru-RU" b="0" i="0" dirty="0" smtClean="0"/>
              <a:t>Мапата покажува појава и отсуство на нови обрасци за вработување во неколку земји на ЕУ. Објаснете дека од 9-те обрасци, 5 ќе бидат истражени, бидејќи тие се порелевантни во споредба со останатите за земјите вклучени во проектот и се присутни во повеќето земји на ЕУ, што е од интерес бидејќи новите форми за вработување имаат повеќе од често далечинска работа како вградена карактеристика. Петте форми се следните:</a:t>
            </a:r>
          </a:p>
          <a:p>
            <a:pPr algn="just"/>
            <a:r>
              <a:rPr lang="ru-RU" b="0" i="0" dirty="0" smtClean="0"/>
              <a:t>Работа со ИКТ</a:t>
            </a:r>
          </a:p>
          <a:p>
            <a:pPr algn="just"/>
            <a:r>
              <a:rPr lang="ru-RU" b="0" i="0" dirty="0" smtClean="0"/>
              <a:t>Работа на платформа</a:t>
            </a:r>
          </a:p>
          <a:p>
            <a:pPr algn="just"/>
            <a:r>
              <a:rPr lang="ru-RU" b="0" i="0" dirty="0" smtClean="0"/>
              <a:t>Случајна работа</a:t>
            </a:r>
          </a:p>
          <a:p>
            <a:pPr algn="just"/>
            <a:r>
              <a:rPr lang="ru-RU" b="0" i="0" dirty="0" smtClean="0"/>
              <a:t>Споделување на работа</a:t>
            </a:r>
          </a:p>
          <a:p>
            <a:pPr algn="just"/>
            <a:r>
              <a:rPr lang="ru-RU" b="0" i="0" dirty="0" smtClean="0"/>
              <a:t>Ко-работа</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8</a:t>
            </a:fld>
            <a:endParaRPr lang="el-GR"/>
          </a:p>
        </p:txBody>
      </p:sp>
    </p:spTree>
    <p:extLst>
      <p:ext uri="{BB962C8B-B14F-4D97-AF65-F5344CB8AC3E}">
        <p14:creationId xmlns:p14="http://schemas.microsoft.com/office/powerpoint/2010/main" val="1165474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mk-MK" b="1" i="1" dirty="0" smtClean="0"/>
              <a:t>Белешка</a:t>
            </a:r>
            <a:r>
              <a:rPr lang="mk-MK" b="1" i="1" baseline="0" dirty="0" smtClean="0"/>
              <a:t> за обучувачот</a:t>
            </a:r>
            <a:r>
              <a:rPr lang="en-US" b="1" i="1" dirty="0" smtClean="0"/>
              <a:t>:</a:t>
            </a:r>
            <a:endParaRPr lang="mk-MK" b="1" i="1" dirty="0" smtClean="0"/>
          </a:p>
          <a:p>
            <a:endParaRPr lang="en-US" b="1" i="1" dirty="0"/>
          </a:p>
          <a:p>
            <a:r>
              <a:rPr lang="ru-RU" b="0" i="1" dirty="0" smtClean="0"/>
              <a:t>Овде започнува презентацијата на петте формулари за вработување. Секој формулар за вработување ќе го следи истиот модел на презентација. Прво кратка дефиниција, а потоа табела која ги прикажува главните позитивни и негативни аспекти на секој формулар за вработување.</a:t>
            </a:r>
          </a:p>
          <a:p>
            <a:endParaRPr lang="en-US" b="0" i="1" dirty="0"/>
          </a:p>
          <a:p>
            <a:r>
              <a:rPr lang="ru-RU" b="0" i="1" dirty="0" smtClean="0"/>
              <a:t>Формулар за лична карта за вработување 1. Мобилна работа со ИКТ - Дефиниција / За што се работи</a:t>
            </a:r>
          </a:p>
          <a:p>
            <a:r>
              <a:rPr lang="ru-RU" b="0" i="1" dirty="0" smtClean="0"/>
              <a:t>Некои елементи од специфичен интерес што тренерот би можел да ги нагласи:</a:t>
            </a:r>
            <a:endParaRPr lang="en-US" b="0" i="1" dirty="0" smtClean="0"/>
          </a:p>
          <a:p>
            <a:endParaRPr lang="en-US" b="0" i="1" dirty="0"/>
          </a:p>
          <a:p>
            <a:pPr marL="171450" indent="-171450">
              <a:buFont typeface="Arial" panose="020B0604020202020204" pitchFamily="34" charset="0"/>
              <a:buChar char="•"/>
            </a:pPr>
            <a:r>
              <a:rPr lang="ru-RU" b="0" i="1" dirty="0" smtClean="0"/>
              <a:t>Младите до 30 години најчесто се повремени отколку работници со полно работно време</a:t>
            </a:r>
            <a:r>
              <a:rPr lang="en-US" b="0" i="1" dirty="0" smtClean="0"/>
              <a:t>. </a:t>
            </a:r>
            <a:endParaRPr lang="en-US" b="0" i="1" dirty="0"/>
          </a:p>
          <a:p>
            <a:pPr marL="171450" indent="-171450">
              <a:buFont typeface="Arial" panose="020B0604020202020204" pitchFamily="34" charset="0"/>
              <a:buChar char="•"/>
            </a:pPr>
            <a:r>
              <a:rPr lang="ru-RU" b="0" i="1" dirty="0" smtClean="0"/>
              <a:t>Мобилноста е основна карактеристика на мобилната работа со ИКТ</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9</a:t>
            </a:fld>
            <a:endParaRPr lang="el-GR"/>
          </a:p>
        </p:txBody>
      </p:sp>
    </p:spTree>
    <p:extLst>
      <p:ext uri="{BB962C8B-B14F-4D97-AF65-F5344CB8AC3E}">
        <p14:creationId xmlns:p14="http://schemas.microsoft.com/office/powerpoint/2010/main" val="115948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20/10/2023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741899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20/10/2023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36425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20/10/2023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326314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B3D72A28-6E37-47CE-99F3-5D79F25CC39C}" type="datetimeFigureOut">
              <a:rPr lang="en-AU"/>
              <a:pPr>
                <a:defRPr/>
              </a:pPr>
              <a:t>20/10/2023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13122FFE-DB63-40EA-9FEE-44EB1B5B8D88}" type="slidenum">
              <a:rPr lang="en-AU"/>
              <a:pPr>
                <a:defRPr/>
              </a:pPr>
              <a:t>‹#›</a:t>
            </a:fld>
            <a:endParaRPr lang="en-AU"/>
          </a:p>
        </p:txBody>
      </p:sp>
    </p:spTree>
    <p:extLst>
      <p:ext uri="{BB962C8B-B14F-4D97-AF65-F5344CB8AC3E}">
        <p14:creationId xmlns:p14="http://schemas.microsoft.com/office/powerpoint/2010/main" val="2337379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D2A98839-D685-4C73-B910-02BFDA2B749B}" type="datetimeFigureOut">
              <a:rPr lang="en-AU"/>
              <a:pPr>
                <a:defRPr/>
              </a:pPr>
              <a:t>20/10/2023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C70D9A4-4E52-4AD1-8EB0-900F6A90443A}" type="slidenum">
              <a:rPr lang="en-AU"/>
              <a:pPr>
                <a:defRPr/>
              </a:pPr>
              <a:t>‹#›</a:t>
            </a:fld>
            <a:endParaRPr lang="en-AU"/>
          </a:p>
        </p:txBody>
      </p:sp>
    </p:spTree>
    <p:extLst>
      <p:ext uri="{BB962C8B-B14F-4D97-AF65-F5344CB8AC3E}">
        <p14:creationId xmlns:p14="http://schemas.microsoft.com/office/powerpoint/2010/main" val="2543126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7AAF60F-EB10-457D-92B9-86DC9D79DCD7}" type="datetimeFigureOut">
              <a:rPr lang="en-AU"/>
              <a:pPr>
                <a:defRPr/>
              </a:pPr>
              <a:t>20/10/2023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37A5679-EA2C-46D6-B854-408EE1EA3809}" type="slidenum">
              <a:rPr lang="en-AU"/>
              <a:pPr>
                <a:defRPr/>
              </a:pPr>
              <a:t>‹#›</a:t>
            </a:fld>
            <a:endParaRPr lang="en-AU"/>
          </a:p>
        </p:txBody>
      </p:sp>
    </p:spTree>
    <p:extLst>
      <p:ext uri="{BB962C8B-B14F-4D97-AF65-F5344CB8AC3E}">
        <p14:creationId xmlns:p14="http://schemas.microsoft.com/office/powerpoint/2010/main" val="2237415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fld id="{C2BBE288-3AA6-4EA2-A97C-C0F2E9166CED}" type="datetimeFigureOut">
              <a:rPr lang="en-AU"/>
              <a:pPr>
                <a:defRPr/>
              </a:pPr>
              <a:t>20/10/2023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12E55B0D-09C6-459E-B8A3-607027447B8C}" type="slidenum">
              <a:rPr lang="en-AU"/>
              <a:pPr>
                <a:defRPr/>
              </a:pPr>
              <a:t>‹#›</a:t>
            </a:fld>
            <a:endParaRPr lang="en-AU"/>
          </a:p>
        </p:txBody>
      </p:sp>
    </p:spTree>
    <p:extLst>
      <p:ext uri="{BB962C8B-B14F-4D97-AF65-F5344CB8AC3E}">
        <p14:creationId xmlns:p14="http://schemas.microsoft.com/office/powerpoint/2010/main" val="3246841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fld id="{78B3E126-A795-4B39-92C1-A890E8F0A63A}" type="datetimeFigureOut">
              <a:rPr lang="en-AU"/>
              <a:pPr>
                <a:defRPr/>
              </a:pPr>
              <a:t>20/10/2023</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7F1D323D-0B25-479C-8BF4-EDBB52B1E853}" type="slidenum">
              <a:rPr lang="en-AU"/>
              <a:pPr>
                <a:defRPr/>
              </a:pPr>
              <a:t>‹#›</a:t>
            </a:fld>
            <a:endParaRPr lang="en-AU"/>
          </a:p>
        </p:txBody>
      </p:sp>
    </p:spTree>
    <p:extLst>
      <p:ext uri="{BB962C8B-B14F-4D97-AF65-F5344CB8AC3E}">
        <p14:creationId xmlns:p14="http://schemas.microsoft.com/office/powerpoint/2010/main" val="169084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C1E74AFA-2ED2-41BB-AB23-C492E8D3F56A}" type="datetimeFigureOut">
              <a:rPr lang="en-AU"/>
              <a:pPr>
                <a:defRPr/>
              </a:pPr>
              <a:t>20/10/2023</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0671606E-9F33-4538-9D7A-C71704F4E7A0}" type="slidenum">
              <a:rPr lang="en-AU"/>
              <a:pPr>
                <a:defRPr/>
              </a:pPr>
              <a:t>‹#›</a:t>
            </a:fld>
            <a:endParaRPr lang="en-AU"/>
          </a:p>
        </p:txBody>
      </p:sp>
    </p:spTree>
    <p:extLst>
      <p:ext uri="{BB962C8B-B14F-4D97-AF65-F5344CB8AC3E}">
        <p14:creationId xmlns:p14="http://schemas.microsoft.com/office/powerpoint/2010/main" val="5308837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F74AA1-C955-4B09-854E-3E4A6094309B}" type="datetimeFigureOut">
              <a:rPr lang="en-AU"/>
              <a:pPr>
                <a:defRPr/>
              </a:pPr>
              <a:t>20/10/2023</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857BD877-F750-48E0-B45A-8BA024CAC844}" type="slidenum">
              <a:rPr lang="en-AU"/>
              <a:pPr>
                <a:defRPr/>
              </a:pPr>
              <a:t>‹#›</a:t>
            </a:fld>
            <a:endParaRPr lang="en-AU"/>
          </a:p>
        </p:txBody>
      </p:sp>
    </p:spTree>
    <p:extLst>
      <p:ext uri="{BB962C8B-B14F-4D97-AF65-F5344CB8AC3E}">
        <p14:creationId xmlns:p14="http://schemas.microsoft.com/office/powerpoint/2010/main" val="1199683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D545C4F-B111-4FA9-A6D6-9A3BB3272E45}" type="datetimeFigureOut">
              <a:rPr lang="en-AU"/>
              <a:pPr>
                <a:defRPr/>
              </a:pPr>
              <a:t>20/10/2023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A10060D-2F21-47EB-BC31-98104C39A172}" type="slidenum">
              <a:rPr lang="en-AU"/>
              <a:pPr>
                <a:defRPr/>
              </a:pPr>
              <a:t>‹#›</a:t>
            </a:fld>
            <a:endParaRPr lang="en-AU"/>
          </a:p>
        </p:txBody>
      </p:sp>
    </p:spTree>
    <p:extLst>
      <p:ext uri="{BB962C8B-B14F-4D97-AF65-F5344CB8AC3E}">
        <p14:creationId xmlns:p14="http://schemas.microsoft.com/office/powerpoint/2010/main" val="63847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20/10/2023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759137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AU"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A831E00-63A6-41AF-880F-91E4C617D98D}" type="datetimeFigureOut">
              <a:rPr lang="en-AU"/>
              <a:pPr>
                <a:defRPr/>
              </a:pPr>
              <a:t>20/10/2023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16C7D24-C3F6-4886-8F39-AFA0FA232809}" type="slidenum">
              <a:rPr lang="en-AU"/>
              <a:pPr>
                <a:defRPr/>
              </a:pPr>
              <a:t>‹#›</a:t>
            </a:fld>
            <a:endParaRPr lang="en-AU"/>
          </a:p>
        </p:txBody>
      </p:sp>
    </p:spTree>
    <p:extLst>
      <p:ext uri="{BB962C8B-B14F-4D97-AF65-F5344CB8AC3E}">
        <p14:creationId xmlns:p14="http://schemas.microsoft.com/office/powerpoint/2010/main" val="1285007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4CC3E465-A95D-4597-BBF9-26C754D96299}" type="datetimeFigureOut">
              <a:rPr lang="en-AU"/>
              <a:pPr>
                <a:defRPr/>
              </a:pPr>
              <a:t>20/10/2023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F38779D-A852-4C26-A0A1-5A3CB14F59E7}" type="slidenum">
              <a:rPr lang="en-AU"/>
              <a:pPr>
                <a:defRPr/>
              </a:pPr>
              <a:t>‹#›</a:t>
            </a:fld>
            <a:endParaRPr lang="en-AU"/>
          </a:p>
        </p:txBody>
      </p:sp>
    </p:spTree>
    <p:extLst>
      <p:ext uri="{BB962C8B-B14F-4D97-AF65-F5344CB8AC3E}">
        <p14:creationId xmlns:p14="http://schemas.microsoft.com/office/powerpoint/2010/main" val="3679885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58003BD2-B302-4065-8E99-2355CEE672DB}" type="datetimeFigureOut">
              <a:rPr lang="en-AU"/>
              <a:pPr>
                <a:defRPr/>
              </a:pPr>
              <a:t>20/10/2023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3480572-E297-4EBD-8255-898ED9D02C35}" type="slidenum">
              <a:rPr lang="en-AU"/>
              <a:pPr>
                <a:defRPr/>
              </a:pPr>
              <a:t>‹#›</a:t>
            </a:fld>
            <a:endParaRPr lang="en-AU"/>
          </a:p>
        </p:txBody>
      </p:sp>
    </p:spTree>
    <p:extLst>
      <p:ext uri="{BB962C8B-B14F-4D97-AF65-F5344CB8AC3E}">
        <p14:creationId xmlns:p14="http://schemas.microsoft.com/office/powerpoint/2010/main" val="59331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274D144-2B42-40FF-9114-CA00871934A9}" type="datetimeFigureOut">
              <a:rPr lang="el-GR" smtClean="0"/>
              <a:t>20/10/2023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948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274D144-2B42-40FF-9114-CA00871934A9}" type="datetimeFigureOut">
              <a:rPr lang="el-GR" smtClean="0"/>
              <a:t>20/10/2023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44984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274D144-2B42-40FF-9114-CA00871934A9}" type="datetimeFigureOut">
              <a:rPr lang="el-GR" smtClean="0"/>
              <a:t>20/10/2023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9235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274D144-2B42-40FF-9114-CA00871934A9}" type="datetimeFigureOut">
              <a:rPr lang="el-GR" smtClean="0"/>
              <a:t>20/10/2023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401044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4D144-2B42-40FF-9114-CA00871934A9}" type="datetimeFigureOut">
              <a:rPr lang="el-GR" smtClean="0"/>
              <a:t>20/10/2023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49944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20/10/2023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703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20/10/2023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50342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274D144-2B42-40FF-9114-CA00871934A9}" type="datetimeFigureOut">
              <a:rPr lang="el-GR" smtClean="0"/>
              <a:t>20/10/2023</a:t>
            </a:fld>
            <a:endParaRPr lang="el-G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A3CE8A0-D399-4920-9530-763813D0C220}" type="slidenum">
              <a:rPr lang="el-GR" smtClean="0"/>
              <a:t>‹#›</a:t>
            </a:fld>
            <a:endParaRPr lang="el-GR"/>
          </a:p>
        </p:txBody>
      </p:sp>
    </p:spTree>
    <p:extLst>
      <p:ext uri="{BB962C8B-B14F-4D97-AF65-F5344CB8AC3E}">
        <p14:creationId xmlns:p14="http://schemas.microsoft.com/office/powerpoint/2010/main" val="2047286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a:p>
        </p:txBody>
      </p:sp>
      <p:sp>
        <p:nvSpPr>
          <p:cNvPr id="1027" name="Text Placeholder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fld id="{09776A25-9BB3-4F0F-AC34-3943AB32122F}" type="datetimeFigureOut">
              <a:rPr lang="en-AU"/>
              <a:pPr>
                <a:defRPr/>
              </a:pPr>
              <a:t>20/10/2023</a:t>
            </a:fld>
            <a:endParaRPr lang="en-AU"/>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defRPr>
            </a:lvl1pPr>
          </a:lstStyle>
          <a:p>
            <a:pPr>
              <a:defRPr/>
            </a:pPr>
            <a:endParaRPr lang="en-AU"/>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defRPr>
            </a:lvl1pPr>
          </a:lstStyle>
          <a:p>
            <a:pPr>
              <a:defRPr/>
            </a:pPr>
            <a:fld id="{0AAB79E4-85D4-4C2B-995D-78D62893DB18}" type="slidenum">
              <a:rPr lang="en-AU"/>
              <a:pPr>
                <a:defRPr/>
              </a:pPr>
              <a:t>‹#›</a:t>
            </a:fld>
            <a:endParaRPr lang="en-AU"/>
          </a:p>
        </p:txBody>
      </p:sp>
    </p:spTree>
    <p:extLst>
      <p:ext uri="{BB962C8B-B14F-4D97-AF65-F5344CB8AC3E}">
        <p14:creationId xmlns:p14="http://schemas.microsoft.com/office/powerpoint/2010/main" val="28887671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2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hyperlink" Target="http://www.businessmodelgeneration.com/" TargetMode="External"/><Relationship Id="rId2" Type="http://schemas.openxmlformats.org/officeDocument/2006/relationships/notesSlide" Target="../notesSlides/notesSlide23.xml"/><Relationship Id="rId1" Type="http://schemas.openxmlformats.org/officeDocument/2006/relationships/slideLayout" Target="../slideLayouts/slideLayout13.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 xmlns:a16="http://schemas.microsoft.com/office/drawing/2014/main" id="{1773EFA4-90BF-45EC-94D7-96F9AEC03F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extLst>
      <p:ext uri="{BB962C8B-B14F-4D97-AF65-F5344CB8AC3E}">
        <p14:creationId xmlns:p14="http://schemas.microsoft.com/office/powerpoint/2010/main" val="3787087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433126" y="1076242"/>
            <a:ext cx="8166100" cy="1231106"/>
          </a:xfrm>
          <a:prstGeom prst="rect">
            <a:avLst/>
          </a:prstGeom>
          <a:noFill/>
        </p:spPr>
        <p:txBody>
          <a:bodyPr wrap="square" rtlCol="0">
            <a:spAutoFit/>
          </a:bodyPr>
          <a:lstStyle/>
          <a:p>
            <a:pPr lvl="0" algn="ctr"/>
            <a:r>
              <a:rPr lang="mk-MK" sz="1400" b="1" dirty="0" smtClean="0"/>
              <a:t>Позитивни и Негативни работи</a:t>
            </a:r>
            <a:endParaRPr lang="en-US" sz="1400" b="1" dirty="0"/>
          </a:p>
          <a:p>
            <a:pPr lvl="0" algn="ctr"/>
            <a:endParaRPr lang="en-US" sz="1400" b="1" dirty="0">
              <a:solidFill>
                <a:schemeClr val="accent1"/>
              </a:solidFill>
            </a:endParaRPr>
          </a:p>
          <a:p>
            <a:pPr lvl="0" algn="ctr"/>
            <a:endParaRPr lang="en-US" sz="1400" b="1" dirty="0">
              <a:solidFill>
                <a:schemeClr val="accent1"/>
              </a:solidFill>
            </a:endParaRPr>
          </a:p>
          <a:p>
            <a:endParaRPr lang="en-US" sz="1400" b="1" dirty="0">
              <a:solidFill>
                <a:schemeClr val="accent1"/>
              </a:solidFill>
            </a:endParaRPr>
          </a:p>
          <a:p>
            <a:endParaRPr lang="en-US" b="1" dirty="0">
              <a:solidFill>
                <a:srgbClr val="0070C0"/>
              </a:solidFill>
            </a:endParaRPr>
          </a:p>
        </p:txBody>
      </p:sp>
      <p:graphicFrame>
        <p:nvGraphicFramePr>
          <p:cNvPr id="6" name="Πίνακας 6">
            <a:extLst>
              <a:ext uri="{FF2B5EF4-FFF2-40B4-BE49-F238E27FC236}">
                <a16:creationId xmlns="" xmlns:a16="http://schemas.microsoft.com/office/drawing/2014/main" id="{513D0ADB-8BB1-241F-0AB5-371BBC9CD798}"/>
              </a:ext>
            </a:extLst>
          </p:cNvPr>
          <p:cNvGraphicFramePr>
            <a:graphicFrameLocks noGrp="1"/>
          </p:cNvGraphicFramePr>
          <p:nvPr>
            <p:extLst>
              <p:ext uri="{D42A27DB-BD31-4B8C-83A1-F6EECF244321}">
                <p14:modId xmlns:p14="http://schemas.microsoft.com/office/powerpoint/2010/main" val="3405254654"/>
              </p:ext>
            </p:extLst>
          </p:nvPr>
        </p:nvGraphicFramePr>
        <p:xfrm>
          <a:off x="1670304" y="2110486"/>
          <a:ext cx="6096000" cy="2724658"/>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3363842190"/>
                    </a:ext>
                  </a:extLst>
                </a:gridCol>
                <a:gridCol w="3048000">
                  <a:extLst>
                    <a:ext uri="{9D8B030D-6E8A-4147-A177-3AD203B41FA5}">
                      <a16:colId xmlns="" xmlns:a16="http://schemas.microsoft.com/office/drawing/2014/main" val="2130509801"/>
                    </a:ext>
                  </a:extLst>
                </a:gridCol>
              </a:tblGrid>
              <a:tr h="0">
                <a:tc>
                  <a:txBody>
                    <a:bodyPr/>
                    <a:lstStyle/>
                    <a:p>
                      <a:pPr algn="ctr"/>
                      <a:r>
                        <a:rPr lang="mk-MK" dirty="0" smtClean="0"/>
                        <a:t>предности</a:t>
                      </a:r>
                      <a:endParaRPr lang="el-GR" dirty="0"/>
                    </a:p>
                  </a:txBody>
                  <a:tcPr/>
                </a:tc>
                <a:tc>
                  <a:txBody>
                    <a:bodyPr/>
                    <a:lstStyle/>
                    <a:p>
                      <a:pPr algn="ctr"/>
                      <a:r>
                        <a:rPr lang="mk-MK" dirty="0" smtClean="0"/>
                        <a:t>недостатоци</a:t>
                      </a:r>
                      <a:endParaRPr lang="el-GR" dirty="0"/>
                    </a:p>
                  </a:txBody>
                  <a:tcPr/>
                </a:tc>
                <a:extLst>
                  <a:ext uri="{0D108BD9-81ED-4DB2-BD59-A6C34878D82A}">
                    <a16:rowId xmlns="" xmlns:a16="http://schemas.microsoft.com/office/drawing/2014/main" val="392671312"/>
                  </a:ext>
                </a:extLst>
              </a:tr>
              <a:tr h="370840">
                <a:tc>
                  <a:txBody>
                    <a:bodyPr/>
                    <a:lstStyle/>
                    <a:p>
                      <a:r>
                        <a:rPr lang="mk-MK" dirty="0" smtClean="0"/>
                        <a:t>Флексибилност,</a:t>
                      </a:r>
                      <a:r>
                        <a:rPr lang="mk-MK" baseline="0" dirty="0" smtClean="0"/>
                        <a:t> автономија</a:t>
                      </a:r>
                      <a:endParaRPr lang="el-GR" dirty="0"/>
                    </a:p>
                  </a:txBody>
                  <a:tcPr/>
                </a:tc>
                <a:tc>
                  <a:txBody>
                    <a:bodyPr/>
                    <a:lstStyle/>
                    <a:p>
                      <a:r>
                        <a:rPr lang="mk-MK" dirty="0" smtClean="0"/>
                        <a:t>Работен интензитет</a:t>
                      </a:r>
                      <a:endParaRPr lang="el-GR" dirty="0"/>
                    </a:p>
                  </a:txBody>
                  <a:tcPr/>
                </a:tc>
                <a:extLst>
                  <a:ext uri="{0D108BD9-81ED-4DB2-BD59-A6C34878D82A}">
                    <a16:rowId xmlns="" xmlns:a16="http://schemas.microsoft.com/office/drawing/2014/main" val="1040318801"/>
                  </a:ext>
                </a:extLst>
              </a:tr>
              <a:tr h="474218">
                <a:tc>
                  <a:txBody>
                    <a:bodyPr/>
                    <a:lstStyle/>
                    <a:p>
                      <a:r>
                        <a:rPr lang="ru-RU" dirty="0" smtClean="0"/>
                        <a:t>Рамнотежа помеѓу работата и животот</a:t>
                      </a:r>
                      <a:endParaRPr lang="el-GR" dirty="0"/>
                    </a:p>
                  </a:txBody>
                  <a:tcPr/>
                </a:tc>
                <a:tc>
                  <a:txBody>
                    <a:bodyPr/>
                    <a:lstStyle/>
                    <a:p>
                      <a:r>
                        <a:rPr lang="mk-MK" dirty="0" smtClean="0"/>
                        <a:t>Неограничена</a:t>
                      </a:r>
                      <a:r>
                        <a:rPr lang="mk-MK" baseline="0" dirty="0" smtClean="0"/>
                        <a:t> работа</a:t>
                      </a:r>
                      <a:r>
                        <a:rPr lang="en-US" dirty="0" smtClean="0"/>
                        <a:t>, </a:t>
                      </a:r>
                      <a:r>
                        <a:rPr lang="en-US" dirty="0"/>
                        <a:t>24/7</a:t>
                      </a:r>
                      <a:endParaRPr lang="el-GR" dirty="0"/>
                    </a:p>
                  </a:txBody>
                  <a:tcPr/>
                </a:tc>
                <a:extLst>
                  <a:ext uri="{0D108BD9-81ED-4DB2-BD59-A6C34878D82A}">
                    <a16:rowId xmlns="" xmlns:a16="http://schemas.microsoft.com/office/drawing/2014/main" val="4127313951"/>
                  </a:ext>
                </a:extLst>
              </a:tr>
              <a:tr h="370840">
                <a:tc>
                  <a:txBody>
                    <a:bodyPr/>
                    <a:lstStyle/>
                    <a:p>
                      <a:r>
                        <a:rPr lang="mk-MK" dirty="0" smtClean="0"/>
                        <a:t>Развој на технички вештини</a:t>
                      </a:r>
                      <a:endParaRPr lang="el-GR" dirty="0"/>
                    </a:p>
                  </a:txBody>
                  <a:tcPr/>
                </a:tc>
                <a:tc>
                  <a:txBody>
                    <a:bodyPr/>
                    <a:lstStyle/>
                    <a:p>
                      <a:r>
                        <a:rPr lang="ru-RU" dirty="0" smtClean="0"/>
                        <a:t>Замаглување на работата и приватниот живот</a:t>
                      </a:r>
                      <a:endParaRPr lang="el-GR" dirty="0"/>
                    </a:p>
                  </a:txBody>
                  <a:tcPr/>
                </a:tc>
                <a:extLst>
                  <a:ext uri="{0D108BD9-81ED-4DB2-BD59-A6C34878D82A}">
                    <a16:rowId xmlns="" xmlns:a16="http://schemas.microsoft.com/office/drawing/2014/main" val="3706989920"/>
                  </a:ext>
                </a:extLst>
              </a:tr>
              <a:tr h="370840">
                <a:tc>
                  <a:txBody>
                    <a:bodyPr/>
                    <a:lstStyle/>
                    <a:p>
                      <a:r>
                        <a:rPr lang="ru-RU" dirty="0" smtClean="0"/>
                        <a:t>Подобрување на комуникациските и соработничките вештини</a:t>
                      </a:r>
                      <a:endParaRPr lang="el-GR" dirty="0"/>
                    </a:p>
                  </a:txBody>
                  <a:tcPr/>
                </a:tc>
                <a:tc>
                  <a:txBody>
                    <a:bodyPr/>
                    <a:lstStyle/>
                    <a:p>
                      <a:r>
                        <a:rPr lang="ru-RU" dirty="0" smtClean="0"/>
                        <a:t>Преземање на трошоците на „работодавачот“ (опрема, енергија, итн.)</a:t>
                      </a:r>
                      <a:endParaRPr lang="el-GR" dirty="0"/>
                    </a:p>
                  </a:txBody>
                  <a:tcPr/>
                </a:tc>
                <a:extLst>
                  <a:ext uri="{0D108BD9-81ED-4DB2-BD59-A6C34878D82A}">
                    <a16:rowId xmlns="" xmlns:a16="http://schemas.microsoft.com/office/drawing/2014/main" val="2819730429"/>
                  </a:ext>
                </a:extLst>
              </a:tr>
              <a:tr h="370840">
                <a:tc>
                  <a:txBody>
                    <a:bodyPr/>
                    <a:lstStyle/>
                    <a:p>
                      <a:endParaRPr lang="el-GR"/>
                    </a:p>
                  </a:txBody>
                  <a:tcPr/>
                </a:tc>
                <a:tc>
                  <a:txBody>
                    <a:bodyPr/>
                    <a:lstStyle/>
                    <a:p>
                      <a:r>
                        <a:rPr lang="mk-MK" dirty="0" smtClean="0"/>
                        <a:t>Преоптоварување со информации</a:t>
                      </a:r>
                      <a:endParaRPr lang="el-GR" dirty="0"/>
                    </a:p>
                  </a:txBody>
                  <a:tcPr/>
                </a:tc>
                <a:extLst>
                  <a:ext uri="{0D108BD9-81ED-4DB2-BD59-A6C34878D82A}">
                    <a16:rowId xmlns="" xmlns:a16="http://schemas.microsoft.com/office/drawing/2014/main" val="181991720"/>
                  </a:ext>
                </a:extLst>
              </a:tr>
            </a:tbl>
          </a:graphicData>
        </a:graphic>
      </p:graphicFrame>
    </p:spTree>
    <p:extLst>
      <p:ext uri="{BB962C8B-B14F-4D97-AF65-F5344CB8AC3E}">
        <p14:creationId xmlns:p14="http://schemas.microsoft.com/office/powerpoint/2010/main" val="3795017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632460" y="1371600"/>
            <a:ext cx="8136394" cy="2308324"/>
          </a:xfrm>
          <a:prstGeom prst="rect">
            <a:avLst/>
          </a:prstGeom>
          <a:noFill/>
        </p:spPr>
        <p:txBody>
          <a:bodyPr wrap="square" rtlCol="0">
            <a:spAutoFit/>
          </a:bodyPr>
          <a:lstStyle/>
          <a:p>
            <a:pPr algn="just"/>
            <a:r>
              <a:rPr lang="ru-RU" b="1" dirty="0"/>
              <a:t>2. Работа на платформа</a:t>
            </a:r>
          </a:p>
          <a:p>
            <a:pPr algn="just"/>
            <a:r>
              <a:rPr lang="ru-RU" dirty="0"/>
              <a:t>Работата на платформата се врши со користење на онлајн платформи каде организации, компании, бизниси од една страна, и поединци/професионалци/работници од друга страна бараат и нудат </a:t>
            </a:r>
            <a:r>
              <a:rPr lang="ru-RU" dirty="0" smtClean="0"/>
              <a:t>соодветн</a:t>
            </a:r>
            <a:r>
              <a:rPr lang="mk-MK" dirty="0" smtClean="0"/>
              <a:t>и</a:t>
            </a:r>
            <a:r>
              <a:rPr lang="ru-RU" dirty="0" smtClean="0"/>
              <a:t> </a:t>
            </a:r>
            <a:r>
              <a:rPr lang="ru-RU" dirty="0"/>
              <a:t>услуги, додека работата се организира преку платформата, со што се вклучени 3 страни: платформата, работникот и клиентите. </a:t>
            </a:r>
            <a:r>
              <a:rPr lang="ru-RU" dirty="0" smtClean="0"/>
              <a:t>Конкретната </a:t>
            </a:r>
            <a:r>
              <a:rPr lang="ru-RU" dirty="0"/>
              <a:t>форма за вработување не е широко распространета, но добива на интензитет со текот на времето.</a:t>
            </a:r>
            <a:endParaRPr lang="en-US" dirty="0">
              <a:solidFill>
                <a:srgbClr val="0070C0"/>
              </a:solidFill>
            </a:endParaRPr>
          </a:p>
        </p:txBody>
      </p:sp>
    </p:spTree>
    <p:extLst>
      <p:ext uri="{BB962C8B-B14F-4D97-AF65-F5344CB8AC3E}">
        <p14:creationId xmlns:p14="http://schemas.microsoft.com/office/powerpoint/2010/main" val="265082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1123"/>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03803" y="1051560"/>
            <a:ext cx="8136394" cy="923330"/>
          </a:xfrm>
          <a:prstGeom prst="rect">
            <a:avLst/>
          </a:prstGeom>
          <a:noFill/>
        </p:spPr>
        <p:txBody>
          <a:bodyPr wrap="square" rtlCol="0">
            <a:spAutoFit/>
          </a:bodyPr>
          <a:lstStyle/>
          <a:p>
            <a:pPr algn="ctr"/>
            <a:r>
              <a:rPr lang="mk-MK" sz="1800" b="1" i="0" u="none" strike="noStrike" baseline="0" dirty="0" smtClean="0">
                <a:solidFill>
                  <a:srgbClr val="000000"/>
                </a:solidFill>
                <a:latin typeface="Source Sans Pro" panose="020B0503030403020204" pitchFamily="34" charset="0"/>
              </a:rPr>
              <a:t>Позитивни и Негативни аспекти</a:t>
            </a:r>
            <a:endParaRPr lang="en-US" sz="1800" b="1" i="0" u="none" strike="noStrike" baseline="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 xmlns:a16="http://schemas.microsoft.com/office/drawing/2014/main" id="{4D6D0A06-E69C-127C-AAF3-562A6A2B2954}"/>
              </a:ext>
            </a:extLst>
          </p:cNvPr>
          <p:cNvGraphicFramePr>
            <a:graphicFrameLocks noGrp="1"/>
          </p:cNvGraphicFramePr>
          <p:nvPr>
            <p:extLst>
              <p:ext uri="{D42A27DB-BD31-4B8C-83A1-F6EECF244321}">
                <p14:modId xmlns:p14="http://schemas.microsoft.com/office/powerpoint/2010/main" val="2461276696"/>
              </p:ext>
            </p:extLst>
          </p:nvPr>
        </p:nvGraphicFramePr>
        <p:xfrm>
          <a:off x="723459" y="2185243"/>
          <a:ext cx="8168640" cy="2817532"/>
        </p:xfrm>
        <a:graphic>
          <a:graphicData uri="http://schemas.openxmlformats.org/drawingml/2006/table">
            <a:tbl>
              <a:tblPr firstRow="1" bandRow="1">
                <a:tableStyleId>{5C22544A-7EE6-4342-B048-85BDC9FD1C3A}</a:tableStyleId>
              </a:tblPr>
              <a:tblGrid>
                <a:gridCol w="4084320">
                  <a:extLst>
                    <a:ext uri="{9D8B030D-6E8A-4147-A177-3AD203B41FA5}">
                      <a16:colId xmlns="" xmlns:a16="http://schemas.microsoft.com/office/drawing/2014/main" val="1297436490"/>
                    </a:ext>
                  </a:extLst>
                </a:gridCol>
                <a:gridCol w="4084320">
                  <a:extLst>
                    <a:ext uri="{9D8B030D-6E8A-4147-A177-3AD203B41FA5}">
                      <a16:colId xmlns="" xmlns:a16="http://schemas.microsoft.com/office/drawing/2014/main" val="2437797782"/>
                    </a:ext>
                  </a:extLst>
                </a:gridCol>
              </a:tblGrid>
              <a:tr h="0">
                <a:tc>
                  <a:txBody>
                    <a:bodyPr/>
                    <a:lstStyle/>
                    <a:p>
                      <a:pPr algn="ctr"/>
                      <a:r>
                        <a:rPr lang="mk-MK" dirty="0" smtClean="0"/>
                        <a:t>предности</a:t>
                      </a:r>
                      <a:r>
                        <a:rPr lang="en-US" dirty="0" smtClean="0"/>
                        <a:t> </a:t>
                      </a:r>
                      <a:endParaRPr lang="el-GR" dirty="0"/>
                    </a:p>
                  </a:txBody>
                  <a:tcPr/>
                </a:tc>
                <a:tc>
                  <a:txBody>
                    <a:bodyPr/>
                    <a:lstStyle/>
                    <a:p>
                      <a:pPr algn="ctr"/>
                      <a:r>
                        <a:rPr lang="mk-MK" dirty="0" smtClean="0"/>
                        <a:t>недостатоци</a:t>
                      </a:r>
                      <a:endParaRPr lang="el-GR" dirty="0"/>
                    </a:p>
                  </a:txBody>
                  <a:tcPr/>
                </a:tc>
                <a:extLst>
                  <a:ext uri="{0D108BD9-81ED-4DB2-BD59-A6C34878D82A}">
                    <a16:rowId xmlns="" xmlns:a16="http://schemas.microsoft.com/office/drawing/2014/main" val="3098720967"/>
                  </a:ext>
                </a:extLst>
              </a:tr>
              <a:tr h="327193">
                <a:tc>
                  <a:txBody>
                    <a:bodyPr/>
                    <a:lstStyle/>
                    <a:p>
                      <a:r>
                        <a:rPr lang="ru-RU" dirty="0" smtClean="0"/>
                        <a:t>Пристап на пазарот на трудот</a:t>
                      </a:r>
                      <a:endParaRPr lang="el-GR" dirty="0"/>
                    </a:p>
                  </a:txBody>
                  <a:tcPr/>
                </a:tc>
                <a:tc>
                  <a:txBody>
                    <a:bodyPr/>
                    <a:lstStyle/>
                    <a:p>
                      <a:r>
                        <a:rPr lang="mk-MK" dirty="0" smtClean="0"/>
                        <a:t>Нестабилен</a:t>
                      </a:r>
                      <a:r>
                        <a:rPr lang="mk-MK" baseline="0" dirty="0" smtClean="0"/>
                        <a:t> однос на вработување</a:t>
                      </a:r>
                      <a:endParaRPr lang="el-GR" dirty="0"/>
                    </a:p>
                  </a:txBody>
                  <a:tcPr/>
                </a:tc>
                <a:extLst>
                  <a:ext uri="{0D108BD9-81ED-4DB2-BD59-A6C34878D82A}">
                    <a16:rowId xmlns="" xmlns:a16="http://schemas.microsoft.com/office/drawing/2014/main" val="2549066838"/>
                  </a:ext>
                </a:extLst>
              </a:tr>
              <a:tr h="327193">
                <a:tc>
                  <a:txBody>
                    <a:bodyPr/>
                    <a:lstStyle/>
                    <a:p>
                      <a:r>
                        <a:rPr lang="mk-MK" dirty="0" smtClean="0"/>
                        <a:t>Екстра приход</a:t>
                      </a:r>
                      <a:endParaRPr lang="el-GR" dirty="0"/>
                    </a:p>
                  </a:txBody>
                  <a:tcPr/>
                </a:tc>
                <a:tc>
                  <a:txBody>
                    <a:bodyPr/>
                    <a:lstStyle/>
                    <a:p>
                      <a:r>
                        <a:rPr lang="mk-MK" dirty="0" smtClean="0"/>
                        <a:t>Висок интензитет/стрес/рокови</a:t>
                      </a:r>
                      <a:endParaRPr lang="el-GR" dirty="0"/>
                    </a:p>
                  </a:txBody>
                  <a:tcPr/>
                </a:tc>
                <a:extLst>
                  <a:ext uri="{0D108BD9-81ED-4DB2-BD59-A6C34878D82A}">
                    <a16:rowId xmlns="" xmlns:a16="http://schemas.microsoft.com/office/drawing/2014/main" val="1830226895"/>
                  </a:ext>
                </a:extLst>
              </a:tr>
              <a:tr h="327193">
                <a:tc>
                  <a:txBody>
                    <a:bodyPr/>
                    <a:lstStyle/>
                    <a:p>
                      <a:r>
                        <a:rPr lang="mk-MK" dirty="0" smtClean="0"/>
                        <a:t>Филозофија за самовработување</a:t>
                      </a:r>
                      <a:endParaRPr lang="el-GR" dirty="0"/>
                    </a:p>
                  </a:txBody>
                  <a:tcPr/>
                </a:tc>
                <a:tc>
                  <a:txBody>
                    <a:bodyPr/>
                    <a:lstStyle/>
                    <a:p>
                      <a:r>
                        <a:rPr lang="ru-RU" dirty="0" smtClean="0"/>
                        <a:t>Ограничени изгледи за кариера / можно оспособување со извршување на задачи под нивото на компетентност</a:t>
                      </a:r>
                      <a:endParaRPr lang="el-GR" dirty="0"/>
                    </a:p>
                  </a:txBody>
                  <a:tcPr/>
                </a:tc>
                <a:extLst>
                  <a:ext uri="{0D108BD9-81ED-4DB2-BD59-A6C34878D82A}">
                    <a16:rowId xmlns="" xmlns:a16="http://schemas.microsoft.com/office/drawing/2014/main" val="145533484"/>
                  </a:ext>
                </a:extLst>
              </a:tr>
              <a:tr h="327193">
                <a:tc>
                  <a:txBody>
                    <a:bodyPr/>
                    <a:lstStyle/>
                    <a:p>
                      <a:r>
                        <a:rPr lang="ru-RU" dirty="0" smtClean="0"/>
                        <a:t>Развој на меки вештини (на пример, комуникација, управување со времето)</a:t>
                      </a:r>
                      <a:endParaRPr lang="el-GR" dirty="0"/>
                    </a:p>
                  </a:txBody>
                  <a:tcPr/>
                </a:tc>
                <a:tc>
                  <a:txBody>
                    <a:bodyPr/>
                    <a:lstStyle/>
                    <a:p>
                      <a:r>
                        <a:rPr lang="mk-MK" dirty="0" smtClean="0"/>
                        <a:t>Веројатно неплатено работно време</a:t>
                      </a:r>
                      <a:endParaRPr lang="el-GR" dirty="0"/>
                    </a:p>
                  </a:txBody>
                  <a:tcPr/>
                </a:tc>
                <a:extLst>
                  <a:ext uri="{0D108BD9-81ED-4DB2-BD59-A6C34878D82A}">
                    <a16:rowId xmlns="" xmlns:a16="http://schemas.microsoft.com/office/drawing/2014/main" val="2588804902"/>
                  </a:ext>
                </a:extLst>
              </a:tr>
              <a:tr h="327193">
                <a:tc>
                  <a:txBody>
                    <a:bodyPr/>
                    <a:lstStyle/>
                    <a:p>
                      <a:r>
                        <a:rPr lang="mk-MK" dirty="0" smtClean="0"/>
                        <a:t>Флексибилност</a:t>
                      </a:r>
                      <a:r>
                        <a:rPr lang="mk-MK" baseline="0" dirty="0" smtClean="0"/>
                        <a:t> </a:t>
                      </a:r>
                      <a:endParaRPr lang="el-GR" dirty="0"/>
                    </a:p>
                  </a:txBody>
                  <a:tcPr/>
                </a:tc>
                <a:tc>
                  <a:txBody>
                    <a:bodyPr/>
                    <a:lstStyle/>
                    <a:p>
                      <a:r>
                        <a:rPr lang="ru-RU" dirty="0" smtClean="0"/>
                        <a:t>Непредвидлива заработка на среден и долг рок</a:t>
                      </a:r>
                      <a:endParaRPr lang="el-GR" dirty="0"/>
                    </a:p>
                  </a:txBody>
                  <a:tcPr/>
                </a:tc>
                <a:extLst>
                  <a:ext uri="{0D108BD9-81ED-4DB2-BD59-A6C34878D82A}">
                    <a16:rowId xmlns="" xmlns:a16="http://schemas.microsoft.com/office/drawing/2014/main" val="2396213312"/>
                  </a:ext>
                </a:extLst>
              </a:tr>
              <a:tr h="327193">
                <a:tc>
                  <a:txBody>
                    <a:bodyPr/>
                    <a:lstStyle/>
                    <a:p>
                      <a:r>
                        <a:rPr lang="mk-MK" dirty="0" smtClean="0"/>
                        <a:t>Управување со приход/плаќање</a:t>
                      </a:r>
                      <a:endParaRPr lang="el-GR" dirty="0"/>
                    </a:p>
                  </a:txBody>
                  <a:tcPr/>
                </a:tc>
                <a:tc>
                  <a:txBody>
                    <a:bodyPr/>
                    <a:lstStyle/>
                    <a:p>
                      <a:r>
                        <a:rPr lang="mk-MK" dirty="0" smtClean="0"/>
                        <a:t>Прашања за социјална заштита</a:t>
                      </a:r>
                      <a:endParaRPr lang="el-GR" dirty="0"/>
                    </a:p>
                  </a:txBody>
                  <a:tcPr/>
                </a:tc>
                <a:extLst>
                  <a:ext uri="{0D108BD9-81ED-4DB2-BD59-A6C34878D82A}">
                    <a16:rowId xmlns="" xmlns:a16="http://schemas.microsoft.com/office/drawing/2014/main" val="1359452202"/>
                  </a:ext>
                </a:extLst>
              </a:tr>
            </a:tbl>
          </a:graphicData>
        </a:graphic>
      </p:graphicFrame>
    </p:spTree>
    <p:extLst>
      <p:ext uri="{BB962C8B-B14F-4D97-AF65-F5344CB8AC3E}">
        <p14:creationId xmlns:p14="http://schemas.microsoft.com/office/powerpoint/2010/main" val="2146613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03803" y="1051560"/>
            <a:ext cx="8136394" cy="3139321"/>
          </a:xfrm>
          <a:prstGeom prst="rect">
            <a:avLst/>
          </a:prstGeom>
          <a:noFill/>
        </p:spPr>
        <p:txBody>
          <a:bodyPr wrap="square" rtlCol="0">
            <a:spAutoFit/>
          </a:bodyPr>
          <a:lstStyle/>
          <a:p>
            <a:r>
              <a:rPr lang="ru-RU" b="1" dirty="0">
                <a:solidFill>
                  <a:srgbClr val="000000"/>
                </a:solidFill>
                <a:latin typeface="Source Sans Pro" panose="020B0503030403020204" pitchFamily="34" charset="0"/>
              </a:rPr>
              <a:t>3. Случајна работа</a:t>
            </a:r>
          </a:p>
          <a:p>
            <a:pPr algn="just"/>
            <a:r>
              <a:rPr lang="ru-RU" dirty="0">
                <a:solidFill>
                  <a:srgbClr val="000000"/>
                </a:solidFill>
                <a:latin typeface="Source Sans Pro" panose="020B0503030403020204" pitchFamily="34" charset="0"/>
              </a:rPr>
              <a:t>Во случајна работа, вработувањето не е ниту континуирано, ниту стабилно. Нема обврска од страна на работодавачот да обезбедува работа на редовна основа. Така работниците се регрутираат кога обемот на работа ги бара нивните услуги. </a:t>
            </a:r>
            <a:r>
              <a:rPr lang="ru-RU" dirty="0" smtClean="0">
                <a:solidFill>
                  <a:srgbClr val="000000"/>
                </a:solidFill>
                <a:latin typeface="Source Sans Pro" panose="020B0503030403020204" pitchFamily="34" charset="0"/>
              </a:rPr>
              <a:t>Доаѓа во </a:t>
            </a:r>
            <a:r>
              <a:rPr lang="ru-RU" dirty="0">
                <a:solidFill>
                  <a:srgbClr val="000000"/>
                </a:solidFill>
                <a:latin typeface="Source Sans Pro" panose="020B0503030403020204" pitchFamily="34" charset="0"/>
              </a:rPr>
              <a:t>форма на наизменична работа кога на работниците им се пристапува да спроведат специфични задачи за проект или сезонски работи, или во форма на работа на повидок во која односот помеѓу работодавачот и работникот е континуиран, но не и дадената работа, бидејќи се нуди кога е потребно.</a:t>
            </a:r>
            <a:endParaRPr lang="en-US" sz="1800" i="0" u="none" strike="noStrike" baseline="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920012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03803" y="1051560"/>
            <a:ext cx="8136394" cy="1200329"/>
          </a:xfrm>
          <a:prstGeom prst="rect">
            <a:avLst/>
          </a:prstGeom>
          <a:noFill/>
        </p:spPr>
        <p:txBody>
          <a:bodyPr wrap="square" rtlCol="0">
            <a:spAutoFit/>
          </a:bodyPr>
          <a:lstStyle/>
          <a:p>
            <a:pPr algn="ctr"/>
            <a:r>
              <a:rPr lang="mk-MK" b="1" dirty="0" smtClean="0">
                <a:solidFill>
                  <a:srgbClr val="000000"/>
                </a:solidFill>
                <a:latin typeface="Source Sans Pro" panose="020B0503030403020204" pitchFamily="34" charset="0"/>
              </a:rPr>
              <a:t>Предности и недостатоци</a:t>
            </a:r>
            <a:endParaRPr lang="en-US" b="1" dirty="0">
              <a:solidFill>
                <a:srgbClr val="000000"/>
              </a:solidFill>
              <a:latin typeface="Source Sans Pro" panose="020B0503030403020204" pitchFamily="34" charset="0"/>
            </a:endParaRPr>
          </a:p>
          <a:p>
            <a:pPr algn="ctr"/>
            <a:endParaRPr lang="en-US" sz="1800" b="1" i="0" u="none" strike="noStrike" baseline="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 xmlns:a16="http://schemas.microsoft.com/office/drawing/2014/main" id="{88AAD4ED-15FF-F872-E345-6D0DA7014F50}"/>
              </a:ext>
            </a:extLst>
          </p:cNvPr>
          <p:cNvGraphicFramePr>
            <a:graphicFrameLocks noGrp="1"/>
          </p:cNvGraphicFramePr>
          <p:nvPr>
            <p:extLst>
              <p:ext uri="{D42A27DB-BD31-4B8C-83A1-F6EECF244321}">
                <p14:modId xmlns:p14="http://schemas.microsoft.com/office/powerpoint/2010/main" val="2803671731"/>
              </p:ext>
            </p:extLst>
          </p:nvPr>
        </p:nvGraphicFramePr>
        <p:xfrm>
          <a:off x="1524000" y="1866900"/>
          <a:ext cx="6096000" cy="2900680"/>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656383350"/>
                    </a:ext>
                  </a:extLst>
                </a:gridCol>
                <a:gridCol w="3048000">
                  <a:extLst>
                    <a:ext uri="{9D8B030D-6E8A-4147-A177-3AD203B41FA5}">
                      <a16:colId xmlns="" xmlns:a16="http://schemas.microsoft.com/office/drawing/2014/main" val="156651462"/>
                    </a:ext>
                  </a:extLst>
                </a:gridCol>
              </a:tblGrid>
              <a:tr h="370840">
                <a:tc>
                  <a:txBody>
                    <a:bodyPr/>
                    <a:lstStyle/>
                    <a:p>
                      <a:r>
                        <a:rPr lang="mk-MK" dirty="0" smtClean="0"/>
                        <a:t>Предности</a:t>
                      </a:r>
                      <a:endParaRPr lang="el-GR" dirty="0"/>
                    </a:p>
                  </a:txBody>
                  <a:tcPr/>
                </a:tc>
                <a:tc>
                  <a:txBody>
                    <a:bodyPr/>
                    <a:lstStyle/>
                    <a:p>
                      <a:r>
                        <a:rPr lang="mk-MK" dirty="0" smtClean="0"/>
                        <a:t>Недостатоци</a:t>
                      </a:r>
                      <a:endParaRPr lang="el-GR" dirty="0"/>
                    </a:p>
                  </a:txBody>
                  <a:tcPr/>
                </a:tc>
                <a:extLst>
                  <a:ext uri="{0D108BD9-81ED-4DB2-BD59-A6C34878D82A}">
                    <a16:rowId xmlns="" xmlns:a16="http://schemas.microsoft.com/office/drawing/2014/main" val="3005208159"/>
                  </a:ext>
                </a:extLst>
              </a:tr>
              <a:tr h="370840">
                <a:tc>
                  <a:txBody>
                    <a:bodyPr/>
                    <a:lstStyle/>
                    <a:p>
                      <a:r>
                        <a:rPr lang="mk-MK" dirty="0" smtClean="0"/>
                        <a:t>Пристап до пазарот на труд</a:t>
                      </a:r>
                      <a:endParaRPr lang="el-GR" dirty="0"/>
                    </a:p>
                  </a:txBody>
                  <a:tcPr/>
                </a:tc>
                <a:tc>
                  <a:txBody>
                    <a:bodyPr/>
                    <a:lstStyle/>
                    <a:p>
                      <a:r>
                        <a:rPr lang="mk-MK" dirty="0" smtClean="0"/>
                        <a:t>Работна несигурност</a:t>
                      </a:r>
                      <a:endParaRPr lang="el-GR" dirty="0"/>
                    </a:p>
                  </a:txBody>
                  <a:tcPr/>
                </a:tc>
                <a:extLst>
                  <a:ext uri="{0D108BD9-81ED-4DB2-BD59-A6C34878D82A}">
                    <a16:rowId xmlns="" xmlns:a16="http://schemas.microsoft.com/office/drawing/2014/main" val="57323047"/>
                  </a:ext>
                </a:extLst>
              </a:tr>
              <a:tr h="370840">
                <a:tc>
                  <a:txBody>
                    <a:bodyPr/>
                    <a:lstStyle/>
                    <a:p>
                      <a:r>
                        <a:rPr lang="mk-MK" dirty="0" smtClean="0"/>
                        <a:t>Дополнителен приход</a:t>
                      </a:r>
                      <a:endParaRPr lang="el-GR" dirty="0"/>
                    </a:p>
                  </a:txBody>
                  <a:tcPr/>
                </a:tc>
                <a:tc>
                  <a:txBody>
                    <a:bodyPr/>
                    <a:lstStyle/>
                    <a:p>
                      <a:r>
                        <a:rPr lang="ru-RU" dirty="0" smtClean="0"/>
                        <a:t>Нередовни и/или непредвидливи приходи, потешкотии во финансиското планирање</a:t>
                      </a:r>
                      <a:endParaRPr lang="el-GR" dirty="0"/>
                    </a:p>
                  </a:txBody>
                  <a:tcPr/>
                </a:tc>
                <a:extLst>
                  <a:ext uri="{0D108BD9-81ED-4DB2-BD59-A6C34878D82A}">
                    <a16:rowId xmlns="" xmlns:a16="http://schemas.microsoft.com/office/drawing/2014/main" val="1229733895"/>
                  </a:ext>
                </a:extLst>
              </a:tr>
              <a:tr h="511556">
                <a:tc>
                  <a:txBody>
                    <a:bodyPr/>
                    <a:lstStyle/>
                    <a:p>
                      <a:r>
                        <a:rPr lang="ru-RU" dirty="0" smtClean="0"/>
                        <a:t>Усогласување помеѓу работата и животот</a:t>
                      </a:r>
                      <a:endParaRPr lang="el-GR" dirty="0"/>
                    </a:p>
                  </a:txBody>
                  <a:tcPr/>
                </a:tc>
                <a:tc>
                  <a:txBody>
                    <a:bodyPr/>
                    <a:lstStyle/>
                    <a:p>
                      <a:r>
                        <a:rPr lang="ru-RU" dirty="0" smtClean="0"/>
                        <a:t>Предизвикувачко помирување помеѓу работата и животот (непредвидливи работни периоди)</a:t>
                      </a:r>
                      <a:endParaRPr lang="el-GR" dirty="0"/>
                    </a:p>
                  </a:txBody>
                  <a:tcPr/>
                </a:tc>
                <a:extLst>
                  <a:ext uri="{0D108BD9-81ED-4DB2-BD59-A6C34878D82A}">
                    <a16:rowId xmlns="" xmlns:a16="http://schemas.microsoft.com/office/drawing/2014/main" val="517021370"/>
                  </a:ext>
                </a:extLst>
              </a:tr>
              <a:tr h="370840">
                <a:tc>
                  <a:txBody>
                    <a:bodyPr/>
                    <a:lstStyle/>
                    <a:p>
                      <a:r>
                        <a:rPr lang="mk-MK" dirty="0" smtClean="0"/>
                        <a:t>Флексибилност (средна)</a:t>
                      </a:r>
                      <a:endParaRPr lang="el-GR" dirty="0"/>
                    </a:p>
                  </a:txBody>
                  <a:tcPr/>
                </a:tc>
                <a:tc>
                  <a:txBody>
                    <a:bodyPr/>
                    <a:lstStyle/>
                    <a:p>
                      <a:r>
                        <a:rPr lang="ru-RU" dirty="0" smtClean="0"/>
                        <a:t>Слаб пристап до понатамошна обука</a:t>
                      </a:r>
                      <a:endParaRPr lang="el-GR" dirty="0"/>
                    </a:p>
                  </a:txBody>
                  <a:tcPr/>
                </a:tc>
                <a:extLst>
                  <a:ext uri="{0D108BD9-81ED-4DB2-BD59-A6C34878D82A}">
                    <a16:rowId xmlns="" xmlns:a16="http://schemas.microsoft.com/office/drawing/2014/main" val="4279657612"/>
                  </a:ext>
                </a:extLst>
              </a:tr>
              <a:tr h="370840">
                <a:tc>
                  <a:txBody>
                    <a:bodyPr/>
                    <a:lstStyle/>
                    <a:p>
                      <a:endParaRPr lang="el-GR"/>
                    </a:p>
                  </a:txBody>
                  <a:tcPr/>
                </a:tc>
                <a:tc>
                  <a:txBody>
                    <a:bodyPr/>
                    <a:lstStyle/>
                    <a:p>
                      <a:r>
                        <a:rPr lang="mk-MK" dirty="0" smtClean="0"/>
                        <a:t>Лоша социјална заштита</a:t>
                      </a:r>
                      <a:endParaRPr lang="el-GR" dirty="0"/>
                    </a:p>
                  </a:txBody>
                  <a:tcPr/>
                </a:tc>
                <a:extLst>
                  <a:ext uri="{0D108BD9-81ED-4DB2-BD59-A6C34878D82A}">
                    <a16:rowId xmlns="" xmlns:a16="http://schemas.microsoft.com/office/drawing/2014/main" val="854118605"/>
                  </a:ext>
                </a:extLst>
              </a:tr>
            </a:tbl>
          </a:graphicData>
        </a:graphic>
      </p:graphicFrame>
    </p:spTree>
    <p:extLst>
      <p:ext uri="{BB962C8B-B14F-4D97-AF65-F5344CB8AC3E}">
        <p14:creationId xmlns:p14="http://schemas.microsoft.com/office/powerpoint/2010/main" val="2325940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4112" y="281059"/>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03803" y="1051560"/>
            <a:ext cx="8136394" cy="2308324"/>
          </a:xfrm>
          <a:prstGeom prst="rect">
            <a:avLst/>
          </a:prstGeom>
          <a:noFill/>
        </p:spPr>
        <p:txBody>
          <a:bodyPr wrap="square" rtlCol="0">
            <a:spAutoFit/>
          </a:bodyPr>
          <a:lstStyle/>
          <a:p>
            <a:r>
              <a:rPr lang="en-US" b="1" dirty="0">
                <a:solidFill>
                  <a:srgbClr val="000000"/>
                </a:solidFill>
                <a:latin typeface="Source Sans Pro" panose="020B0503030403020204" pitchFamily="34" charset="0"/>
              </a:rPr>
              <a:t>4. </a:t>
            </a:r>
            <a:r>
              <a:rPr lang="mk-MK" b="1" dirty="0" smtClean="0">
                <a:solidFill>
                  <a:srgbClr val="000000"/>
                </a:solidFill>
                <a:latin typeface="Source Sans Pro" panose="020B0503030403020204" pitchFamily="34" charset="0"/>
              </a:rPr>
              <a:t>Делење на работата</a:t>
            </a:r>
            <a:endParaRPr lang="en-US" b="1" dirty="0">
              <a:solidFill>
                <a:srgbClr val="000000"/>
              </a:solidFill>
              <a:latin typeface="Source Sans Pro" panose="020B0503030403020204" pitchFamily="34" charset="0"/>
            </a:endParaRPr>
          </a:p>
          <a:p>
            <a:pPr algn="just"/>
            <a:r>
              <a:rPr lang="ru-RU" dirty="0">
                <a:solidFill>
                  <a:srgbClr val="000000"/>
                </a:solidFill>
                <a:latin typeface="Source Sans Pro" panose="020B0503030403020204" pitchFamily="34" charset="0"/>
              </a:rPr>
              <a:t>Во споделувањето на работните места обично би биле ангажирани двајца, но и повеќе вработени за покривање на потребите на едно работно место со полно работно време. Вработените се вработуваат по хонорарен распоред и наизменично го покриваат работното место со полно работно време</a:t>
            </a:r>
            <a:endParaRPr lang="en-US" b="1" dirty="0">
              <a:solidFill>
                <a:srgbClr val="000000"/>
              </a:solidFill>
              <a:latin typeface="Source Sans Pro" panose="020B0503030403020204" pitchFamily="34" charset="0"/>
            </a:endParaRPr>
          </a:p>
          <a:p>
            <a:pPr algn="ctr"/>
            <a:r>
              <a:rPr lang="mk-MK" b="1" dirty="0" smtClean="0">
                <a:solidFill>
                  <a:srgbClr val="000000"/>
                </a:solidFill>
                <a:latin typeface="Source Sans Pro" panose="020B0503030403020204" pitchFamily="34" charset="0"/>
              </a:rPr>
              <a:t>Предности и недостатоци</a:t>
            </a:r>
            <a:endParaRPr lang="en-US" b="1"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 xmlns:a16="http://schemas.microsoft.com/office/drawing/2014/main" id="{38AE88CE-287C-08F0-AD22-2C02CDC76124}"/>
              </a:ext>
            </a:extLst>
          </p:cNvPr>
          <p:cNvGraphicFramePr>
            <a:graphicFrameLocks noGrp="1"/>
          </p:cNvGraphicFramePr>
          <p:nvPr>
            <p:extLst>
              <p:ext uri="{D42A27DB-BD31-4B8C-83A1-F6EECF244321}">
                <p14:modId xmlns:p14="http://schemas.microsoft.com/office/powerpoint/2010/main" val="3991177253"/>
              </p:ext>
            </p:extLst>
          </p:nvPr>
        </p:nvGraphicFramePr>
        <p:xfrm>
          <a:off x="1755648" y="2897837"/>
          <a:ext cx="6096000" cy="2547620"/>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730997211"/>
                    </a:ext>
                  </a:extLst>
                </a:gridCol>
                <a:gridCol w="3048000">
                  <a:extLst>
                    <a:ext uri="{9D8B030D-6E8A-4147-A177-3AD203B41FA5}">
                      <a16:colId xmlns="" xmlns:a16="http://schemas.microsoft.com/office/drawing/2014/main" val="4050321054"/>
                    </a:ext>
                  </a:extLst>
                </a:gridCol>
              </a:tblGrid>
              <a:tr h="370840">
                <a:tc>
                  <a:txBody>
                    <a:bodyPr/>
                    <a:lstStyle/>
                    <a:p>
                      <a:pPr algn="ctr"/>
                      <a:r>
                        <a:rPr lang="mk-MK" dirty="0" smtClean="0"/>
                        <a:t>предности</a:t>
                      </a:r>
                      <a:endParaRPr lang="el-GR" dirty="0"/>
                    </a:p>
                  </a:txBody>
                  <a:tcPr/>
                </a:tc>
                <a:tc>
                  <a:txBody>
                    <a:bodyPr/>
                    <a:lstStyle/>
                    <a:p>
                      <a:pPr algn="ctr"/>
                      <a:r>
                        <a:rPr lang="mk-MK" dirty="0" smtClean="0"/>
                        <a:t>недостатоци</a:t>
                      </a:r>
                      <a:endParaRPr lang="el-GR" dirty="0"/>
                    </a:p>
                  </a:txBody>
                  <a:tcPr/>
                </a:tc>
                <a:extLst>
                  <a:ext uri="{0D108BD9-81ED-4DB2-BD59-A6C34878D82A}">
                    <a16:rowId xmlns="" xmlns:a16="http://schemas.microsoft.com/office/drawing/2014/main" val="2701844990"/>
                  </a:ext>
                </a:extLst>
              </a:tr>
              <a:tr h="370840">
                <a:tc>
                  <a:txBody>
                    <a:bodyPr/>
                    <a:lstStyle/>
                    <a:p>
                      <a:r>
                        <a:rPr lang="ru-RU" dirty="0" smtClean="0"/>
                        <a:t>Пристап до пазарот на трудот</a:t>
                      </a:r>
                      <a:endParaRPr lang="el-GR" dirty="0"/>
                    </a:p>
                  </a:txBody>
                  <a:tcPr/>
                </a:tc>
                <a:tc>
                  <a:txBody>
                    <a:bodyPr/>
                    <a:lstStyle/>
                    <a:p>
                      <a:r>
                        <a:rPr lang="mk-MK" dirty="0" smtClean="0"/>
                        <a:t>Конфликти поради неправилно присуство</a:t>
                      </a:r>
                      <a:endParaRPr lang="el-GR" dirty="0"/>
                    </a:p>
                  </a:txBody>
                  <a:tcPr/>
                </a:tc>
                <a:extLst>
                  <a:ext uri="{0D108BD9-81ED-4DB2-BD59-A6C34878D82A}">
                    <a16:rowId xmlns="" xmlns:a16="http://schemas.microsoft.com/office/drawing/2014/main" val="3784234489"/>
                  </a:ext>
                </a:extLst>
              </a:tr>
              <a:tr h="370840">
                <a:tc>
                  <a:txBody>
                    <a:bodyPr/>
                    <a:lstStyle/>
                    <a:p>
                      <a:r>
                        <a:rPr lang="mk-MK" dirty="0" smtClean="0"/>
                        <a:t>Флексибилност</a:t>
                      </a:r>
                      <a:r>
                        <a:rPr lang="mk-MK" baseline="0" dirty="0" smtClean="0"/>
                        <a:t> </a:t>
                      </a:r>
                      <a:endParaRPr lang="el-GR" dirty="0"/>
                    </a:p>
                  </a:txBody>
                  <a:tcPr/>
                </a:tc>
                <a:tc>
                  <a:txBody>
                    <a:bodyPr/>
                    <a:lstStyle/>
                    <a:p>
                      <a:r>
                        <a:rPr lang="ru-RU" dirty="0" smtClean="0"/>
                        <a:t>Стресот и интензитетот на работата откако се споделени</a:t>
                      </a:r>
                      <a:endParaRPr lang="el-GR" dirty="0"/>
                    </a:p>
                  </a:txBody>
                  <a:tcPr/>
                </a:tc>
                <a:extLst>
                  <a:ext uri="{0D108BD9-81ED-4DB2-BD59-A6C34878D82A}">
                    <a16:rowId xmlns="" xmlns:a16="http://schemas.microsoft.com/office/drawing/2014/main" val="649212325"/>
                  </a:ext>
                </a:extLst>
              </a:tr>
              <a:tr h="370840">
                <a:tc>
                  <a:txBody>
                    <a:bodyPr/>
                    <a:lstStyle/>
                    <a:p>
                      <a:r>
                        <a:rPr lang="ru-RU" dirty="0" smtClean="0"/>
                        <a:t>Рамнотежа помеѓу работата и животот (закажана шема)</a:t>
                      </a:r>
                      <a:endParaRPr lang="el-GR" dirty="0"/>
                    </a:p>
                  </a:txBody>
                  <a:tcPr/>
                </a:tc>
                <a:tc>
                  <a:txBody>
                    <a:bodyPr/>
                    <a:lstStyle/>
                    <a:p>
                      <a:endParaRPr lang="el-GR" dirty="0"/>
                    </a:p>
                  </a:txBody>
                  <a:tcPr/>
                </a:tc>
                <a:extLst>
                  <a:ext uri="{0D108BD9-81ED-4DB2-BD59-A6C34878D82A}">
                    <a16:rowId xmlns="" xmlns:a16="http://schemas.microsoft.com/office/drawing/2014/main" val="4132636735"/>
                  </a:ext>
                </a:extLst>
              </a:tr>
              <a:tr h="370840">
                <a:tc>
                  <a:txBody>
                    <a:bodyPr/>
                    <a:lstStyle/>
                    <a:p>
                      <a:r>
                        <a:rPr lang="mk-MK" dirty="0" smtClean="0"/>
                        <a:t>Развој на вештини</a:t>
                      </a:r>
                      <a:endParaRPr lang="el-GR" dirty="0"/>
                    </a:p>
                  </a:txBody>
                  <a:tcPr/>
                </a:tc>
                <a:tc>
                  <a:txBody>
                    <a:bodyPr/>
                    <a:lstStyle/>
                    <a:p>
                      <a:endParaRPr lang="el-GR"/>
                    </a:p>
                  </a:txBody>
                  <a:tcPr/>
                </a:tc>
                <a:extLst>
                  <a:ext uri="{0D108BD9-81ED-4DB2-BD59-A6C34878D82A}">
                    <a16:rowId xmlns="" xmlns:a16="http://schemas.microsoft.com/office/drawing/2014/main" val="3307950618"/>
                  </a:ext>
                </a:extLst>
              </a:tr>
              <a:tr h="276557">
                <a:tc>
                  <a:txBody>
                    <a:bodyPr/>
                    <a:lstStyle/>
                    <a:p>
                      <a:r>
                        <a:rPr lang="mk-MK" dirty="0" smtClean="0"/>
                        <a:t>Можности за кариера</a:t>
                      </a:r>
                      <a:endParaRPr lang="el-GR" dirty="0"/>
                    </a:p>
                  </a:txBody>
                  <a:tcPr/>
                </a:tc>
                <a:tc>
                  <a:txBody>
                    <a:bodyPr/>
                    <a:lstStyle/>
                    <a:p>
                      <a:endParaRPr lang="el-GR" dirty="0"/>
                    </a:p>
                  </a:txBody>
                  <a:tcPr/>
                </a:tc>
                <a:extLst>
                  <a:ext uri="{0D108BD9-81ED-4DB2-BD59-A6C34878D82A}">
                    <a16:rowId xmlns="" xmlns:a16="http://schemas.microsoft.com/office/drawing/2014/main" val="4051646869"/>
                  </a:ext>
                </a:extLst>
              </a:tr>
            </a:tbl>
          </a:graphicData>
        </a:graphic>
      </p:graphicFrame>
    </p:spTree>
    <p:extLst>
      <p:ext uri="{BB962C8B-B14F-4D97-AF65-F5344CB8AC3E}">
        <p14:creationId xmlns:p14="http://schemas.microsoft.com/office/powerpoint/2010/main" val="2205822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4112" y="281059"/>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03803" y="1698325"/>
            <a:ext cx="8136394" cy="2862322"/>
          </a:xfrm>
          <a:prstGeom prst="rect">
            <a:avLst/>
          </a:prstGeom>
          <a:noFill/>
        </p:spPr>
        <p:txBody>
          <a:bodyPr wrap="square" rtlCol="0">
            <a:spAutoFit/>
          </a:bodyPr>
          <a:lstStyle/>
          <a:p>
            <a:r>
              <a:rPr lang="en-US" b="1" dirty="0">
                <a:solidFill>
                  <a:srgbClr val="000000"/>
                </a:solidFill>
                <a:latin typeface="Source Sans Pro" panose="020B0503030403020204" pitchFamily="34" charset="0"/>
              </a:rPr>
              <a:t>5. </a:t>
            </a:r>
            <a:r>
              <a:rPr lang="mk-MK" b="1" dirty="0" smtClean="0">
                <a:solidFill>
                  <a:srgbClr val="000000"/>
                </a:solidFill>
                <a:latin typeface="Source Sans Pro" panose="020B0503030403020204" pitchFamily="34" charset="0"/>
              </a:rPr>
              <a:t>Ко-работа </a:t>
            </a:r>
            <a:endParaRPr lang="en-US" b="1" dirty="0">
              <a:solidFill>
                <a:srgbClr val="000000"/>
              </a:solidFill>
              <a:latin typeface="Source Sans Pro" panose="020B0503030403020204" pitchFamily="34" charset="0"/>
            </a:endParaRPr>
          </a:p>
          <a:p>
            <a:pPr algn="just"/>
            <a:r>
              <a:rPr lang="ru-RU" dirty="0" smtClean="0">
                <a:solidFill>
                  <a:srgbClr val="000000"/>
                </a:solidFill>
                <a:latin typeface="Source Sans Pro" panose="020B0503030403020204" pitchFamily="34" charset="0"/>
              </a:rPr>
              <a:t>Ко-работа </a:t>
            </a:r>
            <a:r>
              <a:rPr lang="ru-RU" dirty="0">
                <a:solidFill>
                  <a:srgbClr val="000000"/>
                </a:solidFill>
                <a:latin typeface="Source Sans Pro" panose="020B0503030403020204" pitchFamily="34" charset="0"/>
              </a:rPr>
              <a:t>е специфична форма на заедничко вработување. Вклучува споделување на работните простори (вклучувајќи поддршка и </a:t>
            </a:r>
            <a:r>
              <a:rPr lang="ru-RU" dirty="0" smtClean="0">
                <a:solidFill>
                  <a:srgbClr val="000000"/>
                </a:solidFill>
                <a:latin typeface="Source Sans Pro" panose="020B0503030403020204" pitchFamily="34" charset="0"/>
              </a:rPr>
              <a:t>работа во</a:t>
            </a:r>
            <a:r>
              <a:rPr lang="mk-MK" dirty="0">
                <a:solidFill>
                  <a:srgbClr val="000000"/>
                </a:solidFill>
                <a:latin typeface="Source Sans Pro" panose="020B0503030403020204" pitchFamily="34" charset="0"/>
              </a:rPr>
              <a:t> </a:t>
            </a:r>
            <a:r>
              <a:rPr lang="mk-MK" dirty="0" smtClean="0">
                <a:solidFill>
                  <a:srgbClr val="000000"/>
                </a:solidFill>
                <a:latin typeface="Source Sans Pro" panose="020B0503030403020204" pitchFamily="34" charset="0"/>
              </a:rPr>
              <a:t>позадина</a:t>
            </a:r>
            <a:r>
              <a:rPr lang="ru-RU" dirty="0" smtClean="0">
                <a:solidFill>
                  <a:srgbClr val="000000"/>
                </a:solidFill>
                <a:latin typeface="Source Sans Pro" panose="020B0503030403020204" pitchFamily="34" charset="0"/>
              </a:rPr>
              <a:t>) </a:t>
            </a:r>
            <a:r>
              <a:rPr lang="ru-RU" dirty="0">
                <a:solidFill>
                  <a:srgbClr val="000000"/>
                </a:solidFill>
                <a:latin typeface="Source Sans Pro" panose="020B0503030403020204" pitchFamily="34" charset="0"/>
              </a:rPr>
              <a:t>за самовработени луѓе, мали бизниси, но и индивидуални работници. </a:t>
            </a:r>
            <a:r>
              <a:rPr lang="ru-RU" dirty="0" smtClean="0">
                <a:solidFill>
                  <a:srgbClr val="000000"/>
                </a:solidFill>
                <a:latin typeface="Source Sans Pro" panose="020B0503030403020204" pitchFamily="34" charset="0"/>
              </a:rPr>
              <a:t>Ко-работа </a:t>
            </a:r>
            <a:r>
              <a:rPr lang="ru-RU" dirty="0">
                <a:solidFill>
                  <a:srgbClr val="000000"/>
                </a:solidFill>
                <a:latin typeface="Source Sans Pro" panose="020B0503030403020204" pitchFamily="34" charset="0"/>
              </a:rPr>
              <a:t>е присутен </a:t>
            </a:r>
            <a:r>
              <a:rPr lang="ru-RU" dirty="0" smtClean="0">
                <a:solidFill>
                  <a:srgbClr val="000000"/>
                </a:solidFill>
                <a:latin typeface="Source Sans Pro" panose="020B0503030403020204" pitchFamily="34" charset="0"/>
              </a:rPr>
              <a:t>термин во </a:t>
            </a:r>
            <a:r>
              <a:rPr lang="ru-RU" dirty="0">
                <a:solidFill>
                  <a:srgbClr val="000000"/>
                </a:solidFill>
                <a:latin typeface="Source Sans Pro" panose="020B0503030403020204" pitchFamily="34" charset="0"/>
              </a:rPr>
              <a:t>повеќето земји на ЕУ во слични форми. Еден од најинтересните делови на </a:t>
            </a:r>
            <a:r>
              <a:rPr lang="ru-RU" dirty="0" smtClean="0">
                <a:solidFill>
                  <a:srgbClr val="000000"/>
                </a:solidFill>
                <a:latin typeface="Source Sans Pro" panose="020B0503030403020204" pitchFamily="34" charset="0"/>
              </a:rPr>
              <a:t>ко-работа </a:t>
            </a:r>
            <a:r>
              <a:rPr lang="ru-RU" dirty="0">
                <a:solidFill>
                  <a:srgbClr val="000000"/>
                </a:solidFill>
                <a:latin typeface="Source Sans Pro" panose="020B0503030403020204" pitchFamily="34" charset="0"/>
              </a:rPr>
              <a:t>како форма за вработување е тоа што го промовира претприемачкиот дух, па дури и може да функционира како претприемачки центар за старт-ап.</a:t>
            </a:r>
            <a:endParaRPr lang="en-US" b="1"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2849419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03803" y="1247221"/>
            <a:ext cx="8136394" cy="1754326"/>
          </a:xfrm>
          <a:prstGeom prst="rect">
            <a:avLst/>
          </a:prstGeom>
          <a:noFill/>
        </p:spPr>
        <p:txBody>
          <a:bodyPr wrap="square" rtlCol="0">
            <a:spAutoFit/>
          </a:bodyPr>
          <a:lstStyle/>
          <a:p>
            <a:pPr algn="ctr"/>
            <a:r>
              <a:rPr lang="mk-MK" b="1" dirty="0" smtClean="0">
                <a:solidFill>
                  <a:srgbClr val="000000"/>
                </a:solidFill>
                <a:latin typeface="Source Sans Pro" panose="020B0503030403020204" pitchFamily="34" charset="0"/>
              </a:rPr>
              <a:t>Предности и недостатоци</a:t>
            </a:r>
            <a:endParaRPr lang="en-US" b="1" dirty="0">
              <a:solidFill>
                <a:srgbClr val="000000"/>
              </a:solidFill>
              <a:latin typeface="Source Sans Pro" panose="020B0503030403020204" pitchFamily="34" charset="0"/>
            </a:endParaRPr>
          </a:p>
          <a:p>
            <a:pPr algn="ctr"/>
            <a:endParaRPr lang="en-US" dirty="0">
              <a:solidFill>
                <a:srgbClr val="000000"/>
              </a:solidFill>
              <a:latin typeface="Source Sans Pro" panose="020B0503030403020204" pitchFamily="34" charset="0"/>
            </a:endParaRPr>
          </a:p>
          <a:p>
            <a:r>
              <a:rPr lang="en-US" dirty="0">
                <a:solidFill>
                  <a:srgbClr val="000000"/>
                </a:solidFill>
                <a:latin typeface="Source Sans Pro" panose="020B0503030403020204" pitchFamily="34" charset="0"/>
              </a:rPr>
              <a:t> </a:t>
            </a:r>
          </a:p>
          <a:p>
            <a:endParaRPr lang="en-US" b="1"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 xmlns:a16="http://schemas.microsoft.com/office/drawing/2014/main" id="{DECBB35C-B055-A922-2744-F506D043F4FC}"/>
              </a:ext>
            </a:extLst>
          </p:cNvPr>
          <p:cNvGraphicFramePr>
            <a:graphicFrameLocks noGrp="1"/>
          </p:cNvGraphicFramePr>
          <p:nvPr>
            <p:extLst>
              <p:ext uri="{D42A27DB-BD31-4B8C-83A1-F6EECF244321}">
                <p14:modId xmlns:p14="http://schemas.microsoft.com/office/powerpoint/2010/main" val="1315687452"/>
              </p:ext>
            </p:extLst>
          </p:nvPr>
        </p:nvGraphicFramePr>
        <p:xfrm>
          <a:off x="1524000" y="1893062"/>
          <a:ext cx="6096000" cy="2745994"/>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200112511"/>
                    </a:ext>
                  </a:extLst>
                </a:gridCol>
                <a:gridCol w="3048000">
                  <a:extLst>
                    <a:ext uri="{9D8B030D-6E8A-4147-A177-3AD203B41FA5}">
                      <a16:colId xmlns="" xmlns:a16="http://schemas.microsoft.com/office/drawing/2014/main" val="1769389599"/>
                    </a:ext>
                  </a:extLst>
                </a:gridCol>
              </a:tblGrid>
              <a:tr h="520954">
                <a:tc>
                  <a:txBody>
                    <a:bodyPr/>
                    <a:lstStyle/>
                    <a:p>
                      <a:pPr algn="ctr"/>
                      <a:r>
                        <a:rPr lang="mk-MK" dirty="0" smtClean="0"/>
                        <a:t>предности</a:t>
                      </a:r>
                      <a:endParaRPr lang="el-GR" dirty="0"/>
                    </a:p>
                  </a:txBody>
                  <a:tcPr/>
                </a:tc>
                <a:tc>
                  <a:txBody>
                    <a:bodyPr/>
                    <a:lstStyle/>
                    <a:p>
                      <a:pPr algn="ctr"/>
                      <a:r>
                        <a:rPr lang="mk-MK" dirty="0" smtClean="0"/>
                        <a:t>недостатоци</a:t>
                      </a:r>
                      <a:endParaRPr lang="el-GR" dirty="0"/>
                    </a:p>
                  </a:txBody>
                  <a:tcPr/>
                </a:tc>
                <a:extLst>
                  <a:ext uri="{0D108BD9-81ED-4DB2-BD59-A6C34878D82A}">
                    <a16:rowId xmlns="" xmlns:a16="http://schemas.microsoft.com/office/drawing/2014/main" val="3558150295"/>
                  </a:ext>
                </a:extLst>
              </a:tr>
              <a:tr h="370840">
                <a:tc>
                  <a:txBody>
                    <a:bodyPr/>
                    <a:lstStyle/>
                    <a:p>
                      <a:r>
                        <a:rPr lang="mk-MK" dirty="0" smtClean="0"/>
                        <a:t>Баланс во работниот</a:t>
                      </a:r>
                      <a:r>
                        <a:rPr lang="mk-MK" baseline="0" dirty="0" smtClean="0"/>
                        <a:t> живот</a:t>
                      </a:r>
                      <a:endParaRPr lang="el-GR" dirty="0"/>
                    </a:p>
                  </a:txBody>
                  <a:tcPr/>
                </a:tc>
                <a:tc>
                  <a:txBody>
                    <a:bodyPr/>
                    <a:lstStyle/>
                    <a:p>
                      <a:r>
                        <a:rPr lang="mk-MK" dirty="0" smtClean="0"/>
                        <a:t>Ефикасност на трошоците</a:t>
                      </a:r>
                      <a:endParaRPr lang="el-GR" dirty="0"/>
                    </a:p>
                  </a:txBody>
                  <a:tcPr/>
                </a:tc>
                <a:extLst>
                  <a:ext uri="{0D108BD9-81ED-4DB2-BD59-A6C34878D82A}">
                    <a16:rowId xmlns="" xmlns:a16="http://schemas.microsoft.com/office/drawing/2014/main" val="4034537895"/>
                  </a:ext>
                </a:extLst>
              </a:tr>
              <a:tr h="370840">
                <a:tc>
                  <a:txBody>
                    <a:bodyPr/>
                    <a:lstStyle/>
                    <a:p>
                      <a:r>
                        <a:rPr lang="mk-MK" dirty="0" smtClean="0"/>
                        <a:t>флексибилност</a:t>
                      </a:r>
                      <a:endParaRPr lang="el-GR" dirty="0"/>
                    </a:p>
                  </a:txBody>
                  <a:tcPr/>
                </a:tc>
                <a:tc>
                  <a:txBody>
                    <a:bodyPr/>
                    <a:lstStyle/>
                    <a:p>
                      <a:r>
                        <a:rPr lang="mk-MK" dirty="0" smtClean="0"/>
                        <a:t>нејасен работен статус</a:t>
                      </a:r>
                      <a:endParaRPr lang="el-GR" dirty="0"/>
                    </a:p>
                  </a:txBody>
                  <a:tcPr/>
                </a:tc>
                <a:extLst>
                  <a:ext uri="{0D108BD9-81ED-4DB2-BD59-A6C34878D82A}">
                    <a16:rowId xmlns="" xmlns:a16="http://schemas.microsoft.com/office/drawing/2014/main" val="1094652432"/>
                  </a:ext>
                </a:extLst>
              </a:tr>
              <a:tr h="370840">
                <a:tc>
                  <a:txBody>
                    <a:bodyPr/>
                    <a:lstStyle/>
                    <a:p>
                      <a:r>
                        <a:rPr lang="mk-MK" dirty="0" smtClean="0"/>
                        <a:t>вмрежување</a:t>
                      </a:r>
                      <a:endParaRPr lang="el-GR" dirty="0"/>
                    </a:p>
                  </a:txBody>
                  <a:tcPr/>
                </a:tc>
                <a:tc>
                  <a:txBody>
                    <a:bodyPr/>
                    <a:lstStyle/>
                    <a:p>
                      <a:r>
                        <a:rPr lang="mk-MK" dirty="0" smtClean="0"/>
                        <a:t>Лоша социјална заштита</a:t>
                      </a:r>
                      <a:endParaRPr lang="el-GR" dirty="0"/>
                    </a:p>
                  </a:txBody>
                  <a:tcPr/>
                </a:tc>
                <a:extLst>
                  <a:ext uri="{0D108BD9-81ED-4DB2-BD59-A6C34878D82A}">
                    <a16:rowId xmlns="" xmlns:a16="http://schemas.microsoft.com/office/drawing/2014/main" val="1406918179"/>
                  </a:ext>
                </a:extLst>
              </a:tr>
              <a:tr h="370840">
                <a:tc>
                  <a:txBody>
                    <a:bodyPr/>
                    <a:lstStyle/>
                    <a:p>
                      <a:r>
                        <a:rPr lang="mk-MK" dirty="0" smtClean="0"/>
                        <a:t>продуктивност</a:t>
                      </a:r>
                      <a:endParaRPr lang="el-GR" dirty="0"/>
                    </a:p>
                  </a:txBody>
                  <a:tcPr/>
                </a:tc>
                <a:tc>
                  <a:txBody>
                    <a:bodyPr/>
                    <a:lstStyle/>
                    <a:p>
                      <a:endParaRPr lang="el-GR"/>
                    </a:p>
                  </a:txBody>
                  <a:tcPr/>
                </a:tc>
                <a:extLst>
                  <a:ext uri="{0D108BD9-81ED-4DB2-BD59-A6C34878D82A}">
                    <a16:rowId xmlns="" xmlns:a16="http://schemas.microsoft.com/office/drawing/2014/main" val="4191019375"/>
                  </a:ext>
                </a:extLst>
              </a:tr>
              <a:tr h="370840">
                <a:tc>
                  <a:txBody>
                    <a:bodyPr/>
                    <a:lstStyle/>
                    <a:p>
                      <a:r>
                        <a:rPr lang="mk-MK" dirty="0" smtClean="0"/>
                        <a:t>Развој на вештини</a:t>
                      </a:r>
                      <a:endParaRPr lang="el-GR" dirty="0"/>
                    </a:p>
                  </a:txBody>
                  <a:tcPr/>
                </a:tc>
                <a:tc>
                  <a:txBody>
                    <a:bodyPr/>
                    <a:lstStyle/>
                    <a:p>
                      <a:endParaRPr lang="el-GR"/>
                    </a:p>
                  </a:txBody>
                  <a:tcPr/>
                </a:tc>
                <a:extLst>
                  <a:ext uri="{0D108BD9-81ED-4DB2-BD59-A6C34878D82A}">
                    <a16:rowId xmlns="" xmlns:a16="http://schemas.microsoft.com/office/drawing/2014/main" val="147869492"/>
                  </a:ext>
                </a:extLst>
              </a:tr>
              <a:tr h="370840">
                <a:tc>
                  <a:txBody>
                    <a:bodyPr/>
                    <a:lstStyle/>
                    <a:p>
                      <a:r>
                        <a:rPr lang="mk-MK" dirty="0" smtClean="0"/>
                        <a:t>Претприемачки дух</a:t>
                      </a:r>
                      <a:endParaRPr lang="el-GR" dirty="0"/>
                    </a:p>
                  </a:txBody>
                  <a:tcPr/>
                </a:tc>
                <a:tc>
                  <a:txBody>
                    <a:bodyPr/>
                    <a:lstStyle/>
                    <a:p>
                      <a:endParaRPr lang="el-GR" dirty="0"/>
                    </a:p>
                  </a:txBody>
                  <a:tcPr/>
                </a:tc>
                <a:extLst>
                  <a:ext uri="{0D108BD9-81ED-4DB2-BD59-A6C34878D82A}">
                    <a16:rowId xmlns="" xmlns:a16="http://schemas.microsoft.com/office/drawing/2014/main" val="1820196272"/>
                  </a:ext>
                </a:extLst>
              </a:tr>
            </a:tbl>
          </a:graphicData>
        </a:graphic>
      </p:graphicFrame>
    </p:spTree>
    <p:extLst>
      <p:ext uri="{BB962C8B-B14F-4D97-AF65-F5344CB8AC3E}">
        <p14:creationId xmlns:p14="http://schemas.microsoft.com/office/powerpoint/2010/main" val="2569060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03803" y="1247221"/>
            <a:ext cx="8136394" cy="3693319"/>
          </a:xfrm>
          <a:prstGeom prst="rect">
            <a:avLst/>
          </a:prstGeom>
          <a:noFill/>
        </p:spPr>
        <p:txBody>
          <a:bodyPr wrap="square" rtlCol="0">
            <a:spAutoFit/>
          </a:bodyPr>
          <a:lstStyle/>
          <a:p>
            <a:r>
              <a:rPr lang="ru-RU" b="1" dirty="0" smtClean="0">
                <a:solidFill>
                  <a:srgbClr val="000000"/>
                </a:solidFill>
                <a:latin typeface="Source Sans Pro" panose="020B0503030403020204" pitchFamily="34" charset="0"/>
              </a:rPr>
              <a:t>Други </a:t>
            </a:r>
            <a:r>
              <a:rPr lang="ru-RU" b="1" dirty="0">
                <a:solidFill>
                  <a:srgbClr val="000000"/>
                </a:solidFill>
                <a:latin typeface="Source Sans Pro" panose="020B0503030403020204" pitchFamily="34" charset="0"/>
              </a:rPr>
              <a:t>нови форми на вработување</a:t>
            </a:r>
          </a:p>
          <a:p>
            <a:pPr algn="just"/>
            <a:r>
              <a:rPr lang="ru-RU" dirty="0">
                <a:solidFill>
                  <a:srgbClr val="000000"/>
                </a:solidFill>
                <a:latin typeface="Source Sans Pro" panose="020B0503030403020204" pitchFamily="34" charset="0"/>
              </a:rPr>
              <a:t>Други, многу поретки форми за вработување се </a:t>
            </a:r>
            <a:r>
              <a:rPr lang="ru-RU" b="1" dirty="0">
                <a:solidFill>
                  <a:srgbClr val="000000"/>
                </a:solidFill>
                <a:latin typeface="Source Sans Pro" panose="020B0503030403020204" pitchFamily="34" charset="0"/>
              </a:rPr>
              <a:t>привременото управување </a:t>
            </a:r>
            <a:r>
              <a:rPr lang="ru-RU" dirty="0">
                <a:solidFill>
                  <a:srgbClr val="000000"/>
                </a:solidFill>
                <a:latin typeface="Source Sans Pro" panose="020B0503030403020204" pitchFamily="34" charset="0"/>
              </a:rPr>
              <a:t>каде што компанијата всушност може да ги „закупи“ работниците на друга компанија за одредено време/цел, </a:t>
            </a:r>
            <a:r>
              <a:rPr lang="ru-RU" b="1" dirty="0">
                <a:solidFill>
                  <a:srgbClr val="000000"/>
                </a:solidFill>
                <a:latin typeface="Source Sans Pro" panose="020B0503030403020204" pitchFamily="34" charset="0"/>
              </a:rPr>
              <a:t>работа во портфолио </a:t>
            </a:r>
            <a:r>
              <a:rPr lang="ru-RU" dirty="0">
                <a:solidFill>
                  <a:srgbClr val="000000"/>
                </a:solidFill>
                <a:latin typeface="Source Sans Pro" panose="020B0503030403020204" pitchFamily="34" charset="0"/>
              </a:rPr>
              <a:t>што се однесува на склучување договори меѓу група самовработени лица или мали бизниси за обезбедување </a:t>
            </a:r>
            <a:r>
              <a:rPr lang="ru-RU" dirty="0" smtClean="0">
                <a:solidFill>
                  <a:srgbClr val="000000"/>
                </a:solidFill>
                <a:latin typeface="Source Sans Pro" panose="020B0503030403020204" pitchFamily="34" charset="0"/>
              </a:rPr>
              <a:t>работа </a:t>
            </a:r>
            <a:r>
              <a:rPr lang="ru-RU" dirty="0">
                <a:solidFill>
                  <a:srgbClr val="000000"/>
                </a:solidFill>
                <a:latin typeface="Source Sans Pro" panose="020B0503030403020204" pitchFamily="34" charset="0"/>
              </a:rPr>
              <a:t>и услуги за голем број клиенти/компании и работа </a:t>
            </a:r>
            <a:r>
              <a:rPr lang="ru-RU" b="1" dirty="0">
                <a:solidFill>
                  <a:srgbClr val="000000"/>
                </a:solidFill>
                <a:latin typeface="Source Sans Pro" panose="020B0503030403020204" pitchFamily="34" charset="0"/>
              </a:rPr>
              <a:t>заснована на ваучери </a:t>
            </a:r>
            <a:r>
              <a:rPr lang="ru-RU" dirty="0">
                <a:solidFill>
                  <a:srgbClr val="000000"/>
                </a:solidFill>
                <a:latin typeface="Source Sans Pro" panose="020B0503030403020204" pitchFamily="34" charset="0"/>
              </a:rPr>
              <a:t>каде што ваучерот како исплата за вработување го стекнува работодавачот од владин орган обично, наместо преку која било форма на </a:t>
            </a:r>
            <a:r>
              <a:rPr lang="mk-MK" dirty="0" smtClean="0">
                <a:solidFill>
                  <a:srgbClr val="000000"/>
                </a:solidFill>
                <a:latin typeface="Source Sans Pro" panose="020B0503030403020204" pitchFamily="34" charset="0"/>
              </a:rPr>
              <a:t>договор за вработување. </a:t>
            </a:r>
            <a:endParaRPr lang="en-US" dirty="0">
              <a:solidFill>
                <a:srgbClr val="000000"/>
              </a:solidFill>
              <a:latin typeface="Source Sans Pro" panose="020B0503030403020204" pitchFamily="34" charset="0"/>
            </a:endParaRPr>
          </a:p>
          <a:p>
            <a:endParaRPr lang="en-US" dirty="0">
              <a:solidFill>
                <a:srgbClr val="000000"/>
              </a:solidFill>
              <a:latin typeface="Source Sans Pro" panose="020B0503030403020204" pitchFamily="34" charset="0"/>
            </a:endParaRPr>
          </a:p>
          <a:p>
            <a:endParaRPr lang="en-US" b="1"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791968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03803" y="1247221"/>
            <a:ext cx="8136394" cy="3631763"/>
          </a:xfrm>
          <a:prstGeom prst="rect">
            <a:avLst/>
          </a:prstGeom>
          <a:noFill/>
        </p:spPr>
        <p:txBody>
          <a:bodyPr wrap="square" rtlCol="0">
            <a:spAutoFit/>
          </a:bodyPr>
          <a:lstStyle/>
          <a:p>
            <a:r>
              <a:rPr lang="mk-MK" i="1" dirty="0">
                <a:solidFill>
                  <a:srgbClr val="000000"/>
                </a:solidFill>
                <a:latin typeface="Source Sans Pro" panose="020B0503030403020204" pitchFamily="34" charset="0"/>
              </a:rPr>
              <a:t>Поимник за </a:t>
            </a:r>
            <a:r>
              <a:rPr lang="mk-MK" i="1" dirty="0" smtClean="0">
                <a:solidFill>
                  <a:srgbClr val="000000"/>
                </a:solidFill>
                <a:latin typeface="Source Sans Pro" panose="020B0503030403020204" pitchFamily="34" charset="0"/>
              </a:rPr>
              <a:t>вработување</a:t>
            </a:r>
            <a:endParaRPr lang="en-US" i="1" dirty="0" smtClean="0">
              <a:solidFill>
                <a:srgbClr val="000000"/>
              </a:solidFill>
              <a:latin typeface="Source Sans Pro" panose="020B0503030403020204" pitchFamily="34" charset="0"/>
            </a:endParaRPr>
          </a:p>
          <a:p>
            <a:endParaRPr lang="en-US" i="1" dirty="0" smtClean="0">
              <a:solidFill>
                <a:srgbClr val="000000"/>
              </a:solidFill>
              <a:latin typeface="Source Sans Pro" panose="020B0503030403020204" pitchFamily="34" charset="0"/>
            </a:endParaRPr>
          </a:p>
          <a:p>
            <a:pPr algn="just"/>
            <a:r>
              <a:rPr lang="ru-RU" sz="1600" dirty="0">
                <a:solidFill>
                  <a:srgbClr val="000000"/>
                </a:solidFill>
                <a:latin typeface="Source Sans Pro" panose="020B0503030403020204" pitchFamily="34" charset="0"/>
              </a:rPr>
              <a:t>Ова е речник со основни термини кои се користат при вработување. Терминологијата варира меѓу различни земји, како и релевантното законодавство кое ги регулира работните односи, договорите, одговорностите и правата на двете страни – работодавачите и вработените. Се обидовме да составиме листа на термини од неколку извори, барајќи ги оние кои на еден или друг начин важат во повеќето национални контексти.</a:t>
            </a:r>
            <a:endParaRPr lang="en-US" sz="1600" dirty="0">
              <a:solidFill>
                <a:srgbClr val="000000"/>
              </a:solidFill>
              <a:latin typeface="Source Sans Pro" panose="020B0503030403020204" pitchFamily="34" charset="0"/>
            </a:endParaRPr>
          </a:p>
          <a:p>
            <a:pPr algn="just"/>
            <a:r>
              <a:rPr lang="ru-RU" sz="1600" dirty="0">
                <a:solidFill>
                  <a:srgbClr val="000000"/>
                </a:solidFill>
                <a:latin typeface="Source Sans Pro" panose="020B0503030403020204" pitchFamily="34" charset="0"/>
              </a:rPr>
              <a:t>За секој од поимите се дадени кратки дефиниции. Целта е да се разбере што тие значат кога ќе наиде на нив активен или потенцијален вработен, па дури и во случаите кога некој основа мал или поголем бизнис, или вработува други во активност за самовработување.</a:t>
            </a:r>
            <a:endParaRPr lang="en-US" sz="1600" dirty="0">
              <a:solidFill>
                <a:srgbClr val="000000"/>
              </a:solidFill>
              <a:latin typeface="Source Sans Pro" panose="020B0503030403020204" pitchFamily="34" charset="0"/>
            </a:endParaRPr>
          </a:p>
          <a:p>
            <a:pPr algn="just"/>
            <a:r>
              <a:rPr lang="ru-RU" sz="1600" dirty="0">
                <a:solidFill>
                  <a:srgbClr val="000000"/>
                </a:solidFill>
                <a:latin typeface="Source Sans Pro" panose="020B0503030403020204" pitchFamily="34" charset="0"/>
              </a:rPr>
              <a:t>Во секој случај, пред да продолжите со правно обврзувачки договори од секаков вид, препорачливо е да се консултирате со искусен сметководител или експерт.</a:t>
            </a:r>
            <a:r>
              <a:rPr lang="en-US" sz="1600" dirty="0" smtClean="0">
                <a:solidFill>
                  <a:srgbClr val="000000"/>
                </a:solidFill>
                <a:latin typeface="Source Sans Pro" panose="020B0503030403020204" pitchFamily="34" charset="0"/>
              </a:rPr>
              <a:t> </a:t>
            </a:r>
            <a:endParaRPr lang="en-US" sz="1600" b="1" dirty="0">
              <a:solidFill>
                <a:srgbClr val="000000"/>
              </a:solidFill>
              <a:latin typeface="Source Sans Pro" panose="020B0503030403020204" pitchFamily="34" charset="0"/>
            </a:endParaRPr>
          </a:p>
          <a:p>
            <a:pPr algn="ctr"/>
            <a:endParaRPr lang="en-US" sz="1600"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165093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674942" y="2017751"/>
            <a:ext cx="8166100" cy="1754326"/>
          </a:xfrm>
          <a:prstGeom prst="rect">
            <a:avLst/>
          </a:prstGeom>
          <a:noFill/>
        </p:spPr>
        <p:txBody>
          <a:bodyPr wrap="square" rtlCol="0">
            <a:spAutoFit/>
          </a:bodyPr>
          <a:lstStyle/>
          <a:p>
            <a:pPr algn="ctr"/>
            <a:r>
              <a:rPr lang="mk-MK" sz="3600" dirty="0" smtClean="0"/>
              <a:t>ФИНАНСИСКА ПИСМЕНОСТ НА СПОЈОТ ОД НОВИ ФОРМИ ЗА ВРАБОТУВАЊЕ И ПРЕТПРИЕМАЧКО РАЗМИСЛУВАЊЕ</a:t>
            </a:r>
            <a:endParaRPr lang="en-US" sz="3600" dirty="0"/>
          </a:p>
        </p:txBody>
      </p:sp>
    </p:spTree>
    <p:extLst>
      <p:ext uri="{BB962C8B-B14F-4D97-AF65-F5344CB8AC3E}">
        <p14:creationId xmlns:p14="http://schemas.microsoft.com/office/powerpoint/2010/main" val="3062207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03803" y="854919"/>
            <a:ext cx="8136394" cy="1138773"/>
          </a:xfrm>
          <a:prstGeom prst="rect">
            <a:avLst/>
          </a:prstGeom>
          <a:noFill/>
        </p:spPr>
        <p:txBody>
          <a:bodyPr wrap="square" rtlCol="0">
            <a:spAutoFit/>
          </a:bodyPr>
          <a:lstStyle/>
          <a:p>
            <a:r>
              <a:rPr lang="mk-MK" i="1" dirty="0" smtClean="0"/>
              <a:t>Речник </a:t>
            </a:r>
            <a:r>
              <a:rPr lang="mk-MK" i="1" dirty="0"/>
              <a:t>за </a:t>
            </a:r>
            <a:r>
              <a:rPr lang="mk-MK" i="1" dirty="0" smtClean="0"/>
              <a:t>вработување</a:t>
            </a:r>
            <a:endParaRPr lang="en-US" i="1" dirty="0" smtClean="0"/>
          </a:p>
          <a:p>
            <a:r>
              <a:rPr lang="mk-MK" sz="1600" dirty="0" smtClean="0">
                <a:solidFill>
                  <a:srgbClr val="000000"/>
                </a:solidFill>
                <a:latin typeface="Source Sans Pro" panose="020B0503030403020204" pitchFamily="34" charset="0"/>
              </a:rPr>
              <a:t>Тест за совпаѓање</a:t>
            </a:r>
            <a:r>
              <a:rPr lang="en-US" sz="1600" dirty="0" smtClean="0">
                <a:solidFill>
                  <a:srgbClr val="000000"/>
                </a:solidFill>
                <a:latin typeface="Source Sans Pro" panose="020B0503030403020204" pitchFamily="34" charset="0"/>
              </a:rPr>
              <a:t>: </a:t>
            </a:r>
            <a:r>
              <a:rPr lang="mk-MK" sz="1600" dirty="0" smtClean="0">
                <a:solidFill>
                  <a:srgbClr val="000000"/>
                </a:solidFill>
                <a:latin typeface="Source Sans Pro" panose="020B0503030403020204" pitchFamily="34" charset="0"/>
              </a:rPr>
              <a:t>Совпаднете ги точниот термин со точната дефиниција </a:t>
            </a:r>
            <a:r>
              <a:rPr lang="en-US" sz="1600" dirty="0" smtClean="0">
                <a:solidFill>
                  <a:srgbClr val="000000"/>
                </a:solidFill>
                <a:latin typeface="Source Sans Pro" panose="020B0503030403020204" pitchFamily="34" charset="0"/>
              </a:rPr>
              <a:t> </a:t>
            </a:r>
            <a:endParaRPr lang="en-US" sz="1600" b="1" dirty="0">
              <a:solidFill>
                <a:srgbClr val="000000"/>
              </a:solidFill>
              <a:latin typeface="Source Sans Pro" panose="020B0503030403020204" pitchFamily="34" charset="0"/>
            </a:endParaRPr>
          </a:p>
          <a:p>
            <a:pPr algn="ctr"/>
            <a:endParaRPr lang="en-US" sz="1600"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5" name="Πίνακας 5">
            <a:extLst>
              <a:ext uri="{FF2B5EF4-FFF2-40B4-BE49-F238E27FC236}">
                <a16:creationId xmlns="" xmlns:a16="http://schemas.microsoft.com/office/drawing/2014/main" id="{8341E43A-2536-B552-34E1-795E4A7CD157}"/>
              </a:ext>
            </a:extLst>
          </p:cNvPr>
          <p:cNvGraphicFramePr>
            <a:graphicFrameLocks noGrp="1"/>
          </p:cNvGraphicFramePr>
          <p:nvPr>
            <p:extLst>
              <p:ext uri="{D42A27DB-BD31-4B8C-83A1-F6EECF244321}">
                <p14:modId xmlns:p14="http://schemas.microsoft.com/office/powerpoint/2010/main" val="1387021089"/>
              </p:ext>
            </p:extLst>
          </p:nvPr>
        </p:nvGraphicFramePr>
        <p:xfrm>
          <a:off x="1214203" y="1424305"/>
          <a:ext cx="7644984" cy="4007770"/>
        </p:xfrm>
        <a:graphic>
          <a:graphicData uri="http://schemas.openxmlformats.org/drawingml/2006/table">
            <a:tbl>
              <a:tblPr firstRow="1" bandRow="1">
                <a:tableStyleId>{5C22544A-7EE6-4342-B048-85BDC9FD1C3A}</a:tableStyleId>
              </a:tblPr>
              <a:tblGrid>
                <a:gridCol w="2053653">
                  <a:extLst>
                    <a:ext uri="{9D8B030D-6E8A-4147-A177-3AD203B41FA5}">
                      <a16:colId xmlns="" xmlns:a16="http://schemas.microsoft.com/office/drawing/2014/main" val="1051036106"/>
                    </a:ext>
                  </a:extLst>
                </a:gridCol>
                <a:gridCol w="5591331">
                  <a:extLst>
                    <a:ext uri="{9D8B030D-6E8A-4147-A177-3AD203B41FA5}">
                      <a16:colId xmlns="" xmlns:a16="http://schemas.microsoft.com/office/drawing/2014/main" val="1754158530"/>
                    </a:ext>
                  </a:extLst>
                </a:gridCol>
              </a:tblGrid>
              <a:tr h="380650">
                <a:tc>
                  <a:txBody>
                    <a:bodyPr/>
                    <a:lstStyle/>
                    <a:p>
                      <a:pPr algn="ctr" fontAlgn="ctr"/>
                      <a:r>
                        <a:rPr lang="en-US" sz="1600" b="0" i="0" u="none" strike="noStrike" dirty="0">
                          <a:solidFill>
                            <a:srgbClr val="000000"/>
                          </a:solidFill>
                          <a:effectLst/>
                          <a:latin typeface="Calibri" panose="020F0502020204030204" pitchFamily="34" charset="0"/>
                        </a:rPr>
                        <a:t>1. </a:t>
                      </a:r>
                      <a:r>
                        <a:rPr lang="mk-MK" sz="1600" b="0" i="0" u="none" strike="noStrike" dirty="0" smtClean="0">
                          <a:solidFill>
                            <a:srgbClr val="000000"/>
                          </a:solidFill>
                          <a:effectLst/>
                          <a:latin typeface="Calibri" panose="020F0502020204030204" pitchFamily="34" charset="0"/>
                        </a:rPr>
                        <a:t>Плати како</a:t>
                      </a:r>
                      <a:r>
                        <a:rPr lang="mk-MK" sz="1600" b="0" i="0" u="none" strike="noStrike" baseline="0" dirty="0" smtClean="0">
                          <a:solidFill>
                            <a:srgbClr val="000000"/>
                          </a:solidFill>
                          <a:effectLst/>
                          <a:latin typeface="Calibri" panose="020F0502020204030204" pitchFamily="34" charset="0"/>
                        </a:rPr>
                        <a:t> што заработуваш</a:t>
                      </a:r>
                      <a:endParaRPr lang="en-US" sz="1600" b="0" i="0" u="none" strike="noStrike" dirty="0">
                        <a:solidFill>
                          <a:srgbClr val="000000"/>
                        </a:solidFill>
                        <a:effectLst/>
                        <a:latin typeface="Calibri" panose="020F0502020204030204" pitchFamily="34" charset="0"/>
                      </a:endParaRPr>
                    </a:p>
                  </a:txBody>
                  <a:tcPr marL="7620" marR="7620" marT="7620" marB="0" anchor="ctr">
                    <a:solidFill>
                      <a:schemeClr val="accent1">
                        <a:lumMod val="20000"/>
                        <a:lumOff val="80000"/>
                      </a:schemeClr>
                    </a:solidFill>
                  </a:tcPr>
                </a:tc>
                <a:tc>
                  <a:txBody>
                    <a:bodyPr/>
                    <a:lstStyle/>
                    <a:p>
                      <a:pPr algn="l" fontAlgn="ctr"/>
                      <a:r>
                        <a:rPr lang="ru-RU" sz="1350" b="0" i="0" u="none" strike="noStrike" dirty="0" smtClean="0">
                          <a:solidFill>
                            <a:srgbClr val="000000"/>
                          </a:solidFill>
                          <a:effectLst/>
                          <a:latin typeface="Calibri" panose="020F0502020204030204" pitchFamily="34" charset="0"/>
                        </a:rPr>
                        <a:t>A. Список на платени вработени, пресметување на нивното работно време, проценка на нивната плата и евидентирање на трошоците.</a:t>
                      </a:r>
                      <a:endParaRPr lang="en-US" sz="1100" b="0" i="0" u="none" strike="noStrike" dirty="0">
                        <a:solidFill>
                          <a:srgbClr val="000000"/>
                        </a:solidFill>
                        <a:effectLst/>
                        <a:latin typeface="Calibri" panose="020F0502020204030204" pitchFamily="34" charset="0"/>
                      </a:endParaRPr>
                    </a:p>
                  </a:txBody>
                  <a:tcPr marL="7620" marR="7620" marT="7620" marB="0" anchor="ctr">
                    <a:solidFill>
                      <a:schemeClr val="tx2">
                        <a:lumMod val="20000"/>
                        <a:lumOff val="80000"/>
                      </a:schemeClr>
                    </a:solidFill>
                  </a:tcPr>
                </a:tc>
                <a:extLst>
                  <a:ext uri="{0D108BD9-81ED-4DB2-BD59-A6C34878D82A}">
                    <a16:rowId xmlns="" xmlns:a16="http://schemas.microsoft.com/office/drawing/2014/main" val="1908888638"/>
                  </a:ext>
                </a:extLst>
              </a:tr>
              <a:tr h="380650">
                <a:tc>
                  <a:txBody>
                    <a:bodyPr/>
                    <a:lstStyle/>
                    <a:p>
                      <a:pPr marL="0" algn="ctr" defTabSz="6858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2. </a:t>
                      </a:r>
                      <a:r>
                        <a:rPr lang="mk-MK" sz="1600" b="0" i="0" u="none" strike="noStrike" kern="1200" dirty="0" smtClean="0">
                          <a:solidFill>
                            <a:srgbClr val="000000"/>
                          </a:solidFill>
                          <a:effectLst/>
                          <a:latin typeface="Calibri" panose="020F0502020204030204" pitchFamily="34" charset="0"/>
                          <a:ea typeface="+mn-ea"/>
                          <a:cs typeface="+mn-cs"/>
                        </a:rPr>
                        <a:t>Платен список</a:t>
                      </a:r>
                      <a:endParaRPr lang="el-GR" sz="1600" b="0" i="0" u="none" strike="noStrike" kern="1200" dirty="0">
                        <a:solidFill>
                          <a:srgbClr val="000000"/>
                        </a:solidFill>
                        <a:effectLst/>
                        <a:latin typeface="Calibri" panose="020F0502020204030204" pitchFamily="34" charset="0"/>
                        <a:ea typeface="+mn-ea"/>
                        <a:cs typeface="+mn-cs"/>
                      </a:endParaRPr>
                    </a:p>
                  </a:txBody>
                  <a:tcPr/>
                </a:tc>
                <a:tc>
                  <a:txBody>
                    <a:bodyPr/>
                    <a:lstStyle/>
                    <a:p>
                      <a:r>
                        <a:rPr lang="ru-RU" sz="1350" b="0" i="0" u="none" strike="noStrike" kern="1200" dirty="0" smtClean="0">
                          <a:solidFill>
                            <a:srgbClr val="000000"/>
                          </a:solidFill>
                          <a:effectLst/>
                          <a:latin typeface="Calibri" panose="020F0502020204030204" pitchFamily="34" charset="0"/>
                          <a:ea typeface="+mn-ea"/>
                          <a:cs typeface="+mn-cs"/>
                        </a:rPr>
                        <a:t>Б. Фиксна сума на пари или надоместок што му го исплаќа работодавачот на вработен во замена за извршената работа.</a:t>
                      </a:r>
                      <a:endParaRPr lang="el-GR" sz="1350" b="0" i="0" u="none" strike="noStrike" kern="1200" dirty="0">
                        <a:solidFill>
                          <a:srgbClr val="000000"/>
                        </a:solidFill>
                        <a:effectLst/>
                        <a:latin typeface="Calibri" panose="020F0502020204030204" pitchFamily="34" charset="0"/>
                        <a:ea typeface="+mn-ea"/>
                        <a:cs typeface="+mn-cs"/>
                      </a:endParaRPr>
                    </a:p>
                  </a:txBody>
                  <a:tcPr/>
                </a:tc>
                <a:extLst>
                  <a:ext uri="{0D108BD9-81ED-4DB2-BD59-A6C34878D82A}">
                    <a16:rowId xmlns="" xmlns:a16="http://schemas.microsoft.com/office/drawing/2014/main" val="4136895850"/>
                  </a:ext>
                </a:extLst>
              </a:tr>
              <a:tr h="380650">
                <a:tc>
                  <a:txBody>
                    <a:bodyPr/>
                    <a:lstStyle/>
                    <a:p>
                      <a:pPr algn="ctr"/>
                      <a:r>
                        <a:rPr lang="en-US" sz="1800" dirty="0"/>
                        <a:t>3. </a:t>
                      </a:r>
                      <a:r>
                        <a:rPr lang="mk-MK" sz="1800" dirty="0" smtClean="0"/>
                        <a:t>Плата</a:t>
                      </a:r>
                      <a:r>
                        <a:rPr lang="mk-MK" sz="1800" baseline="0" dirty="0" smtClean="0"/>
                        <a:t> </a:t>
                      </a:r>
                      <a:endParaRPr lang="el-GR" sz="1800" dirty="0"/>
                    </a:p>
                  </a:txBody>
                  <a:tcPr/>
                </a:tc>
                <a:tc>
                  <a:txBody>
                    <a:bodyPr/>
                    <a:lstStyle/>
                    <a:p>
                      <a:r>
                        <a:rPr lang="ru-RU" dirty="0" smtClean="0"/>
                        <a:t>В. Вкупен надоместок добиен од вработен, вклучувајќи ги сите можни бенефиции или бонуси.</a:t>
                      </a:r>
                      <a:endParaRPr lang="el-GR" dirty="0"/>
                    </a:p>
                  </a:txBody>
                  <a:tcPr/>
                </a:tc>
                <a:extLst>
                  <a:ext uri="{0D108BD9-81ED-4DB2-BD59-A6C34878D82A}">
                    <a16:rowId xmlns="" xmlns:a16="http://schemas.microsoft.com/office/drawing/2014/main" val="2531563854"/>
                  </a:ext>
                </a:extLst>
              </a:tr>
              <a:tr h="380650">
                <a:tc>
                  <a:txBody>
                    <a:bodyPr/>
                    <a:lstStyle/>
                    <a:p>
                      <a:pPr algn="ctr" fontAlgn="ctr"/>
                      <a:r>
                        <a:rPr lang="en-GB" sz="1600" b="0" i="0" u="none" strike="noStrike" dirty="0">
                          <a:solidFill>
                            <a:srgbClr val="000000"/>
                          </a:solidFill>
                          <a:effectLst/>
                          <a:latin typeface="Calibri" panose="020F0502020204030204" pitchFamily="34" charset="0"/>
                        </a:rPr>
                        <a:t>4. </a:t>
                      </a:r>
                      <a:r>
                        <a:rPr lang="mk-MK" sz="1600" b="0" i="0" u="none" strike="noStrike" dirty="0" smtClean="0">
                          <a:solidFill>
                            <a:srgbClr val="000000"/>
                          </a:solidFill>
                          <a:effectLst/>
                          <a:latin typeface="Calibri" panose="020F0502020204030204" pitchFamily="34" charset="0"/>
                        </a:rPr>
                        <a:t>Колективни договори</a:t>
                      </a:r>
                      <a:endParaRPr lang="en-GB" sz="1600" b="0" i="0" u="none" strike="noStrike" dirty="0">
                        <a:solidFill>
                          <a:srgbClr val="000000"/>
                        </a:solidFill>
                        <a:effectLst/>
                        <a:latin typeface="Calibri" panose="020F0502020204030204" pitchFamily="34" charset="0"/>
                      </a:endParaRPr>
                    </a:p>
                  </a:txBody>
                  <a:tcPr marL="7620" marR="7620" marT="7620" marB="0" anchor="ctr"/>
                </a:tc>
                <a:tc>
                  <a:txBody>
                    <a:bodyPr/>
                    <a:lstStyle/>
                    <a:p>
                      <a:r>
                        <a:rPr lang="ru-RU" dirty="0" smtClean="0"/>
                        <a:t>Г. Писмен договор за вработените од страна на синдикатите</a:t>
                      </a:r>
                      <a:endParaRPr lang="el-GR" dirty="0"/>
                    </a:p>
                  </a:txBody>
                  <a:tcPr/>
                </a:tc>
                <a:extLst>
                  <a:ext uri="{0D108BD9-81ED-4DB2-BD59-A6C34878D82A}">
                    <a16:rowId xmlns="" xmlns:a16="http://schemas.microsoft.com/office/drawing/2014/main" val="1363426268"/>
                  </a:ext>
                </a:extLst>
              </a:tr>
              <a:tr h="380650">
                <a:tc>
                  <a:txBody>
                    <a:bodyPr/>
                    <a:lstStyle/>
                    <a:p>
                      <a:pPr algn="ctr"/>
                      <a:r>
                        <a:rPr lang="en-US" sz="1600" dirty="0"/>
                        <a:t>5. </a:t>
                      </a:r>
                      <a:r>
                        <a:rPr lang="mk-MK" sz="1600" dirty="0" smtClean="0"/>
                        <a:t>Надоместок</a:t>
                      </a:r>
                      <a:endParaRPr lang="el-GR" sz="1600" dirty="0"/>
                    </a:p>
                  </a:txBody>
                  <a:tcPr/>
                </a:tc>
                <a:tc>
                  <a:txBody>
                    <a:bodyPr/>
                    <a:lstStyle/>
                    <a:p>
                      <a:r>
                        <a:rPr lang="ru-RU" dirty="0" smtClean="0"/>
                        <a:t>Д. Износите извадени од платата на вработениот, со што се намалува нивниот оданочен приход</a:t>
                      </a:r>
                      <a:endParaRPr lang="el-GR" dirty="0"/>
                    </a:p>
                  </a:txBody>
                  <a:tcPr/>
                </a:tc>
                <a:extLst>
                  <a:ext uri="{0D108BD9-81ED-4DB2-BD59-A6C34878D82A}">
                    <a16:rowId xmlns="" xmlns:a16="http://schemas.microsoft.com/office/drawing/2014/main" val="1940010267"/>
                  </a:ext>
                </a:extLst>
              </a:tr>
              <a:tr h="380650">
                <a:tc>
                  <a:txBody>
                    <a:bodyPr/>
                    <a:lstStyle/>
                    <a:p>
                      <a:pPr algn="ctr"/>
                      <a:r>
                        <a:rPr lang="en-US" sz="1600" dirty="0"/>
                        <a:t>6. </a:t>
                      </a:r>
                      <a:r>
                        <a:rPr lang="mk-MK" sz="1600" dirty="0" smtClean="0"/>
                        <a:t>Одбитоци</a:t>
                      </a:r>
                      <a:endParaRPr lang="el-GR" dirty="0"/>
                    </a:p>
                  </a:txBody>
                  <a:tcPr/>
                </a:tc>
                <a:tc>
                  <a:txBody>
                    <a:bodyPr/>
                    <a:lstStyle/>
                    <a:p>
                      <a:r>
                        <a:rPr lang="ru-RU" dirty="0" smtClean="0"/>
                        <a:t>Ѓ. Договор за вработување со договорен датум на завршување</a:t>
                      </a:r>
                      <a:endParaRPr lang="el-GR" dirty="0"/>
                    </a:p>
                  </a:txBody>
                  <a:tcPr/>
                </a:tc>
                <a:extLst>
                  <a:ext uri="{0D108BD9-81ED-4DB2-BD59-A6C34878D82A}">
                    <a16:rowId xmlns="" xmlns:a16="http://schemas.microsoft.com/office/drawing/2014/main" val="999484420"/>
                  </a:ext>
                </a:extLst>
              </a:tr>
              <a:tr h="380650">
                <a:tc>
                  <a:txBody>
                    <a:bodyPr/>
                    <a:lstStyle/>
                    <a:p>
                      <a:pPr algn="ctr" fontAlgn="ctr"/>
                      <a:r>
                        <a:rPr lang="en-GB" sz="1600" b="0" i="0" u="none" strike="noStrike" dirty="0">
                          <a:solidFill>
                            <a:srgbClr val="000000"/>
                          </a:solidFill>
                          <a:effectLst/>
                          <a:latin typeface="Calibri" panose="020F0502020204030204" pitchFamily="34" charset="0"/>
                        </a:rPr>
                        <a:t>7. </a:t>
                      </a:r>
                      <a:r>
                        <a:rPr lang="mk-MK" sz="1600" b="0" i="0" u="none" strike="noStrike" dirty="0" smtClean="0">
                          <a:solidFill>
                            <a:srgbClr val="000000"/>
                          </a:solidFill>
                          <a:effectLst/>
                          <a:latin typeface="Calibri" panose="020F0502020204030204" pitchFamily="34" charset="0"/>
                        </a:rPr>
                        <a:t>Договор на определено време</a:t>
                      </a:r>
                      <a:endParaRPr lang="en-GB" sz="1600" b="0" i="0" u="none" strike="noStrike" dirty="0">
                        <a:solidFill>
                          <a:srgbClr val="000000"/>
                        </a:solidFill>
                        <a:effectLst/>
                        <a:latin typeface="Calibri" panose="020F0502020204030204" pitchFamily="34" charset="0"/>
                      </a:endParaRPr>
                    </a:p>
                  </a:txBody>
                  <a:tcPr marL="7620" marR="7620" marT="7620" marB="0" anchor="ctr"/>
                </a:tc>
                <a:tc>
                  <a:txBody>
                    <a:bodyPr/>
                    <a:lstStyle/>
                    <a:p>
                      <a:r>
                        <a:rPr lang="mk-MK" dirty="0" smtClean="0"/>
                        <a:t>Е</a:t>
                      </a:r>
                      <a:r>
                        <a:rPr lang="en-US" dirty="0" smtClean="0"/>
                        <a:t>. </a:t>
                      </a:r>
                      <a:r>
                        <a:rPr lang="ru-RU" dirty="0" smtClean="0"/>
                        <a:t>Вклучува елементи кои не се вклучени во редовната плата на вработениот.</a:t>
                      </a:r>
                      <a:endParaRPr lang="el-GR" dirty="0"/>
                    </a:p>
                  </a:txBody>
                  <a:tcPr/>
                </a:tc>
                <a:extLst>
                  <a:ext uri="{0D108BD9-81ED-4DB2-BD59-A6C34878D82A}">
                    <a16:rowId xmlns="" xmlns:a16="http://schemas.microsoft.com/office/drawing/2014/main" val="494524690"/>
                  </a:ext>
                </a:extLst>
              </a:tr>
              <a:tr h="380650">
                <a:tc>
                  <a:txBody>
                    <a:bodyPr/>
                    <a:lstStyle/>
                    <a:p>
                      <a:pPr algn="ctr"/>
                      <a:r>
                        <a:rPr lang="en-US" sz="1600" dirty="0"/>
                        <a:t>8.  </a:t>
                      </a:r>
                      <a:r>
                        <a:rPr lang="mk-MK" sz="1600" dirty="0" smtClean="0"/>
                        <a:t>Корист во натура</a:t>
                      </a:r>
                      <a:endParaRPr lang="el-GR" sz="1600" dirty="0"/>
                    </a:p>
                  </a:txBody>
                  <a:tcPr/>
                </a:tc>
                <a:tc>
                  <a:txBody>
                    <a:bodyPr/>
                    <a:lstStyle/>
                    <a:p>
                      <a:pPr algn="l" fontAlgn="ctr"/>
                      <a:r>
                        <a:rPr lang="en-US" sz="1350" b="0" i="0" u="none" strike="noStrike" dirty="0">
                          <a:solidFill>
                            <a:srgbClr val="000000"/>
                          </a:solidFill>
                          <a:effectLst/>
                          <a:latin typeface="Calibri" panose="020F0502020204030204" pitchFamily="34" charset="0"/>
                        </a:rPr>
                        <a:t>  </a:t>
                      </a:r>
                      <a:r>
                        <a:rPr lang="mk-MK" sz="1350" b="0" i="0" u="none" strike="noStrike" dirty="0" smtClean="0">
                          <a:solidFill>
                            <a:srgbClr val="000000"/>
                          </a:solidFill>
                          <a:effectLst/>
                          <a:latin typeface="Calibri" panose="020F0502020204030204" pitchFamily="34" charset="0"/>
                        </a:rPr>
                        <a:t>Ж</a:t>
                      </a:r>
                      <a:r>
                        <a:rPr lang="en-US" sz="1350" b="0" i="0" u="none" strike="noStrike" dirty="0" smtClean="0">
                          <a:solidFill>
                            <a:srgbClr val="000000"/>
                          </a:solidFill>
                          <a:effectLst/>
                          <a:latin typeface="Calibri" panose="020F0502020204030204" pitchFamily="34" charset="0"/>
                        </a:rPr>
                        <a:t>. </a:t>
                      </a:r>
                      <a:r>
                        <a:rPr lang="ru-RU" sz="1350" b="0" i="0" u="none" strike="noStrike" dirty="0" smtClean="0">
                          <a:solidFill>
                            <a:srgbClr val="000000"/>
                          </a:solidFill>
                          <a:effectLst/>
                          <a:latin typeface="Calibri" panose="020F0502020204030204" pitchFamily="34" charset="0"/>
                        </a:rPr>
                        <a:t>Ако сте вработен, вообичаено плаќате данок преку вашата плата. Секогаш кога ќе ви се исплати платата, вашиот работодавец одзема даноци и социјално осигурување</a:t>
                      </a:r>
                      <a:r>
                        <a:rPr lang="en-US" sz="1350" b="0" i="0" u="none" strike="noStrike" dirty="0" smtClean="0">
                          <a:solidFill>
                            <a:srgbClr val="000000"/>
                          </a:solidFill>
                          <a:effectLst/>
                          <a:latin typeface="Calibri" panose="020F0502020204030204" pitchFamily="34" charset="0"/>
                        </a:rPr>
                        <a:t>.</a:t>
                      </a:r>
                      <a:endParaRPr lang="en-US" sz="135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 xmlns:a16="http://schemas.microsoft.com/office/drawing/2014/main" val="804217850"/>
                  </a:ext>
                </a:extLst>
              </a:tr>
            </a:tbl>
          </a:graphicData>
        </a:graphic>
      </p:graphicFrame>
    </p:spTree>
    <p:extLst>
      <p:ext uri="{BB962C8B-B14F-4D97-AF65-F5344CB8AC3E}">
        <p14:creationId xmlns:p14="http://schemas.microsoft.com/office/powerpoint/2010/main" val="4273223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03803" y="1247221"/>
            <a:ext cx="8136394" cy="2277547"/>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pPr algn="ctr"/>
            <a:r>
              <a:rPr lang="mk-MK" sz="2800" b="1" dirty="0" smtClean="0"/>
              <a:t>Единица</a:t>
            </a:r>
            <a:r>
              <a:rPr lang="en-US" sz="2800" b="1" dirty="0" smtClean="0"/>
              <a:t> </a:t>
            </a:r>
            <a:r>
              <a:rPr lang="en-US" sz="2800" b="1" dirty="0"/>
              <a:t>2:</a:t>
            </a:r>
            <a:r>
              <a:rPr lang="en-US" sz="2000" b="1" dirty="0"/>
              <a:t> </a:t>
            </a:r>
            <a:r>
              <a:rPr lang="mk-MK" sz="2800" b="1" dirty="0" smtClean="0"/>
              <a:t>Финансиска писменост и претприемништво</a:t>
            </a:r>
            <a:endParaRPr lang="en-US" sz="2800" b="1" dirty="0"/>
          </a:p>
          <a:p>
            <a:endParaRPr lang="en-US" sz="1600" dirty="0"/>
          </a:p>
          <a:p>
            <a:endParaRPr lang="en-US" sz="160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42323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03803" y="1247221"/>
            <a:ext cx="8136394" cy="1169551"/>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endParaRPr lang="en-US" sz="160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pic>
        <p:nvPicPr>
          <p:cNvPr id="5" name="Picture 4" descr="Diagram&#10;&#10;Description automatically generated">
            <a:extLst>
              <a:ext uri="{FF2B5EF4-FFF2-40B4-BE49-F238E27FC236}">
                <a16:creationId xmlns="" xmlns:a16="http://schemas.microsoft.com/office/drawing/2014/main" id="{1077900E-8B08-1BB7-C73A-E084B0859E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136293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3"/>
          <p:cNvPicPr>
            <a:picLocks noChangeAspect="1"/>
          </p:cNvPicPr>
          <p:nvPr/>
        </p:nvPicPr>
        <p:blipFill>
          <a:blip r:embed="rId3" cstate="print"/>
          <a:srcRect/>
          <a:stretch>
            <a:fillRect/>
          </a:stretch>
        </p:blipFill>
        <p:spPr bwMode="auto">
          <a:xfrm>
            <a:off x="6536532" y="352425"/>
            <a:ext cx="421481" cy="504825"/>
          </a:xfrm>
          <a:prstGeom prst="rect">
            <a:avLst/>
          </a:prstGeom>
          <a:noFill/>
          <a:ln w="9525">
            <a:noFill/>
            <a:miter lim="800000"/>
            <a:headEnd/>
            <a:tailEnd/>
          </a:ln>
        </p:spPr>
      </p:pic>
      <p:pic>
        <p:nvPicPr>
          <p:cNvPr id="16" name="Picture 14"/>
          <p:cNvPicPr>
            <a:picLocks noChangeAspect="1"/>
          </p:cNvPicPr>
          <p:nvPr/>
        </p:nvPicPr>
        <p:blipFill>
          <a:blip r:embed="rId4" cstate="print"/>
          <a:srcRect/>
          <a:stretch>
            <a:fillRect/>
          </a:stretch>
        </p:blipFill>
        <p:spPr bwMode="auto">
          <a:xfrm>
            <a:off x="3919538" y="309563"/>
            <a:ext cx="381000" cy="397669"/>
          </a:xfrm>
          <a:prstGeom prst="rect">
            <a:avLst/>
          </a:prstGeom>
          <a:noFill/>
          <a:ln w="9525">
            <a:noFill/>
            <a:miter lim="800000"/>
            <a:headEnd/>
            <a:tailEnd/>
          </a:ln>
        </p:spPr>
      </p:pic>
      <p:pic>
        <p:nvPicPr>
          <p:cNvPr id="17" name="Picture 15"/>
          <p:cNvPicPr>
            <a:picLocks noChangeAspect="1"/>
          </p:cNvPicPr>
          <p:nvPr/>
        </p:nvPicPr>
        <p:blipFill>
          <a:blip r:embed="rId5" cstate="print"/>
          <a:srcRect/>
          <a:stretch>
            <a:fillRect/>
          </a:stretch>
        </p:blipFill>
        <p:spPr bwMode="auto">
          <a:xfrm>
            <a:off x="5268517" y="2140744"/>
            <a:ext cx="373856" cy="385763"/>
          </a:xfrm>
          <a:prstGeom prst="rect">
            <a:avLst/>
          </a:prstGeom>
          <a:noFill/>
          <a:ln w="9525">
            <a:noFill/>
            <a:miter lim="800000"/>
            <a:headEnd/>
            <a:tailEnd/>
          </a:ln>
        </p:spPr>
      </p:pic>
      <p:pic>
        <p:nvPicPr>
          <p:cNvPr id="18" name="Picture 16"/>
          <p:cNvPicPr>
            <a:picLocks noChangeAspect="1"/>
          </p:cNvPicPr>
          <p:nvPr/>
        </p:nvPicPr>
        <p:blipFill>
          <a:blip r:embed="rId6" cstate="print"/>
          <a:srcRect/>
          <a:stretch>
            <a:fillRect/>
          </a:stretch>
        </p:blipFill>
        <p:spPr bwMode="auto">
          <a:xfrm>
            <a:off x="5179219" y="261938"/>
            <a:ext cx="419100" cy="429815"/>
          </a:xfrm>
          <a:prstGeom prst="rect">
            <a:avLst/>
          </a:prstGeom>
          <a:noFill/>
          <a:ln w="9525">
            <a:noFill/>
            <a:miter lim="800000"/>
            <a:headEnd/>
            <a:tailEnd/>
          </a:ln>
        </p:spPr>
      </p:pic>
      <p:pic>
        <p:nvPicPr>
          <p:cNvPr id="19" name="Picture 17"/>
          <p:cNvPicPr>
            <a:picLocks noChangeAspect="1"/>
          </p:cNvPicPr>
          <p:nvPr/>
        </p:nvPicPr>
        <p:blipFill>
          <a:blip r:embed="rId7" cstate="print"/>
          <a:srcRect l="11171"/>
          <a:stretch>
            <a:fillRect/>
          </a:stretch>
        </p:blipFill>
        <p:spPr bwMode="auto">
          <a:xfrm>
            <a:off x="4618434" y="4085035"/>
            <a:ext cx="339329" cy="429815"/>
          </a:xfrm>
          <a:prstGeom prst="rect">
            <a:avLst/>
          </a:prstGeom>
          <a:noFill/>
          <a:ln w="9525">
            <a:noFill/>
            <a:miter lim="800000"/>
            <a:headEnd/>
            <a:tailEnd/>
          </a:ln>
        </p:spPr>
      </p:pic>
      <p:pic>
        <p:nvPicPr>
          <p:cNvPr id="20" name="Picture 18"/>
          <p:cNvPicPr>
            <a:picLocks noChangeAspect="1"/>
          </p:cNvPicPr>
          <p:nvPr/>
        </p:nvPicPr>
        <p:blipFill>
          <a:blip r:embed="rId8" cstate="print"/>
          <a:srcRect b="6728"/>
          <a:stretch>
            <a:fillRect/>
          </a:stretch>
        </p:blipFill>
        <p:spPr bwMode="auto">
          <a:xfrm>
            <a:off x="2582247" y="2212182"/>
            <a:ext cx="503854" cy="445294"/>
          </a:xfrm>
          <a:prstGeom prst="rect">
            <a:avLst/>
          </a:prstGeom>
          <a:noFill/>
          <a:ln w="9525">
            <a:noFill/>
            <a:miter lim="800000"/>
            <a:headEnd/>
            <a:tailEnd/>
          </a:ln>
        </p:spPr>
      </p:pic>
      <p:pic>
        <p:nvPicPr>
          <p:cNvPr id="21" name="Picture 19"/>
          <p:cNvPicPr>
            <a:picLocks noChangeAspect="1"/>
          </p:cNvPicPr>
          <p:nvPr/>
        </p:nvPicPr>
        <p:blipFill>
          <a:blip r:embed="rId9" cstate="print"/>
          <a:srcRect/>
          <a:stretch>
            <a:fillRect/>
          </a:stretch>
        </p:blipFill>
        <p:spPr bwMode="auto">
          <a:xfrm>
            <a:off x="2477109" y="271462"/>
            <a:ext cx="574989" cy="539933"/>
          </a:xfrm>
          <a:prstGeom prst="rect">
            <a:avLst/>
          </a:prstGeom>
          <a:noFill/>
          <a:ln w="9525">
            <a:noFill/>
            <a:miter lim="800000"/>
            <a:headEnd/>
            <a:tailEnd/>
          </a:ln>
        </p:spPr>
      </p:pic>
      <p:pic>
        <p:nvPicPr>
          <p:cNvPr id="22" name="Picture 20"/>
          <p:cNvPicPr>
            <a:picLocks noChangeAspect="1"/>
          </p:cNvPicPr>
          <p:nvPr/>
        </p:nvPicPr>
        <p:blipFill>
          <a:blip r:embed="rId10" cstate="print"/>
          <a:srcRect/>
          <a:stretch>
            <a:fillRect/>
          </a:stretch>
        </p:blipFill>
        <p:spPr bwMode="auto">
          <a:xfrm>
            <a:off x="1233488" y="288131"/>
            <a:ext cx="359569" cy="370284"/>
          </a:xfrm>
          <a:prstGeom prst="rect">
            <a:avLst/>
          </a:prstGeom>
          <a:noFill/>
          <a:ln w="9525">
            <a:noFill/>
            <a:miter lim="800000"/>
            <a:headEnd/>
            <a:tailEnd/>
          </a:ln>
        </p:spPr>
      </p:pic>
      <p:pic>
        <p:nvPicPr>
          <p:cNvPr id="23" name="Picture 21"/>
          <p:cNvPicPr>
            <a:picLocks noChangeAspect="1"/>
          </p:cNvPicPr>
          <p:nvPr/>
        </p:nvPicPr>
        <p:blipFill>
          <a:blip r:embed="rId11" cstate="print"/>
          <a:srcRect t="8025" r="6839"/>
          <a:stretch>
            <a:fillRect/>
          </a:stretch>
        </p:blipFill>
        <p:spPr bwMode="auto">
          <a:xfrm>
            <a:off x="1246584" y="4090989"/>
            <a:ext cx="401241" cy="386953"/>
          </a:xfrm>
          <a:prstGeom prst="rect">
            <a:avLst/>
          </a:prstGeom>
          <a:noFill/>
          <a:ln w="9525">
            <a:noFill/>
            <a:miter lim="800000"/>
            <a:headEnd/>
            <a:tailEnd/>
          </a:ln>
        </p:spPr>
      </p:pic>
      <p:sp>
        <p:nvSpPr>
          <p:cNvPr id="25" name="Title 24"/>
          <p:cNvSpPr>
            <a:spLocks noGrp="1"/>
          </p:cNvSpPr>
          <p:nvPr>
            <p:ph type="title"/>
          </p:nvPr>
        </p:nvSpPr>
        <p:spPr>
          <a:xfrm>
            <a:off x="1257300" y="91678"/>
            <a:ext cx="6629400" cy="194072"/>
          </a:xfrm>
        </p:spPr>
        <p:txBody>
          <a:bodyPr/>
          <a:lstStyle/>
          <a:p>
            <a:r>
              <a:rPr lang="en-US" sz="1500" dirty="0"/>
              <a:t>Business Model Canvas (editable – downloadable – printable) </a:t>
            </a:r>
            <a:endParaRPr lang="en-AU"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4147931"/>
              </p:ext>
            </p:extLst>
          </p:nvPr>
        </p:nvGraphicFramePr>
        <p:xfrm>
          <a:off x="1257300" y="342900"/>
          <a:ext cx="6629400" cy="4819650"/>
        </p:xfrm>
        <a:graphic>
          <a:graphicData uri="http://schemas.openxmlformats.org/drawingml/2006/table">
            <a:tbl>
              <a:tblPr>
                <a:tableStyleId>{616DA210-FB5B-4158-B5E0-FEB733F419BA}</a:tableStyleId>
              </a:tblPr>
              <a:tblGrid>
                <a:gridCol w="1325880">
                  <a:extLst>
                    <a:ext uri="{9D8B030D-6E8A-4147-A177-3AD203B41FA5}">
                      <a16:colId xmlns="" xmlns:a16="http://schemas.microsoft.com/office/drawing/2014/main" val="20000"/>
                    </a:ext>
                  </a:extLst>
                </a:gridCol>
                <a:gridCol w="1325880">
                  <a:extLst>
                    <a:ext uri="{9D8B030D-6E8A-4147-A177-3AD203B41FA5}">
                      <a16:colId xmlns="" xmlns:a16="http://schemas.microsoft.com/office/drawing/2014/main" val="20001"/>
                    </a:ext>
                  </a:extLst>
                </a:gridCol>
                <a:gridCol w="662940">
                  <a:extLst>
                    <a:ext uri="{9D8B030D-6E8A-4147-A177-3AD203B41FA5}">
                      <a16:colId xmlns="" xmlns:a16="http://schemas.microsoft.com/office/drawing/2014/main" val="20002"/>
                    </a:ext>
                  </a:extLst>
                </a:gridCol>
                <a:gridCol w="662940">
                  <a:extLst>
                    <a:ext uri="{9D8B030D-6E8A-4147-A177-3AD203B41FA5}">
                      <a16:colId xmlns="" xmlns:a16="http://schemas.microsoft.com/office/drawing/2014/main" val="20003"/>
                    </a:ext>
                  </a:extLst>
                </a:gridCol>
                <a:gridCol w="1325880">
                  <a:extLst>
                    <a:ext uri="{9D8B030D-6E8A-4147-A177-3AD203B41FA5}">
                      <a16:colId xmlns="" xmlns:a16="http://schemas.microsoft.com/office/drawing/2014/main" val="20004"/>
                    </a:ext>
                  </a:extLst>
                </a:gridCol>
                <a:gridCol w="1325880">
                  <a:extLst>
                    <a:ext uri="{9D8B030D-6E8A-4147-A177-3AD203B41FA5}">
                      <a16:colId xmlns="" xmlns:a16="http://schemas.microsoft.com/office/drawing/2014/main" val="20005"/>
                    </a:ext>
                  </a:extLst>
                </a:gridCol>
              </a:tblGrid>
              <a:tr h="1857375">
                <a:tc rowSpan="2">
                  <a:txBody>
                    <a:bodyPr/>
                    <a:lstStyle/>
                    <a:p>
                      <a:r>
                        <a:rPr lang="en-AU" sz="900" b="1" dirty="0"/>
                        <a:t>           Key</a:t>
                      </a:r>
                      <a:r>
                        <a:rPr lang="en-AU" sz="900" b="1" baseline="0" dirty="0"/>
                        <a:t> Partners</a:t>
                      </a:r>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AU" sz="900" b="1" dirty="0"/>
                        <a:t>        Key Activities</a:t>
                      </a:r>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b="1" dirty="0"/>
                        <a:t>          Value Propositions</a:t>
                      </a: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Write directly to the canvas…</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Or use the post-it</a:t>
                      </a:r>
                      <a:r>
                        <a:rPr kumimoji="0" lang="en-US" sz="500" b="0" i="0" u="none" strike="noStrike" kern="1200" cap="none" spc="0" normalizeH="0" baseline="0" noProof="0" dirty="0">
                          <a:ln>
                            <a:noFill/>
                          </a:ln>
                          <a:solidFill>
                            <a:prstClr val="black"/>
                          </a:solidFill>
                          <a:effectLst/>
                          <a:uLnTx/>
                          <a:uFillTx/>
                          <a:latin typeface="Comic Sans MS" pitchFamily="66" charset="0"/>
                          <a:ea typeface="+mn-ea"/>
                          <a:cs typeface="+mn-cs"/>
                        </a:rPr>
                        <a:t>™</a:t>
                      </a: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 note</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…or both</a:t>
                      </a: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hMerge="1">
                  <a:txBody>
                    <a:bodyPr/>
                    <a:lstStyle/>
                    <a:p>
                      <a:endParaRPr lang="en-AU" dirty="0"/>
                    </a:p>
                  </a:txBody>
                  <a:tcPr/>
                </a:tc>
                <a:tc>
                  <a:txBody>
                    <a:bodyPr/>
                    <a:lstStyle/>
                    <a:p>
                      <a:r>
                        <a:rPr lang="en-AU" sz="900" b="1" dirty="0"/>
                        <a:t>         Customer </a:t>
                      </a:r>
                    </a:p>
                    <a:p>
                      <a:r>
                        <a:rPr lang="en-AU" sz="900" b="1" dirty="0"/>
                        <a:t>         Relationships</a:t>
                      </a:r>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r>
                        <a:rPr lang="en-AU" sz="900" b="1" dirty="0"/>
                        <a:t>      Customer Segments</a:t>
                      </a:r>
                      <a:endParaRPr lang="en-AU" sz="9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857375">
                <a:tc vMerge="1">
                  <a:txBody>
                    <a:bodyPr/>
                    <a:lstStyle/>
                    <a:p>
                      <a:endParaRPr lang="en-AU"/>
                    </a:p>
                  </a:txBody>
                  <a:tcPr/>
                </a:tc>
                <a:tc>
                  <a:txBody>
                    <a:bodyPr/>
                    <a:lstStyle/>
                    <a:p>
                      <a:r>
                        <a:rPr lang="en-AU" sz="900" b="1" dirty="0"/>
                        <a:t>             Key Resources</a:t>
                      </a:r>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vMerge="1">
                  <a:txBody>
                    <a:bodyPr/>
                    <a:lstStyle/>
                    <a:p>
                      <a:endParaRPr lang="en-AU"/>
                    </a:p>
                  </a:txBody>
                  <a:tcPr/>
                </a:tc>
                <a:tc hMerge="1" vMerge="1">
                  <a:txBody>
                    <a:bodyPr/>
                    <a:lstStyle/>
                    <a:p>
                      <a:endParaRPr lang="en-AU" dirty="0"/>
                    </a:p>
                  </a:txBody>
                  <a:tcPr/>
                </a:tc>
                <a:tc>
                  <a:txBody>
                    <a:bodyPr/>
                    <a:lstStyle/>
                    <a:p>
                      <a:r>
                        <a:rPr lang="en-AU" sz="900" b="1" dirty="0"/>
                        <a:t>             Channels</a:t>
                      </a:r>
                      <a:endParaRPr lang="en-AU" sz="9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n-AU"/>
                    </a:p>
                  </a:txBody>
                  <a:tcPr/>
                </a:tc>
                <a:extLst>
                  <a:ext uri="{0D108BD9-81ED-4DB2-BD59-A6C34878D82A}">
                    <a16:rowId xmlns="" xmlns:a16="http://schemas.microsoft.com/office/drawing/2014/main" val="10001"/>
                  </a:ext>
                </a:extLst>
              </a:tr>
              <a:tr h="914400">
                <a:tc gridSpan="3">
                  <a:txBody>
                    <a:bodyPr/>
                    <a:lstStyle/>
                    <a:p>
                      <a:r>
                        <a:rPr lang="en-AU" sz="900" b="1" dirty="0"/>
                        <a:t>              Cost Structure</a:t>
                      </a:r>
                      <a:endParaRPr lang="en-AU" sz="900" b="0" baseline="0" dirty="0">
                        <a:latin typeface="Comic Sans MS" pitchFamily="66" charset="0"/>
                      </a:endParaRPr>
                    </a:p>
                    <a:p>
                      <a:endParaRPr lang="en-AU" sz="900" b="0" baseline="0" dirty="0">
                        <a:latin typeface="Comic Sans MS" pitchFamily="66" charset="0"/>
                      </a:endParaRPr>
                    </a:p>
                    <a:p>
                      <a:endParaRPr lang="en-AU" sz="9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tc gridSpan="3">
                  <a:txBody>
                    <a:bodyPr/>
                    <a:lstStyle/>
                    <a:p>
                      <a:r>
                        <a:rPr lang="en-AU" sz="900" b="1" dirty="0"/>
                        <a:t>           Revenue Streams</a:t>
                      </a:r>
                      <a:endParaRPr lang="en-AU" sz="900" b="0" baseline="0" dirty="0">
                        <a:latin typeface="Comic Sans MS" pitchFamily="66" charset="0"/>
                      </a:endParaRPr>
                    </a:p>
                    <a:p>
                      <a:endParaRPr lang="en-AU" sz="900" b="0" baseline="0" dirty="0">
                        <a:latin typeface="Comic Sans MS" pitchFamily="66" charset="0"/>
                      </a:endParaRPr>
                    </a:p>
                    <a:p>
                      <a:endParaRPr lang="en-AU" sz="9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extLst>
                  <a:ext uri="{0D108BD9-81ED-4DB2-BD59-A6C34878D82A}">
                    <a16:rowId xmlns="" xmlns:a16="http://schemas.microsoft.com/office/drawing/2014/main" val="10002"/>
                  </a:ext>
                </a:extLst>
              </a:tr>
              <a:tr h="182880">
                <a:tc gridSpan="6">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AU" sz="800" dirty="0">
                          <a:hlinkClick r:id="rId12"/>
                        </a:rPr>
                        <a:t>http://www.businessmodelgeneration.com</a:t>
                      </a:r>
                      <a:endParaRPr lang="en-AU" sz="500" dirty="0"/>
                    </a:p>
                  </a:txBody>
                  <a:tcPr marL="61722" marR="61722" marT="34290" marB="34290">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extLst>
                  <a:ext uri="{0D108BD9-81ED-4DB2-BD59-A6C34878D82A}">
                    <a16:rowId xmlns="" xmlns:a16="http://schemas.microsoft.com/office/drawing/2014/main" val="10003"/>
                  </a:ext>
                </a:extLst>
              </a:tr>
            </a:tbl>
          </a:graphicData>
        </a:graphic>
      </p:graphicFrame>
      <p:grpSp>
        <p:nvGrpSpPr>
          <p:cNvPr id="248" name="Group 247"/>
          <p:cNvGrpSpPr/>
          <p:nvPr/>
        </p:nvGrpSpPr>
        <p:grpSpPr>
          <a:xfrm>
            <a:off x="4057650" y="1543050"/>
            <a:ext cx="1131094" cy="806054"/>
            <a:chOff x="5410200" y="2819400"/>
            <a:chExt cx="1508125" cy="1074738"/>
          </a:xfrm>
        </p:grpSpPr>
        <p:pic>
          <p:nvPicPr>
            <p:cNvPr id="24" name="Picture 43" descr="trans_postit_pink.gif"/>
            <p:cNvPicPr>
              <a:picLocks noChangeAspect="1"/>
            </p:cNvPicPr>
            <p:nvPr/>
          </p:nvPicPr>
          <p:blipFill>
            <a:blip r:embed="rId13" cstate="print"/>
            <a:srcRect/>
            <a:stretch>
              <a:fillRect/>
            </a:stretch>
          </p:blipFill>
          <p:spPr bwMode="auto">
            <a:xfrm>
              <a:off x="5410200" y="2819400"/>
              <a:ext cx="1508125" cy="1074738"/>
            </a:xfrm>
            <a:prstGeom prst="rect">
              <a:avLst/>
            </a:prstGeom>
            <a:noFill/>
            <a:ln w="9525">
              <a:noFill/>
              <a:miter lim="800000"/>
              <a:headEnd/>
              <a:tailEnd/>
            </a:ln>
          </p:spPr>
        </p:pic>
        <p:sp>
          <p:nvSpPr>
            <p:cNvPr id="247" name="TextBox 246"/>
            <p:cNvSpPr txBox="1"/>
            <p:nvPr/>
          </p:nvSpPr>
          <p:spPr>
            <a:xfrm rot="21423860">
              <a:off x="5438775" y="2855825"/>
              <a:ext cx="1447800" cy="990600"/>
            </a:xfrm>
            <a:prstGeom prst="rect">
              <a:avLst/>
            </a:prstGeom>
            <a:noFill/>
          </p:spPr>
          <p:txBody>
            <a:bodyPr wrap="square" rtlCol="0">
              <a:normAutofit fontScale="92500" lnSpcReduction="20000"/>
            </a:bodyPr>
            <a:lstStyle/>
            <a:p>
              <a:pPr defTabSz="685800" fontAlgn="base">
                <a:spcBef>
                  <a:spcPct val="0"/>
                </a:spcBef>
                <a:spcAft>
                  <a:spcPct val="0"/>
                </a:spcAft>
              </a:pPr>
              <a:r>
                <a:rPr lang="en-AU" sz="1050" b="1" dirty="0">
                  <a:solidFill>
                    <a:prstClr val="black"/>
                  </a:solidFill>
                  <a:latin typeface="Bradley Hand ITC" pitchFamily="66" charset="0"/>
                </a:rPr>
                <a:t>Double click on the post-it™ to edit. Recolour it using the picture format tools.</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338C2331-E73C-428F-BB51-FB5D857241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extLst>
      <p:ext uri="{BB962C8B-B14F-4D97-AF65-F5344CB8AC3E}">
        <p14:creationId xmlns:p14="http://schemas.microsoft.com/office/powerpoint/2010/main" val="79821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215127" y="987453"/>
            <a:ext cx="8166100" cy="4247317"/>
          </a:xfrm>
          <a:prstGeom prst="rect">
            <a:avLst/>
          </a:prstGeom>
          <a:noFill/>
        </p:spPr>
        <p:txBody>
          <a:bodyPr wrap="square" rtlCol="0">
            <a:spAutoFit/>
          </a:bodyPr>
          <a:lstStyle/>
          <a:p>
            <a:r>
              <a:rPr lang="ru-RU" b="1" dirty="0"/>
              <a:t>Целите на сесијата:</a:t>
            </a:r>
          </a:p>
          <a:p>
            <a:pPr algn="just"/>
            <a:endParaRPr lang="ru-RU" b="1" dirty="0"/>
          </a:p>
          <a:p>
            <a:pPr marL="285750" indent="-285750" algn="just">
              <a:buFont typeface="Arial" panose="020B0604020202020204" pitchFamily="34" charset="0"/>
              <a:buChar char="•"/>
            </a:pPr>
            <a:r>
              <a:rPr lang="ru-RU" dirty="0"/>
              <a:t>Добивање преглед на позитивните и негативните страни на избраните нови форми за вработување</a:t>
            </a:r>
            <a:r>
              <a:rPr lang="ru-RU" dirty="0" smtClean="0"/>
              <a:t>.</a:t>
            </a:r>
          </a:p>
          <a:p>
            <a:pPr marL="285750" indent="-285750" algn="just">
              <a:buFont typeface="Arial" panose="020B0604020202020204" pitchFamily="34" charset="0"/>
              <a:buChar char="•"/>
            </a:pPr>
            <a:r>
              <a:rPr lang="ru-RU" dirty="0" smtClean="0"/>
              <a:t>Стекнување </a:t>
            </a:r>
            <a:r>
              <a:rPr lang="ru-RU" dirty="0"/>
              <a:t>подобро разбирање на неколку поими за вработување преку речник за вработување.</a:t>
            </a:r>
          </a:p>
          <a:p>
            <a:pPr marL="285750" indent="-285750" algn="just">
              <a:buFont typeface="Arial" panose="020B0604020202020204" pitchFamily="34" charset="0"/>
              <a:buChar char="•"/>
            </a:pPr>
            <a:r>
              <a:rPr lang="ru-RU" dirty="0"/>
              <a:t>Разбирање како функционира Платното за бизнис модел како алатка за проектирање на претприемачка или професионална идеја.</a:t>
            </a:r>
          </a:p>
          <a:p>
            <a:pPr marL="285750" indent="-285750" algn="just">
              <a:buFont typeface="Arial" panose="020B0604020202020204" pitchFamily="34" charset="0"/>
              <a:buChar char="•"/>
            </a:pPr>
            <a:r>
              <a:rPr lang="ru-RU" dirty="0"/>
              <a:t>Стекнување основни вештини за развој на сопствен платно за бизнис модел.</a:t>
            </a:r>
            <a:r>
              <a:rPr kumimoji="0" lang="el-GR" sz="180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endParaRPr lang="en-US" b="1" dirty="0" smtClean="0"/>
          </a:p>
          <a:p>
            <a:endParaRPr lang="en-US" b="1" dirty="0"/>
          </a:p>
          <a:p>
            <a:endParaRPr lang="bg-BG" b="1" dirty="0"/>
          </a:p>
          <a:p>
            <a:endParaRPr lang="bg-BG" dirty="0"/>
          </a:p>
          <a:p>
            <a:endParaRPr lang="en-US" dirty="0"/>
          </a:p>
          <a:p>
            <a:endParaRPr lang="en-US" dirty="0"/>
          </a:p>
        </p:txBody>
      </p:sp>
    </p:spTree>
    <p:extLst>
      <p:ext uri="{BB962C8B-B14F-4D97-AF65-F5344CB8AC3E}">
        <p14:creationId xmlns:p14="http://schemas.microsoft.com/office/powerpoint/2010/main" val="155721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84200" y="1123950"/>
            <a:ext cx="8166100" cy="2862322"/>
          </a:xfrm>
          <a:prstGeom prst="rect">
            <a:avLst/>
          </a:prstGeom>
          <a:noFill/>
        </p:spPr>
        <p:txBody>
          <a:bodyPr wrap="square" rtlCol="0">
            <a:spAutoFit/>
          </a:bodyPr>
          <a:lstStyle/>
          <a:p>
            <a:r>
              <a:rPr lang="ru-RU" b="1" dirty="0"/>
              <a:t>Теми на сесијата:</a:t>
            </a:r>
          </a:p>
          <a:p>
            <a:endParaRPr lang="ru-RU" b="1" dirty="0"/>
          </a:p>
          <a:p>
            <a:pPr algn="just"/>
            <a:r>
              <a:rPr lang="ru-RU" b="1" dirty="0"/>
              <a:t>Финансиската писменост и новиот пејзаж за вработување</a:t>
            </a:r>
          </a:p>
          <a:p>
            <a:pPr algn="just"/>
            <a:r>
              <a:rPr lang="ru-RU" b="1" dirty="0"/>
              <a:t>      </a:t>
            </a:r>
            <a:r>
              <a:rPr lang="ru-RU" i="1" dirty="0"/>
              <a:t>Истражување на нови форми за вработување</a:t>
            </a:r>
          </a:p>
          <a:p>
            <a:pPr algn="just"/>
            <a:r>
              <a:rPr lang="ru-RU" i="1" dirty="0"/>
              <a:t>      Поимник за вработување и разбирање на основните поими за вработување</a:t>
            </a:r>
          </a:p>
          <a:p>
            <a:pPr algn="just"/>
            <a:endParaRPr lang="ru-RU" b="1" dirty="0"/>
          </a:p>
          <a:p>
            <a:pPr algn="just"/>
            <a:r>
              <a:rPr lang="ru-RU" b="1" dirty="0" smtClean="0"/>
              <a:t>Што е платно за бизнис модел - како да го искористите на едноставен начин </a:t>
            </a:r>
            <a:r>
              <a:rPr lang="ru-RU" dirty="0" smtClean="0"/>
              <a:t>за да илустрирате професионална идеја, промена на кариерата, претприемачка идеја</a:t>
            </a:r>
            <a:endParaRPr lang="en-US" sz="1600" i="1" dirty="0"/>
          </a:p>
        </p:txBody>
      </p:sp>
    </p:spTree>
    <p:extLst>
      <p:ext uri="{BB962C8B-B14F-4D97-AF65-F5344CB8AC3E}">
        <p14:creationId xmlns:p14="http://schemas.microsoft.com/office/powerpoint/2010/main" val="329723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79692" y="740041"/>
            <a:ext cx="8166100" cy="5262979"/>
          </a:xfrm>
          <a:prstGeom prst="rect">
            <a:avLst/>
          </a:prstGeom>
          <a:noFill/>
        </p:spPr>
        <p:txBody>
          <a:bodyPr wrap="square" rtlCol="0">
            <a:spAutoFit/>
          </a:bodyPr>
          <a:lstStyle/>
          <a:p>
            <a:r>
              <a:rPr lang="ru-RU" sz="1600" b="1" dirty="0"/>
              <a:t>Единица 1: Финансиска писменост за новиот пејзаж за вработување</a:t>
            </a:r>
          </a:p>
          <a:p>
            <a:r>
              <a:rPr lang="ru-RU" sz="1600" b="1" dirty="0"/>
              <a:t> </a:t>
            </a:r>
          </a:p>
          <a:p>
            <a:r>
              <a:rPr lang="ru-RU" sz="1600" i="1" dirty="0"/>
              <a:t>Нови формулари за вработување</a:t>
            </a:r>
          </a:p>
          <a:p>
            <a:endParaRPr lang="ru-RU" sz="1600" b="1" dirty="0"/>
          </a:p>
          <a:p>
            <a:r>
              <a:rPr lang="ru-RU" sz="1600" u="sng" dirty="0"/>
              <a:t>Нови форми на вработување</a:t>
            </a:r>
          </a:p>
          <a:p>
            <a:pPr algn="just"/>
            <a:r>
              <a:rPr lang="ru-RU" sz="1600" dirty="0"/>
              <a:t>Иако стандардното вработување (генерално со полно работно време и постојано) останува доминантен тип на вработување низ ЕУ, европските пазари на труд се повеќе се карактеризираат со различни форми. Овие нови форми на вработување вклучуваат нови формални работни односи или работни обрасци (поврзани со аспекти како што се местото на работа, работното време или користењето на ИКТ), а понекогаш и двете (Eurofound 2020)</a:t>
            </a:r>
          </a:p>
          <a:p>
            <a:endParaRPr lang="ru-RU" sz="1600" b="1" dirty="0"/>
          </a:p>
          <a:p>
            <a:pPr algn="just"/>
            <a:r>
              <a:rPr lang="ru-RU" sz="1600" u="sng" dirty="0"/>
              <a:t>Што е „ново“ во нив</a:t>
            </a:r>
          </a:p>
          <a:p>
            <a:pPr algn="just"/>
            <a:r>
              <a:rPr lang="ru-RU" sz="1600" dirty="0"/>
              <a:t>Односите меѓу работодавците и вработените (на пр., повеќе работодавачи за еден вработен, еден работодавач за повеќе вработени за одредена работа, повеќе односи работодавач-повеќе вработени)</a:t>
            </a:r>
          </a:p>
          <a:p>
            <a:pPr algn="just"/>
            <a:r>
              <a:rPr lang="ru-RU" sz="1600" dirty="0"/>
              <a:t>Дисконтинуирано, периодично, за ограничен период(и)</a:t>
            </a:r>
          </a:p>
          <a:p>
            <a:pPr algn="just"/>
            <a:r>
              <a:rPr lang="ru-RU" sz="1600" dirty="0"/>
              <a:t>Вмрежување помеѓу самовработени (на пр., хонорарци кои споделуваат простории или работа на проекти)</a:t>
            </a:r>
          </a:p>
          <a:p>
            <a:pPr algn="just"/>
            <a:r>
              <a:rPr lang="ru-RU" sz="1600" dirty="0"/>
              <a:t>Место на работа различно од просториите на работодавачот (</a:t>
            </a:r>
            <a:r>
              <a:rPr lang="ru-RU" sz="1600" dirty="0" smtClean="0"/>
              <a:t>мобилен</a:t>
            </a:r>
            <a:r>
              <a:rPr lang="en-US" sz="1600" dirty="0" smtClean="0"/>
              <a:t>-</a:t>
            </a:r>
            <a:r>
              <a:rPr lang="ru-RU" sz="1600" dirty="0" smtClean="0"/>
              <a:t>вработен</a:t>
            </a:r>
            <a:r>
              <a:rPr lang="ru-RU" sz="1600" dirty="0"/>
              <a:t>)</a:t>
            </a:r>
          </a:p>
          <a:p>
            <a:pPr algn="just"/>
            <a:r>
              <a:rPr lang="ru-RU" sz="1600" dirty="0"/>
              <a:t>Овозможено ИКТ, менување на природата на работните односи и моделите на работа</a:t>
            </a:r>
            <a:endParaRPr lang="en-US" sz="300" dirty="0"/>
          </a:p>
        </p:txBody>
      </p:sp>
    </p:spTree>
    <p:extLst>
      <p:ext uri="{BB962C8B-B14F-4D97-AF65-F5344CB8AC3E}">
        <p14:creationId xmlns:p14="http://schemas.microsoft.com/office/powerpoint/2010/main" val="2864753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79692" y="740041"/>
            <a:ext cx="8166100" cy="1308050"/>
          </a:xfrm>
          <a:prstGeom prst="rect">
            <a:avLst/>
          </a:prstGeom>
          <a:noFill/>
          <a:effectLst>
            <a:softEdge rad="31750"/>
          </a:effectLst>
          <a:scene3d>
            <a:camera prst="orthographicFront"/>
            <a:lightRig rig="threePt" dir="t"/>
          </a:scene3d>
          <a:sp3d prstMaterial="plastic">
            <a:bevelT w="139700" prst="cross"/>
          </a:sp3d>
        </p:spPr>
        <p:txBody>
          <a:bodyPr wrap="square" rtlCol="0">
            <a:spAutoFit/>
          </a:bodyPr>
          <a:lstStyle/>
          <a:p>
            <a:pPr algn="ctr"/>
            <a:r>
              <a:rPr lang="mk-MK" sz="2400" u="sng" dirty="0" smtClean="0"/>
              <a:t>Што е </a:t>
            </a:r>
            <a:r>
              <a:rPr lang="en-US" sz="2400" u="sng" dirty="0" smtClean="0"/>
              <a:t>‘</a:t>
            </a:r>
            <a:r>
              <a:rPr lang="mk-MK" sz="2400" u="sng" dirty="0" smtClean="0"/>
              <a:t>ново</a:t>
            </a:r>
            <a:r>
              <a:rPr lang="en-US" sz="2400" u="sng" dirty="0" smtClean="0"/>
              <a:t>’ </a:t>
            </a:r>
            <a:r>
              <a:rPr lang="mk-MK" sz="2400" u="sng" dirty="0" smtClean="0"/>
              <a:t>кај нив</a:t>
            </a:r>
            <a:endParaRPr lang="en-US" sz="2400" dirty="0"/>
          </a:p>
          <a:p>
            <a:pPr algn="ctr"/>
            <a:endParaRPr lang="en-US" sz="2400" dirty="0"/>
          </a:p>
          <a:p>
            <a:endParaRPr lang="en-US" sz="1400" u="sng" dirty="0"/>
          </a:p>
          <a:p>
            <a:endParaRPr lang="en-US" sz="1400" u="sng" dirty="0"/>
          </a:p>
          <a:p>
            <a:endParaRPr lang="en-US" sz="300" b="1" dirty="0"/>
          </a:p>
        </p:txBody>
      </p:sp>
      <p:graphicFrame>
        <p:nvGraphicFramePr>
          <p:cNvPr id="4" name="Table 4">
            <a:extLst>
              <a:ext uri="{FF2B5EF4-FFF2-40B4-BE49-F238E27FC236}">
                <a16:creationId xmlns="" xmlns:a16="http://schemas.microsoft.com/office/drawing/2014/main" id="{8406E37E-0BE2-BCEB-67AC-12B0A511AB56}"/>
              </a:ext>
            </a:extLst>
          </p:cNvPr>
          <p:cNvGraphicFramePr>
            <a:graphicFrameLocks noGrp="1"/>
          </p:cNvGraphicFramePr>
          <p:nvPr>
            <p:extLst>
              <p:ext uri="{D42A27DB-BD31-4B8C-83A1-F6EECF244321}">
                <p14:modId xmlns:p14="http://schemas.microsoft.com/office/powerpoint/2010/main" val="731357743"/>
              </p:ext>
            </p:extLst>
          </p:nvPr>
        </p:nvGraphicFramePr>
        <p:xfrm>
          <a:off x="1761053" y="2080195"/>
          <a:ext cx="6096000" cy="2236170"/>
        </p:xfrm>
        <a:graphic>
          <a:graphicData uri="http://schemas.openxmlformats.org/drawingml/2006/table">
            <a:tbl>
              <a:tblPr firstRow="1" bandRow="1">
                <a:effectLst>
                  <a:outerShdw blurRad="50800" dist="38100" algn="l" rotWithShape="0">
                    <a:prstClr val="black">
                      <a:alpha val="40000"/>
                    </a:prstClr>
                  </a:outerShdw>
                </a:effectLst>
                <a:tableStyleId>{5C22544A-7EE6-4342-B048-85BDC9FD1C3A}</a:tableStyleId>
              </a:tblPr>
              <a:tblGrid>
                <a:gridCol w="3110992">
                  <a:extLst>
                    <a:ext uri="{9D8B030D-6E8A-4147-A177-3AD203B41FA5}">
                      <a16:colId xmlns="" xmlns:a16="http://schemas.microsoft.com/office/drawing/2014/main" val="1475181867"/>
                    </a:ext>
                  </a:extLst>
                </a:gridCol>
                <a:gridCol w="2985008">
                  <a:extLst>
                    <a:ext uri="{9D8B030D-6E8A-4147-A177-3AD203B41FA5}">
                      <a16:colId xmlns="" xmlns:a16="http://schemas.microsoft.com/office/drawing/2014/main" val="1538054440"/>
                    </a:ext>
                  </a:extLst>
                </a:gridCol>
              </a:tblGrid>
              <a:tr h="409425">
                <a:tc gridSpan="2">
                  <a:txBody>
                    <a:bodyPr/>
                    <a:lstStyle/>
                    <a:p>
                      <a:pPr algn="ctr"/>
                      <a:r>
                        <a:rPr lang="mk-MK" dirty="0" smtClean="0">
                          <a:solidFill>
                            <a:schemeClr val="tx1"/>
                          </a:solidFill>
                        </a:rPr>
                        <a:t>Не-традиционално работно место</a:t>
                      </a:r>
                      <a:endParaRPr lang="en-US" dirty="0">
                        <a:solidFill>
                          <a:schemeClr val="tx1"/>
                        </a:solidFill>
                      </a:endParaRPr>
                    </a:p>
                  </a:txBody>
                  <a:tcPr>
                    <a:solidFill>
                      <a:srgbClr val="FFC000"/>
                    </a:solidFill>
                  </a:tcPr>
                </a:tc>
                <a:tc hMerge="1">
                  <a:txBody>
                    <a:bodyPr/>
                    <a:lstStyle/>
                    <a:p>
                      <a:endParaRPr lang="en-US" dirty="0"/>
                    </a:p>
                  </a:txBody>
                  <a:tcPr/>
                </a:tc>
                <a:extLst>
                  <a:ext uri="{0D108BD9-81ED-4DB2-BD59-A6C34878D82A}">
                    <a16:rowId xmlns="" xmlns:a16="http://schemas.microsoft.com/office/drawing/2014/main" val="1112521228"/>
                  </a:ext>
                </a:extLst>
              </a:tr>
              <a:tr h="409425">
                <a:tc gridSpan="2">
                  <a:txBody>
                    <a:bodyPr/>
                    <a:lstStyle/>
                    <a:p>
                      <a:pPr algn="ctr"/>
                      <a:r>
                        <a:rPr lang="mk-MK" b="1" dirty="0" smtClean="0"/>
                        <a:t>Овозможено ИКТ </a:t>
                      </a:r>
                      <a:r>
                        <a:rPr lang="en-US" b="1" dirty="0" smtClean="0"/>
                        <a:t>(</a:t>
                      </a:r>
                      <a:r>
                        <a:rPr lang="mk-MK" b="1" dirty="0" smtClean="0"/>
                        <a:t>ПЦ,</a:t>
                      </a:r>
                      <a:r>
                        <a:rPr lang="mk-MK" b="1" baseline="0" dirty="0" smtClean="0"/>
                        <a:t> Лаптоп, мобилни уреди, клауд, итн.) </a:t>
                      </a:r>
                      <a:endParaRPr lang="en-US" b="1" dirty="0"/>
                    </a:p>
                  </a:txBody>
                  <a:tcPr>
                    <a:solidFill>
                      <a:srgbClr val="FFC000"/>
                    </a:solidFill>
                  </a:tcPr>
                </a:tc>
                <a:tc hMerge="1">
                  <a:txBody>
                    <a:bodyPr/>
                    <a:lstStyle/>
                    <a:p>
                      <a:endParaRPr lang="en-US" dirty="0"/>
                    </a:p>
                  </a:txBody>
                  <a:tcPr/>
                </a:tc>
                <a:extLst>
                  <a:ext uri="{0D108BD9-81ED-4DB2-BD59-A6C34878D82A}">
                    <a16:rowId xmlns="" xmlns:a16="http://schemas.microsoft.com/office/drawing/2014/main" val="889321549"/>
                  </a:ext>
                </a:extLst>
              </a:tr>
              <a:tr h="409425">
                <a:tc>
                  <a:txBody>
                    <a:bodyPr/>
                    <a:lstStyle/>
                    <a:p>
                      <a:pPr algn="ctr"/>
                      <a:r>
                        <a:rPr lang="ru-RU" b="1" dirty="0" smtClean="0">
                          <a:solidFill>
                            <a:schemeClr val="bg1"/>
                          </a:solidFill>
                        </a:rPr>
                        <a:t>Работен однос</a:t>
                      </a:r>
                    </a:p>
                    <a:p>
                      <a:pPr algn="ctr"/>
                      <a:r>
                        <a:rPr lang="ru-RU" b="1" dirty="0" smtClean="0">
                          <a:solidFill>
                            <a:schemeClr val="bg1"/>
                          </a:solidFill>
                        </a:rPr>
                        <a:t>Еден на многу - Многу на еден - Многу на многу</a:t>
                      </a:r>
                      <a:endParaRPr lang="en-US" dirty="0">
                        <a:solidFill>
                          <a:schemeClr val="bg1"/>
                        </a:solidFill>
                      </a:endParaRPr>
                    </a:p>
                  </a:txBody>
                  <a:tcPr>
                    <a:solidFill>
                      <a:schemeClr val="accent1">
                        <a:lumMod val="75000"/>
                      </a:schemeClr>
                    </a:solidFill>
                  </a:tcPr>
                </a:tc>
                <a:tc>
                  <a:txBody>
                    <a:bodyPr/>
                    <a:lstStyle/>
                    <a:p>
                      <a:pPr algn="ctr"/>
                      <a:r>
                        <a:rPr lang="ru-RU" b="1" baseline="0" dirty="0" smtClean="0">
                          <a:solidFill>
                            <a:schemeClr val="bg1"/>
                          </a:solidFill>
                        </a:rPr>
                        <a:t>Работни обрасци</a:t>
                      </a:r>
                    </a:p>
                    <a:p>
                      <a:pPr algn="ctr"/>
                      <a:r>
                        <a:rPr lang="ru-RU" b="1" baseline="0" dirty="0" smtClean="0">
                          <a:solidFill>
                            <a:schemeClr val="bg1"/>
                          </a:solidFill>
                        </a:rPr>
                        <a:t>Дисконтинуитет – Повремен/неправилен - Неконвенционален фиксен термин</a:t>
                      </a:r>
                      <a:endParaRPr lang="en-US" baseline="0" dirty="0">
                        <a:solidFill>
                          <a:schemeClr val="bg1"/>
                        </a:solidFill>
                      </a:endParaRPr>
                    </a:p>
                  </a:txBody>
                  <a:tcPr>
                    <a:solidFill>
                      <a:schemeClr val="accent1">
                        <a:lumMod val="75000"/>
                      </a:schemeClr>
                    </a:solidFill>
                  </a:tcPr>
                </a:tc>
                <a:extLst>
                  <a:ext uri="{0D108BD9-81ED-4DB2-BD59-A6C34878D82A}">
                    <a16:rowId xmlns="" xmlns:a16="http://schemas.microsoft.com/office/drawing/2014/main" val="4035268981"/>
                  </a:ext>
                </a:extLst>
              </a:tr>
              <a:tr h="409425">
                <a:tc gridSpan="2">
                  <a:txBody>
                    <a:bodyPr/>
                    <a:lstStyle/>
                    <a:p>
                      <a:pPr algn="ctr"/>
                      <a:r>
                        <a:rPr lang="ru-RU" dirty="0" smtClean="0"/>
                        <a:t>Без разлика на правна основа, колективен договор, вид на договор, сектор и занимање</a:t>
                      </a:r>
                      <a:endParaRPr lang="en-US" dirty="0"/>
                    </a:p>
                  </a:txBody>
                  <a:tcPr>
                    <a:solidFill>
                      <a:srgbClr val="FFC000"/>
                    </a:solidFill>
                  </a:tcPr>
                </a:tc>
                <a:tc hMerge="1">
                  <a:txBody>
                    <a:bodyPr/>
                    <a:lstStyle/>
                    <a:p>
                      <a:endParaRPr lang="en-US" dirty="0"/>
                    </a:p>
                  </a:txBody>
                  <a:tcPr/>
                </a:tc>
                <a:extLst>
                  <a:ext uri="{0D108BD9-81ED-4DB2-BD59-A6C34878D82A}">
                    <a16:rowId xmlns="" xmlns:a16="http://schemas.microsoft.com/office/drawing/2014/main" val="3588690129"/>
                  </a:ext>
                </a:extLst>
              </a:tr>
            </a:tbl>
          </a:graphicData>
        </a:graphic>
      </p:graphicFrame>
    </p:spTree>
    <p:extLst>
      <p:ext uri="{BB962C8B-B14F-4D97-AF65-F5344CB8AC3E}">
        <p14:creationId xmlns:p14="http://schemas.microsoft.com/office/powerpoint/2010/main" val="296393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612121" y="844743"/>
            <a:ext cx="8166100" cy="5016758"/>
          </a:xfrm>
          <a:prstGeom prst="rect">
            <a:avLst/>
          </a:prstGeom>
          <a:noFill/>
        </p:spPr>
        <p:txBody>
          <a:bodyPr wrap="square" rtlCol="0">
            <a:spAutoFit/>
          </a:bodyPr>
          <a:lstStyle/>
          <a:p>
            <a:pPr algn="ctr"/>
            <a:r>
              <a:rPr lang="mk-MK" sz="1200" u="sng" dirty="0"/>
              <a:t>Најраспространетите форми за </a:t>
            </a:r>
            <a:r>
              <a:rPr lang="mk-MK" sz="1200" u="sng" dirty="0" smtClean="0"/>
              <a:t>вработување</a:t>
            </a:r>
            <a:endParaRPr lang="en-US" sz="1200" u="sng" dirty="0" smtClean="0"/>
          </a:p>
          <a:p>
            <a:pPr algn="ctr"/>
            <a:endParaRPr lang="en-US" sz="1200" u="sng" dirty="0" smtClean="0"/>
          </a:p>
          <a:p>
            <a:pPr algn="just"/>
            <a:r>
              <a:rPr lang="ru-RU" sz="1200" dirty="0"/>
              <a:t>Овде можете да дознаете за најраспространетите форми за вработување низ Европа. </a:t>
            </a:r>
            <a:r>
              <a:rPr lang="ru-RU" sz="1200" b="1" dirty="0"/>
              <a:t>Тие се прикажани со краток опис, надополнет со некои коментари за секој од нив за можностите што ги нудат како форми за вработување (позитивните аспекти), но и за можните ризици што ги претставуваат за потенцијалниот вработен (негативните аспекти). </a:t>
            </a:r>
            <a:r>
              <a:rPr lang="ru-RU" sz="1200" dirty="0"/>
              <a:t>Ова ќе ви помогне и да имате преглед на овие форми за вработување, како и да го имате потребното знаење кога планирате, барате или ви се нуди вработување што спаѓа во овие форми, што секако е од клучно значење во планирањето и управувањето со вашите лични финансии. </a:t>
            </a:r>
            <a:endParaRPr lang="en-US" sz="1200" dirty="0" smtClean="0"/>
          </a:p>
          <a:p>
            <a:endParaRPr lang="en-US" sz="1200" dirty="0" smtClean="0"/>
          </a:p>
          <a:p>
            <a:r>
              <a:rPr lang="ru-RU" sz="1200" dirty="0"/>
              <a:t>Бидејќи овие обрасци за вработување повеќе од често ги надминуваат географските граници меѓу земјите, исто така ви е дадена табела која мапира </a:t>
            </a:r>
            <a:r>
              <a:rPr lang="ru-RU" sz="1200" b="1" dirty="0"/>
              <a:t>кои од овие формулари за вработување се присутни низ земјите-членки на ЕУ</a:t>
            </a:r>
            <a:r>
              <a:rPr lang="ru-RU" sz="1200" b="1" dirty="0" smtClean="0"/>
              <a:t>.</a:t>
            </a:r>
            <a:endParaRPr lang="en-US" sz="1200" b="1" dirty="0" smtClean="0"/>
          </a:p>
          <a:p>
            <a:endParaRPr lang="en-US" sz="1200" dirty="0" smtClean="0"/>
          </a:p>
          <a:p>
            <a:pPr algn="just"/>
            <a:r>
              <a:rPr lang="ru-RU" sz="1200" dirty="0"/>
              <a:t>Друга точка што треба да ја земете </a:t>
            </a:r>
            <a:r>
              <a:rPr lang="ru-RU" sz="1200" dirty="0" smtClean="0"/>
              <a:t>предвид </a:t>
            </a:r>
            <a:r>
              <a:rPr lang="ru-RU" sz="1200" dirty="0"/>
              <a:t>е дека во многу случаи може да има преклопување во тие формулари за вработување, што значи дека вие како „вработен“ или „самовработен“ би можеле да бидете </a:t>
            </a:r>
            <a:r>
              <a:rPr lang="ru-RU" sz="1200" b="1" dirty="0"/>
              <a:t>вклучени во работен контекст кој има карактеристики на повеќе од една од овие форми</a:t>
            </a:r>
            <a:r>
              <a:rPr lang="ru-RU" sz="1200" dirty="0" smtClean="0"/>
              <a:t>.</a:t>
            </a:r>
            <a:endParaRPr lang="en-US" sz="1200" dirty="0" smtClean="0"/>
          </a:p>
          <a:p>
            <a:endParaRPr lang="en-US" sz="1200" dirty="0" smtClean="0"/>
          </a:p>
          <a:p>
            <a:pPr algn="just"/>
            <a:r>
              <a:rPr lang="ru-RU" sz="1200" dirty="0"/>
              <a:t>Последна точка пред да ги презентирате формуларите за вработување е дека треба да знаете дека тие можат да бидат </a:t>
            </a:r>
            <a:r>
              <a:rPr lang="ru-RU" sz="1200" b="1" dirty="0"/>
              <a:t>предмет на секаков вид на договори помеѓу работодавачот и работникот</a:t>
            </a:r>
            <a:r>
              <a:rPr lang="ru-RU" sz="1200" dirty="0"/>
              <a:t>. Обрасците, сепак, не се однесуваат само на вработените во строга смисла и начините на кои нивното вработување е регулирано со договорите од законот за работни односи, туку и на самовработените кои склучуваат работни односи кои се предмет на договори за давање услуги или договори за граѓанско право. Имајќи го тоа кажано, тоа значи дека воопшто </a:t>
            </a:r>
            <a:r>
              <a:rPr lang="ru-RU" sz="1200" dirty="0" smtClean="0"/>
              <a:t>новите </a:t>
            </a:r>
            <a:r>
              <a:rPr lang="ru-RU" sz="1200" dirty="0"/>
              <a:t>форми за </a:t>
            </a:r>
            <a:r>
              <a:rPr lang="ru-RU" sz="1200" dirty="0" smtClean="0"/>
              <a:t>вработување</a:t>
            </a:r>
            <a:r>
              <a:rPr lang="en-US" sz="1200" dirty="0" smtClean="0"/>
              <a:t> </a:t>
            </a:r>
            <a:r>
              <a:rPr lang="mk-MK" sz="1200" dirty="0" smtClean="0"/>
              <a:t>кои следуваат</a:t>
            </a:r>
            <a:r>
              <a:rPr lang="ru-RU" sz="1200" dirty="0" smtClean="0"/>
              <a:t> </a:t>
            </a:r>
            <a:r>
              <a:rPr lang="ru-RU" sz="1200" dirty="0"/>
              <a:t>може да биде предмет на општи закони за работни односи, други прописи или </a:t>
            </a:r>
            <a:r>
              <a:rPr lang="ru-RU" sz="1200" dirty="0" smtClean="0"/>
              <a:t>согласности </a:t>
            </a:r>
            <a:r>
              <a:rPr lang="ru-RU" sz="1200" dirty="0"/>
              <a:t>во форма на договори, па дури и нерегулирани</a:t>
            </a:r>
            <a:r>
              <a:rPr lang="en-US" sz="1200" dirty="0" smtClean="0"/>
              <a:t> </a:t>
            </a:r>
            <a:r>
              <a:rPr lang="mk-MK" sz="1200" dirty="0" smtClean="0"/>
              <a:t>.</a:t>
            </a:r>
            <a:endParaRPr lang="en-US" sz="1200" dirty="0" smtClean="0"/>
          </a:p>
          <a:p>
            <a:endParaRPr lang="en-US" sz="1200" dirty="0"/>
          </a:p>
          <a:p>
            <a:endParaRPr lang="bg-BG" sz="1400" u="sng" dirty="0"/>
          </a:p>
          <a:p>
            <a:endParaRPr lang="en-US" b="1" dirty="0">
              <a:solidFill>
                <a:srgbClr val="0070C0"/>
              </a:solidFill>
            </a:endParaRPr>
          </a:p>
        </p:txBody>
      </p:sp>
    </p:spTree>
    <p:extLst>
      <p:ext uri="{BB962C8B-B14F-4D97-AF65-F5344CB8AC3E}">
        <p14:creationId xmlns:p14="http://schemas.microsoft.com/office/powerpoint/2010/main" val="3168052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 y="643"/>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84200" y="1123950"/>
            <a:ext cx="8166100" cy="1446550"/>
          </a:xfrm>
          <a:prstGeom prst="rect">
            <a:avLst/>
          </a:prstGeom>
          <a:noFill/>
        </p:spPr>
        <p:txBody>
          <a:bodyPr wrap="square" rtlCol="0">
            <a:spAutoFit/>
          </a:bodyPr>
          <a:lstStyle/>
          <a:p>
            <a:endParaRPr lang="en-US" sz="1400" dirty="0"/>
          </a:p>
          <a:p>
            <a:endParaRPr lang="en-US" sz="1400" dirty="0"/>
          </a:p>
          <a:p>
            <a:endParaRPr lang="bg-BG" sz="1400" dirty="0"/>
          </a:p>
          <a:p>
            <a:endParaRPr lang="en-US" sz="1400" i="1" dirty="0"/>
          </a:p>
          <a:p>
            <a:pPr marL="285750" indent="-285750">
              <a:buFont typeface="Arial" panose="020B0604020202020204" pitchFamily="34" charset="0"/>
              <a:buChar char="•"/>
            </a:pPr>
            <a:endParaRPr lang="en-US" sz="1400" i="1" dirty="0"/>
          </a:p>
          <a:p>
            <a:endParaRPr lang="en-US" b="1" dirty="0">
              <a:solidFill>
                <a:srgbClr val="0070C0"/>
              </a:solidFill>
            </a:endParaRPr>
          </a:p>
        </p:txBody>
      </p:sp>
      <p:pic>
        <p:nvPicPr>
          <p:cNvPr id="5" name="Εικόνα 4">
            <a:extLst>
              <a:ext uri="{FF2B5EF4-FFF2-40B4-BE49-F238E27FC236}">
                <a16:creationId xmlns="" xmlns:a16="http://schemas.microsoft.com/office/drawing/2014/main" id="{4230EEF0-C75C-0369-DD6F-D648792FD8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06980" y="861971"/>
            <a:ext cx="3772347" cy="2933168"/>
          </a:xfrm>
          <a:prstGeom prst="rect">
            <a:avLst/>
          </a:prstGeom>
        </p:spPr>
      </p:pic>
      <p:pic>
        <p:nvPicPr>
          <p:cNvPr id="7" name="Εικόνα 6" descr="Εικόνα που περιέχει πίνακας&#10;&#10;Περιγραφή που δημιουργήθηκε αυτόματα">
            <a:extLst>
              <a:ext uri="{FF2B5EF4-FFF2-40B4-BE49-F238E27FC236}">
                <a16:creationId xmlns="" xmlns:a16="http://schemas.microsoft.com/office/drawing/2014/main" id="{23194189-D7E6-8DC5-BBA1-22F1E283CD9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59675" y="3795139"/>
            <a:ext cx="3666312" cy="1150913"/>
          </a:xfrm>
          <a:prstGeom prst="rect">
            <a:avLst/>
          </a:prstGeom>
        </p:spPr>
      </p:pic>
    </p:spTree>
    <p:extLst>
      <p:ext uri="{BB962C8B-B14F-4D97-AF65-F5344CB8AC3E}">
        <p14:creationId xmlns:p14="http://schemas.microsoft.com/office/powerpoint/2010/main" val="3827239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 xmlns:a16="http://schemas.microsoft.com/office/drawing/2014/main" id="{5ABD7553-A32E-6B24-F453-D2F8E0928ACF}"/>
              </a:ext>
            </a:extLst>
          </p:cNvPr>
          <p:cNvSpPr txBox="1"/>
          <p:nvPr/>
        </p:nvSpPr>
        <p:spPr>
          <a:xfrm>
            <a:off x="584200" y="1047750"/>
            <a:ext cx="8166100" cy="3416320"/>
          </a:xfrm>
          <a:prstGeom prst="rect">
            <a:avLst/>
          </a:prstGeom>
          <a:noFill/>
        </p:spPr>
        <p:txBody>
          <a:bodyPr wrap="square" rtlCol="0">
            <a:spAutoFit/>
          </a:bodyPr>
          <a:lstStyle/>
          <a:p>
            <a:endParaRPr lang="en-US" sz="1600" i="1" dirty="0"/>
          </a:p>
          <a:p>
            <a:r>
              <a:rPr lang="mk-MK" sz="1400" i="1" dirty="0" smtClean="0"/>
              <a:t>Во оваа табела може да видите 9 форми на вработување. Ние ќе покажеме петте најпреовладувачки, со кратко споменување на останатите четири, за да имате основно сфаќање за што се работи. </a:t>
            </a:r>
            <a:endParaRPr lang="en-US" sz="1400" i="1" dirty="0"/>
          </a:p>
          <a:p>
            <a:endParaRPr lang="en-US" sz="1400" i="1" dirty="0"/>
          </a:p>
          <a:p>
            <a:pPr marL="342900" indent="-342900">
              <a:buAutoNum type="arabicPeriod"/>
            </a:pPr>
            <a:r>
              <a:rPr lang="mk-MK" b="1" dirty="0"/>
              <a:t>Мобилна работа со </a:t>
            </a:r>
            <a:r>
              <a:rPr lang="mk-MK" b="1" dirty="0" smtClean="0"/>
              <a:t>ИКТ</a:t>
            </a:r>
            <a:endParaRPr lang="en-US" b="1" dirty="0" smtClean="0"/>
          </a:p>
          <a:p>
            <a:pPr algn="just"/>
            <a:r>
              <a:rPr lang="ru-RU" dirty="0">
                <a:solidFill>
                  <a:srgbClr val="000000"/>
                </a:solidFill>
                <a:latin typeface="Source Sans Pro" panose="020B0503030403020204" pitchFamily="34" charset="0"/>
              </a:rPr>
              <a:t>Мобилната работа со ИКТ вклучува работник како вработен или самовработен кој работи од различни локации со помош на технологија (компјутер, лаптоп, мобилни уреди). Може да биде повремен или целосно мобилен. Младите работници се најрепрезентативната возрасна група на повремени мобилни работници поддржани од ИКТ, додека самовработените и целосно мобилните работници се претежно лица постари од 35 години.</a:t>
            </a:r>
            <a:endParaRPr lang="en-US" dirty="0" smtClean="0">
              <a:solidFill>
                <a:srgbClr val="000000"/>
              </a:solidFill>
              <a:latin typeface="Source Sans Pro" panose="020B0503030403020204" pitchFamily="34" charset="0"/>
            </a:endParaRPr>
          </a:p>
          <a:p>
            <a:endParaRPr lang="en-US" b="1" dirty="0"/>
          </a:p>
        </p:txBody>
      </p:sp>
    </p:spTree>
    <p:extLst>
      <p:ext uri="{BB962C8B-B14F-4D97-AF65-F5344CB8AC3E}">
        <p14:creationId xmlns:p14="http://schemas.microsoft.com/office/powerpoint/2010/main" val="303022391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4794</TotalTime>
  <Words>5496</Words>
  <Application>Microsoft Office PowerPoint</Application>
  <PresentationFormat>On-screen Show (16:9)</PresentationFormat>
  <Paragraphs>478</Paragraphs>
  <Slides>24</Slides>
  <Notes>23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Arial</vt:lpstr>
      <vt:lpstr>Bradley Hand ITC</vt:lpstr>
      <vt:lpstr>Calibri</vt:lpstr>
      <vt:lpstr>Calibri Light</vt:lpstr>
      <vt:lpstr>Comic Sans MS</vt:lpstr>
      <vt:lpstr>Source Sans Pro</vt:lpstr>
      <vt:lpstr>Symbol</vt:lpstr>
      <vt:lpstr>Times New Roman</vt:lpstr>
      <vt:lpstr>Verdana</vt:lpstr>
      <vt:lpstr>Θέμα του Office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Business Model Canvas (editable – downloadable – printable)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P C C</cp:lastModifiedBy>
  <cp:revision>141</cp:revision>
  <dcterms:created xsi:type="dcterms:W3CDTF">2022-03-09T08:32:52Z</dcterms:created>
  <dcterms:modified xsi:type="dcterms:W3CDTF">2023-10-20T11:29:46Z</dcterms:modified>
</cp:coreProperties>
</file>