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77" r:id="rId3"/>
    <p:sldId id="260" r:id="rId4"/>
    <p:sldId id="279" r:id="rId5"/>
    <p:sldId id="280" r:id="rId6"/>
    <p:sldId id="281" r:id="rId7"/>
    <p:sldId id="282" r:id="rId8"/>
    <p:sldId id="283" r:id="rId9"/>
    <p:sldId id="269" r:id="rId10"/>
    <p:sldId id="284" r:id="rId11"/>
    <p:sldId id="285" r:id="rId12"/>
    <p:sldId id="286" r:id="rId13"/>
    <p:sldId id="265" r:id="rId14"/>
    <p:sldId id="287" r:id="rId15"/>
    <p:sldId id="288" r:id="rId16"/>
    <p:sldId id="289" r:id="rId17"/>
    <p:sldId id="290" r:id="rId18"/>
    <p:sldId id="291" r:id="rId19"/>
    <p:sldId id="292" r:id="rId20"/>
    <p:sldId id="293" r:id="rId21"/>
    <p:sldId id="294" r:id="rId22"/>
    <p:sldId id="295" r:id="rId23"/>
    <p:sldId id="296" r:id="rId24"/>
    <p:sldId id="278" r:id="rId25"/>
    <p:sldId id="258" r:id="rId2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1" initials="U" lastIdx="1" clrIdx="0">
    <p:extLst>
      <p:ext uri="{19B8F6BF-5375-455C-9EA6-DF929625EA0E}">
        <p15:presenceInfo xmlns:p15="http://schemas.microsoft.com/office/powerpoint/2012/main" userId="User1"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9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3837" autoAdjust="0"/>
  </p:normalViewPr>
  <p:slideViewPr>
    <p:cSldViewPr snapToGrid="0">
      <p:cViewPr varScale="1">
        <p:scale>
          <a:sx n="79" d="100"/>
          <a:sy n="79" d="100"/>
        </p:scale>
        <p:origin x="102" y="8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4D5724-7591-47A0-8B14-28F8447B198E}" type="datetimeFigureOut">
              <a:rPr lang="en-GB" smtClean="0"/>
              <a:t>10/10/2023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A8CB47-04A7-4056-9615-FDC0EB0AA3AA}" type="slidenum">
              <a:rPr lang="en-GB" smtClean="0"/>
              <a:t>‹#›</a:t>
            </a:fld>
            <a:endParaRPr lang="en-GB"/>
          </a:p>
        </p:txBody>
      </p:sp>
    </p:spTree>
    <p:extLst>
      <p:ext uri="{BB962C8B-B14F-4D97-AF65-F5344CB8AC3E}">
        <p14:creationId xmlns:p14="http://schemas.microsoft.com/office/powerpoint/2010/main" val="3545283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BA8CB47-04A7-4056-9615-FDC0EB0AA3AA}" type="slidenum">
              <a:rPr lang="en-GB" smtClean="0"/>
              <a:t>2</a:t>
            </a:fld>
            <a:endParaRPr lang="en-GB"/>
          </a:p>
        </p:txBody>
      </p:sp>
    </p:spTree>
    <p:extLst>
      <p:ext uri="{BB962C8B-B14F-4D97-AF65-F5344CB8AC3E}">
        <p14:creationId xmlns:p14="http://schemas.microsoft.com/office/powerpoint/2010/main" val="305566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k-MK" dirty="0" smtClean="0">
                <a:solidFill>
                  <a:schemeClr val="tx1"/>
                </a:solidFill>
              </a:rPr>
              <a:t>Белешки</a:t>
            </a:r>
            <a:r>
              <a:rPr lang="en-GB" dirty="0" smtClean="0">
                <a:solidFill>
                  <a:schemeClr val="tx1"/>
                </a:solidFill>
              </a:rPr>
              <a:t>: </a:t>
            </a:r>
          </a:p>
          <a:p>
            <a:pPr marL="0" indent="0">
              <a:buFont typeface="Arial" panose="020B0604020202020204" pitchFamily="34" charset="0"/>
              <a:buNone/>
            </a:pPr>
            <a:endParaRPr lang="en-GB"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mk-MK" sz="1200" kern="1200" dirty="0" smtClean="0">
                <a:solidFill>
                  <a:schemeClr val="tx1"/>
                </a:solidFill>
                <a:effectLst/>
                <a:latin typeface="+mn-lt"/>
                <a:ea typeface="+mn-ea"/>
                <a:cs typeface="+mn-cs"/>
              </a:rPr>
              <a:t>Гледајќи го одлучувањето, </a:t>
            </a:r>
            <a:r>
              <a:rPr lang="mk-MK" sz="1200" b="1" kern="1200" dirty="0" smtClean="0">
                <a:solidFill>
                  <a:schemeClr val="tx1"/>
                </a:solidFill>
                <a:effectLst/>
                <a:latin typeface="+mn-lt"/>
                <a:ea typeface="+mn-ea"/>
                <a:cs typeface="+mn-cs"/>
              </a:rPr>
              <a:t>како процес на размислување кој треба да резултира со одредена одлука</a:t>
            </a:r>
            <a:r>
              <a:rPr lang="mk-MK" sz="1200" kern="1200" dirty="0" smtClean="0">
                <a:solidFill>
                  <a:schemeClr val="tx1"/>
                </a:solidFill>
                <a:effectLst/>
                <a:latin typeface="+mn-lt"/>
                <a:ea typeface="+mn-ea"/>
                <a:cs typeface="+mn-cs"/>
              </a:rPr>
              <a:t>, можеме да наведеме неколку принципи кои треба да се следат при донесување одлуки во врска со финансиските прашања.</a:t>
            </a:r>
            <a:endParaRPr lang="en-GB" dirty="0" smtClean="0"/>
          </a:p>
          <a:p>
            <a:pPr marL="0" indent="0">
              <a:buFont typeface="Arial" panose="020B0604020202020204" pitchFamily="34" charset="0"/>
              <a:buNone/>
            </a:pPr>
            <a:endParaRPr lang="en-GB" dirty="0" smtClean="0"/>
          </a:p>
          <a:p>
            <a:pPr marL="0" indent="0">
              <a:buFont typeface="Arial" panose="020B0604020202020204" pitchFamily="34" charset="0"/>
              <a:buNone/>
            </a:pPr>
            <a:r>
              <a:rPr lang="mk-MK" dirty="0" smtClean="0"/>
              <a:t>Одлуките треба да бидат</a:t>
            </a:r>
            <a:r>
              <a:rPr lang="en-GB" dirty="0" smtClean="0"/>
              <a:t>:</a:t>
            </a:r>
          </a:p>
          <a:p>
            <a:pPr marL="171450" lvl="0" indent="-171450">
              <a:buFont typeface="Arial" panose="020B0604020202020204" pitchFamily="34" charset="0"/>
              <a:buChar char="•"/>
            </a:pPr>
            <a:r>
              <a:rPr lang="mk-MK" sz="1200" kern="1200" dirty="0" smtClean="0">
                <a:solidFill>
                  <a:schemeClr val="tx1"/>
                </a:solidFill>
                <a:effectLst/>
                <a:latin typeface="+mn-lt"/>
                <a:ea typeface="+mn-ea"/>
                <a:cs typeface="+mn-cs"/>
              </a:rPr>
              <a:t>Навремени</a:t>
            </a:r>
            <a:r>
              <a:rPr lang="en-GB" sz="1200" kern="1200" dirty="0" smtClean="0">
                <a:solidFill>
                  <a:schemeClr val="tx1"/>
                </a:solidFill>
                <a:effectLst/>
                <a:latin typeface="+mn-lt"/>
                <a:ea typeface="+mn-ea"/>
                <a:cs typeface="+mn-cs"/>
              </a:rPr>
              <a:t>;</a:t>
            </a:r>
            <a:endParaRPr lang="mk-MK"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mk-MK" sz="1200" kern="1200" dirty="0" smtClean="0">
                <a:solidFill>
                  <a:schemeClr val="tx1"/>
                </a:solidFill>
                <a:effectLst/>
                <a:latin typeface="+mn-lt"/>
                <a:ea typeface="+mn-ea"/>
                <a:cs typeface="+mn-cs"/>
              </a:rPr>
              <a:t>Донесени на разумна основа</a:t>
            </a:r>
            <a:r>
              <a:rPr lang="en-GB" sz="1200" kern="1200" dirty="0" smtClean="0">
                <a:solidFill>
                  <a:schemeClr val="tx1"/>
                </a:solidFill>
                <a:effectLst/>
                <a:latin typeface="+mn-lt"/>
                <a:ea typeface="+mn-ea"/>
                <a:cs typeface="+mn-cs"/>
              </a:rPr>
              <a:t>;</a:t>
            </a:r>
            <a:endParaRPr lang="mk-MK"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mk-MK" sz="1200" kern="1200" dirty="0" smtClean="0">
                <a:solidFill>
                  <a:schemeClr val="tx1"/>
                </a:solidFill>
                <a:effectLst/>
                <a:latin typeface="+mn-lt"/>
                <a:ea typeface="+mn-ea"/>
                <a:cs typeface="+mn-cs"/>
              </a:rPr>
              <a:t>Координирани со најблиските</a:t>
            </a:r>
            <a:r>
              <a:rPr lang="en-GB" sz="1200" kern="1200" dirty="0" smtClean="0">
                <a:solidFill>
                  <a:schemeClr val="tx1"/>
                </a:solidFill>
                <a:effectLst/>
                <a:latin typeface="+mn-lt"/>
                <a:ea typeface="+mn-ea"/>
                <a:cs typeface="+mn-cs"/>
              </a:rPr>
              <a:t>;</a:t>
            </a:r>
            <a:endParaRPr lang="mk-MK"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mk-MK" sz="1200" kern="1200" dirty="0" smtClean="0">
                <a:solidFill>
                  <a:schemeClr val="tx1"/>
                </a:solidFill>
                <a:effectLst/>
                <a:latin typeface="+mn-lt"/>
                <a:ea typeface="+mn-ea"/>
                <a:cs typeface="+mn-cs"/>
              </a:rPr>
              <a:t>Врз основа на реални параметри</a:t>
            </a:r>
            <a:r>
              <a:rPr lang="en-GB" sz="1200" kern="1200" dirty="0" smtClean="0">
                <a:solidFill>
                  <a:schemeClr val="tx1"/>
                </a:solidFill>
                <a:effectLst/>
                <a:latin typeface="+mn-lt"/>
                <a:ea typeface="+mn-ea"/>
                <a:cs typeface="+mn-cs"/>
              </a:rPr>
              <a:t>;</a:t>
            </a:r>
            <a:endParaRPr lang="mk-MK"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mk-MK" sz="1200" kern="1200" dirty="0" smtClean="0">
                <a:solidFill>
                  <a:schemeClr val="tx1"/>
                </a:solidFill>
                <a:effectLst/>
                <a:latin typeface="+mn-lt"/>
                <a:ea typeface="+mn-ea"/>
                <a:cs typeface="+mn-cs"/>
              </a:rPr>
              <a:t>Финални</a:t>
            </a:r>
            <a:r>
              <a:rPr lang="en-GB" sz="1200" kern="1200" dirty="0" smtClean="0">
                <a:solidFill>
                  <a:schemeClr val="tx1"/>
                </a:solidFill>
                <a:effectLst/>
                <a:latin typeface="+mn-lt"/>
                <a:ea typeface="+mn-ea"/>
                <a:cs typeface="+mn-cs"/>
              </a:rPr>
              <a:t>;</a:t>
            </a:r>
          </a:p>
          <a:p>
            <a:pPr marL="171450" indent="-171450">
              <a:buFont typeface="Arial" panose="020B0604020202020204" pitchFamily="34" charset="0"/>
              <a:buChar char="•"/>
            </a:pPr>
            <a:endParaRPr lang="en-GB" dirty="0" smtClean="0"/>
          </a:p>
          <a:p>
            <a:r>
              <a:rPr lang="en-GB" sz="1200" b="1" kern="1200" dirty="0" smtClean="0">
                <a:solidFill>
                  <a:schemeClr val="tx1"/>
                </a:solidFill>
                <a:effectLst/>
                <a:latin typeface="+mn-lt"/>
                <a:ea typeface="+mn-ea"/>
                <a:cs typeface="+mn-cs"/>
              </a:rPr>
              <a:t>Навременоста</a:t>
            </a:r>
            <a:r>
              <a:rPr lang="en-GB" sz="1200" kern="1200" dirty="0" smtClean="0">
                <a:solidFill>
                  <a:schemeClr val="tx1"/>
                </a:solidFill>
                <a:effectLst/>
                <a:latin typeface="+mn-lt"/>
                <a:ea typeface="+mn-ea"/>
                <a:cs typeface="+mn-cs"/>
              </a:rPr>
              <a:t> на една одлука подразбира истата да се донесе во вистинско време. За поважни одлуки (како што се купување автомобил, купување стан, избор на факултет во град/држава различен од местото на </a:t>
            </a:r>
            <a:r>
              <a:rPr lang="mk-MK" sz="1200" kern="1200" dirty="0" smtClean="0">
                <a:solidFill>
                  <a:schemeClr val="tx1"/>
                </a:solidFill>
                <a:effectLst/>
                <a:latin typeface="+mn-lt"/>
                <a:ea typeface="+mn-ea"/>
                <a:cs typeface="+mn-cs"/>
              </a:rPr>
              <a:t>живеење</a:t>
            </a:r>
            <a:r>
              <a:rPr lang="en-GB" sz="1200" kern="1200" dirty="0" smtClean="0">
                <a:solidFill>
                  <a:schemeClr val="tx1"/>
                </a:solidFill>
                <a:effectLst/>
                <a:latin typeface="+mn-lt"/>
                <a:ea typeface="+mn-ea"/>
                <a:cs typeface="+mn-cs"/>
              </a:rPr>
              <a:t> и сл.), одлуката треба да се донесе што е можно порано</a:t>
            </a:r>
            <a:r>
              <a:rPr lang="mk-MK" sz="1200" kern="1200" dirty="0" smtClean="0">
                <a:solidFill>
                  <a:schemeClr val="tx1"/>
                </a:solidFill>
                <a:effectLst/>
                <a:latin typeface="+mn-lt"/>
                <a:ea typeface="+mn-ea"/>
                <a:cs typeface="+mn-cs"/>
              </a:rPr>
              <a:t>, односно</a:t>
            </a:r>
            <a:r>
              <a:rPr lang="en-GB" sz="1200" kern="1200" dirty="0" smtClean="0">
                <a:solidFill>
                  <a:schemeClr val="tx1"/>
                </a:solidFill>
                <a:effectLst/>
                <a:latin typeface="+mn-lt"/>
                <a:ea typeface="+mn-ea"/>
                <a:cs typeface="+mn-cs"/>
              </a:rPr>
              <a:t> пред истата да се изврши, додека за одлуки кои се од помало значење (</a:t>
            </a:r>
            <a:r>
              <a:rPr lang="mk-MK" sz="1200" kern="1200" dirty="0" smtClean="0">
                <a:solidFill>
                  <a:schemeClr val="tx1"/>
                </a:solidFill>
                <a:effectLst/>
                <a:latin typeface="+mn-lt"/>
                <a:ea typeface="+mn-ea"/>
                <a:cs typeface="+mn-cs"/>
              </a:rPr>
              <a:t>кои</a:t>
            </a:r>
            <a:r>
              <a:rPr lang="en-GB" sz="1200" kern="1200" dirty="0" smtClean="0">
                <a:solidFill>
                  <a:schemeClr val="tx1"/>
                </a:solidFill>
                <a:effectLst/>
                <a:latin typeface="+mn-lt"/>
                <a:ea typeface="+mn-ea"/>
                <a:cs typeface="+mn-cs"/>
              </a:rPr>
              <a:t> опфаќаат помалку финансиски средства), истата може да се донесе непосредно пред нејзиното извршување.</a:t>
            </a:r>
          </a:p>
          <a:p>
            <a:r>
              <a:rPr lang="en-GB" sz="1200" kern="1200" dirty="0" smtClean="0">
                <a:solidFill>
                  <a:schemeClr val="tx1"/>
                </a:solidFill>
                <a:effectLst/>
                <a:latin typeface="+mn-lt"/>
                <a:ea typeface="+mn-ea"/>
                <a:cs typeface="+mn-cs"/>
              </a:rPr>
              <a:t>Принципот на </a:t>
            </a:r>
            <a:r>
              <a:rPr lang="en-GB" sz="1200" b="1" kern="1200" dirty="0" smtClean="0">
                <a:solidFill>
                  <a:schemeClr val="tx1"/>
                </a:solidFill>
                <a:effectLst/>
                <a:latin typeface="+mn-lt"/>
                <a:ea typeface="+mn-ea"/>
                <a:cs typeface="+mn-cs"/>
              </a:rPr>
              <a:t>разумна основа</a:t>
            </a:r>
            <a:r>
              <a:rPr lang="en-GB" sz="1200" kern="1200" dirty="0" smtClean="0">
                <a:solidFill>
                  <a:schemeClr val="tx1"/>
                </a:solidFill>
                <a:effectLst/>
                <a:latin typeface="+mn-lt"/>
                <a:ea typeface="+mn-ea"/>
                <a:cs typeface="+mn-cs"/>
              </a:rPr>
              <a:t> подразбира </a:t>
            </a:r>
            <a:r>
              <a:rPr lang="mk-MK" sz="1200" kern="1200" dirty="0" smtClean="0">
                <a:solidFill>
                  <a:schemeClr val="tx1"/>
                </a:solidFill>
                <a:effectLst/>
                <a:latin typeface="+mn-lt"/>
                <a:ea typeface="+mn-ea"/>
                <a:cs typeface="+mn-cs"/>
              </a:rPr>
              <a:t>дека одлуката треба да се донесе</a:t>
            </a:r>
            <a:r>
              <a:rPr lang="en-GB" sz="1200" kern="1200" dirty="0" smtClean="0">
                <a:solidFill>
                  <a:schemeClr val="tx1"/>
                </a:solidFill>
                <a:effectLst/>
                <a:latin typeface="+mn-lt"/>
                <a:ea typeface="+mn-ea"/>
                <a:cs typeface="+mn-cs"/>
              </a:rPr>
              <a:t> само доколку е неопходн</a:t>
            </a:r>
            <a:r>
              <a:rPr lang="mk-MK" sz="1200" kern="1200" dirty="0" smtClean="0">
                <a:solidFill>
                  <a:schemeClr val="tx1"/>
                </a:solidFill>
                <a:effectLst/>
                <a:latin typeface="+mn-lt"/>
                <a:ea typeface="+mn-ea"/>
                <a:cs typeface="+mn-cs"/>
              </a:rPr>
              <a:t>а</a:t>
            </a:r>
            <a:r>
              <a:rPr lang="en-GB" sz="1200" kern="1200" dirty="0" smtClean="0">
                <a:solidFill>
                  <a:schemeClr val="tx1"/>
                </a:solidFill>
                <a:effectLst/>
                <a:latin typeface="+mn-lt"/>
                <a:ea typeface="+mn-ea"/>
                <a:cs typeface="+mn-cs"/>
              </a:rPr>
              <a:t> и доколку </a:t>
            </a:r>
            <a:r>
              <a:rPr lang="mk-MK" sz="1200" kern="1200" dirty="0" smtClean="0">
                <a:solidFill>
                  <a:schemeClr val="tx1"/>
                </a:solidFill>
                <a:effectLst/>
                <a:latin typeface="+mn-lt"/>
                <a:ea typeface="+mn-ea"/>
                <a:cs typeface="+mn-cs"/>
              </a:rPr>
              <a:t>има</a:t>
            </a:r>
            <a:r>
              <a:rPr lang="en-GB" sz="1200" kern="1200" dirty="0" smtClean="0">
                <a:solidFill>
                  <a:schemeClr val="tx1"/>
                </a:solidFill>
                <a:effectLst/>
                <a:latin typeface="+mn-lt"/>
                <a:ea typeface="+mn-ea"/>
                <a:cs typeface="+mn-cs"/>
              </a:rPr>
              <a:t> вистинска корист за поединецот/семејството.</a:t>
            </a:r>
          </a:p>
          <a:p>
            <a:r>
              <a:rPr lang="en-GB" sz="1200" kern="1200" dirty="0" smtClean="0">
                <a:solidFill>
                  <a:schemeClr val="tx1"/>
                </a:solidFill>
                <a:effectLst/>
                <a:latin typeface="+mn-lt"/>
                <a:ea typeface="+mn-ea"/>
                <a:cs typeface="+mn-cs"/>
              </a:rPr>
              <a:t>Иако одлуките се претежно индивидуални или на ниво на семејство, добра практика е пред да се донесе голема одлука, </a:t>
            </a:r>
            <a:r>
              <a:rPr lang="en-GB" sz="1200" b="1" kern="1200" dirty="0" smtClean="0">
                <a:solidFill>
                  <a:schemeClr val="tx1"/>
                </a:solidFill>
                <a:effectLst/>
                <a:latin typeface="+mn-lt"/>
                <a:ea typeface="+mn-ea"/>
                <a:cs typeface="+mn-cs"/>
              </a:rPr>
              <a:t>процесот да се координира со членовите на семејството</a:t>
            </a:r>
            <a:r>
              <a:rPr lang="en-GB" sz="1200" kern="1200" dirty="0" smtClean="0">
                <a:solidFill>
                  <a:schemeClr val="tx1"/>
                </a:solidFill>
                <a:effectLst/>
                <a:latin typeface="+mn-lt"/>
                <a:ea typeface="+mn-ea"/>
                <a:cs typeface="+mn-cs"/>
              </a:rPr>
              <a:t> (особено ако некои од нив треба да се појават како клучни актери во обезбедувањето финансии) или со блиски пријатели. Да бидам</a:t>
            </a:r>
            <a:r>
              <a:rPr lang="mk-MK" sz="1200" kern="1200" dirty="0" smtClean="0">
                <a:solidFill>
                  <a:schemeClr val="tx1"/>
                </a:solidFill>
                <a:effectLst/>
                <a:latin typeface="+mn-lt"/>
                <a:ea typeface="+mn-ea"/>
                <a:cs typeface="+mn-cs"/>
              </a:rPr>
              <a:t>е</a:t>
            </a:r>
            <a:r>
              <a:rPr lang="en-GB" sz="1200" kern="1200" dirty="0" smtClean="0">
                <a:solidFill>
                  <a:schemeClr val="tx1"/>
                </a:solidFill>
                <a:effectLst/>
                <a:latin typeface="+mn-lt"/>
                <a:ea typeface="+mn-ea"/>
                <a:cs typeface="+mn-cs"/>
              </a:rPr>
              <a:t> попрецизни – ако одлучите да купите автомобил, консултирајте се со семејството, истражувајте и разговарајте со вашите пријатели – можеби ќе добиете вредни информации што ќе ви помогнат да донесете подобра одлука!</a:t>
            </a:r>
          </a:p>
          <a:p>
            <a:r>
              <a:rPr lang="en-GB" sz="1200" kern="1200" dirty="0" smtClean="0">
                <a:solidFill>
                  <a:schemeClr val="tx1"/>
                </a:solidFill>
                <a:effectLst/>
                <a:latin typeface="+mn-lt"/>
                <a:ea typeface="+mn-ea"/>
                <a:cs typeface="+mn-cs"/>
              </a:rPr>
              <a:t>Секоја одлука што ја носиме мора да се заснова на </a:t>
            </a:r>
            <a:r>
              <a:rPr lang="mk-MK" sz="1200" b="1" kern="1200" dirty="0" smtClean="0">
                <a:solidFill>
                  <a:schemeClr val="tx1"/>
                </a:solidFill>
                <a:effectLst/>
                <a:latin typeface="+mn-lt"/>
                <a:ea typeface="+mn-ea"/>
                <a:cs typeface="+mn-cs"/>
              </a:rPr>
              <a:t>реални параметри</a:t>
            </a:r>
            <a:r>
              <a:rPr lang="en-GB" sz="1200" kern="1200" dirty="0" smtClean="0">
                <a:solidFill>
                  <a:schemeClr val="tx1"/>
                </a:solidFill>
                <a:effectLst/>
                <a:latin typeface="+mn-lt"/>
                <a:ea typeface="+mn-ea"/>
                <a:cs typeface="+mn-cs"/>
              </a:rPr>
              <a:t> – доколку одлучите да студирате на универзитет надвор од вашата </a:t>
            </a:r>
            <a:r>
              <a:rPr lang="mk-MK" sz="1200" kern="1200" dirty="0" smtClean="0">
                <a:solidFill>
                  <a:schemeClr val="tx1"/>
                </a:solidFill>
                <a:effectLst/>
                <a:latin typeface="+mn-lt"/>
                <a:ea typeface="+mn-ea"/>
                <a:cs typeface="+mn-cs"/>
              </a:rPr>
              <a:t>држава</a:t>
            </a:r>
            <a:r>
              <a:rPr lang="en-GB" sz="1200" kern="1200" dirty="0" smtClean="0">
                <a:solidFill>
                  <a:schemeClr val="tx1"/>
                </a:solidFill>
                <a:effectLst/>
                <a:latin typeface="+mn-lt"/>
                <a:ea typeface="+mn-ea"/>
                <a:cs typeface="+mn-cs"/>
              </a:rPr>
              <a:t> – </a:t>
            </a:r>
            <a:r>
              <a:rPr lang="en-GB" sz="1200" u="sng" kern="1200" dirty="0" smtClean="0">
                <a:solidFill>
                  <a:schemeClr val="tx1"/>
                </a:solidFill>
                <a:effectLst/>
                <a:latin typeface="+mn-lt"/>
                <a:ea typeface="+mn-ea"/>
                <a:cs typeface="+mn-cs"/>
              </a:rPr>
              <a:t>прво</a:t>
            </a:r>
            <a:r>
              <a:rPr lang="en-GB" sz="1200" kern="1200" dirty="0" smtClean="0">
                <a:solidFill>
                  <a:schemeClr val="tx1"/>
                </a:solidFill>
                <a:effectLst/>
                <a:latin typeface="+mn-lt"/>
                <a:ea typeface="+mn-ea"/>
                <a:cs typeface="+mn-cs"/>
              </a:rPr>
              <a:t> направете истражување за тоа дали ги исполнувате квалитативните и квантитативните критериуми за </a:t>
            </a:r>
            <a:r>
              <a:rPr lang="mk-MK" sz="1200" kern="1200" dirty="0" smtClean="0">
                <a:solidFill>
                  <a:schemeClr val="tx1"/>
                </a:solidFill>
                <a:effectLst/>
                <a:latin typeface="+mn-lt"/>
                <a:ea typeface="+mn-ea"/>
                <a:cs typeface="+mn-cs"/>
              </a:rPr>
              <a:t>упис на тој универзитет</a:t>
            </a:r>
            <a:r>
              <a:rPr lang="en-GB" sz="1200" kern="1200" dirty="0" smtClean="0">
                <a:solidFill>
                  <a:schemeClr val="tx1"/>
                </a:solidFill>
                <a:effectLst/>
                <a:latin typeface="+mn-lt"/>
                <a:ea typeface="+mn-ea"/>
                <a:cs typeface="+mn-cs"/>
              </a:rPr>
              <a:t> и на тој начин избегнете губење на многу време и ресурси во планирањето на целиот процес.</a:t>
            </a:r>
          </a:p>
          <a:p>
            <a:r>
              <a:rPr lang="en-GB" sz="1200" kern="1200" dirty="0" smtClean="0">
                <a:solidFill>
                  <a:schemeClr val="tx1"/>
                </a:solidFill>
                <a:effectLst/>
                <a:latin typeface="+mn-lt"/>
                <a:ea typeface="+mn-ea"/>
                <a:cs typeface="+mn-cs"/>
              </a:rPr>
              <a:t>Последно, но не и најмалку важно - одлуката мора да биде </a:t>
            </a:r>
            <a:r>
              <a:rPr lang="en-GB" sz="1200" b="1" kern="1200" dirty="0" smtClean="0">
                <a:solidFill>
                  <a:schemeClr val="tx1"/>
                </a:solidFill>
                <a:effectLst/>
                <a:latin typeface="+mn-lt"/>
                <a:ea typeface="+mn-ea"/>
                <a:cs typeface="+mn-cs"/>
              </a:rPr>
              <a:t>конечна</a:t>
            </a:r>
            <a:r>
              <a:rPr lang="mk-MK" sz="1200" kern="1200" dirty="0" smtClean="0">
                <a:solidFill>
                  <a:schemeClr val="tx1"/>
                </a:solidFill>
                <a:effectLst/>
                <a:latin typeface="+mn-lt"/>
                <a:ea typeface="+mn-ea"/>
                <a:cs typeface="+mn-cs"/>
              </a:rPr>
              <a:t> (</a:t>
            </a:r>
            <a:r>
              <a:rPr lang="mk-MK" sz="1200" b="1" kern="1200" dirty="0" smtClean="0">
                <a:solidFill>
                  <a:schemeClr val="tx1"/>
                </a:solidFill>
                <a:effectLst/>
                <a:latin typeface="+mn-lt"/>
                <a:ea typeface="+mn-ea"/>
                <a:cs typeface="+mn-cs"/>
              </a:rPr>
              <a:t>финална</a:t>
            </a:r>
            <a:r>
              <a:rPr lang="mk-MK" sz="1200"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Конечното решение подразбира дека </a:t>
            </a:r>
            <a:r>
              <a:rPr lang="mk-MK" sz="1200" kern="1200" dirty="0" smtClean="0">
                <a:solidFill>
                  <a:schemeClr val="tx1"/>
                </a:solidFill>
                <a:effectLst/>
                <a:latin typeface="+mn-lt"/>
                <a:ea typeface="+mn-ea"/>
                <a:cs typeface="+mn-cs"/>
              </a:rPr>
              <a:t>одлуката </a:t>
            </a:r>
            <a:r>
              <a:rPr lang="en-GB" sz="1200" kern="1200" dirty="0" smtClean="0">
                <a:solidFill>
                  <a:schemeClr val="tx1"/>
                </a:solidFill>
                <a:effectLst/>
                <a:latin typeface="+mn-lt"/>
                <a:ea typeface="+mn-ea"/>
                <a:cs typeface="+mn-cs"/>
              </a:rPr>
              <a:t>е донесена и дека се преземени сите неопходни мерки за нејзино спроведување - без да се навраќаме на процесот </a:t>
            </a:r>
            <a:r>
              <a:rPr lang="mk-MK" sz="1200" kern="1200" dirty="0" smtClean="0">
                <a:solidFill>
                  <a:schemeClr val="tx1"/>
                </a:solidFill>
                <a:effectLst/>
                <a:latin typeface="+mn-lt"/>
                <a:ea typeface="+mn-ea"/>
                <a:cs typeface="+mn-cs"/>
              </a:rPr>
              <a:t>пред истата да биде донесена</a:t>
            </a:r>
            <a:r>
              <a:rPr lang="en-GB" sz="1200" kern="1200" dirty="0" smtClean="0">
                <a:solidFill>
                  <a:schemeClr val="tx1"/>
                </a:solidFill>
                <a:effectLst/>
                <a:latin typeface="+mn-lt"/>
                <a:ea typeface="+mn-ea"/>
                <a:cs typeface="+mn-cs"/>
              </a:rPr>
              <a:t>. Иако ова може да изгледа очигледно, но додека </a:t>
            </a:r>
            <a:r>
              <a:rPr lang="mk-MK" sz="1200" kern="1200" dirty="0" smtClean="0">
                <a:solidFill>
                  <a:schemeClr val="tx1"/>
                </a:solidFill>
                <a:effectLst/>
                <a:latin typeface="+mn-lt"/>
                <a:ea typeface="+mn-ea"/>
                <a:cs typeface="+mn-cs"/>
              </a:rPr>
              <a:t>не се заврши процесот на размислување и не се донесе заклучот дека истражувањето и координирањето се завршени и дека следува спроведувањето на одлуката -  </a:t>
            </a:r>
            <a:r>
              <a:rPr lang="en-GB" sz="1200" kern="1200" dirty="0" smtClean="0">
                <a:solidFill>
                  <a:schemeClr val="tx1"/>
                </a:solidFill>
                <a:effectLst/>
                <a:latin typeface="+mn-lt"/>
                <a:ea typeface="+mn-ea"/>
                <a:cs typeface="+mn-cs"/>
              </a:rPr>
              <a:t>сè </a:t>
            </a:r>
            <a:r>
              <a:rPr lang="mk-MK" sz="1200" kern="1200" dirty="0" smtClean="0">
                <a:solidFill>
                  <a:schemeClr val="tx1"/>
                </a:solidFill>
                <a:effectLst/>
                <a:latin typeface="+mn-lt"/>
                <a:ea typeface="+mn-ea"/>
                <a:cs typeface="+mn-cs"/>
              </a:rPr>
              <a:t>може да стои  „</a:t>
            </a:r>
            <a:r>
              <a:rPr lang="en-GB" sz="1200" kern="1200" dirty="0" smtClean="0">
                <a:solidFill>
                  <a:schemeClr val="tx1"/>
                </a:solidFill>
                <a:effectLst/>
                <a:latin typeface="+mn-lt"/>
                <a:ea typeface="+mn-ea"/>
                <a:cs typeface="+mn-cs"/>
              </a:rPr>
              <a:t>во воздух“ и</a:t>
            </a:r>
            <a:r>
              <a:rPr lang="mk-MK" sz="1200" kern="1200" dirty="0" smtClean="0">
                <a:solidFill>
                  <a:schemeClr val="tx1"/>
                </a:solidFill>
                <a:effectLst/>
                <a:latin typeface="+mn-lt"/>
                <a:ea typeface="+mn-ea"/>
                <a:cs typeface="+mn-cs"/>
              </a:rPr>
              <a:t> да остане незавршено</a:t>
            </a:r>
            <a:r>
              <a:rPr lang="en-GB" sz="1200" kern="1200" dirty="0" smtClean="0">
                <a:solidFill>
                  <a:schemeClr val="tx1"/>
                </a:solidFill>
                <a:effectLst/>
                <a:latin typeface="+mn-lt"/>
                <a:ea typeface="+mn-ea"/>
                <a:cs typeface="+mn-cs"/>
              </a:rPr>
              <a:t>.</a:t>
            </a:r>
            <a:endParaRPr lang="en-GB" dirty="0"/>
          </a:p>
        </p:txBody>
      </p:sp>
      <p:sp>
        <p:nvSpPr>
          <p:cNvPr id="4" name="Slide Number Placeholder 3"/>
          <p:cNvSpPr>
            <a:spLocks noGrp="1"/>
          </p:cNvSpPr>
          <p:nvPr>
            <p:ph type="sldNum" sz="quarter" idx="10"/>
          </p:nvPr>
        </p:nvSpPr>
        <p:spPr/>
        <p:txBody>
          <a:bodyPr/>
          <a:lstStyle/>
          <a:p>
            <a:fld id="{0BA8CB47-04A7-4056-9615-FDC0EB0AA3AA}" type="slidenum">
              <a:rPr lang="en-GB" smtClean="0"/>
              <a:t>11</a:t>
            </a:fld>
            <a:endParaRPr lang="en-GB"/>
          </a:p>
        </p:txBody>
      </p:sp>
    </p:spTree>
    <p:extLst>
      <p:ext uri="{BB962C8B-B14F-4D97-AF65-F5344CB8AC3E}">
        <p14:creationId xmlns:p14="http://schemas.microsoft.com/office/powerpoint/2010/main" val="2389491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k-MK" u="sng" dirty="0" smtClean="0"/>
              <a:t>Белешки:</a:t>
            </a:r>
          </a:p>
          <a:p>
            <a:pPr marL="0" marR="0" indent="0" algn="l" defTabSz="914400" rtl="0" eaLnBrk="1" fontAlgn="auto" latinLnBrk="0" hangingPunct="1">
              <a:lnSpc>
                <a:spcPct val="100000"/>
              </a:lnSpc>
              <a:spcBef>
                <a:spcPts val="0"/>
              </a:spcBef>
              <a:spcAft>
                <a:spcPts val="0"/>
              </a:spcAft>
              <a:buClrTx/>
              <a:buSzTx/>
              <a:buFontTx/>
              <a:buNone/>
              <a:tabLst/>
              <a:defRPr/>
            </a:pPr>
            <a:r>
              <a:rPr lang="mk-MK" dirty="0" smtClean="0"/>
              <a:t>Обучувачите треба да бидат свесни дека нема погрешни или точни одговори, туку целта е да се види начинот на расудување на секој поединец, како и да се утврди финансиското однесување.</a:t>
            </a:r>
          </a:p>
          <a:p>
            <a:pPr marL="0" marR="0" indent="0" algn="l" defTabSz="914400" rtl="0" eaLnBrk="1" fontAlgn="auto" latinLnBrk="0" hangingPunct="1">
              <a:lnSpc>
                <a:spcPct val="100000"/>
              </a:lnSpc>
              <a:spcBef>
                <a:spcPts val="0"/>
              </a:spcBef>
              <a:spcAft>
                <a:spcPts val="0"/>
              </a:spcAft>
              <a:buClrTx/>
              <a:buSzTx/>
              <a:buFontTx/>
              <a:buNone/>
              <a:tabLst/>
              <a:defRPr/>
            </a:pPr>
            <a:endParaRPr lang="mk-MK"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mk-MK" u="sng" dirty="0" smtClean="0"/>
              <a:t>Важно: </a:t>
            </a:r>
            <a:r>
              <a:rPr lang="mk-MK" dirty="0" smtClean="0"/>
              <a:t>Охрабрете ги учесниците слободно да го изразат своето мислење и да ја елаборираат својата одлука.</a:t>
            </a:r>
            <a:endParaRPr lang="en-GB" dirty="0"/>
          </a:p>
        </p:txBody>
      </p:sp>
      <p:sp>
        <p:nvSpPr>
          <p:cNvPr id="4" name="Slide Number Placeholder 3"/>
          <p:cNvSpPr>
            <a:spLocks noGrp="1"/>
          </p:cNvSpPr>
          <p:nvPr>
            <p:ph type="sldNum" sz="quarter" idx="10"/>
          </p:nvPr>
        </p:nvSpPr>
        <p:spPr/>
        <p:txBody>
          <a:bodyPr/>
          <a:lstStyle/>
          <a:p>
            <a:fld id="{0BA8CB47-04A7-4056-9615-FDC0EB0AA3AA}" type="slidenum">
              <a:rPr lang="en-GB" smtClean="0"/>
              <a:t>12</a:t>
            </a:fld>
            <a:endParaRPr lang="en-GB"/>
          </a:p>
        </p:txBody>
      </p:sp>
    </p:spTree>
    <p:extLst>
      <p:ext uri="{BB962C8B-B14F-4D97-AF65-F5344CB8AC3E}">
        <p14:creationId xmlns:p14="http://schemas.microsoft.com/office/powerpoint/2010/main" val="2141649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0BA8CB47-04A7-4056-9615-FDC0EB0AA3AA}" type="slidenum">
              <a:rPr lang="en-GB" smtClean="0"/>
              <a:t>13</a:t>
            </a:fld>
            <a:endParaRPr lang="en-GB"/>
          </a:p>
        </p:txBody>
      </p:sp>
    </p:spTree>
    <p:extLst>
      <p:ext uri="{BB962C8B-B14F-4D97-AF65-F5344CB8AC3E}">
        <p14:creationId xmlns:p14="http://schemas.microsoft.com/office/powerpoint/2010/main" val="2741508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k-MK" sz="1200" u="sng" kern="1200" dirty="0" smtClean="0">
                <a:solidFill>
                  <a:schemeClr val="tx1"/>
                </a:solidFill>
                <a:effectLst/>
                <a:latin typeface="+mn-lt"/>
                <a:ea typeface="+mn-ea"/>
                <a:cs typeface="+mn-cs"/>
              </a:rPr>
              <a:t>Белешка</a:t>
            </a:r>
            <a:r>
              <a:rPr lang="en-US" sz="1200" u="sng"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t>
            </a:r>
            <a:r>
              <a:rPr lang="mk-MK" sz="1200" kern="1200" dirty="0" smtClean="0">
                <a:solidFill>
                  <a:schemeClr val="tx1"/>
                </a:solidFill>
                <a:effectLst/>
                <a:latin typeface="+mn-lt"/>
                <a:ea typeface="+mn-ea"/>
                <a:cs typeface="+mn-cs"/>
              </a:rPr>
              <a:t>Објаснувањето</a:t>
            </a:r>
            <a:r>
              <a:rPr lang="en-US" sz="1200" kern="1200" dirty="0" smtClean="0">
                <a:solidFill>
                  <a:schemeClr val="tx1"/>
                </a:solidFill>
                <a:effectLst/>
                <a:latin typeface="+mn-lt"/>
                <a:ea typeface="+mn-ea"/>
                <a:cs typeface="+mn-cs"/>
              </a:rPr>
              <a:t> на овие термини е во микро контекст - на </a:t>
            </a:r>
            <a:r>
              <a:rPr lang="mk-MK" sz="1200" kern="1200" dirty="0" smtClean="0">
                <a:solidFill>
                  <a:schemeClr val="tx1"/>
                </a:solidFill>
                <a:effectLst/>
                <a:latin typeface="+mn-lt"/>
                <a:ea typeface="+mn-ea"/>
                <a:cs typeface="+mn-cs"/>
              </a:rPr>
              <a:t>ниво на </a:t>
            </a:r>
            <a:r>
              <a:rPr lang="en-US" sz="1200" kern="1200" dirty="0" smtClean="0">
                <a:solidFill>
                  <a:schemeClr val="tx1"/>
                </a:solidFill>
                <a:effectLst/>
                <a:latin typeface="+mn-lt"/>
                <a:ea typeface="+mn-ea"/>
                <a:cs typeface="+mn-cs"/>
              </a:rPr>
              <a:t>поединец или семејство. Во </a:t>
            </a:r>
            <a:r>
              <a:rPr lang="mk-MK" sz="1200" kern="1200" dirty="0" smtClean="0">
                <a:solidFill>
                  <a:schemeClr val="tx1"/>
                </a:solidFill>
                <a:effectLst/>
                <a:latin typeface="+mn-lt"/>
                <a:ea typeface="+mn-ea"/>
                <a:cs typeface="+mn-cs"/>
              </a:rPr>
              <a:t>наредните</a:t>
            </a:r>
            <a:r>
              <a:rPr lang="mk-MK" sz="1200" kern="1200" baseline="0" dirty="0" smtClean="0">
                <a:solidFill>
                  <a:schemeClr val="tx1"/>
                </a:solidFill>
                <a:effectLst/>
                <a:latin typeface="+mn-lt"/>
                <a:ea typeface="+mn-ea"/>
                <a:cs typeface="+mn-cs"/>
              </a:rPr>
              <a:t> слајдови </a:t>
            </a:r>
            <a:r>
              <a:rPr lang="en-US" sz="1200" kern="1200" dirty="0" smtClean="0">
                <a:solidFill>
                  <a:schemeClr val="tx1"/>
                </a:solidFill>
                <a:effectLst/>
                <a:latin typeface="+mn-lt"/>
                <a:ea typeface="+mn-ea"/>
                <a:cs typeface="+mn-cs"/>
              </a:rPr>
              <a:t>некои од поимите се објаснети на макро ниво</a:t>
            </a:r>
            <a:r>
              <a:rPr lang="mk-MK" sz="1200" kern="1200" dirty="0" smtClean="0">
                <a:solidFill>
                  <a:schemeClr val="tx1"/>
                </a:solidFill>
                <a:effectLst/>
                <a:latin typeface="+mn-lt"/>
                <a:ea typeface="+mn-ea"/>
                <a:cs typeface="+mn-cs"/>
              </a:rPr>
              <a:t>, односно од поширока перспектива</a:t>
            </a:r>
            <a:r>
              <a:rPr lang="en-US" sz="1200" kern="1200" dirty="0" smtClean="0">
                <a:solidFill>
                  <a:schemeClr val="tx1"/>
                </a:solidFill>
                <a:effectLst/>
                <a:latin typeface="+mn-lt"/>
                <a:ea typeface="+mn-ea"/>
                <a:cs typeface="+mn-cs"/>
              </a:rPr>
              <a:t>.</a:t>
            </a:r>
            <a:endParaRPr lang="en-GB" dirty="0" smtClean="0"/>
          </a:p>
          <a:p>
            <a:endParaRPr lang="en-GB" dirty="0"/>
          </a:p>
        </p:txBody>
      </p:sp>
      <p:sp>
        <p:nvSpPr>
          <p:cNvPr id="4" name="Slide Number Placeholder 3"/>
          <p:cNvSpPr>
            <a:spLocks noGrp="1"/>
          </p:cNvSpPr>
          <p:nvPr>
            <p:ph type="sldNum" sz="quarter" idx="10"/>
          </p:nvPr>
        </p:nvSpPr>
        <p:spPr/>
        <p:txBody>
          <a:bodyPr/>
          <a:lstStyle/>
          <a:p>
            <a:fld id="{0BA8CB47-04A7-4056-9615-FDC0EB0AA3AA}" type="slidenum">
              <a:rPr lang="en-GB" smtClean="0"/>
              <a:t>14</a:t>
            </a:fld>
            <a:endParaRPr lang="en-GB"/>
          </a:p>
        </p:txBody>
      </p:sp>
    </p:spTree>
    <p:extLst>
      <p:ext uri="{BB962C8B-B14F-4D97-AF65-F5344CB8AC3E}">
        <p14:creationId xmlns:p14="http://schemas.microsoft.com/office/powerpoint/2010/main" val="1920070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mk-MK" dirty="0" smtClean="0"/>
              <a:t>Белешка</a:t>
            </a:r>
            <a:r>
              <a:rPr lang="en-GB" dirty="0" smtClean="0"/>
              <a:t>:</a:t>
            </a:r>
            <a:r>
              <a:rPr lang="en-GB" baseline="0" dirty="0" smtClean="0"/>
              <a:t> </a:t>
            </a:r>
            <a:r>
              <a:rPr lang="mk-MK" baseline="0" dirty="0" smtClean="0"/>
              <a:t>Продолжете кон задача 3</a:t>
            </a:r>
            <a:endParaRPr lang="en-GB" dirty="0" smtClean="0"/>
          </a:p>
          <a:p>
            <a:endParaRPr lang="en-GB" dirty="0"/>
          </a:p>
        </p:txBody>
      </p:sp>
      <p:sp>
        <p:nvSpPr>
          <p:cNvPr id="4" name="Slide Number Placeholder 3"/>
          <p:cNvSpPr>
            <a:spLocks noGrp="1"/>
          </p:cNvSpPr>
          <p:nvPr>
            <p:ph type="sldNum" sz="quarter" idx="10"/>
          </p:nvPr>
        </p:nvSpPr>
        <p:spPr/>
        <p:txBody>
          <a:bodyPr/>
          <a:lstStyle/>
          <a:p>
            <a:fld id="{0BA8CB47-04A7-4056-9615-FDC0EB0AA3AA}" type="slidenum">
              <a:rPr lang="en-GB" smtClean="0"/>
              <a:t>15</a:t>
            </a:fld>
            <a:endParaRPr lang="en-GB"/>
          </a:p>
        </p:txBody>
      </p:sp>
    </p:spTree>
    <p:extLst>
      <p:ext uri="{BB962C8B-B14F-4D97-AF65-F5344CB8AC3E}">
        <p14:creationId xmlns:p14="http://schemas.microsoft.com/office/powerpoint/2010/main" val="7981090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mk-MK" u="none" dirty="0" smtClean="0"/>
              <a:t>Забелешка:</a:t>
            </a:r>
          </a:p>
          <a:p>
            <a:pPr marL="171450" indent="-171450">
              <a:buFont typeface="Arial" panose="020B0604020202020204" pitchFamily="34" charset="0"/>
              <a:buChar char="•"/>
            </a:pPr>
            <a:r>
              <a:rPr lang="mk-MK" u="none" dirty="0" smtClean="0"/>
              <a:t>Обучувачите треба да ги охрабрат учениците да го приспособат својот личен буџет (или буџетот на семејството „Н“) на новите околности. Оваа задача е суштината на модулот и треба да служи за да се демонстрира</a:t>
            </a:r>
            <a:r>
              <a:rPr lang="mk-MK" u="none" baseline="0" dirty="0" smtClean="0"/>
              <a:t> </a:t>
            </a:r>
            <a:r>
              <a:rPr lang="mk-MK" u="none" dirty="0" smtClean="0"/>
              <a:t>дека буџетот е динамичен документ и дека скоро секогаш се потребни корективни активности.</a:t>
            </a:r>
          </a:p>
          <a:p>
            <a:pPr marL="171450" indent="-171450">
              <a:buFont typeface="Arial" panose="020B0604020202020204" pitchFamily="34" charset="0"/>
              <a:buChar char="•"/>
            </a:pPr>
            <a:r>
              <a:rPr lang="mk-MK" u="none" dirty="0" smtClean="0"/>
              <a:t>Внимателно дадете им инструкции на учесниците да ги разгледаат нивните претходно креирани буџети и да ја спроведат промената. Дајте им до знаење дека ова е пример за</a:t>
            </a:r>
            <a:r>
              <a:rPr lang="mk-MK" u="none" baseline="0" dirty="0" smtClean="0"/>
              <a:t> потребите на учењето </a:t>
            </a:r>
            <a:r>
              <a:rPr lang="mk-MK" u="none" dirty="0" smtClean="0"/>
              <a:t>и е поедноставен облик на она што се случува во пракса.</a:t>
            </a:r>
            <a:endParaRPr lang="en-GB" u="none" baseline="0" dirty="0" smtClean="0"/>
          </a:p>
          <a:p>
            <a:pPr marL="0" indent="0">
              <a:buFont typeface="Arial" panose="020B0604020202020204" pitchFamily="34" charset="0"/>
              <a:buNone/>
            </a:pPr>
            <a:endParaRPr lang="en-GB" dirty="0" smtClean="0"/>
          </a:p>
          <a:p>
            <a:endParaRPr lang="en-GB" dirty="0"/>
          </a:p>
        </p:txBody>
      </p:sp>
      <p:sp>
        <p:nvSpPr>
          <p:cNvPr id="4" name="Slide Number Placeholder 3"/>
          <p:cNvSpPr>
            <a:spLocks noGrp="1"/>
          </p:cNvSpPr>
          <p:nvPr>
            <p:ph type="sldNum" sz="quarter" idx="10"/>
          </p:nvPr>
        </p:nvSpPr>
        <p:spPr/>
        <p:txBody>
          <a:bodyPr/>
          <a:lstStyle/>
          <a:p>
            <a:fld id="{0BA8CB47-04A7-4056-9615-FDC0EB0AA3AA}" type="slidenum">
              <a:rPr lang="en-GB" smtClean="0"/>
              <a:t>16</a:t>
            </a:fld>
            <a:endParaRPr lang="en-GB"/>
          </a:p>
        </p:txBody>
      </p:sp>
    </p:spTree>
    <p:extLst>
      <p:ext uri="{BB962C8B-B14F-4D97-AF65-F5344CB8AC3E}">
        <p14:creationId xmlns:p14="http://schemas.microsoft.com/office/powerpoint/2010/main" val="20157469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k-MK" sz="1200" u="sng" kern="1200" dirty="0" smtClean="0">
                <a:solidFill>
                  <a:schemeClr val="tx1"/>
                </a:solidFill>
                <a:effectLst/>
                <a:latin typeface="+mn-lt"/>
                <a:ea typeface="+mn-ea"/>
                <a:cs typeface="+mn-cs"/>
              </a:rPr>
              <a:t>Забелешка:</a:t>
            </a:r>
            <a:r>
              <a:rPr lang="mk-MK" sz="1200" u="none" kern="1200" dirty="0" smtClean="0">
                <a:solidFill>
                  <a:schemeClr val="tx1"/>
                </a:solidFill>
                <a:effectLst/>
                <a:latin typeface="+mn-lt"/>
                <a:ea typeface="+mn-ea"/>
                <a:cs typeface="+mn-cs"/>
              </a:rPr>
              <a:t> Објаснете ги што е можно поедноставно поимите и дефинициите.</a:t>
            </a:r>
            <a:endParaRPr lang="en-GB" u="none" dirty="0" smtClean="0"/>
          </a:p>
          <a:p>
            <a:endParaRPr lang="en-GB" dirty="0"/>
          </a:p>
        </p:txBody>
      </p:sp>
      <p:sp>
        <p:nvSpPr>
          <p:cNvPr id="4" name="Slide Number Placeholder 3"/>
          <p:cNvSpPr>
            <a:spLocks noGrp="1"/>
          </p:cNvSpPr>
          <p:nvPr>
            <p:ph type="sldNum" sz="quarter" idx="10"/>
          </p:nvPr>
        </p:nvSpPr>
        <p:spPr/>
        <p:txBody>
          <a:bodyPr/>
          <a:lstStyle/>
          <a:p>
            <a:fld id="{0BA8CB47-04A7-4056-9615-FDC0EB0AA3AA}" type="slidenum">
              <a:rPr lang="en-GB" smtClean="0"/>
              <a:t>17</a:t>
            </a:fld>
            <a:endParaRPr lang="en-GB"/>
          </a:p>
        </p:txBody>
      </p:sp>
    </p:spTree>
    <p:extLst>
      <p:ext uri="{BB962C8B-B14F-4D97-AF65-F5344CB8AC3E}">
        <p14:creationId xmlns:p14="http://schemas.microsoft.com/office/powerpoint/2010/main" val="12712076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k-MK" sz="1200" u="sng" kern="1200" dirty="0" smtClean="0">
                <a:solidFill>
                  <a:schemeClr val="tx1"/>
                </a:solidFill>
                <a:effectLst/>
                <a:latin typeface="+mn-lt"/>
                <a:ea typeface="+mn-ea"/>
                <a:cs typeface="+mn-cs"/>
              </a:rPr>
              <a:t>Забелешка:</a:t>
            </a:r>
            <a:r>
              <a:rPr lang="mk-MK" sz="1200" u="none" kern="1200" dirty="0" smtClean="0">
                <a:solidFill>
                  <a:schemeClr val="tx1"/>
                </a:solidFill>
                <a:effectLst/>
                <a:latin typeface="+mn-lt"/>
                <a:ea typeface="+mn-ea"/>
                <a:cs typeface="+mn-cs"/>
              </a:rPr>
              <a:t> Објаснете ги што е можно поедноставно поимите и дефинициите.</a:t>
            </a:r>
            <a:endParaRPr lang="en-GB" u="none" dirty="0" smtClean="0"/>
          </a:p>
        </p:txBody>
      </p:sp>
      <p:sp>
        <p:nvSpPr>
          <p:cNvPr id="4" name="Slide Number Placeholder 3"/>
          <p:cNvSpPr>
            <a:spLocks noGrp="1"/>
          </p:cNvSpPr>
          <p:nvPr>
            <p:ph type="sldNum" sz="quarter" idx="10"/>
          </p:nvPr>
        </p:nvSpPr>
        <p:spPr/>
        <p:txBody>
          <a:bodyPr/>
          <a:lstStyle/>
          <a:p>
            <a:fld id="{0BA8CB47-04A7-4056-9615-FDC0EB0AA3AA}" type="slidenum">
              <a:rPr lang="en-GB" smtClean="0"/>
              <a:t>18</a:t>
            </a:fld>
            <a:endParaRPr lang="en-GB"/>
          </a:p>
        </p:txBody>
      </p:sp>
    </p:spTree>
    <p:extLst>
      <p:ext uri="{BB962C8B-B14F-4D97-AF65-F5344CB8AC3E}">
        <p14:creationId xmlns:p14="http://schemas.microsoft.com/office/powerpoint/2010/main" val="3385168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mk-MK" u="sng" dirty="0" smtClean="0"/>
              <a:t>Забелешка:</a:t>
            </a:r>
          </a:p>
          <a:p>
            <a:pPr marL="0" indent="0">
              <a:buFont typeface="Arial" panose="020B0604020202020204" pitchFamily="34" charset="0"/>
              <a:buNone/>
            </a:pPr>
            <a:r>
              <a:rPr lang="mk-MK" u="none" dirty="0" smtClean="0"/>
              <a:t>Покажете како една „единечна“ одлука (донесена од многу лица во сличен период) може да се одрази на економијата како целина.</a:t>
            </a:r>
          </a:p>
          <a:p>
            <a:pPr marL="0" indent="0">
              <a:buFont typeface="Arial" panose="020B0604020202020204" pitchFamily="34" charset="0"/>
              <a:buNone/>
            </a:pPr>
            <a:endParaRPr lang="mk-MK" u="none" dirty="0" smtClean="0"/>
          </a:p>
          <a:p>
            <a:pPr marL="0" indent="0">
              <a:buFont typeface="Arial" panose="020B0604020202020204" pitchFamily="34" charset="0"/>
              <a:buNone/>
            </a:pPr>
            <a:r>
              <a:rPr lang="mk-MK" u="none" dirty="0" smtClean="0"/>
              <a:t>Дополнително, можете да го објасните следново:</a:t>
            </a:r>
          </a:p>
          <a:p>
            <a:pPr marL="0" indent="0">
              <a:buFont typeface="Arial" panose="020B0604020202020204" pitchFamily="34" charset="0"/>
              <a:buNone/>
            </a:pPr>
            <a:endParaRPr lang="mk-MK" u="none" dirty="0" smtClean="0"/>
          </a:p>
          <a:p>
            <a:pPr marL="0" indent="0">
              <a:buFont typeface="Arial" panose="020B0604020202020204" pitchFamily="34" charset="0"/>
              <a:buNone/>
            </a:pPr>
            <a:r>
              <a:rPr lang="mk-MK" u="none" dirty="0" smtClean="0"/>
              <a:t>Како клучните макроекономски варијабли (инфлација и јавен долг) влијаат врз поединците</a:t>
            </a:r>
          </a:p>
          <a:p>
            <a:pPr marL="0" indent="0">
              <a:buFont typeface="Arial" panose="020B0604020202020204" pitchFamily="34" charset="0"/>
              <a:buNone/>
            </a:pPr>
            <a:r>
              <a:rPr lang="mk-MK" sz="1200" u="sng" kern="1200" dirty="0" smtClean="0">
                <a:solidFill>
                  <a:schemeClr val="tx1"/>
                </a:solidFill>
                <a:effectLst/>
                <a:latin typeface="+mn-lt"/>
                <a:ea typeface="+mn-ea"/>
                <a:cs typeface="+mn-cs"/>
              </a:rPr>
              <a:t>Инфлација</a:t>
            </a:r>
            <a:r>
              <a:rPr lang="en-US" sz="1200" kern="1200" dirty="0" smtClean="0">
                <a:solidFill>
                  <a:schemeClr val="tx1"/>
                </a:solidFill>
                <a:effectLst/>
                <a:latin typeface="+mn-lt"/>
                <a:ea typeface="+mn-ea"/>
                <a:cs typeface="+mn-cs"/>
              </a:rPr>
              <a:t> – предизвикува намалување на куповната моќ на парите. Едноставно, ако има инфлација (да се претпостави</a:t>
            </a:r>
            <a:r>
              <a:rPr lang="mk-MK" sz="1200" kern="1200" dirty="0" smtClean="0">
                <a:solidFill>
                  <a:schemeClr val="tx1"/>
                </a:solidFill>
                <a:effectLst/>
                <a:latin typeface="+mn-lt"/>
                <a:ea typeface="+mn-ea"/>
                <a:cs typeface="+mn-cs"/>
              </a:rPr>
              <a:t> дека изнесува</a:t>
            </a:r>
            <a:r>
              <a:rPr lang="en-US" sz="1200" kern="1200" dirty="0" smtClean="0">
                <a:solidFill>
                  <a:schemeClr val="tx1"/>
                </a:solidFill>
                <a:effectLst/>
                <a:latin typeface="+mn-lt"/>
                <a:ea typeface="+mn-ea"/>
                <a:cs typeface="+mn-cs"/>
              </a:rPr>
              <a:t> 15%), тогаш со истата сума пари како порано, ќе можете да купите (теоретски </a:t>
            </a:r>
            <a:r>
              <a:rPr lang="mk-MK" sz="1200" kern="1200" dirty="0" smtClean="0">
                <a:solidFill>
                  <a:schemeClr val="tx1"/>
                </a:solidFill>
                <a:effectLst/>
                <a:latin typeface="+mn-lt"/>
                <a:ea typeface="+mn-ea"/>
                <a:cs typeface="+mn-cs"/>
              </a:rPr>
              <a:t>гледано</a:t>
            </a:r>
            <a:r>
              <a:rPr lang="en-US" sz="1200" kern="1200" dirty="0" smtClean="0">
                <a:solidFill>
                  <a:schemeClr val="tx1"/>
                </a:solidFill>
                <a:effectLst/>
                <a:latin typeface="+mn-lt"/>
                <a:ea typeface="+mn-ea"/>
                <a:cs typeface="+mn-cs"/>
              </a:rPr>
              <a:t>) 15% помалку </a:t>
            </a:r>
            <a:r>
              <a:rPr lang="mk-MK" sz="1200" kern="1200" dirty="0" smtClean="0">
                <a:solidFill>
                  <a:schemeClr val="tx1"/>
                </a:solidFill>
                <a:effectLst/>
                <a:latin typeface="+mn-lt"/>
                <a:ea typeface="+mn-ea"/>
                <a:cs typeface="+mn-cs"/>
              </a:rPr>
              <a:t>добра</a:t>
            </a:r>
            <a:r>
              <a:rPr lang="en-US" sz="1200" kern="1200" dirty="0" smtClean="0">
                <a:solidFill>
                  <a:schemeClr val="tx1"/>
                </a:solidFill>
                <a:effectLst/>
                <a:latin typeface="+mn-lt"/>
                <a:ea typeface="+mn-ea"/>
                <a:cs typeface="+mn-cs"/>
              </a:rPr>
              <a:t> и услуги.</a:t>
            </a:r>
            <a:endParaRPr lang="en-GB" sz="1200" kern="1200" dirty="0" smtClean="0">
              <a:solidFill>
                <a:schemeClr val="tx1"/>
              </a:solidFill>
              <a:effectLst/>
              <a:latin typeface="+mn-lt"/>
              <a:ea typeface="+mn-ea"/>
              <a:cs typeface="+mn-cs"/>
            </a:endParaRPr>
          </a:p>
          <a:p>
            <a:pPr lvl="0"/>
            <a:r>
              <a:rPr lang="mk-MK" sz="1200" u="sng" kern="1200" dirty="0" smtClean="0">
                <a:solidFill>
                  <a:schemeClr val="tx1"/>
                </a:solidFill>
                <a:effectLst/>
                <a:latin typeface="+mn-lt"/>
                <a:ea typeface="+mn-ea"/>
                <a:cs typeface="+mn-cs"/>
              </a:rPr>
              <a:t>Јавен долг </a:t>
            </a:r>
            <a:r>
              <a:rPr lang="en-US" sz="1200" kern="1200" dirty="0" smtClean="0">
                <a:solidFill>
                  <a:schemeClr val="tx1"/>
                </a:solidFill>
                <a:effectLst/>
                <a:latin typeface="+mn-lt"/>
                <a:ea typeface="+mn-ea"/>
                <a:cs typeface="+mn-cs"/>
              </a:rPr>
              <a:t>– Колку е поголем јавниот долг на државата (кон националните и меѓународните финансиски институции), толку е поголема можноста за зголемување на даноците за физичките лица и </a:t>
            </a:r>
            <a:r>
              <a:rPr lang="mk-MK" sz="1200" kern="1200" dirty="0" smtClean="0">
                <a:solidFill>
                  <a:schemeClr val="tx1"/>
                </a:solidFill>
                <a:effectLst/>
                <a:latin typeface="+mn-lt"/>
                <a:ea typeface="+mn-ea"/>
                <a:cs typeface="+mn-cs"/>
              </a:rPr>
              <a:t>компаниите</a:t>
            </a:r>
            <a:r>
              <a:rPr lang="en-US" sz="1200" kern="1200" dirty="0" smtClean="0">
                <a:solidFill>
                  <a:schemeClr val="tx1"/>
                </a:solidFill>
                <a:effectLst/>
                <a:latin typeface="+mn-lt"/>
                <a:ea typeface="+mn-ea"/>
                <a:cs typeface="+mn-cs"/>
              </a:rPr>
              <a:t>, од каде што треба да се финансира овој долг.</a:t>
            </a:r>
            <a:r>
              <a:rPr lang="en-GB"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0BA8CB47-04A7-4056-9615-FDC0EB0AA3AA}" type="slidenum">
              <a:rPr lang="en-GB" smtClean="0"/>
              <a:t>19</a:t>
            </a:fld>
            <a:endParaRPr lang="en-GB"/>
          </a:p>
        </p:txBody>
      </p:sp>
    </p:spTree>
    <p:extLst>
      <p:ext uri="{BB962C8B-B14F-4D97-AF65-F5344CB8AC3E}">
        <p14:creationId xmlns:p14="http://schemas.microsoft.com/office/powerpoint/2010/main" val="37063446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mk-MK" u="sng" dirty="0" smtClean="0"/>
              <a:t>Забелешка:</a:t>
            </a:r>
            <a:endParaRPr lang="en-GB" u="sng" dirty="0" smtClean="0"/>
          </a:p>
          <a:p>
            <a:pPr marL="0" indent="0">
              <a:buFont typeface="Arial" panose="020B0604020202020204" pitchFamily="34" charset="0"/>
              <a:buNone/>
            </a:pPr>
            <a:r>
              <a:rPr lang="mk-MK" u="none" dirty="0" smtClean="0"/>
              <a:t>Продолжете со задачата 4. Забележете ги важните елементи на учесниците, пред да им дадете инструкции да ја прочитаат задачата:</a:t>
            </a:r>
            <a:r>
              <a:rPr lang="en-GB" u="none" dirty="0" smtClean="0"/>
              <a:t> </a:t>
            </a:r>
          </a:p>
          <a:p>
            <a:pPr marL="171450" indent="-171450">
              <a:buFont typeface="Arial" panose="020B0604020202020204" pitchFamily="34" charset="0"/>
              <a:buChar char="•"/>
            </a:pPr>
            <a:r>
              <a:rPr lang="mk-MK" u="none" dirty="0" smtClean="0"/>
              <a:t>Занемарете ја вашата лична финансиска состојба и ставете се колку што можете повеќе во рамката на опишаните претпоставки;</a:t>
            </a:r>
            <a:endParaRPr lang="en-GB" u="none" dirty="0" smtClean="0"/>
          </a:p>
          <a:p>
            <a:pPr marL="171450" indent="-171450">
              <a:buFont typeface="Arial" panose="020B0604020202020204" pitchFamily="34" charset="0"/>
              <a:buChar char="•"/>
            </a:pPr>
            <a:r>
              <a:rPr lang="mk-MK" u="none" dirty="0" smtClean="0"/>
              <a:t>Повисоките каматни стапки значат повисока цена за парите што имаме намера да ги позајмиме;</a:t>
            </a:r>
            <a:endParaRPr lang="en-GB" u="none" dirty="0" smtClean="0"/>
          </a:p>
          <a:p>
            <a:pPr marL="171450" indent="-171450">
              <a:buFont typeface="Arial" panose="020B0604020202020204" pitchFamily="34" charset="0"/>
              <a:buChar char="•"/>
            </a:pPr>
            <a:r>
              <a:rPr lang="mk-MK" u="none" dirty="0" smtClean="0"/>
              <a:t>Економистите можат само да предвидуваат – не и да гарантираат;</a:t>
            </a:r>
            <a:endParaRPr lang="en-GB" u="none" dirty="0" smtClean="0"/>
          </a:p>
          <a:p>
            <a:pPr marL="171450" indent="-171450">
              <a:buFont typeface="Arial" panose="020B0604020202020204" pitchFamily="34" charset="0"/>
              <a:buChar char="•"/>
            </a:pPr>
            <a:r>
              <a:rPr lang="mk-MK" u="none" dirty="0" smtClean="0"/>
              <a:t>Потсетете се на параметрите за кои треба да се донесе одлука, од претходните слајдови;</a:t>
            </a:r>
            <a:endParaRPr lang="en-GB" u="none" dirty="0" smtClean="0"/>
          </a:p>
          <a:p>
            <a:pPr marL="0" indent="0">
              <a:buFont typeface="Arial" panose="020B0604020202020204" pitchFamily="34" charset="0"/>
              <a:buNone/>
            </a:pPr>
            <a:endParaRPr lang="en-GB" u="sng" dirty="0" smtClean="0"/>
          </a:p>
          <a:p>
            <a:pPr marL="0" indent="0">
              <a:buFont typeface="Arial" panose="020B0604020202020204" pitchFamily="34" charset="0"/>
              <a:buNone/>
            </a:pPr>
            <a:r>
              <a:rPr lang="mk-MK" u="none" dirty="0" smtClean="0"/>
              <a:t>Обучувачите треба да бидат свесни дека нема погрешни или точни одговори и целта на оваа задача е да се види начинот на размислување на секој поединец, како и да се утврди финансиското однесување.</a:t>
            </a:r>
          </a:p>
          <a:p>
            <a:pPr marL="0" indent="0">
              <a:buFont typeface="Arial" panose="020B0604020202020204" pitchFamily="34" charset="0"/>
              <a:buNone/>
            </a:pPr>
            <a:r>
              <a:rPr lang="mk-MK" u="none" dirty="0" smtClean="0"/>
              <a:t>Бидејќи ова е покомплексна задача, обучувачите треба да дадат кратко објаснување за најважните варијабли во рамките на задачата, како и да ја елаборираат студијата на случај повеќе, онаму каде што е потребно. Вниманието на учениците треба да биде насочено кон донесување одлука, имајќи ги предвид не само финансискиот аспект, туку и личните потреби.</a:t>
            </a:r>
            <a:endParaRPr lang="en-GB" u="none" dirty="0" smtClean="0"/>
          </a:p>
        </p:txBody>
      </p:sp>
      <p:sp>
        <p:nvSpPr>
          <p:cNvPr id="4" name="Slide Number Placeholder 3"/>
          <p:cNvSpPr>
            <a:spLocks noGrp="1"/>
          </p:cNvSpPr>
          <p:nvPr>
            <p:ph type="sldNum" sz="quarter" idx="10"/>
          </p:nvPr>
        </p:nvSpPr>
        <p:spPr/>
        <p:txBody>
          <a:bodyPr/>
          <a:lstStyle/>
          <a:p>
            <a:fld id="{0BA8CB47-04A7-4056-9615-FDC0EB0AA3AA}" type="slidenum">
              <a:rPr lang="en-GB" smtClean="0"/>
              <a:t>20</a:t>
            </a:fld>
            <a:endParaRPr lang="en-GB"/>
          </a:p>
        </p:txBody>
      </p:sp>
    </p:spTree>
    <p:extLst>
      <p:ext uri="{BB962C8B-B14F-4D97-AF65-F5344CB8AC3E}">
        <p14:creationId xmlns:p14="http://schemas.microsoft.com/office/powerpoint/2010/main" val="1263187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i="0" u="sng" kern="1200" dirty="0" smtClean="0">
                <a:solidFill>
                  <a:schemeClr val="tx1"/>
                </a:solidFill>
                <a:effectLst/>
                <a:latin typeface="+mn-lt"/>
                <a:ea typeface="+mn-ea"/>
                <a:cs typeface="+mn-cs"/>
              </a:rPr>
              <a:t>Забелешка: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0" i="0" kern="1200" dirty="0" smtClean="0">
                <a:solidFill>
                  <a:schemeClr val="tx1"/>
                </a:solidFill>
                <a:effectLst/>
                <a:latin typeface="+mn-lt"/>
                <a:ea typeface="+mn-ea"/>
                <a:cs typeface="+mn-cs"/>
              </a:rPr>
              <a:t>Резултатите од учењето се тесно поврзани со единиците на модулот и треба само накратко да се разгледаат на почетокот.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0" i="0" kern="1200" dirty="0" smtClean="0">
                <a:solidFill>
                  <a:schemeClr val="tx1"/>
                </a:solidFill>
                <a:effectLst/>
                <a:latin typeface="+mn-lt"/>
                <a:ea typeface="+mn-ea"/>
                <a:cs typeface="+mn-cs"/>
              </a:rPr>
              <a:t>Обучувачите не треба да се фокусираат многу на исходите на почетокот, туку треба да се фокусираат на нивно постигнување!</a:t>
            </a:r>
            <a:endParaRPr lang="el-GR" dirty="0" smtClean="0">
              <a:solidFill>
                <a:schemeClr val="tx1"/>
              </a:solidFill>
            </a:endParaRPr>
          </a:p>
          <a:p>
            <a:endParaRPr lang="en-GB" dirty="0"/>
          </a:p>
        </p:txBody>
      </p:sp>
      <p:sp>
        <p:nvSpPr>
          <p:cNvPr id="4" name="Slide Number Placeholder 3"/>
          <p:cNvSpPr>
            <a:spLocks noGrp="1"/>
          </p:cNvSpPr>
          <p:nvPr>
            <p:ph type="sldNum" sz="quarter" idx="10"/>
          </p:nvPr>
        </p:nvSpPr>
        <p:spPr/>
        <p:txBody>
          <a:bodyPr/>
          <a:lstStyle/>
          <a:p>
            <a:fld id="{0BA8CB47-04A7-4056-9615-FDC0EB0AA3AA}" type="slidenum">
              <a:rPr lang="en-GB" smtClean="0"/>
              <a:t>3</a:t>
            </a:fld>
            <a:endParaRPr lang="en-GB"/>
          </a:p>
        </p:txBody>
      </p:sp>
    </p:spTree>
    <p:extLst>
      <p:ext uri="{BB962C8B-B14F-4D97-AF65-F5344CB8AC3E}">
        <p14:creationId xmlns:p14="http://schemas.microsoft.com/office/powerpoint/2010/main" val="30935172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BA8CB47-04A7-4056-9615-FDC0EB0AA3AA}" type="slidenum">
              <a:rPr lang="en-GB" smtClean="0"/>
              <a:t>21</a:t>
            </a:fld>
            <a:endParaRPr lang="en-GB"/>
          </a:p>
        </p:txBody>
      </p:sp>
    </p:spTree>
    <p:extLst>
      <p:ext uri="{BB962C8B-B14F-4D97-AF65-F5344CB8AC3E}">
        <p14:creationId xmlns:p14="http://schemas.microsoft.com/office/powerpoint/2010/main" val="31681746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mk-MK" dirty="0" smtClean="0"/>
              <a:t>Забелешка: Овој слајд е прилично јасен и фасилитаторот може само да го покаже и објасни инфографиконот достапен овде: </a:t>
            </a:r>
            <a:r>
              <a:rPr lang="en-GB" dirty="0" smtClean="0"/>
              <a:t>https://training.finfluencers.org/, </a:t>
            </a:r>
            <a:r>
              <a:rPr lang="mk-MK" dirty="0" smtClean="0"/>
              <a:t>Модул 4, дел 4.3</a:t>
            </a:r>
            <a:endParaRPr lang="en-GB" dirty="0"/>
          </a:p>
        </p:txBody>
      </p:sp>
      <p:sp>
        <p:nvSpPr>
          <p:cNvPr id="4" name="Slide Number Placeholder 3"/>
          <p:cNvSpPr>
            <a:spLocks noGrp="1"/>
          </p:cNvSpPr>
          <p:nvPr>
            <p:ph type="sldNum" sz="quarter" idx="10"/>
          </p:nvPr>
        </p:nvSpPr>
        <p:spPr/>
        <p:txBody>
          <a:bodyPr/>
          <a:lstStyle/>
          <a:p>
            <a:fld id="{0BA8CB47-04A7-4056-9615-FDC0EB0AA3AA}" type="slidenum">
              <a:rPr lang="en-GB" smtClean="0"/>
              <a:t>22</a:t>
            </a:fld>
            <a:endParaRPr lang="en-GB"/>
          </a:p>
        </p:txBody>
      </p:sp>
    </p:spTree>
    <p:extLst>
      <p:ext uri="{BB962C8B-B14F-4D97-AF65-F5344CB8AC3E}">
        <p14:creationId xmlns:p14="http://schemas.microsoft.com/office/powerpoint/2010/main" val="4986023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k-MK" dirty="0" smtClean="0"/>
              <a:t>Забелешка: Оваа задача е прилично едноставна и обучувачот треба да им помогне на учесниците само кога е потребно. </a:t>
            </a:r>
          </a:p>
          <a:p>
            <a:endParaRPr lang="mk-MK" dirty="0" smtClean="0"/>
          </a:p>
          <a:p>
            <a:r>
              <a:rPr lang="mk-MK" dirty="0" smtClean="0"/>
              <a:t>Објаснете го следново: </a:t>
            </a:r>
          </a:p>
          <a:p>
            <a:pPr marL="171450" indent="-171450">
              <a:buFont typeface="Arial" panose="020B0604020202020204" pitchFamily="34" charset="0"/>
              <a:buChar char="•"/>
            </a:pPr>
            <a:r>
              <a:rPr lang="mk-MK" dirty="0" smtClean="0"/>
              <a:t>Што е орочен депозит? </a:t>
            </a:r>
          </a:p>
          <a:p>
            <a:pPr marL="171450" indent="-171450">
              <a:buFont typeface="Arial" panose="020B0604020202020204" pitchFamily="34" charset="0"/>
              <a:buChar char="•"/>
            </a:pPr>
            <a:r>
              <a:rPr lang="mk-MK" dirty="0" smtClean="0"/>
              <a:t>Што е потрошувачки кредит?</a:t>
            </a:r>
            <a:endParaRPr lang="en-GB" dirty="0" smtClean="0"/>
          </a:p>
          <a:p>
            <a:endParaRPr lang="en-GB" dirty="0"/>
          </a:p>
        </p:txBody>
      </p:sp>
      <p:sp>
        <p:nvSpPr>
          <p:cNvPr id="4" name="Slide Number Placeholder 3"/>
          <p:cNvSpPr>
            <a:spLocks noGrp="1"/>
          </p:cNvSpPr>
          <p:nvPr>
            <p:ph type="sldNum" sz="quarter" idx="10"/>
          </p:nvPr>
        </p:nvSpPr>
        <p:spPr/>
        <p:txBody>
          <a:bodyPr/>
          <a:lstStyle/>
          <a:p>
            <a:fld id="{0BA8CB47-04A7-4056-9615-FDC0EB0AA3AA}" type="slidenum">
              <a:rPr lang="en-GB" smtClean="0"/>
              <a:t>23</a:t>
            </a:fld>
            <a:endParaRPr lang="en-GB"/>
          </a:p>
        </p:txBody>
      </p:sp>
    </p:spTree>
    <p:extLst>
      <p:ext uri="{BB962C8B-B14F-4D97-AF65-F5344CB8AC3E}">
        <p14:creationId xmlns:p14="http://schemas.microsoft.com/office/powerpoint/2010/main" val="14871085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BA8CB47-04A7-4056-9615-FDC0EB0AA3AA}" type="slidenum">
              <a:rPr lang="en-GB" smtClean="0"/>
              <a:t>24</a:t>
            </a:fld>
            <a:endParaRPr lang="en-GB"/>
          </a:p>
        </p:txBody>
      </p:sp>
    </p:spTree>
    <p:extLst>
      <p:ext uri="{BB962C8B-B14F-4D97-AF65-F5344CB8AC3E}">
        <p14:creationId xmlns:p14="http://schemas.microsoft.com/office/powerpoint/2010/main" val="7651487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BA8CB47-04A7-4056-9615-FDC0EB0AA3AA}" type="slidenum">
              <a:rPr lang="en-GB" smtClean="0"/>
              <a:t>25</a:t>
            </a:fld>
            <a:endParaRPr lang="en-GB"/>
          </a:p>
        </p:txBody>
      </p:sp>
    </p:spTree>
    <p:extLst>
      <p:ext uri="{BB962C8B-B14F-4D97-AF65-F5344CB8AC3E}">
        <p14:creationId xmlns:p14="http://schemas.microsoft.com/office/powerpoint/2010/main" val="4044952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i="0" kern="1200" dirty="0" smtClean="0">
                <a:solidFill>
                  <a:schemeClr val="tx1"/>
                </a:solidFill>
                <a:effectLst/>
                <a:latin typeface="+mn-lt"/>
                <a:ea typeface="+mn-ea"/>
                <a:cs typeface="+mn-cs"/>
              </a:rPr>
              <a:t>Забелешки: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i="0" kern="1200" dirty="0" smtClean="0">
                <a:solidFill>
                  <a:schemeClr val="tx1"/>
                </a:solidFill>
                <a:effectLst/>
                <a:latin typeface="+mn-lt"/>
                <a:ea typeface="+mn-ea"/>
                <a:cs typeface="+mn-cs"/>
              </a:rPr>
              <a:t>Еве подетален преглед на темите кои ќе бидат презентирани во текот на сесијата.</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i="0" kern="1200" dirty="0" smtClean="0">
                <a:solidFill>
                  <a:schemeClr val="tx1"/>
                </a:solidFill>
                <a:effectLst/>
                <a:latin typeface="+mn-lt"/>
                <a:ea typeface="+mn-ea"/>
                <a:cs typeface="+mn-cs"/>
              </a:rPr>
              <a:t>Обучувачот може да го измени овој слајд врз основа на спецификите на сесијата и неговото/нејзиното лично искуство со целната група.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i="0" kern="1200" dirty="0" smtClean="0">
                <a:solidFill>
                  <a:schemeClr val="tx1"/>
                </a:solidFill>
                <a:effectLst/>
                <a:latin typeface="+mn-lt"/>
                <a:ea typeface="+mn-ea"/>
                <a:cs typeface="+mn-cs"/>
              </a:rPr>
              <a:t>Не трошете многу време на овој слајд..</a:t>
            </a:r>
            <a:endParaRPr lang="en-GB" dirty="0"/>
          </a:p>
        </p:txBody>
      </p:sp>
      <p:sp>
        <p:nvSpPr>
          <p:cNvPr id="4" name="Slide Number Placeholder 3"/>
          <p:cNvSpPr>
            <a:spLocks noGrp="1"/>
          </p:cNvSpPr>
          <p:nvPr>
            <p:ph type="sldNum" sz="quarter" idx="10"/>
          </p:nvPr>
        </p:nvSpPr>
        <p:spPr/>
        <p:txBody>
          <a:bodyPr/>
          <a:lstStyle/>
          <a:p>
            <a:fld id="{0BA8CB47-04A7-4056-9615-FDC0EB0AA3AA}" type="slidenum">
              <a:rPr lang="en-GB" smtClean="0"/>
              <a:t>4</a:t>
            </a:fld>
            <a:endParaRPr lang="en-GB"/>
          </a:p>
        </p:txBody>
      </p:sp>
    </p:spTree>
    <p:extLst>
      <p:ext uri="{BB962C8B-B14F-4D97-AF65-F5344CB8AC3E}">
        <p14:creationId xmlns:p14="http://schemas.microsoft.com/office/powerpoint/2010/main" val="1574167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Notes: </a:t>
            </a:r>
          </a:p>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solidFill>
                <a:schemeClr val="tx1"/>
              </a:solidFill>
            </a:endParaRPr>
          </a:p>
          <a:p>
            <a:pPr marL="171450" indent="-171450">
              <a:buFont typeface="Arial" panose="020B0604020202020204" pitchFamily="34" charset="0"/>
              <a:buChar char="•"/>
            </a:pPr>
            <a:r>
              <a:rPr lang="mk-MK" dirty="0" smtClean="0"/>
              <a:t>Обучувачот</a:t>
            </a:r>
            <a:r>
              <a:rPr lang="mk-MK" baseline="0" dirty="0" smtClean="0"/>
              <a:t> може да го прикаже воведното видео</a:t>
            </a:r>
            <a:r>
              <a:rPr lang="en-GB" dirty="0" smtClean="0"/>
              <a:t>. </a:t>
            </a:r>
          </a:p>
          <a:p>
            <a:endParaRPr lang="en-GB" dirty="0"/>
          </a:p>
        </p:txBody>
      </p:sp>
      <p:sp>
        <p:nvSpPr>
          <p:cNvPr id="4" name="Slide Number Placeholder 3"/>
          <p:cNvSpPr>
            <a:spLocks noGrp="1"/>
          </p:cNvSpPr>
          <p:nvPr>
            <p:ph type="sldNum" sz="quarter" idx="10"/>
          </p:nvPr>
        </p:nvSpPr>
        <p:spPr/>
        <p:txBody>
          <a:bodyPr/>
          <a:lstStyle/>
          <a:p>
            <a:fld id="{0BA8CB47-04A7-4056-9615-FDC0EB0AA3AA}" type="slidenum">
              <a:rPr lang="en-GB" smtClean="0"/>
              <a:t>5</a:t>
            </a:fld>
            <a:endParaRPr lang="en-GB"/>
          </a:p>
        </p:txBody>
      </p:sp>
    </p:spTree>
    <p:extLst>
      <p:ext uri="{BB962C8B-B14F-4D97-AF65-F5344CB8AC3E}">
        <p14:creationId xmlns:p14="http://schemas.microsoft.com/office/powerpoint/2010/main" val="2882569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k-MK" dirty="0" smtClean="0">
                <a:solidFill>
                  <a:schemeClr val="tx1"/>
                </a:solidFill>
              </a:rPr>
              <a:t>Забелешка</a:t>
            </a:r>
            <a:r>
              <a:rPr lang="en-GB" dirty="0" smtClean="0">
                <a:solidFill>
                  <a:schemeClr val="tx1"/>
                </a:solidFill>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solidFill>
                <a:schemeClr val="tx1"/>
              </a:solidFill>
            </a:endParaRPr>
          </a:p>
          <a:p>
            <a:r>
              <a:rPr lang="mk-MK" dirty="0" smtClean="0"/>
              <a:t>Обучувачот</a:t>
            </a:r>
            <a:r>
              <a:rPr lang="mk-MK" baseline="0" dirty="0" smtClean="0"/>
              <a:t> може да објасни</a:t>
            </a:r>
            <a:r>
              <a:rPr lang="en-GB" dirty="0" smtClean="0"/>
              <a:t>: </a:t>
            </a:r>
            <a:r>
              <a:rPr lang="en-US" sz="1200" kern="1200" dirty="0" smtClean="0">
                <a:solidFill>
                  <a:schemeClr val="tx1"/>
                </a:solidFill>
                <a:effectLst/>
                <a:latin typeface="+mn-lt"/>
                <a:ea typeface="+mn-ea"/>
                <a:cs typeface="+mn-cs"/>
              </a:rPr>
              <a:t>Се разбира, ов</a:t>
            </a:r>
            <a:r>
              <a:rPr lang="mk-MK" sz="1200" kern="1200" dirty="0" smtClean="0">
                <a:solidFill>
                  <a:schemeClr val="tx1"/>
                </a:solidFill>
                <a:effectLst/>
                <a:latin typeface="+mn-lt"/>
                <a:ea typeface="+mn-ea"/>
                <a:cs typeface="+mn-cs"/>
              </a:rPr>
              <a:t>ие</a:t>
            </a:r>
            <a:r>
              <a:rPr lang="en-US" sz="1200" kern="1200" dirty="0" smtClean="0">
                <a:solidFill>
                  <a:schemeClr val="tx1"/>
                </a:solidFill>
                <a:effectLst/>
                <a:latin typeface="+mn-lt"/>
                <a:ea typeface="+mn-ea"/>
                <a:cs typeface="+mn-cs"/>
              </a:rPr>
              <a:t> едноставн</a:t>
            </a:r>
            <a:r>
              <a:rPr lang="mk-MK" sz="1200" kern="1200" dirty="0" smtClean="0">
                <a:solidFill>
                  <a:schemeClr val="tx1"/>
                </a:solidFill>
                <a:effectLst/>
                <a:latin typeface="+mn-lt"/>
                <a:ea typeface="+mn-ea"/>
                <a:cs typeface="+mn-cs"/>
              </a:rPr>
              <a:t>и</a:t>
            </a:r>
            <a:r>
              <a:rPr lang="en-US" sz="1200" kern="1200" dirty="0" smtClean="0">
                <a:solidFill>
                  <a:schemeClr val="tx1"/>
                </a:solidFill>
                <a:effectLst/>
                <a:latin typeface="+mn-lt"/>
                <a:ea typeface="+mn-ea"/>
                <a:cs typeface="+mn-cs"/>
              </a:rPr>
              <a:t> и кратка дефиници</a:t>
            </a:r>
            <a:r>
              <a:rPr lang="mk-MK" sz="1200" kern="1200" dirty="0" smtClean="0">
                <a:solidFill>
                  <a:schemeClr val="tx1"/>
                </a:solidFill>
                <a:effectLst/>
                <a:latin typeface="+mn-lt"/>
                <a:ea typeface="+mn-ea"/>
                <a:cs typeface="+mn-cs"/>
              </a:rPr>
              <a:t>и</a:t>
            </a:r>
            <a:r>
              <a:rPr lang="en-US" sz="1200" kern="1200" dirty="0" smtClean="0">
                <a:solidFill>
                  <a:schemeClr val="tx1"/>
                </a:solidFill>
                <a:effectLst/>
                <a:latin typeface="+mn-lt"/>
                <a:ea typeface="+mn-ea"/>
                <a:cs typeface="+mn-cs"/>
              </a:rPr>
              <a:t> не го опфаќа</a:t>
            </a:r>
            <a:r>
              <a:rPr lang="mk-MK" sz="1200" kern="1200" dirty="0" smtClean="0">
                <a:solidFill>
                  <a:schemeClr val="tx1"/>
                </a:solidFill>
                <a:effectLst/>
                <a:latin typeface="+mn-lt"/>
                <a:ea typeface="+mn-ea"/>
                <a:cs typeface="+mn-cs"/>
              </a:rPr>
              <a:t>ат</a:t>
            </a:r>
            <a:r>
              <a:rPr lang="en-US" sz="1200" kern="1200" dirty="0" smtClean="0">
                <a:solidFill>
                  <a:schemeClr val="tx1"/>
                </a:solidFill>
                <a:effectLst/>
                <a:latin typeface="+mn-lt"/>
                <a:ea typeface="+mn-ea"/>
                <a:cs typeface="+mn-cs"/>
              </a:rPr>
              <a:t> целиот предмет на личните финансии, но тоа не е ниту главната цел на овој модул. Дефинициите како такви</a:t>
            </a:r>
            <a:r>
              <a:rPr lang="mk-MK"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може да бидат комплицирани и само да покренат повеќе прашања, наместо да </a:t>
            </a:r>
            <a:r>
              <a:rPr lang="mk-MK" sz="1200" kern="1200" dirty="0" smtClean="0">
                <a:solidFill>
                  <a:schemeClr val="tx1"/>
                </a:solidFill>
                <a:effectLst/>
                <a:latin typeface="+mn-lt"/>
                <a:ea typeface="+mn-ea"/>
                <a:cs typeface="+mn-cs"/>
              </a:rPr>
              <a:t>дадат</a:t>
            </a:r>
            <a:r>
              <a:rPr lang="en-US" sz="1200" kern="1200" dirty="0" smtClean="0">
                <a:solidFill>
                  <a:schemeClr val="tx1"/>
                </a:solidFill>
                <a:effectLst/>
                <a:latin typeface="+mn-lt"/>
                <a:ea typeface="+mn-ea"/>
                <a:cs typeface="+mn-cs"/>
              </a:rPr>
              <a:t> одговори.</a:t>
            </a: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GB" dirty="0" smtClean="0"/>
          </a:p>
          <a:p>
            <a:endParaRPr lang="en-GB" dirty="0"/>
          </a:p>
        </p:txBody>
      </p:sp>
      <p:sp>
        <p:nvSpPr>
          <p:cNvPr id="4" name="Slide Number Placeholder 3"/>
          <p:cNvSpPr>
            <a:spLocks noGrp="1"/>
          </p:cNvSpPr>
          <p:nvPr>
            <p:ph type="sldNum" sz="quarter" idx="10"/>
          </p:nvPr>
        </p:nvSpPr>
        <p:spPr/>
        <p:txBody>
          <a:bodyPr/>
          <a:lstStyle/>
          <a:p>
            <a:fld id="{0BA8CB47-04A7-4056-9615-FDC0EB0AA3AA}" type="slidenum">
              <a:rPr lang="en-GB" smtClean="0"/>
              <a:t>6</a:t>
            </a:fld>
            <a:endParaRPr lang="en-GB"/>
          </a:p>
        </p:txBody>
      </p:sp>
    </p:spTree>
    <p:extLst>
      <p:ext uri="{BB962C8B-B14F-4D97-AF65-F5344CB8AC3E}">
        <p14:creationId xmlns:p14="http://schemas.microsoft.com/office/powerpoint/2010/main" val="2805534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k-MK" dirty="0" smtClean="0">
                <a:solidFill>
                  <a:schemeClr val="tx1"/>
                </a:solidFill>
              </a:rPr>
              <a:t>Забелешки</a:t>
            </a:r>
            <a:r>
              <a:rPr lang="en-GB" dirty="0" smtClean="0">
                <a:solidFill>
                  <a:schemeClr val="tx1"/>
                </a:solidFill>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solidFill>
                <a:schemeClr val="tx1"/>
              </a:solidFill>
            </a:endParaRPr>
          </a:p>
          <a:p>
            <a:pPr marL="171450" indent="-171450">
              <a:buFont typeface="Arial" panose="020B0604020202020204" pitchFamily="34" charset="0"/>
              <a:buChar char="•"/>
            </a:pPr>
            <a:r>
              <a:rPr lang="mk-MK" dirty="0" smtClean="0"/>
              <a:t>Обучувачот треба кратко да ги објасни</a:t>
            </a:r>
            <a:r>
              <a:rPr lang="mk-MK" baseline="0" dirty="0" smtClean="0"/>
              <a:t> видовите буџет и да ги прикаже нивните сличности и разлики.</a:t>
            </a:r>
          </a:p>
          <a:p>
            <a:pPr marL="171450" indent="-171450">
              <a:buFont typeface="Arial" panose="020B0604020202020204" pitchFamily="34" charset="0"/>
              <a:buChar char="•"/>
            </a:pPr>
            <a:r>
              <a:rPr lang="mk-MK" dirty="0" smtClean="0"/>
              <a:t>Имајте предвид дека ова е многу важен дел и треба да се обрати</a:t>
            </a:r>
            <a:r>
              <a:rPr lang="mk-MK" baseline="0" dirty="0" smtClean="0"/>
              <a:t> особено внимание</a:t>
            </a:r>
            <a:r>
              <a:rPr lang="en-GB" baseline="0" dirty="0" smtClean="0"/>
              <a:t>.</a:t>
            </a:r>
            <a:endParaRPr lang="en-GB" dirty="0" smtClean="0"/>
          </a:p>
          <a:p>
            <a:pPr marL="171450" indent="-171450">
              <a:buFont typeface="Arial" panose="020B0604020202020204" pitchFamily="34" charset="0"/>
              <a:buChar char="•"/>
            </a:pPr>
            <a:endParaRPr lang="en-GB" dirty="0" smtClean="0"/>
          </a:p>
          <a:p>
            <a:endParaRPr lang="en-GB" dirty="0"/>
          </a:p>
        </p:txBody>
      </p:sp>
      <p:sp>
        <p:nvSpPr>
          <p:cNvPr id="4" name="Slide Number Placeholder 3"/>
          <p:cNvSpPr>
            <a:spLocks noGrp="1"/>
          </p:cNvSpPr>
          <p:nvPr>
            <p:ph type="sldNum" sz="quarter" idx="10"/>
          </p:nvPr>
        </p:nvSpPr>
        <p:spPr/>
        <p:txBody>
          <a:bodyPr/>
          <a:lstStyle/>
          <a:p>
            <a:fld id="{0BA8CB47-04A7-4056-9615-FDC0EB0AA3AA}" type="slidenum">
              <a:rPr lang="en-GB" smtClean="0"/>
              <a:t>7</a:t>
            </a:fld>
            <a:endParaRPr lang="en-GB"/>
          </a:p>
        </p:txBody>
      </p:sp>
    </p:spTree>
    <p:extLst>
      <p:ext uri="{BB962C8B-B14F-4D97-AF65-F5344CB8AC3E}">
        <p14:creationId xmlns:p14="http://schemas.microsoft.com/office/powerpoint/2010/main" val="2346199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k-MK" dirty="0" smtClean="0">
                <a:solidFill>
                  <a:schemeClr val="tx1"/>
                </a:solidFill>
              </a:rPr>
              <a:t>Забелешки</a:t>
            </a:r>
            <a:r>
              <a:rPr lang="en-GB" dirty="0" smtClean="0">
                <a:solidFill>
                  <a:schemeClr val="tx1"/>
                </a:solidFill>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solidFill>
                <a:schemeClr val="tx1"/>
              </a:solidFill>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mk-MK" dirty="0" smtClean="0"/>
              <a:t>Испечатете</a:t>
            </a:r>
            <a:r>
              <a:rPr lang="mk-MK" baseline="0" dirty="0" smtClean="0"/>
              <a:t> или покажете го примерот кој е даден во содржината на тренинг модулот, достапен овде</a:t>
            </a:r>
            <a:r>
              <a:rPr lang="en-GB" baseline="0" dirty="0" smtClean="0"/>
              <a:t>: https://training.finfluencers.org/ (</a:t>
            </a:r>
            <a:r>
              <a:rPr lang="mk-MK" baseline="0" dirty="0" smtClean="0"/>
              <a:t>Модул</a:t>
            </a:r>
            <a:r>
              <a:rPr lang="en-GB" baseline="0" dirty="0" smtClean="0"/>
              <a:t> 4, </a:t>
            </a:r>
            <a:r>
              <a:rPr lang="mk-MK" baseline="0" dirty="0" smtClean="0"/>
              <a:t>дел</a:t>
            </a:r>
            <a:r>
              <a:rPr lang="en-GB" baseline="0" dirty="0" smtClean="0"/>
              <a:t> 4.1)</a:t>
            </a:r>
          </a:p>
          <a:p>
            <a:pPr marL="171450" indent="-171450">
              <a:buFont typeface="Arial" panose="020B0604020202020204" pitchFamily="34" charset="0"/>
              <a:buChar char="•"/>
            </a:pPr>
            <a:endParaRPr lang="en-GB" dirty="0" smtClean="0"/>
          </a:p>
          <a:p>
            <a:endParaRPr lang="en-GB" dirty="0"/>
          </a:p>
        </p:txBody>
      </p:sp>
      <p:sp>
        <p:nvSpPr>
          <p:cNvPr id="4" name="Slide Number Placeholder 3"/>
          <p:cNvSpPr>
            <a:spLocks noGrp="1"/>
          </p:cNvSpPr>
          <p:nvPr>
            <p:ph type="sldNum" sz="quarter" idx="10"/>
          </p:nvPr>
        </p:nvSpPr>
        <p:spPr/>
        <p:txBody>
          <a:bodyPr/>
          <a:lstStyle/>
          <a:p>
            <a:fld id="{0BA8CB47-04A7-4056-9615-FDC0EB0AA3AA}" type="slidenum">
              <a:rPr lang="en-GB" smtClean="0"/>
              <a:t>8</a:t>
            </a:fld>
            <a:endParaRPr lang="en-GB"/>
          </a:p>
        </p:txBody>
      </p:sp>
    </p:spTree>
    <p:extLst>
      <p:ext uri="{BB962C8B-B14F-4D97-AF65-F5344CB8AC3E}">
        <p14:creationId xmlns:p14="http://schemas.microsoft.com/office/powerpoint/2010/main" val="1857939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k-MK" dirty="0" smtClean="0"/>
              <a:t>Забелешки:</a:t>
            </a:r>
          </a:p>
          <a:p>
            <a:pPr marL="0" marR="0" indent="0" algn="l" defTabSz="914400" rtl="0" eaLnBrk="1" fontAlgn="auto" latinLnBrk="0" hangingPunct="1">
              <a:lnSpc>
                <a:spcPct val="100000"/>
              </a:lnSpc>
              <a:spcBef>
                <a:spcPts val="0"/>
              </a:spcBef>
              <a:spcAft>
                <a:spcPts val="0"/>
              </a:spcAft>
              <a:buClrTx/>
              <a:buSzTx/>
              <a:buFontTx/>
              <a:buNone/>
              <a:tabLst/>
              <a:defRPr/>
            </a:pPr>
            <a:r>
              <a:rPr lang="mk-MK" dirty="0" smtClean="0"/>
              <a:t>Откако ќе го разгледате примерот, дадете им инструкции на учесниците да подготват сопствен буџет (Задача 1 од студии на случај) – користејќи го подготвениот образец вклучен во содржината на модулот за обука.</a:t>
            </a:r>
          </a:p>
          <a:p>
            <a:pPr marL="0" marR="0" indent="0" algn="l" defTabSz="914400" rtl="0" eaLnBrk="1" fontAlgn="auto" latinLnBrk="0" hangingPunct="1">
              <a:lnSpc>
                <a:spcPct val="100000"/>
              </a:lnSpc>
              <a:spcBef>
                <a:spcPts val="0"/>
              </a:spcBef>
              <a:spcAft>
                <a:spcPts val="0"/>
              </a:spcAft>
              <a:buClrTx/>
              <a:buSzTx/>
              <a:buFontTx/>
              <a:buNone/>
              <a:tabLst/>
              <a:defRPr/>
            </a:pPr>
            <a:r>
              <a:rPr lang="mk-MK" dirty="0" smtClean="0"/>
              <a:t>Преземете го образецот овде: </a:t>
            </a:r>
            <a:r>
              <a:rPr lang="en-GB" dirty="0" smtClean="0"/>
              <a:t>https://training.finfluencers.org/ (</a:t>
            </a:r>
            <a:r>
              <a:rPr lang="mk-MK" dirty="0" smtClean="0"/>
              <a:t>Модул 4, дел 4.1)</a:t>
            </a:r>
            <a:endParaRPr lang="en-GB" dirty="0"/>
          </a:p>
        </p:txBody>
      </p:sp>
      <p:sp>
        <p:nvSpPr>
          <p:cNvPr id="4" name="Slide Number Placeholder 3"/>
          <p:cNvSpPr>
            <a:spLocks noGrp="1"/>
          </p:cNvSpPr>
          <p:nvPr>
            <p:ph type="sldNum" sz="quarter" idx="10"/>
          </p:nvPr>
        </p:nvSpPr>
        <p:spPr/>
        <p:txBody>
          <a:bodyPr/>
          <a:lstStyle/>
          <a:p>
            <a:fld id="{0BA8CB47-04A7-4056-9615-FDC0EB0AA3AA}" type="slidenum">
              <a:rPr lang="en-GB" smtClean="0"/>
              <a:t>9</a:t>
            </a:fld>
            <a:endParaRPr lang="en-GB"/>
          </a:p>
        </p:txBody>
      </p:sp>
    </p:spTree>
    <p:extLst>
      <p:ext uri="{BB962C8B-B14F-4D97-AF65-F5344CB8AC3E}">
        <p14:creationId xmlns:p14="http://schemas.microsoft.com/office/powerpoint/2010/main" val="1943243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k-MK" dirty="0" smtClean="0">
                <a:solidFill>
                  <a:schemeClr val="tx1"/>
                </a:solidFill>
              </a:rPr>
              <a:t>Забелешка:</a:t>
            </a:r>
          </a:p>
          <a:p>
            <a:pPr marL="0" marR="0" indent="0" algn="l" defTabSz="914400" rtl="0" eaLnBrk="1" fontAlgn="auto" latinLnBrk="0" hangingPunct="1">
              <a:lnSpc>
                <a:spcPct val="100000"/>
              </a:lnSpc>
              <a:spcBef>
                <a:spcPts val="0"/>
              </a:spcBef>
              <a:spcAft>
                <a:spcPts val="0"/>
              </a:spcAft>
              <a:buClrTx/>
              <a:buSzTx/>
              <a:buFontTx/>
              <a:buNone/>
              <a:tabLst/>
              <a:defRPr/>
            </a:pPr>
            <a:endParaRPr lang="mk-MK" dirty="0" smtClean="0">
              <a:solidFill>
                <a:schemeClr val="tx1"/>
              </a:solidFill>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mk-MK" dirty="0" smtClean="0">
                <a:solidFill>
                  <a:schemeClr val="tx1"/>
                </a:solidFill>
              </a:rPr>
              <a:t>Фасилитаторот треба да го објасни концептот на финансиско планирање и да побара од учесниците накратко да го елаборираат својот сопствен краткорочен финансиски план (да речеме за 1 ден).</a:t>
            </a:r>
            <a:endParaRPr lang="en-GB" dirty="0" smtClean="0"/>
          </a:p>
          <a:p>
            <a:endParaRPr lang="en-GB" dirty="0"/>
          </a:p>
        </p:txBody>
      </p:sp>
      <p:sp>
        <p:nvSpPr>
          <p:cNvPr id="4" name="Slide Number Placeholder 3"/>
          <p:cNvSpPr>
            <a:spLocks noGrp="1"/>
          </p:cNvSpPr>
          <p:nvPr>
            <p:ph type="sldNum" sz="quarter" idx="10"/>
          </p:nvPr>
        </p:nvSpPr>
        <p:spPr/>
        <p:txBody>
          <a:bodyPr/>
          <a:lstStyle/>
          <a:p>
            <a:fld id="{0BA8CB47-04A7-4056-9615-FDC0EB0AA3AA}" type="slidenum">
              <a:rPr lang="en-GB" smtClean="0"/>
              <a:t>10</a:t>
            </a:fld>
            <a:endParaRPr lang="en-GB"/>
          </a:p>
        </p:txBody>
      </p:sp>
    </p:spTree>
    <p:extLst>
      <p:ext uri="{BB962C8B-B14F-4D97-AF65-F5344CB8AC3E}">
        <p14:creationId xmlns:p14="http://schemas.microsoft.com/office/powerpoint/2010/main" val="2787630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3FF31DA1-ED43-44E1-8F84-CAC3C53DDAB9}" type="datetime1">
              <a:rPr lang="el-GR" smtClean="0"/>
              <a:t>10/10/2023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A3CE8A0-D399-4920-9530-763813D0C220}" type="slidenum">
              <a:rPr lang="el-GR" smtClean="0"/>
              <a:t>‹#›</a:t>
            </a:fld>
            <a:endParaRPr lang="el-GR"/>
          </a:p>
        </p:txBody>
      </p:sp>
    </p:spTree>
    <p:extLst>
      <p:ext uri="{BB962C8B-B14F-4D97-AF65-F5344CB8AC3E}">
        <p14:creationId xmlns:p14="http://schemas.microsoft.com/office/powerpoint/2010/main" val="741899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00D7AEA3-2716-41B2-BF84-F0DB2308D0C6}" type="datetime1">
              <a:rPr lang="el-GR" smtClean="0"/>
              <a:t>10/10/2023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A3CE8A0-D399-4920-9530-763813D0C220}" type="slidenum">
              <a:rPr lang="el-GR" smtClean="0"/>
              <a:t>‹#›</a:t>
            </a:fld>
            <a:endParaRPr lang="el-GR"/>
          </a:p>
        </p:txBody>
      </p:sp>
    </p:spTree>
    <p:extLst>
      <p:ext uri="{BB962C8B-B14F-4D97-AF65-F5344CB8AC3E}">
        <p14:creationId xmlns:p14="http://schemas.microsoft.com/office/powerpoint/2010/main" val="2364258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9671155-ABA8-4BD6-A97B-26C774255B46}" type="datetime1">
              <a:rPr lang="el-GR" smtClean="0"/>
              <a:t>10/10/2023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A3CE8A0-D399-4920-9530-763813D0C220}" type="slidenum">
              <a:rPr lang="el-GR" smtClean="0"/>
              <a:t>‹#›</a:t>
            </a:fld>
            <a:endParaRPr lang="el-GR"/>
          </a:p>
        </p:txBody>
      </p:sp>
    </p:spTree>
    <p:extLst>
      <p:ext uri="{BB962C8B-B14F-4D97-AF65-F5344CB8AC3E}">
        <p14:creationId xmlns:p14="http://schemas.microsoft.com/office/powerpoint/2010/main" val="1326314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EA1F5C67-4097-4820-9735-96F7608FC5E6}" type="datetime1">
              <a:rPr lang="el-GR" smtClean="0"/>
              <a:t>10/10/2023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A3CE8A0-D399-4920-9530-763813D0C220}" type="slidenum">
              <a:rPr lang="el-GR" smtClean="0"/>
              <a:t>‹#›</a:t>
            </a:fld>
            <a:endParaRPr lang="el-GR"/>
          </a:p>
        </p:txBody>
      </p:sp>
    </p:spTree>
    <p:extLst>
      <p:ext uri="{BB962C8B-B14F-4D97-AF65-F5344CB8AC3E}">
        <p14:creationId xmlns:p14="http://schemas.microsoft.com/office/powerpoint/2010/main" val="275913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011F1296-003F-4D49-A921-13AFA9DC3303}" type="datetime1">
              <a:rPr lang="el-GR" smtClean="0"/>
              <a:t>10/10/2023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A3CE8A0-D399-4920-9530-763813D0C220}" type="slidenum">
              <a:rPr lang="el-GR" smtClean="0"/>
              <a:t>‹#›</a:t>
            </a:fld>
            <a:endParaRPr lang="el-GR"/>
          </a:p>
        </p:txBody>
      </p:sp>
    </p:spTree>
    <p:extLst>
      <p:ext uri="{BB962C8B-B14F-4D97-AF65-F5344CB8AC3E}">
        <p14:creationId xmlns:p14="http://schemas.microsoft.com/office/powerpoint/2010/main" val="179489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D72B15E3-1CFA-4298-BA07-ED2BDD0CEC76}" type="datetime1">
              <a:rPr lang="el-GR" smtClean="0"/>
              <a:t>10/10/2023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A3CE8A0-D399-4920-9530-763813D0C220}" type="slidenum">
              <a:rPr lang="el-GR" smtClean="0"/>
              <a:t>‹#›</a:t>
            </a:fld>
            <a:endParaRPr lang="el-GR"/>
          </a:p>
        </p:txBody>
      </p:sp>
    </p:spTree>
    <p:extLst>
      <p:ext uri="{BB962C8B-B14F-4D97-AF65-F5344CB8AC3E}">
        <p14:creationId xmlns:p14="http://schemas.microsoft.com/office/powerpoint/2010/main" val="1449840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κειμένου υποδείγματος</a:t>
            </a:r>
          </a:p>
        </p:txBody>
      </p:sp>
      <p:sp>
        <p:nvSpPr>
          <p:cNvPr id="4" name="Content Placeholder 3"/>
          <p:cNvSpPr>
            <a:spLocks noGrp="1"/>
          </p:cNvSpPr>
          <p:nvPr>
            <p:ph sz="half" idx="2"/>
          </p:nvPr>
        </p:nvSpPr>
        <p:spPr>
          <a:xfrm>
            <a:off x="629842" y="1878806"/>
            <a:ext cx="3868340" cy="276344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κειμένου υποδείγματος</a:t>
            </a:r>
          </a:p>
        </p:txBody>
      </p:sp>
      <p:sp>
        <p:nvSpPr>
          <p:cNvPr id="6" name="Content Placeholder 5"/>
          <p:cNvSpPr>
            <a:spLocks noGrp="1"/>
          </p:cNvSpPr>
          <p:nvPr>
            <p:ph sz="quarter" idx="4"/>
          </p:nvPr>
        </p:nvSpPr>
        <p:spPr>
          <a:xfrm>
            <a:off x="4629150" y="1878806"/>
            <a:ext cx="3887391" cy="276344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E52ECE06-63AD-4237-85D6-53CDA025A446}" type="datetime1">
              <a:rPr lang="el-GR" smtClean="0"/>
              <a:t>10/10/2023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7A3CE8A0-D399-4920-9530-763813D0C220}" type="slidenum">
              <a:rPr lang="el-GR" smtClean="0"/>
              <a:t>‹#›</a:t>
            </a:fld>
            <a:endParaRPr lang="el-GR"/>
          </a:p>
        </p:txBody>
      </p:sp>
    </p:spTree>
    <p:extLst>
      <p:ext uri="{BB962C8B-B14F-4D97-AF65-F5344CB8AC3E}">
        <p14:creationId xmlns:p14="http://schemas.microsoft.com/office/powerpoint/2010/main" val="92358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CE7B1252-AC4A-4C3E-B7B7-FD561B8A066D}" type="datetime1">
              <a:rPr lang="el-GR" smtClean="0"/>
              <a:t>10/10/2023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7A3CE8A0-D399-4920-9530-763813D0C220}" type="slidenum">
              <a:rPr lang="el-GR" smtClean="0"/>
              <a:t>‹#›</a:t>
            </a:fld>
            <a:endParaRPr lang="el-GR"/>
          </a:p>
        </p:txBody>
      </p:sp>
    </p:spTree>
    <p:extLst>
      <p:ext uri="{BB962C8B-B14F-4D97-AF65-F5344CB8AC3E}">
        <p14:creationId xmlns:p14="http://schemas.microsoft.com/office/powerpoint/2010/main" val="4010440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15913B-BDBB-46C6-BB69-7078FB9C96FE}" type="datetime1">
              <a:rPr lang="el-GR" smtClean="0"/>
              <a:t>10/10/2023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7A3CE8A0-D399-4920-9530-763813D0C220}" type="slidenum">
              <a:rPr lang="el-GR" smtClean="0"/>
              <a:t>‹#›</a:t>
            </a:fld>
            <a:endParaRPr lang="el-GR"/>
          </a:p>
        </p:txBody>
      </p:sp>
    </p:spTree>
    <p:extLst>
      <p:ext uri="{BB962C8B-B14F-4D97-AF65-F5344CB8AC3E}">
        <p14:creationId xmlns:p14="http://schemas.microsoft.com/office/powerpoint/2010/main" val="2499442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D2B97B0D-1A6B-4A8D-AECF-E7A635BDF7DE}" type="datetime1">
              <a:rPr lang="el-GR" smtClean="0"/>
              <a:t>10/10/2023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A3CE8A0-D399-4920-9530-763813D0C220}" type="slidenum">
              <a:rPr lang="el-GR" smtClean="0"/>
              <a:t>‹#›</a:t>
            </a:fld>
            <a:endParaRPr lang="el-GR"/>
          </a:p>
        </p:txBody>
      </p:sp>
    </p:spTree>
    <p:extLst>
      <p:ext uri="{BB962C8B-B14F-4D97-AF65-F5344CB8AC3E}">
        <p14:creationId xmlns:p14="http://schemas.microsoft.com/office/powerpoint/2010/main" val="1770358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8A9F96B9-E21D-4360-849C-F2A867EEE8CC}" type="datetime1">
              <a:rPr lang="el-GR" smtClean="0"/>
              <a:t>10/10/2023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A3CE8A0-D399-4920-9530-763813D0C220}" type="slidenum">
              <a:rPr lang="el-GR" smtClean="0"/>
              <a:t>‹#›</a:t>
            </a:fld>
            <a:endParaRPr lang="el-GR"/>
          </a:p>
        </p:txBody>
      </p:sp>
    </p:spTree>
    <p:extLst>
      <p:ext uri="{BB962C8B-B14F-4D97-AF65-F5344CB8AC3E}">
        <p14:creationId xmlns:p14="http://schemas.microsoft.com/office/powerpoint/2010/main" val="503420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06FA691-F4AD-41F4-8C7E-4CAEEE585592}" type="datetime1">
              <a:rPr lang="el-GR" smtClean="0"/>
              <a:t>10/10/2023</a:t>
            </a:fld>
            <a:endParaRPr lang="el-G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A3CE8A0-D399-4920-9530-763813D0C220}" type="slidenum">
              <a:rPr lang="el-GR" smtClean="0"/>
              <a:t>‹#›</a:t>
            </a:fld>
            <a:endParaRPr lang="el-GR"/>
          </a:p>
        </p:txBody>
      </p:sp>
    </p:spTree>
    <p:extLst>
      <p:ext uri="{BB962C8B-B14F-4D97-AF65-F5344CB8AC3E}">
        <p14:creationId xmlns:p14="http://schemas.microsoft.com/office/powerpoint/2010/main" val="20472862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1773EFA4-90BF-45EC-94D7-96F9AEC03F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37870877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4028"/>
            <a:ext cx="9144000" cy="5142857"/>
          </a:xfrm>
          <a:prstGeom prst="rect">
            <a:avLst/>
          </a:prstGeom>
        </p:spPr>
      </p:pic>
      <p:sp>
        <p:nvSpPr>
          <p:cNvPr id="5" name="TextBox 4">
            <a:extLst>
              <a:ext uri="{FF2B5EF4-FFF2-40B4-BE49-F238E27FC236}">
                <a16:creationId xmlns:a16="http://schemas.microsoft.com/office/drawing/2014/main" id="{5ABD7553-A32E-6B24-F453-D2F8E0928ACF}"/>
              </a:ext>
            </a:extLst>
          </p:cNvPr>
          <p:cNvSpPr txBox="1"/>
          <p:nvPr/>
        </p:nvSpPr>
        <p:spPr>
          <a:xfrm>
            <a:off x="643410" y="884639"/>
            <a:ext cx="8166100" cy="388696"/>
          </a:xfrm>
          <a:prstGeom prst="rect">
            <a:avLst/>
          </a:prstGeom>
          <a:noFill/>
        </p:spPr>
        <p:txBody>
          <a:bodyPr wrap="square" rtlCol="0">
            <a:spAutoFit/>
          </a:bodyPr>
          <a:lstStyle/>
          <a:p>
            <a:pPr>
              <a:lnSpc>
                <a:spcPct val="107000"/>
              </a:lnSpc>
              <a:spcAft>
                <a:spcPts val="800"/>
              </a:spcAft>
            </a:pPr>
            <a:r>
              <a:rPr lang="mk-MK" b="1" dirty="0" smtClean="0">
                <a:latin typeface="Calibri" panose="020F0502020204030204" pitchFamily="34" charset="0"/>
                <a:ea typeface="Calibri" panose="020F0502020204030204" pitchFamily="34" charset="0"/>
                <a:cs typeface="Times New Roman" panose="02020603050405020304" pitchFamily="18" charset="0"/>
              </a:rPr>
              <a:t>ФИНАНСИСКО ПЛАНИРАЊЕ</a:t>
            </a:r>
            <a:endParaRPr lang="en-US"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53D850F6-1246-B164-860E-FEEDAA5492EC}"/>
              </a:ext>
            </a:extLst>
          </p:cNvPr>
          <p:cNvSpPr txBox="1"/>
          <p:nvPr/>
        </p:nvSpPr>
        <p:spPr>
          <a:xfrm>
            <a:off x="643410" y="1359352"/>
            <a:ext cx="8166100" cy="3732432"/>
          </a:xfrm>
          <a:prstGeom prst="rect">
            <a:avLst/>
          </a:prstGeom>
          <a:noFill/>
        </p:spPr>
        <p:txBody>
          <a:bodyPr wrap="square" rtlCol="0">
            <a:spAutoFit/>
          </a:bodyPr>
          <a:lstStyle/>
          <a:p>
            <a:pPr algn="just">
              <a:lnSpc>
                <a:spcPct val="107000"/>
              </a:lnSpc>
              <a:spcAft>
                <a:spcPts val="800"/>
              </a:spcAft>
            </a:pPr>
            <a:r>
              <a:rPr lang="mk-MK" sz="1600" dirty="0"/>
              <a:t>Б</a:t>
            </a:r>
            <a:r>
              <a:rPr lang="mk-MK" sz="1600" dirty="0" smtClean="0"/>
              <a:t>уџетот </a:t>
            </a:r>
            <a:r>
              <a:rPr lang="mk-MK" sz="1600" dirty="0"/>
              <a:t>(без разлика на неговиот вид) е прво финансиски план, па затоа е </a:t>
            </a:r>
            <a:r>
              <a:rPr lang="mk-MK" sz="1600" b="1" dirty="0"/>
              <a:t>динамичен, а не статичен елемент.</a:t>
            </a:r>
            <a:r>
              <a:rPr lang="mk-MK" sz="1600" dirty="0"/>
              <a:t> Како план, јасно е дека може да има отстапувања од првичните проценки, како на страната на приходите (загуба на работа, зголемување/намалување на платата итн.) така и на страната на расходите (непланирани трошоци за домот, појава на инфлација итн</a:t>
            </a:r>
            <a:r>
              <a:rPr lang="mk-MK" sz="1600" dirty="0" smtClean="0"/>
              <a:t>.)</a:t>
            </a:r>
          </a:p>
          <a:p>
            <a:r>
              <a:rPr lang="en-US" sz="1600" b="1" dirty="0"/>
              <a:t>Ова е причината зошто, финансиското планирање е суштинска вештина што треба да се научи за да може да се создаде почетен буџет.</a:t>
            </a:r>
            <a:endParaRPr lang="en-GB" sz="1600" b="1" dirty="0"/>
          </a:p>
          <a:p>
            <a:pPr algn="just">
              <a:lnSpc>
                <a:spcPct val="107000"/>
              </a:lnSpc>
              <a:spcAft>
                <a:spcPts val="800"/>
              </a:spcAft>
            </a:pPr>
            <a:endParaRPr lang="mk-MK" sz="1600" b="1"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mk-MK" sz="1600" b="1" dirty="0" smtClean="0">
                <a:latin typeface="Calibri" panose="020F0502020204030204" pitchFamily="34" charset="0"/>
                <a:ea typeface="Calibri" panose="020F0502020204030204" pitchFamily="34" charset="0"/>
                <a:cs typeface="Times New Roman" panose="02020603050405020304" pitchFamily="18" charset="0"/>
              </a:rPr>
              <a:t>Три предуслови за создавање реален финансиски план</a:t>
            </a:r>
            <a:r>
              <a:rPr lang="en-GB" sz="1600" b="1" dirty="0" smtClean="0">
                <a:latin typeface="Calibri" panose="020F0502020204030204" pitchFamily="34" charset="0"/>
                <a:ea typeface="Calibri" panose="020F0502020204030204" pitchFamily="34" charset="0"/>
                <a:cs typeface="Times New Roman" panose="02020603050405020304" pitchFamily="18" charset="0"/>
              </a:rPr>
              <a:t>:</a:t>
            </a:r>
            <a:endParaRPr lang="en-US" sz="1600" b="1" dirty="0" smtClean="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mk-MK" sz="1600" dirty="0" smtClean="0">
                <a:latin typeface="Calibri" panose="020F0502020204030204" pitchFamily="34" charset="0"/>
                <a:ea typeface="Calibri" panose="020F0502020204030204" pitchFamily="34" charset="0"/>
                <a:cs typeface="Times New Roman" panose="02020603050405020304" pitchFamily="18" charset="0"/>
              </a:rPr>
              <a:t>Анализа на тековната </a:t>
            </a:r>
            <a:r>
              <a:rPr lang="mk-MK" sz="1600" dirty="0">
                <a:latin typeface="Calibri" panose="020F0502020204030204" pitchFamily="34" charset="0"/>
                <a:ea typeface="Calibri" panose="020F0502020204030204" pitchFamily="34" charset="0"/>
                <a:cs typeface="Times New Roman" panose="02020603050405020304" pitchFamily="18" charset="0"/>
              </a:rPr>
              <a:t>финансиска </a:t>
            </a:r>
            <a:r>
              <a:rPr lang="mk-MK" sz="1600" dirty="0" smtClean="0">
                <a:latin typeface="Calibri" panose="020F0502020204030204" pitchFamily="34" charset="0"/>
                <a:ea typeface="Calibri" panose="020F0502020204030204" pitchFamily="34" charset="0"/>
                <a:cs typeface="Times New Roman" panose="02020603050405020304" pitchFamily="18" charset="0"/>
              </a:rPr>
              <a:t>состојба</a:t>
            </a:r>
            <a:endParaRPr lang="en-GB" sz="1600" dirty="0" smtClean="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mk-MK" sz="1600" dirty="0" smtClean="0">
                <a:latin typeface="Calibri" panose="020F0502020204030204" pitchFamily="34" charset="0"/>
                <a:ea typeface="Calibri" panose="020F0502020204030204" pitchFamily="34" charset="0"/>
                <a:cs typeface="Times New Roman" panose="02020603050405020304" pitchFamily="18" charset="0"/>
              </a:rPr>
              <a:t>Поставување финансиски цели</a:t>
            </a:r>
            <a:endParaRPr lang="en-US" sz="1600" dirty="0" smtClean="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mk-MK" sz="1600" dirty="0" smtClean="0">
                <a:latin typeface="Calibri" panose="020F0502020204030204" pitchFamily="34" charset="0"/>
                <a:ea typeface="Calibri" panose="020F0502020204030204" pitchFamily="34" charset="0"/>
                <a:cs typeface="Times New Roman" panose="02020603050405020304" pitchFamily="18" charset="0"/>
              </a:rPr>
              <a:t>Утврдување на финансиски потреби</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034866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4028"/>
            <a:ext cx="9144000" cy="5142857"/>
          </a:xfrm>
          <a:prstGeom prst="rect">
            <a:avLst/>
          </a:prstGeom>
        </p:spPr>
      </p:pic>
      <p:sp>
        <p:nvSpPr>
          <p:cNvPr id="5" name="TextBox 4">
            <a:extLst>
              <a:ext uri="{FF2B5EF4-FFF2-40B4-BE49-F238E27FC236}">
                <a16:creationId xmlns:a16="http://schemas.microsoft.com/office/drawing/2014/main" id="{5ABD7553-A32E-6B24-F453-D2F8E0928ACF}"/>
              </a:ext>
            </a:extLst>
          </p:cNvPr>
          <p:cNvSpPr txBox="1"/>
          <p:nvPr/>
        </p:nvSpPr>
        <p:spPr>
          <a:xfrm>
            <a:off x="643410" y="1091903"/>
            <a:ext cx="8166100" cy="388696"/>
          </a:xfrm>
          <a:prstGeom prst="rect">
            <a:avLst/>
          </a:prstGeom>
          <a:noFill/>
        </p:spPr>
        <p:txBody>
          <a:bodyPr wrap="square" rtlCol="0">
            <a:spAutoFit/>
          </a:bodyPr>
          <a:lstStyle/>
          <a:p>
            <a:pPr>
              <a:lnSpc>
                <a:spcPct val="107000"/>
              </a:lnSpc>
              <a:spcAft>
                <a:spcPts val="800"/>
              </a:spcAft>
            </a:pPr>
            <a:r>
              <a:rPr lang="mk-MK" b="1" dirty="0" smtClean="0">
                <a:latin typeface="Calibri" panose="020F0502020204030204" pitchFamily="34" charset="0"/>
                <a:ea typeface="Calibri" panose="020F0502020204030204" pitchFamily="34" charset="0"/>
                <a:cs typeface="Times New Roman" panose="02020603050405020304" pitchFamily="18" charset="0"/>
              </a:rPr>
              <a:t>ОДЛУЧУВАЊЕ ВО ВРСКА СО ФИНАНСИСКИТЕ ПРАШАЊА</a:t>
            </a:r>
            <a:endParaRPr lang="en-US"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53D850F6-1246-B164-860E-FEEDAA5492EC}"/>
              </a:ext>
            </a:extLst>
          </p:cNvPr>
          <p:cNvSpPr txBox="1"/>
          <p:nvPr/>
        </p:nvSpPr>
        <p:spPr>
          <a:xfrm>
            <a:off x="643410" y="1622537"/>
            <a:ext cx="8166100" cy="3239990"/>
          </a:xfrm>
          <a:prstGeom prst="rect">
            <a:avLst/>
          </a:prstGeom>
          <a:noFill/>
        </p:spPr>
        <p:txBody>
          <a:bodyPr wrap="square" rtlCol="0">
            <a:spAutoFit/>
          </a:bodyPr>
          <a:lstStyle/>
          <a:p>
            <a:pPr algn="just">
              <a:lnSpc>
                <a:spcPct val="107000"/>
              </a:lnSpc>
              <a:spcAft>
                <a:spcPts val="800"/>
              </a:spcAft>
            </a:pPr>
            <a:r>
              <a:rPr lang="mk-MK" sz="1600" dirty="0"/>
              <a:t>Одлуките за финансиските прашања се дел од секојдневието. </a:t>
            </a:r>
            <a:r>
              <a:rPr lang="mk-MK" sz="1600" b="1" dirty="0"/>
              <a:t>Да се донесе одлука, значи да се преземе акција, без со сигурност да се знае конечниот исход</a:t>
            </a:r>
            <a:r>
              <a:rPr lang="mk-MK" sz="1600" dirty="0"/>
              <a:t>. Затоа, процесот на донесување одлуки е клучна вештина која треба да ја научат младите, со цел да стекнат поголема самодоверба и да бидат подготвени при соочувањето со реални ситуации.</a:t>
            </a:r>
          </a:p>
          <a:p>
            <a:pPr algn="just">
              <a:lnSpc>
                <a:spcPct val="107000"/>
              </a:lnSpc>
              <a:spcAft>
                <a:spcPts val="800"/>
              </a:spcAft>
            </a:pPr>
            <a:r>
              <a:rPr lang="mk-MK" sz="1600" dirty="0"/>
              <a:t>Забележете дека, без разлика дали зборуваме за приходи или расходи, треба да се донесат различни важни одлуки. Особено на млада возраст, секој одлучува - да оди на универзитет или да започне да работи (или пак паралелно да учи и да работи); да избере факултет за природни или општествени науки; да оди на одмор или да ги заштеди парите итн.</a:t>
            </a:r>
          </a:p>
          <a:p>
            <a:pPr algn="just">
              <a:lnSpc>
                <a:spcPct val="107000"/>
              </a:lnSpc>
              <a:spcAft>
                <a:spcPts val="800"/>
              </a:spcAft>
            </a:pPr>
            <a:r>
              <a:rPr lang="mk-MK" sz="1600" dirty="0"/>
              <a:t>Сите овие одлуки влијаат на животот и иднината на секого – затоа луѓето треба да почнат да донесуваат одлуки што е можно порано, но секогаш тие одлуки да ги засноваат на реални параметри и веродостојни информации.</a:t>
            </a:r>
          </a:p>
        </p:txBody>
      </p:sp>
    </p:spTree>
    <p:extLst>
      <p:ext uri="{BB962C8B-B14F-4D97-AF65-F5344CB8AC3E}">
        <p14:creationId xmlns:p14="http://schemas.microsoft.com/office/powerpoint/2010/main" val="18673791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5" name="TextBox 4">
            <a:extLst>
              <a:ext uri="{FF2B5EF4-FFF2-40B4-BE49-F238E27FC236}">
                <a16:creationId xmlns:a16="http://schemas.microsoft.com/office/drawing/2014/main" id="{5ABD7553-A32E-6B24-F453-D2F8E0928ACF}"/>
              </a:ext>
            </a:extLst>
          </p:cNvPr>
          <p:cNvSpPr txBox="1"/>
          <p:nvPr/>
        </p:nvSpPr>
        <p:spPr>
          <a:xfrm>
            <a:off x="539683" y="969666"/>
            <a:ext cx="6507542" cy="4031873"/>
          </a:xfrm>
          <a:prstGeom prst="rect">
            <a:avLst/>
          </a:prstGeom>
          <a:noFill/>
        </p:spPr>
        <p:txBody>
          <a:bodyPr wrap="square" rtlCol="0">
            <a:spAutoFit/>
          </a:bodyPr>
          <a:lstStyle/>
          <a:p>
            <a:pPr algn="just"/>
            <a:r>
              <a:rPr lang="mk-MK" sz="1600" b="1" dirty="0" smtClean="0"/>
              <a:t>ЗАДАЧА</a:t>
            </a:r>
            <a:r>
              <a:rPr lang="en-US" sz="1600" b="1" dirty="0" smtClean="0"/>
              <a:t> 2:  </a:t>
            </a:r>
            <a:r>
              <a:rPr lang="mk-MK" sz="1600" b="1" dirty="0" smtClean="0"/>
              <a:t>СТУДИЈА НА СЛУЧАЈ</a:t>
            </a:r>
            <a:endParaRPr lang="en-US" sz="1600" b="1" dirty="0" smtClean="0"/>
          </a:p>
          <a:p>
            <a:pPr algn="just"/>
            <a:r>
              <a:rPr lang="mk-MK" sz="1600" dirty="0"/>
              <a:t>Претпоставка: Имате 18 години. Следната година треба да одите на факултет и да го учите она во што навистина сте добри: Информатичка технологија. Но, за една година студирање, потребни Ви се 3.000 евра, а вашите родители може да обезбедат само 1.000 евра годишно.</a:t>
            </a:r>
          </a:p>
          <a:p>
            <a:pPr algn="just"/>
            <a:r>
              <a:rPr lang="mk-MK" sz="1600" dirty="0"/>
              <a:t>Донесете одлука:</a:t>
            </a:r>
          </a:p>
          <a:p>
            <a:pPr marL="285750" indent="-285750" algn="just">
              <a:buFont typeface="Arial" panose="020B0604020202020204" pitchFamily="34" charset="0"/>
              <a:buChar char="•"/>
            </a:pPr>
            <a:r>
              <a:rPr lang="mk-MK" sz="1600" dirty="0" smtClean="0"/>
              <a:t>Откажете </a:t>
            </a:r>
            <a:r>
              <a:rPr lang="mk-MK" sz="1600" dirty="0"/>
              <a:t>се од одењето на </a:t>
            </a:r>
            <a:r>
              <a:rPr lang="mk-MK" sz="1600" dirty="0" smtClean="0"/>
              <a:t>факултет;</a:t>
            </a:r>
          </a:p>
          <a:p>
            <a:pPr marL="285750" indent="-285750" algn="just">
              <a:buFont typeface="Arial" panose="020B0604020202020204" pitchFamily="34" charset="0"/>
              <a:buChar char="•"/>
            </a:pPr>
            <a:r>
              <a:rPr lang="mk-MK" sz="1600" dirty="0" smtClean="0"/>
              <a:t>Одете </a:t>
            </a:r>
            <a:r>
              <a:rPr lang="mk-MK" sz="1600" dirty="0"/>
              <a:t>на факултет, но во меѓувреме започнете со работа со целосно работно време (8 часа</a:t>
            </a:r>
            <a:r>
              <a:rPr lang="mk-MK" sz="1600" dirty="0" smtClean="0"/>
              <a:t>);</a:t>
            </a:r>
          </a:p>
          <a:p>
            <a:pPr marL="285750" indent="-285750" algn="just">
              <a:buFont typeface="Arial" panose="020B0604020202020204" pitchFamily="34" charset="0"/>
              <a:buChar char="•"/>
            </a:pPr>
            <a:r>
              <a:rPr lang="mk-MK" sz="1600" dirty="0" smtClean="0"/>
              <a:t>Направете </a:t>
            </a:r>
            <a:r>
              <a:rPr lang="mk-MK" sz="1600" dirty="0"/>
              <a:t>истражување за можностите за финансирање на студиите и земете заем (заедно со вашите родители), барем за покривање на трошоците за првата </a:t>
            </a:r>
            <a:r>
              <a:rPr lang="mk-MK" sz="1600" dirty="0" smtClean="0"/>
              <a:t>година;</a:t>
            </a:r>
          </a:p>
          <a:p>
            <a:pPr marL="285750" indent="-285750" algn="just">
              <a:buFont typeface="Arial" panose="020B0604020202020204" pitchFamily="34" charset="0"/>
              <a:buChar char="•"/>
            </a:pPr>
            <a:r>
              <a:rPr lang="mk-MK" sz="1600" dirty="0" smtClean="0"/>
              <a:t>Друго</a:t>
            </a:r>
            <a:r>
              <a:rPr lang="mk-MK" sz="1600" dirty="0"/>
              <a:t>;</a:t>
            </a:r>
          </a:p>
          <a:p>
            <a:pPr algn="just"/>
            <a:endParaRPr lang="mk-MK" sz="1600" dirty="0"/>
          </a:p>
          <a:p>
            <a:pPr algn="just"/>
            <a:r>
              <a:rPr lang="mk-MK" sz="1600" dirty="0"/>
              <a:t>Забелешка: Елаборирајте ја Вашата одлука и објаснете го нејзиниот ефект, не само од квантитативен, туку и од квалитативен аспект. </a:t>
            </a:r>
          </a:p>
        </p:txBody>
      </p:sp>
    </p:spTree>
    <p:extLst>
      <p:ext uri="{BB962C8B-B14F-4D97-AF65-F5344CB8AC3E}">
        <p14:creationId xmlns:p14="http://schemas.microsoft.com/office/powerpoint/2010/main" val="25973772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5ABD7553-A32E-6B24-F453-D2F8E0928ACF}"/>
              </a:ext>
            </a:extLst>
          </p:cNvPr>
          <p:cNvSpPr txBox="1"/>
          <p:nvPr/>
        </p:nvSpPr>
        <p:spPr>
          <a:xfrm>
            <a:off x="394830" y="1297194"/>
            <a:ext cx="3589228" cy="2862322"/>
          </a:xfrm>
          <a:prstGeom prst="rect">
            <a:avLst/>
          </a:prstGeom>
          <a:noFill/>
        </p:spPr>
        <p:txBody>
          <a:bodyPr wrap="square" rtlCol="0">
            <a:spAutoFit/>
          </a:bodyPr>
          <a:lstStyle/>
          <a:p>
            <a:r>
              <a:rPr lang="mk-MK" sz="3600" b="1" dirty="0"/>
              <a:t>Дел</a:t>
            </a:r>
            <a:r>
              <a:rPr lang="en-US" sz="3600" b="1" dirty="0" smtClean="0"/>
              <a:t> </a:t>
            </a:r>
            <a:r>
              <a:rPr lang="mk-MK" sz="3600" b="1" dirty="0" smtClean="0"/>
              <a:t>2</a:t>
            </a:r>
            <a:r>
              <a:rPr lang="en-US" sz="3600" b="1" dirty="0" smtClean="0"/>
              <a:t>: </a:t>
            </a:r>
            <a:r>
              <a:rPr lang="mk-MK" sz="3600" b="1" dirty="0"/>
              <a:t>БУЏЕТИРАЊЕ – УПРАВУВАЊЕ СО ЛИЧНИТЕ ФИНАНСИИ</a:t>
            </a:r>
            <a:endParaRPr lang="en-US" sz="3600" dirty="0">
              <a:solidFill>
                <a:srgbClr val="FF0000"/>
              </a:solidFill>
            </a:endParaRPr>
          </a:p>
        </p:txBody>
      </p:sp>
      <p:sp>
        <p:nvSpPr>
          <p:cNvPr id="4" name="TextBox 3">
            <a:extLst>
              <a:ext uri="{FF2B5EF4-FFF2-40B4-BE49-F238E27FC236}">
                <a16:creationId xmlns:a16="http://schemas.microsoft.com/office/drawing/2014/main" id="{5ABD7553-A32E-6B24-F453-D2F8E0928ACF}"/>
              </a:ext>
            </a:extLst>
          </p:cNvPr>
          <p:cNvSpPr txBox="1"/>
          <p:nvPr/>
        </p:nvSpPr>
        <p:spPr>
          <a:xfrm>
            <a:off x="4378887" y="1541034"/>
            <a:ext cx="4407514" cy="1569660"/>
          </a:xfrm>
          <a:prstGeom prst="rect">
            <a:avLst/>
          </a:prstGeom>
          <a:noFill/>
        </p:spPr>
        <p:txBody>
          <a:bodyPr wrap="square" rtlCol="0">
            <a:spAutoFit/>
          </a:bodyPr>
          <a:lstStyle/>
          <a:p>
            <a:pPr algn="just"/>
            <a:r>
              <a:rPr lang="en-US" sz="1600" b="1" i="1" dirty="0"/>
              <a:t>Буџетирањето </a:t>
            </a:r>
            <a:r>
              <a:rPr lang="en-US" sz="1600" i="1" dirty="0" smtClean="0"/>
              <a:t>е </a:t>
            </a:r>
            <a:r>
              <a:rPr lang="en-US" sz="1600" i="1" dirty="0"/>
              <a:t>активност насочена кон управување со одреден буџет, било </a:t>
            </a:r>
            <a:r>
              <a:rPr lang="mk-MK" sz="1600" i="1" dirty="0"/>
              <a:t>тоа да е </a:t>
            </a:r>
            <a:r>
              <a:rPr lang="en-US" sz="1600" i="1" dirty="0"/>
              <a:t>личен, семеен, деловен или пошироко. Личното (или семејното) буџетирање исто така може да се нарече „управување со лични</a:t>
            </a:r>
            <a:r>
              <a:rPr lang="mk-MK" sz="1600" i="1" dirty="0"/>
              <a:t>те</a:t>
            </a:r>
            <a:r>
              <a:rPr lang="en-US" sz="1600" i="1" dirty="0"/>
              <a:t> финансии</a:t>
            </a:r>
            <a:r>
              <a:rPr lang="en-US" sz="1600" i="1" dirty="0" smtClean="0"/>
              <a:t>“.</a:t>
            </a:r>
            <a:endParaRPr lang="en-GB" sz="1600" i="1" dirty="0"/>
          </a:p>
        </p:txBody>
      </p:sp>
    </p:spTree>
    <p:extLst>
      <p:ext uri="{BB962C8B-B14F-4D97-AF65-F5344CB8AC3E}">
        <p14:creationId xmlns:p14="http://schemas.microsoft.com/office/powerpoint/2010/main" val="17272405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4028"/>
            <a:ext cx="9144000" cy="5142857"/>
          </a:xfrm>
          <a:prstGeom prst="rect">
            <a:avLst/>
          </a:prstGeom>
        </p:spPr>
      </p:pic>
      <p:sp>
        <p:nvSpPr>
          <p:cNvPr id="5" name="TextBox 4">
            <a:extLst>
              <a:ext uri="{FF2B5EF4-FFF2-40B4-BE49-F238E27FC236}">
                <a16:creationId xmlns:a16="http://schemas.microsoft.com/office/drawing/2014/main" id="{5ABD7553-A32E-6B24-F453-D2F8E0928ACF}"/>
              </a:ext>
            </a:extLst>
          </p:cNvPr>
          <p:cNvSpPr txBox="1"/>
          <p:nvPr/>
        </p:nvSpPr>
        <p:spPr>
          <a:xfrm>
            <a:off x="643410" y="991661"/>
            <a:ext cx="8166100" cy="388696"/>
          </a:xfrm>
          <a:prstGeom prst="rect">
            <a:avLst/>
          </a:prstGeom>
          <a:noFill/>
        </p:spPr>
        <p:txBody>
          <a:bodyPr wrap="square" rtlCol="0">
            <a:spAutoFit/>
          </a:bodyPr>
          <a:lstStyle/>
          <a:p>
            <a:pPr>
              <a:lnSpc>
                <a:spcPct val="107000"/>
              </a:lnSpc>
              <a:spcAft>
                <a:spcPts val="800"/>
              </a:spcAft>
            </a:pPr>
            <a:r>
              <a:rPr lang="mk-MK" b="1" dirty="0" smtClean="0">
                <a:latin typeface="Calibri" panose="020F0502020204030204" pitchFamily="34" charset="0"/>
                <a:ea typeface="Calibri" panose="020F0502020204030204" pitchFamily="34" charset="0"/>
                <a:cs typeface="Times New Roman" panose="02020603050405020304" pitchFamily="18" charset="0"/>
              </a:rPr>
              <a:t>ГЛАВНИ ОБЛАСТА ВО ПРОЦЕСОТ НА УПРАВУВАЊЕ СО ЛИЧНИТЕ ФИНАНСИИ</a:t>
            </a:r>
            <a:endParaRPr lang="en-US" b="1"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993901492"/>
              </p:ext>
            </p:extLst>
          </p:nvPr>
        </p:nvGraphicFramePr>
        <p:xfrm>
          <a:off x="308920" y="1522381"/>
          <a:ext cx="8431558" cy="3240977"/>
        </p:xfrm>
        <a:graphic>
          <a:graphicData uri="http://schemas.openxmlformats.org/drawingml/2006/table">
            <a:tbl>
              <a:tblPr firstRow="1" bandRow="1">
                <a:tableStyleId>{5C22544A-7EE6-4342-B048-85BDC9FD1C3A}</a:tableStyleId>
              </a:tblPr>
              <a:tblGrid>
                <a:gridCol w="1816608">
                  <a:extLst>
                    <a:ext uri="{9D8B030D-6E8A-4147-A177-3AD203B41FA5}">
                      <a16:colId xmlns:a16="http://schemas.microsoft.com/office/drawing/2014/main" val="3020999969"/>
                    </a:ext>
                  </a:extLst>
                </a:gridCol>
                <a:gridCol w="6614950">
                  <a:extLst>
                    <a:ext uri="{9D8B030D-6E8A-4147-A177-3AD203B41FA5}">
                      <a16:colId xmlns:a16="http://schemas.microsoft.com/office/drawing/2014/main" val="2752599336"/>
                    </a:ext>
                  </a:extLst>
                </a:gridCol>
              </a:tblGrid>
              <a:tr h="370840">
                <a:tc>
                  <a:txBody>
                    <a:bodyPr/>
                    <a:lstStyle/>
                    <a:p>
                      <a:pPr algn="ctr">
                        <a:lnSpc>
                          <a:spcPct val="107000"/>
                        </a:lnSpc>
                        <a:spcAft>
                          <a:spcPts val="0"/>
                        </a:spcAft>
                      </a:pPr>
                      <a:r>
                        <a:rPr lang="mk-MK"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Термин</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mk-MK"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Краток опис</a:t>
                      </a:r>
                      <a:endParaRPr lang="en-GB"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7603395"/>
                  </a:ext>
                </a:extLst>
              </a:tr>
              <a:tr h="370840">
                <a:tc>
                  <a:txBody>
                    <a:bodyPr/>
                    <a:lstStyle/>
                    <a:p>
                      <a:pPr algn="ctr">
                        <a:lnSpc>
                          <a:spcPct val="107000"/>
                        </a:lnSpc>
                        <a:spcAft>
                          <a:spcPts val="0"/>
                        </a:spcAft>
                      </a:pPr>
                      <a:r>
                        <a:rPr lang="mk-MK"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Приход(и)</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mk-MK"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Финансиска заработка (месечна или годишна)</a:t>
                      </a: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на </a:t>
                      </a:r>
                      <a:r>
                        <a:rPr lang="mk-MK"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индивидуално</a:t>
                      </a: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или семејно ниво, изразена во пари</a:t>
                      </a: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3771563"/>
                  </a:ext>
                </a:extLst>
              </a:tr>
              <a:tr h="370840">
                <a:tc>
                  <a:txBody>
                    <a:bodyPr/>
                    <a:lstStyle/>
                    <a:p>
                      <a:pPr algn="ctr">
                        <a:lnSpc>
                          <a:spcPct val="107000"/>
                        </a:lnSpc>
                        <a:spcAft>
                          <a:spcPts val="0"/>
                        </a:spcAft>
                      </a:pPr>
                      <a:r>
                        <a:rPr lang="mk-MK"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Трошоци</a:t>
                      </a:r>
                      <a:endParaRPr lang="en-GB"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Финансиски трошоци на индивидуално или семејно ниво, изразени во пари</a:t>
                      </a: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7672321"/>
                  </a:ext>
                </a:extLst>
              </a:tr>
              <a:tr h="370840">
                <a:tc>
                  <a:txBody>
                    <a:bodyPr/>
                    <a:lstStyle/>
                    <a:p>
                      <a:pPr algn="ctr">
                        <a:lnSpc>
                          <a:spcPct val="107000"/>
                        </a:lnSpc>
                        <a:spcAft>
                          <a:spcPts val="0"/>
                        </a:spcAft>
                      </a:pPr>
                      <a:r>
                        <a:rPr lang="mk-MK"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Заштеди</a:t>
                      </a:r>
                      <a:endParaRPr lang="en-GB"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Разлика помеѓу првите две</a:t>
                      </a:r>
                      <a:r>
                        <a:rPr lang="mk-MK"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ставки</a:t>
                      </a: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само кога приходите се повисоки од </a:t>
                      </a:r>
                      <a:r>
                        <a:rPr lang="mk-MK"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трошоците</a:t>
                      </a: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(приходи &gt; </a:t>
                      </a:r>
                      <a:r>
                        <a:rPr lang="mk-MK"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трошоци</a:t>
                      </a: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2057199"/>
                  </a:ext>
                </a:extLst>
              </a:tr>
              <a:tr h="370840">
                <a:tc>
                  <a:txBody>
                    <a:bodyPr/>
                    <a:lstStyle/>
                    <a:p>
                      <a:pPr algn="ctr">
                        <a:lnSpc>
                          <a:spcPct val="107000"/>
                        </a:lnSpc>
                        <a:spcAft>
                          <a:spcPts val="0"/>
                        </a:spcAft>
                      </a:pPr>
                      <a:r>
                        <a:rPr lang="mk-MK"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Индивидуални инвестиции</a:t>
                      </a:r>
                      <a:endParaRPr lang="en-GB"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mk-MK"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Финансиска инвестиција – алокација на дел (или пак на целосната) заштеда во некоја друга вредност (имот, финансиски инструменти и сл.)</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5415872"/>
                  </a:ext>
                </a:extLst>
              </a:tr>
              <a:tr h="370840">
                <a:tc>
                  <a:txBody>
                    <a:bodyPr/>
                    <a:lstStyle/>
                    <a:p>
                      <a:pPr algn="ctr">
                        <a:lnSpc>
                          <a:spcPct val="107000"/>
                        </a:lnSpc>
                        <a:spcAft>
                          <a:spcPts val="0"/>
                        </a:spcAft>
                      </a:pPr>
                      <a:r>
                        <a:rPr lang="mk-MK"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Позајмици</a:t>
                      </a:r>
                      <a:endParaRPr lang="en-GB"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Финансиски заем – од институција (најчесто банка), </a:t>
                      </a:r>
                      <a:r>
                        <a:rPr lang="mk-MK"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кој</a:t>
                      </a: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служи за „пополнување“ на финансиската празнина, во случај трошоците да се повисоки од приходите (Приход</a:t>
                      </a:r>
                      <a:r>
                        <a:rPr lang="mk-MK"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и</a:t>
                      </a: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&lt; Трошоци).</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9530802"/>
                  </a:ext>
                </a:extLst>
              </a:tr>
            </a:tbl>
          </a:graphicData>
        </a:graphic>
      </p:graphicFrame>
    </p:spTree>
    <p:extLst>
      <p:ext uri="{BB962C8B-B14F-4D97-AF65-F5344CB8AC3E}">
        <p14:creationId xmlns:p14="http://schemas.microsoft.com/office/powerpoint/2010/main" val="21078757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4028"/>
            <a:ext cx="9144000" cy="5142857"/>
          </a:xfrm>
          <a:prstGeom prst="rect">
            <a:avLst/>
          </a:prstGeom>
        </p:spPr>
      </p:pic>
      <p:sp>
        <p:nvSpPr>
          <p:cNvPr id="5" name="TextBox 4">
            <a:extLst>
              <a:ext uri="{FF2B5EF4-FFF2-40B4-BE49-F238E27FC236}">
                <a16:creationId xmlns:a16="http://schemas.microsoft.com/office/drawing/2014/main" id="{5ABD7553-A32E-6B24-F453-D2F8E0928ACF}"/>
              </a:ext>
            </a:extLst>
          </p:cNvPr>
          <p:cNvSpPr txBox="1"/>
          <p:nvPr/>
        </p:nvSpPr>
        <p:spPr>
          <a:xfrm>
            <a:off x="345496" y="944091"/>
            <a:ext cx="8166100" cy="388696"/>
          </a:xfrm>
          <a:prstGeom prst="rect">
            <a:avLst/>
          </a:prstGeom>
          <a:noFill/>
        </p:spPr>
        <p:txBody>
          <a:bodyPr wrap="square" rtlCol="0">
            <a:spAutoFit/>
          </a:bodyPr>
          <a:lstStyle/>
          <a:p>
            <a:pPr>
              <a:lnSpc>
                <a:spcPct val="107000"/>
              </a:lnSpc>
              <a:spcAft>
                <a:spcPts val="800"/>
              </a:spcAft>
            </a:pPr>
            <a:r>
              <a:rPr lang="mk-MK" b="1" dirty="0" smtClean="0">
                <a:latin typeface="Calibri" panose="020F0502020204030204" pitchFamily="34" charset="0"/>
                <a:ea typeface="Calibri" panose="020F0502020204030204" pitchFamily="34" charset="0"/>
                <a:cs typeface="Times New Roman" panose="02020603050405020304" pitchFamily="18" charset="0"/>
              </a:rPr>
              <a:t>ЛИЧНО И СЕМЕЈНО БУЏЕТИРАЊЕ</a:t>
            </a:r>
            <a:endParaRPr lang="en-US"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345496" y="1332787"/>
            <a:ext cx="8166100" cy="3539430"/>
          </a:xfrm>
          <a:prstGeom prst="rect">
            <a:avLst/>
          </a:prstGeom>
        </p:spPr>
        <p:txBody>
          <a:bodyPr wrap="square">
            <a:spAutoFit/>
          </a:bodyPr>
          <a:lstStyle/>
          <a:p>
            <a:r>
              <a:rPr lang="en-US" sz="1600" dirty="0"/>
              <a:t>Личниот буџет претставува план и преглед на приходите и расходите</a:t>
            </a:r>
            <a:r>
              <a:rPr lang="mk-MK" sz="1600" dirty="0"/>
              <a:t> (трошоците)</a:t>
            </a:r>
            <a:r>
              <a:rPr lang="en-US" sz="1600" dirty="0"/>
              <a:t> на едно лице во </a:t>
            </a:r>
            <a:r>
              <a:rPr lang="mk-MK" sz="1600" dirty="0"/>
              <a:t>определен</a:t>
            </a:r>
            <a:r>
              <a:rPr lang="en-US" sz="1600" dirty="0"/>
              <a:t> временски период. </a:t>
            </a:r>
            <a:r>
              <a:rPr lang="en-US" sz="1600" b="1" dirty="0"/>
              <a:t>Се разбира, ова е едноставно да се каже, но едно е важно – личниот буџет не е статичен </a:t>
            </a:r>
            <a:r>
              <a:rPr lang="mk-MK" sz="1600" b="1" dirty="0"/>
              <a:t>елемент</a:t>
            </a:r>
            <a:r>
              <a:rPr lang="en-US" sz="1600" b="1" dirty="0"/>
              <a:t>, туку динамичен!</a:t>
            </a:r>
            <a:r>
              <a:rPr lang="en-US" sz="1600" dirty="0"/>
              <a:t> Семејниот буџет е ист како личниот, но </a:t>
            </a:r>
            <a:r>
              <a:rPr lang="mk-MK" sz="1600" dirty="0"/>
              <a:t>ги </a:t>
            </a:r>
            <a:r>
              <a:rPr lang="en-US" sz="1600" dirty="0"/>
              <a:t>вклучува луѓе</a:t>
            </a:r>
            <a:r>
              <a:rPr lang="mk-MK" sz="1600" dirty="0"/>
              <a:t>то</a:t>
            </a:r>
            <a:r>
              <a:rPr lang="en-US" sz="1600" dirty="0"/>
              <a:t> кои се дел од семејството (кои обично ги делат нивните приходи и трошоци).</a:t>
            </a:r>
            <a:endParaRPr lang="en-GB" sz="1600" dirty="0"/>
          </a:p>
          <a:p>
            <a:endParaRPr lang="mk-MK" sz="1600" dirty="0" smtClean="0"/>
          </a:p>
          <a:p>
            <a:r>
              <a:rPr lang="mk-MK" sz="1600" dirty="0" smtClean="0"/>
              <a:t>Буџетот </a:t>
            </a:r>
            <a:r>
              <a:rPr lang="mk-MK" sz="1600" dirty="0"/>
              <a:t>главно се состои од</a:t>
            </a:r>
            <a:r>
              <a:rPr lang="en-GB" sz="1600" dirty="0" smtClean="0"/>
              <a:t>:</a:t>
            </a:r>
            <a:endParaRPr lang="en-GB" sz="1600" dirty="0"/>
          </a:p>
          <a:p>
            <a:pPr marL="285750" indent="-285750">
              <a:buFont typeface="Arial" panose="020B0604020202020204" pitchFamily="34" charset="0"/>
              <a:buChar char="•"/>
            </a:pPr>
            <a:r>
              <a:rPr lang="mk-MK" sz="1600" dirty="0" smtClean="0"/>
              <a:t>Приход(и)</a:t>
            </a:r>
            <a:endParaRPr lang="en-GB" sz="1600" dirty="0"/>
          </a:p>
          <a:p>
            <a:pPr marL="285750" indent="-285750">
              <a:buFont typeface="Arial" panose="020B0604020202020204" pitchFamily="34" charset="0"/>
              <a:buChar char="•"/>
            </a:pPr>
            <a:r>
              <a:rPr lang="mk-MK" sz="1600" dirty="0" smtClean="0"/>
              <a:t>Расходи</a:t>
            </a:r>
            <a:r>
              <a:rPr lang="en-GB" sz="1600" dirty="0" smtClean="0"/>
              <a:t>;</a:t>
            </a:r>
            <a:endParaRPr lang="en-GB" sz="1600" dirty="0"/>
          </a:p>
          <a:p>
            <a:endParaRPr lang="mk-MK" sz="1600" dirty="0" smtClean="0"/>
          </a:p>
          <a:p>
            <a:r>
              <a:rPr lang="mk-MK" sz="1600" dirty="0" smtClean="0"/>
              <a:t>И </a:t>
            </a:r>
            <a:r>
              <a:rPr lang="mk-MK" sz="1600" dirty="0"/>
              <a:t>двете променливи може да бидат проценети и вметнати во буџетот, но тие може да се променат поради непредвидени внатрешни фактори (како на пример: неочекувано расипување на апарат за домаќинство и потреба за негова итна промена) или пак надворешни фактори (на пр. губење на работа</a:t>
            </a:r>
            <a:r>
              <a:rPr lang="mk-MK" sz="1600" dirty="0" smtClean="0"/>
              <a:t>). </a:t>
            </a:r>
            <a:endParaRPr lang="en-GB" sz="1600" dirty="0"/>
          </a:p>
        </p:txBody>
      </p:sp>
    </p:spTree>
    <p:extLst>
      <p:ext uri="{BB962C8B-B14F-4D97-AF65-F5344CB8AC3E}">
        <p14:creationId xmlns:p14="http://schemas.microsoft.com/office/powerpoint/2010/main" val="40197234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4028"/>
            <a:ext cx="9144000" cy="5142857"/>
          </a:xfrm>
          <a:prstGeom prst="rect">
            <a:avLst/>
          </a:prstGeom>
        </p:spPr>
      </p:pic>
      <p:sp>
        <p:nvSpPr>
          <p:cNvPr id="5" name="TextBox 4">
            <a:extLst>
              <a:ext uri="{FF2B5EF4-FFF2-40B4-BE49-F238E27FC236}">
                <a16:creationId xmlns:a16="http://schemas.microsoft.com/office/drawing/2014/main" id="{5ABD7553-A32E-6B24-F453-D2F8E0928ACF}"/>
              </a:ext>
            </a:extLst>
          </p:cNvPr>
          <p:cNvSpPr txBox="1"/>
          <p:nvPr/>
        </p:nvSpPr>
        <p:spPr>
          <a:xfrm>
            <a:off x="488950" y="944091"/>
            <a:ext cx="8166100" cy="388696"/>
          </a:xfrm>
          <a:prstGeom prst="rect">
            <a:avLst/>
          </a:prstGeom>
          <a:noFill/>
        </p:spPr>
        <p:txBody>
          <a:bodyPr wrap="square" rtlCol="0">
            <a:spAutoFit/>
          </a:bodyPr>
          <a:lstStyle/>
          <a:p>
            <a:pPr>
              <a:lnSpc>
                <a:spcPct val="107000"/>
              </a:lnSpc>
              <a:spcAft>
                <a:spcPts val="800"/>
              </a:spcAft>
            </a:pPr>
            <a:r>
              <a:rPr lang="mk-MK" b="1" dirty="0">
                <a:latin typeface="Calibri" panose="020F0502020204030204" pitchFamily="34" charset="0"/>
                <a:ea typeface="Calibri" panose="020F0502020204030204" pitchFamily="34" charset="0"/>
                <a:cs typeface="Times New Roman" panose="02020603050405020304" pitchFamily="18" charset="0"/>
              </a:rPr>
              <a:t>ЛИЧНО И СЕМЕЈНО БУЏЕТИРАЊЕ</a:t>
            </a:r>
            <a:endParaRPr lang="en-US"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488950" y="1332787"/>
            <a:ext cx="8166100" cy="3554819"/>
          </a:xfrm>
          <a:prstGeom prst="rect">
            <a:avLst/>
          </a:prstGeom>
        </p:spPr>
        <p:txBody>
          <a:bodyPr wrap="square">
            <a:spAutoFit/>
          </a:bodyPr>
          <a:lstStyle/>
          <a:p>
            <a:r>
              <a:rPr lang="mk-MK" sz="1500" dirty="0"/>
              <a:t>Знаењето и вештината да се создаде личен и/или семеен буџет и понатаму да се спроведува, приспособува, како и да се преземаат корективни активности според појавата на определени внатрешни и надворешни фактори е од најголема важност за секој </a:t>
            </a:r>
            <a:r>
              <a:rPr lang="mk-MK" sz="1500" dirty="0" smtClean="0"/>
              <a:t>поединец!</a:t>
            </a:r>
          </a:p>
          <a:p>
            <a:endParaRPr lang="en-GB" sz="1500" dirty="0" smtClean="0"/>
          </a:p>
          <a:p>
            <a:r>
              <a:rPr lang="mk-MK" sz="1500" b="1" dirty="0" smtClean="0"/>
              <a:t>Задача</a:t>
            </a:r>
            <a:r>
              <a:rPr lang="en-US" sz="1500" b="1" dirty="0" smtClean="0"/>
              <a:t> </a:t>
            </a:r>
            <a:r>
              <a:rPr lang="en-US" sz="1500" b="1" dirty="0"/>
              <a:t>3 – </a:t>
            </a:r>
            <a:r>
              <a:rPr lang="mk-MK" sz="1500" b="1" dirty="0" smtClean="0"/>
              <a:t>Буџетирање</a:t>
            </a:r>
            <a:endParaRPr lang="en-GB" sz="1500" dirty="0"/>
          </a:p>
          <a:p>
            <a:r>
              <a:rPr lang="mk-MK" sz="1500" dirty="0"/>
              <a:t>Прегледајте го вашиот буџет подготвен во задача 1. </a:t>
            </a:r>
          </a:p>
          <a:p>
            <a:r>
              <a:rPr lang="mk-MK" sz="1500" u="sng" dirty="0"/>
              <a:t>Претпоставка: </a:t>
            </a:r>
            <a:r>
              <a:rPr lang="mk-MK" sz="1500" dirty="0"/>
              <a:t>Се случи неочекуван настан – вашиот лаптоп престана да функционира и не може да се поправи. Лаптопот ви е потребен како за лична употреба, така и за потребите на вашето </a:t>
            </a:r>
            <a:r>
              <a:rPr lang="mk-MK" sz="1500" dirty="0" smtClean="0"/>
              <a:t>образование. </a:t>
            </a:r>
            <a:r>
              <a:rPr lang="mk-MK" sz="1500" dirty="0"/>
              <a:t>Нов лаптоп со слични карактеристики чини 450 евра. </a:t>
            </a:r>
          </a:p>
          <a:p>
            <a:r>
              <a:rPr lang="mk-MK" sz="1500" dirty="0"/>
              <a:t>Седнете и коригирајте го вашиот буџет. Алоцирајте средства за нов лаптоп со намалување на некои трошоци, со додавање на нови приходи или пак со комбинација од двете. Можете дури и да вклучите помал заем.</a:t>
            </a:r>
          </a:p>
          <a:p>
            <a:r>
              <a:rPr lang="mk-MK" sz="1500" u="sng" dirty="0"/>
              <a:t>Забелешка: </a:t>
            </a:r>
            <a:r>
              <a:rPr lang="mk-MK" sz="1500" dirty="0"/>
              <a:t>Ако оваа задача не е применлива за вашиот буџет, можете да го користите буџетот за семејството </a:t>
            </a:r>
            <a:r>
              <a:rPr lang="en-US" sz="1500" dirty="0"/>
              <a:t>N, </a:t>
            </a:r>
            <a:r>
              <a:rPr lang="mk-MK" sz="1500" dirty="0"/>
              <a:t>даден погоре, користејќи ја истата (или слична) претпоставка (на пример: нивната машина за перење алишта престана да </a:t>
            </a:r>
            <a:r>
              <a:rPr lang="mk-MK" sz="1500" dirty="0" smtClean="0"/>
              <a:t>функционира. Слична </a:t>
            </a:r>
            <a:r>
              <a:rPr lang="mk-MK" sz="1500" dirty="0"/>
              <a:t>машина чини 400 евра.) </a:t>
            </a:r>
          </a:p>
        </p:txBody>
      </p:sp>
    </p:spTree>
    <p:extLst>
      <p:ext uri="{BB962C8B-B14F-4D97-AF65-F5344CB8AC3E}">
        <p14:creationId xmlns:p14="http://schemas.microsoft.com/office/powerpoint/2010/main" val="32289622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4028"/>
            <a:ext cx="9144000" cy="5142857"/>
          </a:xfrm>
          <a:prstGeom prst="rect">
            <a:avLst/>
          </a:prstGeom>
        </p:spPr>
      </p:pic>
      <p:sp>
        <p:nvSpPr>
          <p:cNvPr id="5" name="TextBox 4">
            <a:extLst>
              <a:ext uri="{FF2B5EF4-FFF2-40B4-BE49-F238E27FC236}">
                <a16:creationId xmlns:a16="http://schemas.microsoft.com/office/drawing/2014/main" id="{5ABD7553-A32E-6B24-F453-D2F8E0928ACF}"/>
              </a:ext>
            </a:extLst>
          </p:cNvPr>
          <p:cNvSpPr txBox="1"/>
          <p:nvPr/>
        </p:nvSpPr>
        <p:spPr>
          <a:xfrm>
            <a:off x="528856" y="746759"/>
            <a:ext cx="8166100" cy="388696"/>
          </a:xfrm>
          <a:prstGeom prst="rect">
            <a:avLst/>
          </a:prstGeom>
          <a:noFill/>
        </p:spPr>
        <p:txBody>
          <a:bodyPr wrap="square" rtlCol="0">
            <a:spAutoFit/>
          </a:bodyPr>
          <a:lstStyle/>
          <a:p>
            <a:pPr>
              <a:lnSpc>
                <a:spcPct val="107000"/>
              </a:lnSpc>
              <a:spcAft>
                <a:spcPts val="800"/>
              </a:spcAft>
            </a:pPr>
            <a:r>
              <a:rPr lang="mk-MK" b="1" dirty="0" smtClean="0">
                <a:latin typeface="Calibri" panose="020F0502020204030204" pitchFamily="34" charset="0"/>
                <a:ea typeface="Calibri" panose="020F0502020204030204" pitchFamily="34" charset="0"/>
                <a:cs typeface="Times New Roman" panose="02020603050405020304" pitchFamily="18" charset="0"/>
              </a:rPr>
              <a:t>МАКРОЕКОНОМСКИ ВАРИЈАБЛИ ВО КОНТЕКСТОТ НА ЛИЧНИТЕ ФИНАНСИИ</a:t>
            </a:r>
            <a:endParaRPr lang="en-US"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528856" y="1135455"/>
            <a:ext cx="8166100" cy="1323439"/>
          </a:xfrm>
          <a:prstGeom prst="rect">
            <a:avLst/>
          </a:prstGeom>
        </p:spPr>
        <p:txBody>
          <a:bodyPr wrap="square">
            <a:spAutoFit/>
          </a:bodyPr>
          <a:lstStyle/>
          <a:p>
            <a:r>
              <a:rPr lang="mk-MK" sz="1600" dirty="0"/>
              <a:t>Живееме во поврзан свет, со претежно отворени економии. Она што секој човек го прави во однос на личните финансии, се одразува на економијата во целина</a:t>
            </a:r>
            <a:r>
              <a:rPr lang="mk-MK" sz="1600" dirty="0" smtClean="0"/>
              <a:t>.</a:t>
            </a:r>
            <a:endParaRPr lang="en-GB" sz="1600" dirty="0"/>
          </a:p>
          <a:p>
            <a:endParaRPr lang="en-GB" sz="1600" dirty="0"/>
          </a:p>
          <a:p>
            <a:endParaRPr lang="en-GB" sz="1600" dirty="0" smtClean="0"/>
          </a:p>
          <a:p>
            <a:endParaRPr lang="en-GB" sz="1600" dirty="0"/>
          </a:p>
        </p:txBody>
      </p:sp>
      <p:graphicFrame>
        <p:nvGraphicFramePr>
          <p:cNvPr id="4" name="Table 3"/>
          <p:cNvGraphicFramePr>
            <a:graphicFrameLocks noGrp="1"/>
          </p:cNvGraphicFramePr>
          <p:nvPr>
            <p:extLst>
              <p:ext uri="{D42A27DB-BD31-4B8C-83A1-F6EECF244321}">
                <p14:modId xmlns:p14="http://schemas.microsoft.com/office/powerpoint/2010/main" val="1341858628"/>
              </p:ext>
            </p:extLst>
          </p:nvPr>
        </p:nvGraphicFramePr>
        <p:xfrm>
          <a:off x="326700" y="1848695"/>
          <a:ext cx="8570412" cy="3110231"/>
        </p:xfrm>
        <a:graphic>
          <a:graphicData uri="http://schemas.openxmlformats.org/drawingml/2006/table">
            <a:tbl>
              <a:tblPr firstRow="1" bandRow="1">
                <a:tableStyleId>{5C22544A-7EE6-4342-B048-85BDC9FD1C3A}</a:tableStyleId>
              </a:tblPr>
              <a:tblGrid>
                <a:gridCol w="1539924">
                  <a:extLst>
                    <a:ext uri="{9D8B030D-6E8A-4147-A177-3AD203B41FA5}">
                      <a16:colId xmlns:a16="http://schemas.microsoft.com/office/drawing/2014/main" val="2305876233"/>
                    </a:ext>
                  </a:extLst>
                </a:gridCol>
                <a:gridCol w="7030488">
                  <a:extLst>
                    <a:ext uri="{9D8B030D-6E8A-4147-A177-3AD203B41FA5}">
                      <a16:colId xmlns:a16="http://schemas.microsoft.com/office/drawing/2014/main" val="469362728"/>
                    </a:ext>
                  </a:extLst>
                </a:gridCol>
              </a:tblGrid>
              <a:tr h="370840">
                <a:tc>
                  <a:txBody>
                    <a:bodyPr/>
                    <a:lstStyle/>
                    <a:p>
                      <a:pPr algn="ctr">
                        <a:lnSpc>
                          <a:spcPct val="107000"/>
                        </a:lnSpc>
                        <a:spcAft>
                          <a:spcPts val="0"/>
                        </a:spcAft>
                      </a:pPr>
                      <a:r>
                        <a:rPr lang="mk-MK"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Термин</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7000"/>
                        </a:lnSpc>
                        <a:spcAft>
                          <a:spcPts val="0"/>
                        </a:spcAft>
                      </a:pPr>
                      <a:r>
                        <a:rPr lang="mk-MK"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Кратка дефиниција</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4140403849"/>
                  </a:ext>
                </a:extLst>
              </a:tr>
              <a:tr h="370840">
                <a:tc>
                  <a:txBody>
                    <a:bodyPr/>
                    <a:lstStyle/>
                    <a:p>
                      <a:pPr algn="ctr">
                        <a:lnSpc>
                          <a:spcPct val="107000"/>
                        </a:lnSpc>
                        <a:spcAft>
                          <a:spcPts val="0"/>
                        </a:spcAft>
                      </a:pPr>
                      <a:r>
                        <a:rPr lang="mk-MK"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Макроекономија</a:t>
                      </a:r>
                      <a:endParaRPr lang="en-GB"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mk-MK"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Н</a:t>
                      </a: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аука која се занимава со проучување на агрегатните економски </a:t>
                      </a:r>
                      <a:r>
                        <a:rPr lang="en-US" sz="14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варијабли, </a:t>
                      </a: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односно функционирањето на економијата во целина.</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5936607"/>
                  </a:ext>
                </a:extLst>
              </a:tr>
              <a:tr h="370840">
                <a:tc>
                  <a:txBody>
                    <a:bodyPr/>
                    <a:lstStyle/>
                    <a:p>
                      <a:pPr algn="ctr">
                        <a:lnSpc>
                          <a:spcPct val="107000"/>
                        </a:lnSpc>
                        <a:spcAft>
                          <a:spcPts val="0"/>
                        </a:spcAft>
                      </a:pPr>
                      <a:r>
                        <a:rPr lang="mk-MK"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Невработеност</a:t>
                      </a:r>
                      <a:endParaRPr lang="en-GB"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Aft>
                          <a:spcPts val="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Терминот невработеност се однесува на ситуација кога едно лице активно бара вработување, но не може да најде работа.</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3829724"/>
                  </a:ext>
                </a:extLst>
              </a:tr>
              <a:tr h="370840">
                <a:tc>
                  <a:txBody>
                    <a:bodyPr/>
                    <a:lstStyle/>
                    <a:p>
                      <a:pPr algn="ctr">
                        <a:lnSpc>
                          <a:spcPct val="107000"/>
                        </a:lnSpc>
                        <a:spcAft>
                          <a:spcPts val="0"/>
                        </a:spcAft>
                      </a:pPr>
                      <a:r>
                        <a:rPr lang="mk-MK"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Бруто домашен производ</a:t>
                      </a:r>
                      <a:endParaRPr lang="en-GB"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Едноставно кажано, </a:t>
                      </a:r>
                      <a:r>
                        <a:rPr lang="mk-MK"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б</a:t>
                      </a: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руто домашниот производ (БДП) е вкупната монетарна или пазарна вредност на сите финални добра и услуги произведени во една земја во </a:t>
                      </a:r>
                      <a:r>
                        <a:rPr lang="mk-MK"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определен</a:t>
                      </a: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временски период, најчесто една година</a:t>
                      </a:r>
                      <a:r>
                        <a:rPr lang="mk-MK"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4136971"/>
                  </a:ext>
                </a:extLst>
              </a:tr>
              <a:tr h="370840">
                <a:tc>
                  <a:txBody>
                    <a:bodyPr/>
                    <a:lstStyle/>
                    <a:p>
                      <a:pPr algn="ctr">
                        <a:lnSpc>
                          <a:spcPct val="107000"/>
                        </a:lnSpc>
                        <a:spcAft>
                          <a:spcPts val="0"/>
                        </a:spcAft>
                      </a:pPr>
                      <a:r>
                        <a:rPr lang="mk-MK"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Економски раст</a:t>
                      </a:r>
                      <a:endParaRPr lang="en-GB"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Aft>
                          <a:spcPts val="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Промените во вредноста на БДП од една во друга година се мерат преку индикаторот „економски раст“. Стапката на економски раст ги покажува промените на вредноста на БДП за </a:t>
                      </a:r>
                      <a:r>
                        <a:rPr lang="mk-MK"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тековната година</a:t>
                      </a: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во однос на </a:t>
                      </a:r>
                      <a:r>
                        <a:rPr lang="en-US" sz="14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претходната.</a:t>
                      </a:r>
                      <a:r>
                        <a:rPr lang="mk-MK" sz="140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Стапката </a:t>
                      </a: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на економски раст се изразува во % и може да биде позитивна (доколку вредноста на БДП </a:t>
                      </a:r>
                      <a:r>
                        <a:rPr lang="mk-MK"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е зголемена</a:t>
                      </a: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или негативна (ако вредноста на БДП е намалена).</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02836951"/>
                  </a:ext>
                </a:extLst>
              </a:tr>
            </a:tbl>
          </a:graphicData>
        </a:graphic>
      </p:graphicFrame>
    </p:spTree>
    <p:extLst>
      <p:ext uri="{BB962C8B-B14F-4D97-AF65-F5344CB8AC3E}">
        <p14:creationId xmlns:p14="http://schemas.microsoft.com/office/powerpoint/2010/main" val="17793786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4028"/>
            <a:ext cx="9144000" cy="5142857"/>
          </a:xfrm>
          <a:prstGeom prst="rect">
            <a:avLst/>
          </a:prstGeom>
        </p:spPr>
      </p:pic>
      <p:sp>
        <p:nvSpPr>
          <p:cNvPr id="5" name="TextBox 4">
            <a:extLst>
              <a:ext uri="{FF2B5EF4-FFF2-40B4-BE49-F238E27FC236}">
                <a16:creationId xmlns:a16="http://schemas.microsoft.com/office/drawing/2014/main" id="{5ABD7553-A32E-6B24-F453-D2F8E0928ACF}"/>
              </a:ext>
            </a:extLst>
          </p:cNvPr>
          <p:cNvSpPr txBox="1"/>
          <p:nvPr/>
        </p:nvSpPr>
        <p:spPr>
          <a:xfrm>
            <a:off x="528856" y="746759"/>
            <a:ext cx="8166100" cy="388696"/>
          </a:xfrm>
          <a:prstGeom prst="rect">
            <a:avLst/>
          </a:prstGeom>
          <a:noFill/>
        </p:spPr>
        <p:txBody>
          <a:bodyPr wrap="square" rtlCol="0">
            <a:spAutoFit/>
          </a:bodyPr>
          <a:lstStyle/>
          <a:p>
            <a:pPr>
              <a:lnSpc>
                <a:spcPct val="107000"/>
              </a:lnSpc>
              <a:spcAft>
                <a:spcPts val="800"/>
              </a:spcAft>
            </a:pPr>
            <a:r>
              <a:rPr lang="mk-MK" b="1" dirty="0">
                <a:latin typeface="Calibri" panose="020F0502020204030204" pitchFamily="34" charset="0"/>
                <a:ea typeface="Calibri" panose="020F0502020204030204" pitchFamily="34" charset="0"/>
                <a:cs typeface="Times New Roman" panose="02020603050405020304" pitchFamily="18" charset="0"/>
              </a:rPr>
              <a:t>МАКРОЕКОНОМСКИ ВАРИЈАБЛИ ВО КОНТЕКСТОТ НА ЛИЧНИТЕ ФИНАНСИИ</a:t>
            </a:r>
            <a:endParaRPr lang="en-US" b="1"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7262062"/>
              </p:ext>
            </p:extLst>
          </p:nvPr>
        </p:nvGraphicFramePr>
        <p:xfrm>
          <a:off x="528856" y="1478300"/>
          <a:ext cx="8320476" cy="3053359"/>
        </p:xfrm>
        <a:graphic>
          <a:graphicData uri="http://schemas.openxmlformats.org/drawingml/2006/table">
            <a:tbl>
              <a:tblPr firstRow="1" bandRow="1">
                <a:tableStyleId>{5C22544A-7EE6-4342-B048-85BDC9FD1C3A}</a:tableStyleId>
              </a:tblPr>
              <a:tblGrid>
                <a:gridCol w="1423899">
                  <a:extLst>
                    <a:ext uri="{9D8B030D-6E8A-4147-A177-3AD203B41FA5}">
                      <a16:colId xmlns:a16="http://schemas.microsoft.com/office/drawing/2014/main" val="2305876233"/>
                    </a:ext>
                  </a:extLst>
                </a:gridCol>
                <a:gridCol w="6896577">
                  <a:extLst>
                    <a:ext uri="{9D8B030D-6E8A-4147-A177-3AD203B41FA5}">
                      <a16:colId xmlns:a16="http://schemas.microsoft.com/office/drawing/2014/main" val="469362728"/>
                    </a:ext>
                  </a:extLst>
                </a:gridCol>
              </a:tblGrid>
              <a:tr h="431094">
                <a:tc>
                  <a:txBody>
                    <a:bodyPr/>
                    <a:lstStyle/>
                    <a:p>
                      <a:pPr algn="ctr">
                        <a:lnSpc>
                          <a:spcPct val="107000"/>
                        </a:lnSpc>
                        <a:spcAft>
                          <a:spcPts val="0"/>
                        </a:spcAft>
                      </a:pPr>
                      <a:r>
                        <a:rPr lang="mk-MK"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Термин</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7000"/>
                        </a:lnSpc>
                        <a:spcAft>
                          <a:spcPts val="0"/>
                        </a:spcAft>
                      </a:pPr>
                      <a:r>
                        <a:rPr lang="mk-MK"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Кратка дефиниција</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4140403849"/>
                  </a:ext>
                </a:extLst>
              </a:tr>
              <a:tr h="431094">
                <a:tc>
                  <a:txBody>
                    <a:bodyPr/>
                    <a:lstStyle/>
                    <a:p>
                      <a:pPr algn="ctr">
                        <a:lnSpc>
                          <a:spcPct val="107000"/>
                        </a:lnSpc>
                        <a:spcAft>
                          <a:spcPts val="0"/>
                        </a:spcAft>
                      </a:pPr>
                      <a:r>
                        <a:rPr lang="mk-MK" sz="1400">
                          <a:effectLst/>
                          <a:latin typeface="Calibri" panose="020F0502020204030204" pitchFamily="34" charset="0"/>
                          <a:ea typeface="Calibri" panose="020F0502020204030204" pitchFamily="34" charset="0"/>
                          <a:cs typeface="Times New Roman" panose="02020603050405020304" pitchFamily="18" charset="0"/>
                        </a:rPr>
                        <a:t>Потрошувачка</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Aft>
                          <a:spcPts val="0"/>
                        </a:spcAft>
                      </a:pPr>
                      <a:r>
                        <a:rPr lang="mk-MK" sz="1400">
                          <a:effectLst/>
                          <a:latin typeface="Calibri" panose="020F0502020204030204" pitchFamily="34" charset="0"/>
                          <a:ea typeface="Calibri" panose="020F0502020204030204" pitchFamily="34" charset="0"/>
                          <a:cs typeface="Times New Roman" panose="02020603050405020304" pitchFamily="18" charset="0"/>
                        </a:rPr>
                        <a:t>Купување или набавка на добра и услуги за финална употреба.</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5936607"/>
                  </a:ext>
                </a:extLst>
              </a:tr>
              <a:tr h="519011">
                <a:tc>
                  <a:txBody>
                    <a:bodyPr/>
                    <a:lstStyle/>
                    <a:p>
                      <a:pPr algn="ctr">
                        <a:lnSpc>
                          <a:spcPct val="107000"/>
                        </a:lnSpc>
                        <a:spcAft>
                          <a:spcPts val="0"/>
                        </a:spcAft>
                      </a:pPr>
                      <a:r>
                        <a:rPr lang="mk-MK" sz="1400">
                          <a:effectLst/>
                          <a:latin typeface="Calibri" panose="020F0502020204030204" pitchFamily="34" charset="0"/>
                          <a:ea typeface="Calibri" panose="020F0502020204030204" pitchFamily="34" charset="0"/>
                          <a:cs typeface="Times New Roman" panose="02020603050405020304" pitchFamily="18" charset="0"/>
                        </a:rPr>
                        <a:t>Штедење</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Заштедените пари од поединци и компании кои го сочинуваат инвестицискиот капацитет во економијата (вкупните пари депонирани во банки и други финансиски институции)</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3829724"/>
                  </a:ext>
                </a:extLst>
              </a:tr>
              <a:tr h="431094">
                <a:tc>
                  <a:txBody>
                    <a:bodyPr/>
                    <a:lstStyle/>
                    <a:p>
                      <a:pPr algn="ctr">
                        <a:lnSpc>
                          <a:spcPct val="107000"/>
                        </a:lnSpc>
                        <a:spcAft>
                          <a:spcPts val="0"/>
                        </a:spcAft>
                      </a:pPr>
                      <a:r>
                        <a:rPr lang="mk-MK" sz="1400">
                          <a:effectLst/>
                          <a:latin typeface="Calibri" panose="020F0502020204030204" pitchFamily="34" charset="0"/>
                          <a:ea typeface="Calibri" panose="020F0502020204030204" pitchFamily="34" charset="0"/>
                          <a:cs typeface="Times New Roman" panose="02020603050405020304" pitchFamily="18" charset="0"/>
                        </a:rPr>
                        <a:t>Инвестиции</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Вкупниот износ што го инвестираат физички</a:t>
                      </a:r>
                      <a:r>
                        <a:rPr lang="mk-MK" sz="1400">
                          <a:effectLst/>
                          <a:latin typeface="Calibri" panose="020F0502020204030204" pitchFamily="34" charset="0"/>
                          <a:ea typeface="Calibri" panose="020F0502020204030204" pitchFamily="34" charset="0"/>
                          <a:cs typeface="Times New Roman" panose="02020603050405020304" pitchFamily="18" charset="0"/>
                        </a:rPr>
                        <a:t>те</a:t>
                      </a:r>
                      <a:r>
                        <a:rPr lang="en-US" sz="1400">
                          <a:effectLst/>
                          <a:latin typeface="Calibri" panose="020F0502020204030204" pitchFamily="34" charset="0"/>
                          <a:ea typeface="Calibri" panose="020F0502020204030204" pitchFamily="34" charset="0"/>
                          <a:cs typeface="Times New Roman" panose="02020603050405020304" pitchFamily="18" charset="0"/>
                        </a:rPr>
                        <a:t> лица, компании</a:t>
                      </a:r>
                      <a:r>
                        <a:rPr lang="mk-MK" sz="1400">
                          <a:effectLst/>
                          <a:latin typeface="Calibri" panose="020F0502020204030204" pitchFamily="34" charset="0"/>
                          <a:ea typeface="Calibri" panose="020F0502020204030204" pitchFamily="34" charset="0"/>
                          <a:cs typeface="Times New Roman" panose="02020603050405020304" pitchFamily="18" charset="0"/>
                        </a:rPr>
                        <a:t>те</a:t>
                      </a:r>
                      <a:r>
                        <a:rPr lang="en-US" sz="1400">
                          <a:effectLst/>
                          <a:latin typeface="Calibri" panose="020F0502020204030204" pitchFamily="34" charset="0"/>
                          <a:ea typeface="Calibri" panose="020F0502020204030204" pitchFamily="34" charset="0"/>
                          <a:cs typeface="Times New Roman" panose="02020603050405020304" pitchFamily="18" charset="0"/>
                        </a:rPr>
                        <a:t> и државата во капитални инвестиции;</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4136971"/>
                  </a:ext>
                </a:extLst>
              </a:tr>
              <a:tr h="1049758">
                <a:tc>
                  <a:txBody>
                    <a:bodyPr/>
                    <a:lstStyle/>
                    <a:p>
                      <a:pPr algn="ctr">
                        <a:lnSpc>
                          <a:spcPct val="107000"/>
                        </a:lnSpc>
                        <a:spcAft>
                          <a:spcPts val="0"/>
                        </a:spcAft>
                      </a:pPr>
                      <a:r>
                        <a:rPr lang="mk-MK" sz="1400">
                          <a:effectLst/>
                          <a:latin typeface="Calibri" panose="020F0502020204030204" pitchFamily="34" charset="0"/>
                          <a:ea typeface="Calibri" panose="020F0502020204030204" pitchFamily="34" charset="0"/>
                          <a:cs typeface="Times New Roman" panose="02020603050405020304" pitchFamily="18" charset="0"/>
                        </a:rPr>
                        <a:t>Инфлација</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Макроекономска </a:t>
                      </a:r>
                      <a:r>
                        <a:rPr lang="mk-MK" sz="1400" dirty="0">
                          <a:effectLst/>
                          <a:latin typeface="Calibri" panose="020F0502020204030204" pitchFamily="34" charset="0"/>
                          <a:ea typeface="Calibri" panose="020F0502020204030204" pitchFamily="34" charset="0"/>
                          <a:cs typeface="Times New Roman" panose="02020603050405020304" pitchFamily="18" charset="0"/>
                        </a:rPr>
                        <a:t>варијабла</a:t>
                      </a:r>
                      <a:r>
                        <a:rPr lang="en-US" sz="1400" dirty="0">
                          <a:effectLst/>
                          <a:latin typeface="Calibri" panose="020F0502020204030204" pitchFamily="34" charset="0"/>
                          <a:ea typeface="Calibri" panose="020F0502020204030204" pitchFamily="34" charset="0"/>
                          <a:cs typeface="Times New Roman" panose="02020603050405020304" pitchFamily="18" charset="0"/>
                        </a:rPr>
                        <a:t> што резултира со зголемено општо ниво на цени</a:t>
                      </a:r>
                      <a:r>
                        <a:rPr lang="mk-MK" sz="1400" dirty="0">
                          <a:effectLst/>
                          <a:latin typeface="Calibri" panose="020F0502020204030204" pitchFamily="34" charset="0"/>
                          <a:ea typeface="Calibri" panose="020F0502020204030204" pitchFamily="34" charset="0"/>
                          <a:cs typeface="Times New Roman" panose="02020603050405020304" pitchFamily="18" charset="0"/>
                        </a:rPr>
                        <a:t>те</a:t>
                      </a:r>
                      <a:r>
                        <a:rPr lang="en-US" sz="1400" dirty="0">
                          <a:effectLst/>
                          <a:latin typeface="Calibri" panose="020F0502020204030204" pitchFamily="34" charset="0"/>
                          <a:ea typeface="Calibri" panose="020F0502020204030204" pitchFamily="34" charset="0"/>
                          <a:cs typeface="Times New Roman" panose="02020603050405020304" pitchFamily="18" charset="0"/>
                        </a:rPr>
                        <a:t>, мерено преку индексот </a:t>
                      </a:r>
                      <a:r>
                        <a:rPr lang="mk-MK" sz="1400" dirty="0">
                          <a:effectLst/>
                          <a:latin typeface="Calibri" panose="020F0502020204030204" pitchFamily="34" charset="0"/>
                          <a:ea typeface="Calibri" panose="020F0502020204030204" pitchFamily="34" charset="0"/>
                          <a:cs typeface="Times New Roman" panose="02020603050405020304" pitchFamily="18" charset="0"/>
                        </a:rPr>
                        <a:t>на потрошувачки цени </a:t>
                      </a:r>
                      <a:r>
                        <a:rPr lang="en-US" sz="1400" dirty="0">
                          <a:effectLst/>
                          <a:latin typeface="Calibri" panose="020F0502020204030204" pitchFamily="34" charset="0"/>
                          <a:ea typeface="Calibri" panose="020F0502020204030204" pitchFamily="34" charset="0"/>
                          <a:cs typeface="Times New Roman" panose="02020603050405020304" pitchFamily="18" charset="0"/>
                        </a:rPr>
                        <a:t>(CPI).</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Со </a:t>
                      </a:r>
                      <a:r>
                        <a:rPr lang="mk-MK" sz="1400" dirty="0">
                          <a:effectLst/>
                          <a:latin typeface="Calibri" panose="020F0502020204030204" pitchFamily="34" charset="0"/>
                          <a:ea typeface="Calibri" panose="020F0502020204030204" pitchFamily="34" charset="0"/>
                          <a:cs typeface="Times New Roman" panose="02020603050405020304" pitchFamily="18" charset="0"/>
                        </a:rPr>
                        <a:t>појавата на </a:t>
                      </a:r>
                      <a:r>
                        <a:rPr lang="en-US" sz="1400" dirty="0">
                          <a:effectLst/>
                          <a:latin typeface="Calibri" panose="020F0502020204030204" pitchFamily="34" charset="0"/>
                          <a:ea typeface="Calibri" panose="020F0502020204030204" pitchFamily="34" charset="0"/>
                          <a:cs typeface="Times New Roman" panose="02020603050405020304" pitchFamily="18" charset="0"/>
                        </a:rPr>
                        <a:t>инфлација се намалува куповната моќ на парите и потребно е да се презем</a:t>
                      </a:r>
                      <a:r>
                        <a:rPr lang="mk-MK" sz="1400" dirty="0">
                          <a:effectLst/>
                          <a:latin typeface="Calibri" panose="020F0502020204030204" pitchFamily="34" charset="0"/>
                          <a:ea typeface="Calibri" panose="020F0502020204030204" pitchFamily="34" charset="0"/>
                          <a:cs typeface="Times New Roman" panose="02020603050405020304" pitchFamily="18" charset="0"/>
                        </a:rPr>
                        <a:t>а</a:t>
                      </a:r>
                      <a:r>
                        <a:rPr lang="en-US" sz="1400" dirty="0">
                          <a:effectLst/>
                          <a:latin typeface="Calibri" panose="020F0502020204030204" pitchFamily="34" charset="0"/>
                          <a:ea typeface="Calibri" panose="020F0502020204030204" pitchFamily="34" charset="0"/>
                          <a:cs typeface="Times New Roman" panose="02020603050405020304" pitchFamily="18" charset="0"/>
                        </a:rPr>
                        <a:t>ат корективни мерки од </a:t>
                      </a:r>
                      <a:r>
                        <a:rPr lang="mk-MK" sz="1400" dirty="0">
                          <a:effectLst/>
                          <a:latin typeface="Calibri" panose="020F0502020204030204" pitchFamily="34" charset="0"/>
                          <a:ea typeface="Calibri" panose="020F0502020204030204" pitchFamily="34" charset="0"/>
                          <a:cs typeface="Times New Roman" panose="02020603050405020304" pitchFamily="18" charset="0"/>
                        </a:rPr>
                        <a:t>страна на </a:t>
                      </a:r>
                      <a:r>
                        <a:rPr lang="en-US" sz="1400" dirty="0">
                          <a:effectLst/>
                          <a:latin typeface="Calibri" panose="020F0502020204030204" pitchFamily="34" charset="0"/>
                          <a:ea typeface="Calibri" panose="020F0502020204030204" pitchFamily="34" charset="0"/>
                          <a:cs typeface="Times New Roman" panose="02020603050405020304" pitchFamily="18" charset="0"/>
                        </a:rPr>
                        <a:t>секој поединец и семејство</a:t>
                      </a:r>
                      <a:r>
                        <a:rPr lang="mk-MK" sz="1400" dirty="0">
                          <a:effectLst/>
                          <a:latin typeface="Calibri" panose="020F0502020204030204" pitchFamily="34" charset="0"/>
                          <a:ea typeface="Calibri" panose="020F0502020204030204" pitchFamily="34" charset="0"/>
                          <a:cs typeface="Times New Roman" panose="02020603050405020304" pitchFamily="18" charset="0"/>
                        </a:rPr>
                        <a: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02836951"/>
                  </a:ext>
                </a:extLst>
              </a:tr>
            </a:tbl>
          </a:graphicData>
        </a:graphic>
      </p:graphicFrame>
    </p:spTree>
    <p:extLst>
      <p:ext uri="{BB962C8B-B14F-4D97-AF65-F5344CB8AC3E}">
        <p14:creationId xmlns:p14="http://schemas.microsoft.com/office/powerpoint/2010/main" val="5570493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4028"/>
            <a:ext cx="9144000" cy="5142857"/>
          </a:xfrm>
          <a:prstGeom prst="rect">
            <a:avLst/>
          </a:prstGeom>
        </p:spPr>
      </p:pic>
      <p:sp>
        <p:nvSpPr>
          <p:cNvPr id="5" name="TextBox 4">
            <a:extLst>
              <a:ext uri="{FF2B5EF4-FFF2-40B4-BE49-F238E27FC236}">
                <a16:creationId xmlns:a16="http://schemas.microsoft.com/office/drawing/2014/main" id="{5ABD7553-A32E-6B24-F453-D2F8E0928ACF}"/>
              </a:ext>
            </a:extLst>
          </p:cNvPr>
          <p:cNvSpPr txBox="1"/>
          <p:nvPr/>
        </p:nvSpPr>
        <p:spPr>
          <a:xfrm>
            <a:off x="479608" y="944091"/>
            <a:ext cx="8166100" cy="388696"/>
          </a:xfrm>
          <a:prstGeom prst="rect">
            <a:avLst/>
          </a:prstGeom>
          <a:noFill/>
        </p:spPr>
        <p:txBody>
          <a:bodyPr wrap="square" rtlCol="0">
            <a:spAutoFit/>
          </a:bodyPr>
          <a:lstStyle/>
          <a:p>
            <a:pPr>
              <a:lnSpc>
                <a:spcPct val="107000"/>
              </a:lnSpc>
              <a:spcAft>
                <a:spcPts val="800"/>
              </a:spcAft>
            </a:pPr>
            <a:r>
              <a:rPr lang="mk-MK" b="1" dirty="0" smtClean="0">
                <a:latin typeface="Calibri" panose="020F0502020204030204" pitchFamily="34" charset="0"/>
                <a:ea typeface="Calibri" panose="020F0502020204030204" pitchFamily="34" charset="0"/>
                <a:cs typeface="Times New Roman" panose="02020603050405020304" pitchFamily="18" charset="0"/>
              </a:rPr>
              <a:t>ИНДИВИДУАЛНИТЕ ФИНАНСИСКИ ОДЛУКИ И ЕКОНОМИЈАТА ВО ЦЕЛИНА</a:t>
            </a:r>
            <a:endParaRPr lang="en-US"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488950" y="1332787"/>
            <a:ext cx="8496554" cy="3539430"/>
          </a:xfrm>
          <a:prstGeom prst="rect">
            <a:avLst/>
          </a:prstGeom>
        </p:spPr>
        <p:txBody>
          <a:bodyPr wrap="square">
            <a:spAutoFit/>
          </a:bodyPr>
          <a:lstStyle/>
          <a:p>
            <a:pPr lvl="0"/>
            <a:r>
              <a:rPr lang="mk-MK" sz="1600" b="1" u="sng" dirty="0"/>
              <a:t>Потрошувачка</a:t>
            </a:r>
            <a:r>
              <a:rPr lang="en-US" sz="1600" dirty="0"/>
              <a:t> – Ако само еден човек одлучи да купи нов телевизор денес, тоа нема да има речиси никакво влијание врз вкупната побарувачка за телевизори. Меѓутоа, ако 50% од домаќинствата во земјата одлучат да купат нов телевизор во еден ден – тогаш ова ќе има сериозно влијание врз економијата во целина.</a:t>
            </a:r>
            <a:endParaRPr lang="en-GB" sz="1600" dirty="0"/>
          </a:p>
          <a:p>
            <a:pPr lvl="0"/>
            <a:r>
              <a:rPr lang="mk-MK" sz="1600" b="1" u="sng" dirty="0"/>
              <a:t>Штедење</a:t>
            </a:r>
            <a:r>
              <a:rPr lang="en-US" sz="1600" dirty="0"/>
              <a:t> – Ако само</a:t>
            </a:r>
            <a:r>
              <a:rPr lang="mk-MK" sz="1600" dirty="0"/>
              <a:t> едно</a:t>
            </a:r>
            <a:r>
              <a:rPr lang="en-US" sz="1600" dirty="0"/>
              <a:t> лице одлучи да го повлече својот депозит од банката денес, </a:t>
            </a:r>
            <a:r>
              <a:rPr lang="mk-MK" sz="1600" dirty="0"/>
              <a:t>тоа </a:t>
            </a:r>
            <a:r>
              <a:rPr lang="en-US" sz="1600" dirty="0"/>
              <a:t>нема да има</a:t>
            </a:r>
            <a:r>
              <a:rPr lang="mk-MK" sz="1600" dirty="0"/>
              <a:t> речиси никакво</a:t>
            </a:r>
            <a:r>
              <a:rPr lang="en-US" sz="1600" dirty="0"/>
              <a:t> влијание врз вкупната депозитна база во земјата. Меѓутоа, доколку 50% од поединците/домаќинствата одлучат да ги повлечат своите депозити, тогаш тоа ќе има сериозно (негативно) влијание врз</a:t>
            </a:r>
            <a:r>
              <a:rPr lang="mk-MK" sz="1600" dirty="0"/>
              <a:t> целокупниот</a:t>
            </a:r>
            <a:r>
              <a:rPr lang="en-US" sz="1600" dirty="0"/>
              <a:t> финансиски </a:t>
            </a:r>
            <a:r>
              <a:rPr lang="mk-MK" sz="1600" dirty="0"/>
              <a:t>систем</a:t>
            </a:r>
            <a:r>
              <a:rPr lang="en-US" sz="1600" dirty="0"/>
              <a:t> во државата!</a:t>
            </a:r>
            <a:endParaRPr lang="en-GB" sz="1600" dirty="0"/>
          </a:p>
          <a:p>
            <a:pPr lvl="0"/>
            <a:r>
              <a:rPr lang="mk-MK" sz="1600" b="1" u="sng" dirty="0"/>
              <a:t>Инвестиции</a:t>
            </a:r>
            <a:r>
              <a:rPr lang="en-US" sz="1600" dirty="0"/>
              <a:t> – Ако само едно лице денес одлучи да ги инвестира своите заштедени пари во финансискиот сектор (било во банка, инвестициски фондови или други финансиски институции), </a:t>
            </a:r>
            <a:r>
              <a:rPr lang="mk-MK" sz="1600" dirty="0"/>
              <a:t>тоа </a:t>
            </a:r>
            <a:r>
              <a:rPr lang="en-US" sz="1600" dirty="0"/>
              <a:t>нема да има речиси никакво влијание врз вкупниот инвестициски капацитет на економијата. Меѓутоа, ако 50% од семејствата одлучат да ги </a:t>
            </a:r>
            <a:r>
              <a:rPr lang="mk-MK" sz="1600" dirty="0"/>
              <a:t>инвестираат</a:t>
            </a:r>
            <a:r>
              <a:rPr lang="en-US" sz="1600" dirty="0"/>
              <a:t> своите заштедени пари во финансискиот сектор (во која било форма), тогаш тоа речиси сигурно ќе има големо влијание врз инвестицискиот капацитет на целата економија.</a:t>
            </a:r>
            <a:r>
              <a:rPr lang="en-GB" sz="1600" dirty="0"/>
              <a:t> </a:t>
            </a:r>
          </a:p>
        </p:txBody>
      </p:sp>
    </p:spTree>
    <p:extLst>
      <p:ext uri="{BB962C8B-B14F-4D97-AF65-F5344CB8AC3E}">
        <p14:creationId xmlns:p14="http://schemas.microsoft.com/office/powerpoint/2010/main" val="12402400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5ABD7553-A32E-6B24-F453-D2F8E0928ACF}"/>
              </a:ext>
            </a:extLst>
          </p:cNvPr>
          <p:cNvSpPr txBox="1"/>
          <p:nvPr/>
        </p:nvSpPr>
        <p:spPr>
          <a:xfrm>
            <a:off x="363340" y="1108455"/>
            <a:ext cx="4117976" cy="2677656"/>
          </a:xfrm>
          <a:prstGeom prst="rect">
            <a:avLst/>
          </a:prstGeom>
          <a:noFill/>
        </p:spPr>
        <p:txBody>
          <a:bodyPr wrap="square" rtlCol="0">
            <a:spAutoFit/>
          </a:bodyPr>
          <a:lstStyle/>
          <a:p>
            <a:r>
              <a:rPr lang="mk-MK" sz="2800" b="1" dirty="0" smtClean="0"/>
              <a:t>МОДУЛ БР</a:t>
            </a:r>
            <a:r>
              <a:rPr lang="en-US" sz="2800" b="1" dirty="0" smtClean="0"/>
              <a:t>.4: </a:t>
            </a:r>
          </a:p>
          <a:p>
            <a:r>
              <a:rPr lang="mk-MK" sz="2800" dirty="0" smtClean="0"/>
              <a:t>БУЏЕТИРАЊЕ (УПРАВУВАЊЕ СО ЛИЧНИТЕ ФИНАНСИИ)</a:t>
            </a:r>
            <a:r>
              <a:rPr lang="en-GB" sz="2800" dirty="0" smtClean="0"/>
              <a:t>: </a:t>
            </a:r>
            <a:r>
              <a:rPr lang="mk-MK" sz="2800" dirty="0" smtClean="0"/>
              <a:t>„КАДЕ ОДАТ МОИТЕ ПАРИ“</a:t>
            </a:r>
            <a:endParaRPr lang="en-GB" sz="2800" dirty="0" smtClean="0"/>
          </a:p>
        </p:txBody>
      </p:sp>
      <p:pic>
        <p:nvPicPr>
          <p:cNvPr id="4" name="Picture 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03290" y="3030880"/>
            <a:ext cx="4992328" cy="2462894"/>
          </a:xfrm>
          <a:prstGeom prst="rect">
            <a:avLst/>
          </a:prstGeom>
        </p:spPr>
      </p:pic>
    </p:spTree>
    <p:extLst>
      <p:ext uri="{BB962C8B-B14F-4D97-AF65-F5344CB8AC3E}">
        <p14:creationId xmlns:p14="http://schemas.microsoft.com/office/powerpoint/2010/main" val="7036029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4028"/>
            <a:ext cx="9144000" cy="5142857"/>
          </a:xfrm>
          <a:prstGeom prst="rect">
            <a:avLst/>
          </a:prstGeom>
        </p:spPr>
      </p:pic>
      <p:sp>
        <p:nvSpPr>
          <p:cNvPr id="6" name="Rectangle 5"/>
          <p:cNvSpPr/>
          <p:nvPr/>
        </p:nvSpPr>
        <p:spPr>
          <a:xfrm>
            <a:off x="256032" y="747943"/>
            <a:ext cx="8631936" cy="4016484"/>
          </a:xfrm>
          <a:prstGeom prst="rect">
            <a:avLst/>
          </a:prstGeom>
        </p:spPr>
        <p:txBody>
          <a:bodyPr wrap="square">
            <a:spAutoFit/>
          </a:bodyPr>
          <a:lstStyle/>
          <a:p>
            <a:r>
              <a:rPr lang="mk-MK" sz="1500" b="1" dirty="0" smtClean="0"/>
              <a:t>Задача</a:t>
            </a:r>
            <a:r>
              <a:rPr lang="en-US" sz="1500" b="1" dirty="0" smtClean="0"/>
              <a:t> </a:t>
            </a:r>
            <a:r>
              <a:rPr lang="en-US" sz="1500" b="1" dirty="0"/>
              <a:t>4</a:t>
            </a:r>
            <a:r>
              <a:rPr lang="en-US" sz="1500" dirty="0"/>
              <a:t> </a:t>
            </a:r>
            <a:r>
              <a:rPr lang="en-US" sz="1500" b="1" dirty="0"/>
              <a:t>– </a:t>
            </a:r>
            <a:r>
              <a:rPr lang="mk-MK" sz="1500" b="1" dirty="0" smtClean="0"/>
              <a:t>Студија на случај</a:t>
            </a:r>
            <a:endParaRPr lang="en-GB" sz="1500" b="1" dirty="0" smtClean="0"/>
          </a:p>
          <a:p>
            <a:r>
              <a:rPr lang="en-GB" sz="1500" dirty="0"/>
              <a:t/>
            </a:r>
            <a:br>
              <a:rPr lang="en-GB" sz="1500" dirty="0"/>
            </a:br>
            <a:r>
              <a:rPr lang="mk-MK" sz="1500" u="sng" dirty="0" smtClean="0"/>
              <a:t>Претпоставка </a:t>
            </a:r>
            <a:r>
              <a:rPr lang="mk-MK" sz="1500" u="sng" dirty="0"/>
              <a:t>1: </a:t>
            </a:r>
            <a:r>
              <a:rPr lang="mk-MK" sz="1500" dirty="0"/>
              <a:t>Имате заштедени 2.500 евра и имате намера да купите автомобил кој чини 5.000 евра, со земање кредит од банка, во износ еднаков на вкупната вредност на автомобилот. Вработени сте, со просечен месечен доход. Не поседувате автомобил и истиот ви е потребен за лична употреба.</a:t>
            </a:r>
          </a:p>
          <a:p>
            <a:r>
              <a:rPr lang="mk-MK" sz="1500" u="sng" dirty="0"/>
              <a:t>Претпоставка 2: </a:t>
            </a:r>
            <a:r>
              <a:rPr lang="mk-MK" sz="1500" dirty="0"/>
              <a:t>Земјата е среде финансиска криза и каматните стапки за потрошувачки кредити се зголемени од просечни 3,5% на просечни 6,8% во последните три месеци. Економистите предвидуваат дека ќе биде потребно најмалку 1 година за каматните стапки да се вратат на претходното ниво.</a:t>
            </a:r>
          </a:p>
          <a:p>
            <a:endParaRPr lang="en-GB" sz="1500" dirty="0"/>
          </a:p>
          <a:p>
            <a:r>
              <a:rPr lang="mk-MK" sz="1500" u="sng" dirty="0"/>
              <a:t>Донесете одлука</a:t>
            </a:r>
            <a:r>
              <a:rPr lang="en-US" sz="1500" u="sng" dirty="0"/>
              <a:t>:</a:t>
            </a:r>
            <a:endParaRPr lang="en-GB" sz="1500" u="sng" dirty="0"/>
          </a:p>
          <a:p>
            <a:pPr marL="285750" lvl="0" indent="-285750">
              <a:buFont typeface="Arial" panose="020B0604020202020204" pitchFamily="34" charset="0"/>
              <a:buChar char="•"/>
            </a:pPr>
            <a:r>
              <a:rPr lang="mk-MK" sz="1500" dirty="0"/>
              <a:t>Одложете го купувањето на автомобилот за најмалку 6 месеци и потоа направете нова проценка</a:t>
            </a:r>
            <a:r>
              <a:rPr lang="en-US" sz="1500" dirty="0" smtClean="0"/>
              <a:t>;</a:t>
            </a:r>
            <a:endParaRPr lang="en-GB" sz="1500" dirty="0"/>
          </a:p>
          <a:p>
            <a:pPr marL="285750" lvl="0" indent="-285750">
              <a:buFont typeface="Arial" panose="020B0604020202020204" pitchFamily="34" charset="0"/>
              <a:buChar char="•"/>
            </a:pPr>
            <a:r>
              <a:rPr lang="mk-MK" sz="1500" dirty="0" smtClean="0"/>
              <a:t>Искористете </a:t>
            </a:r>
            <a:r>
              <a:rPr lang="mk-MK" sz="1500" dirty="0"/>
              <a:t>ја вашата заштеда за да ја платите едната половина од цената на автомобилот и позајмете ги останатите средства од банката</a:t>
            </a:r>
            <a:r>
              <a:rPr lang="en-US" sz="1500" dirty="0" smtClean="0"/>
              <a:t>;</a:t>
            </a:r>
            <a:endParaRPr lang="en-GB" sz="1500" dirty="0"/>
          </a:p>
          <a:p>
            <a:pPr marL="285750" lvl="0" indent="-285750">
              <a:buFont typeface="Arial" panose="020B0604020202020204" pitchFamily="34" charset="0"/>
              <a:buChar char="•"/>
            </a:pPr>
            <a:r>
              <a:rPr lang="mk-MK" sz="1500" dirty="0" smtClean="0"/>
              <a:t>Продолжете </a:t>
            </a:r>
            <a:r>
              <a:rPr lang="mk-MK" sz="1500" dirty="0"/>
              <a:t>според вашиот првичен план (со целосна позајмица од банката)</a:t>
            </a:r>
            <a:r>
              <a:rPr lang="en-US" sz="1500" dirty="0" smtClean="0"/>
              <a:t>;</a:t>
            </a:r>
            <a:endParaRPr lang="en-GB" sz="1500" dirty="0"/>
          </a:p>
          <a:p>
            <a:pPr marL="285750" lvl="0" indent="-285750">
              <a:buFont typeface="Arial" panose="020B0604020202020204" pitchFamily="34" charset="0"/>
              <a:buChar char="•"/>
            </a:pPr>
            <a:r>
              <a:rPr lang="mk-MK" sz="1500" dirty="0" smtClean="0"/>
              <a:t>Друга </a:t>
            </a:r>
            <a:r>
              <a:rPr lang="mk-MK" sz="1500" dirty="0"/>
              <a:t>опција (наведете и елаборирајте)</a:t>
            </a:r>
            <a:r>
              <a:rPr lang="en-US" sz="1500" dirty="0"/>
              <a:t>;</a:t>
            </a:r>
            <a:endParaRPr lang="en-GB" sz="1500" dirty="0"/>
          </a:p>
          <a:p>
            <a:r>
              <a:rPr lang="en-US" sz="1500" dirty="0"/>
              <a:t> </a:t>
            </a:r>
            <a:endParaRPr lang="en-GB" sz="1500" dirty="0"/>
          </a:p>
          <a:p>
            <a:r>
              <a:rPr lang="mk-MK" sz="1500" dirty="0"/>
              <a:t>Елаборирајте и објаснете ја Вашата одлука</a:t>
            </a:r>
            <a:r>
              <a:rPr lang="en-US" sz="1500" dirty="0" smtClean="0"/>
              <a:t>.</a:t>
            </a:r>
            <a:endParaRPr lang="en-GB" sz="1500" dirty="0"/>
          </a:p>
        </p:txBody>
      </p:sp>
    </p:spTree>
    <p:extLst>
      <p:ext uri="{BB962C8B-B14F-4D97-AF65-F5344CB8AC3E}">
        <p14:creationId xmlns:p14="http://schemas.microsoft.com/office/powerpoint/2010/main" val="15944555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5ABD7553-A32E-6B24-F453-D2F8E0928ACF}"/>
              </a:ext>
            </a:extLst>
          </p:cNvPr>
          <p:cNvSpPr txBox="1"/>
          <p:nvPr/>
        </p:nvSpPr>
        <p:spPr>
          <a:xfrm>
            <a:off x="253999" y="1497572"/>
            <a:ext cx="3793746" cy="2308324"/>
          </a:xfrm>
          <a:prstGeom prst="rect">
            <a:avLst/>
          </a:prstGeom>
          <a:noFill/>
        </p:spPr>
        <p:txBody>
          <a:bodyPr wrap="square" rtlCol="0">
            <a:spAutoFit/>
          </a:bodyPr>
          <a:lstStyle/>
          <a:p>
            <a:r>
              <a:rPr lang="mk-MK" sz="3600" b="1" dirty="0"/>
              <a:t>Дел 3: ФИНАНСИСКИТЕ УСЛУГИ И ЛИЧНИОТ БУЏЕТ</a:t>
            </a:r>
            <a:endParaRPr lang="mk-MK" sz="3600" b="1" dirty="0"/>
          </a:p>
        </p:txBody>
      </p:sp>
      <p:sp>
        <p:nvSpPr>
          <p:cNvPr id="5" name="Rectangle 4"/>
          <p:cNvSpPr/>
          <p:nvPr/>
        </p:nvSpPr>
        <p:spPr>
          <a:xfrm>
            <a:off x="4301744" y="1954400"/>
            <a:ext cx="4572000" cy="1924886"/>
          </a:xfrm>
          <a:prstGeom prst="rect">
            <a:avLst/>
          </a:prstGeom>
        </p:spPr>
        <p:txBody>
          <a:bodyPr>
            <a:spAutoFit/>
          </a:bodyPr>
          <a:lstStyle/>
          <a:p>
            <a:pPr algn="just">
              <a:lnSpc>
                <a:spcPct val="107000"/>
              </a:lnSpc>
              <a:spcAft>
                <a:spcPts val="800"/>
              </a:spcAft>
            </a:pPr>
            <a:r>
              <a:rPr lang="mk-MK" sz="1600" i="1" dirty="0" smtClean="0">
                <a:latin typeface="Calibri" panose="020F0502020204030204" pitchFamily="34" charset="0"/>
                <a:ea typeface="Calibri" panose="020F0502020204030204" pitchFamily="34" charset="0"/>
                <a:cs typeface="Times New Roman" panose="02020603050405020304" pitchFamily="18" charset="0"/>
              </a:rPr>
              <a:t>„Финансиските </a:t>
            </a:r>
            <a:r>
              <a:rPr lang="mk-MK" sz="1600" i="1" dirty="0">
                <a:latin typeface="Calibri" panose="020F0502020204030204" pitchFamily="34" charset="0"/>
                <a:ea typeface="Calibri" panose="020F0502020204030204" pitchFamily="34" charset="0"/>
                <a:cs typeface="Times New Roman" panose="02020603050405020304" pitchFamily="18" charset="0"/>
              </a:rPr>
              <a:t>услуги (и производи) се сложена проблематика, која вклучува голем број финансиски производи, институции, како и различни финансиски пазари. За подетален преглед на финансиските услуги и производи, ве молиме прочитајте го Модул 3: „Основни финансиски услуги“.</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883763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4028"/>
            <a:ext cx="9144000" cy="5142857"/>
          </a:xfrm>
          <a:prstGeom prst="rect">
            <a:avLst/>
          </a:prstGeom>
        </p:spPr>
      </p:pic>
      <p:sp>
        <p:nvSpPr>
          <p:cNvPr id="5" name="TextBox 4">
            <a:extLst>
              <a:ext uri="{FF2B5EF4-FFF2-40B4-BE49-F238E27FC236}">
                <a16:creationId xmlns:a16="http://schemas.microsoft.com/office/drawing/2014/main" id="{5ABD7553-A32E-6B24-F453-D2F8E0928ACF}"/>
              </a:ext>
            </a:extLst>
          </p:cNvPr>
          <p:cNvSpPr txBox="1"/>
          <p:nvPr/>
        </p:nvSpPr>
        <p:spPr>
          <a:xfrm>
            <a:off x="479608" y="944091"/>
            <a:ext cx="8166100" cy="388696"/>
          </a:xfrm>
          <a:prstGeom prst="rect">
            <a:avLst/>
          </a:prstGeom>
          <a:noFill/>
        </p:spPr>
        <p:txBody>
          <a:bodyPr wrap="square" rtlCol="0">
            <a:spAutoFit/>
          </a:bodyPr>
          <a:lstStyle/>
          <a:p>
            <a:pPr>
              <a:lnSpc>
                <a:spcPct val="107000"/>
              </a:lnSpc>
              <a:spcAft>
                <a:spcPts val="800"/>
              </a:spcAft>
            </a:pPr>
            <a:r>
              <a:rPr lang="mk-MK" b="1" dirty="0" smtClean="0">
                <a:latin typeface="Calibri" panose="020F0502020204030204" pitchFamily="34" charset="0"/>
                <a:ea typeface="Calibri" panose="020F0502020204030204" pitchFamily="34" charset="0"/>
                <a:cs typeface="Times New Roman" panose="02020603050405020304" pitchFamily="18" charset="0"/>
              </a:rPr>
              <a:t>ОСНОВНИ ФИНАНСИСКИ УСЛУГИ</a:t>
            </a:r>
            <a:endParaRPr lang="en-US"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488950" y="1332787"/>
            <a:ext cx="8166100" cy="3493264"/>
          </a:xfrm>
          <a:prstGeom prst="rect">
            <a:avLst/>
          </a:prstGeom>
        </p:spPr>
        <p:txBody>
          <a:bodyPr wrap="square">
            <a:spAutoFit/>
          </a:bodyPr>
          <a:lstStyle/>
          <a:p>
            <a:r>
              <a:rPr lang="mk-MK" sz="1700" dirty="0"/>
              <a:t>Финансиските услуги (и производи) се сложена проблематика, која вклучува голем број финансиски производи, институции, како и различни финансиски пазари. За подетален преглед на финансиските услуги и производи, ве молиме прочитајте го Модул 3: „Основни финансиски услуги</a:t>
            </a:r>
            <a:r>
              <a:rPr lang="mk-MK" sz="1700" dirty="0" smtClean="0"/>
              <a:t>“.</a:t>
            </a:r>
          </a:p>
          <a:p>
            <a:r>
              <a:rPr lang="mk-MK" sz="1700" dirty="0" smtClean="0"/>
              <a:t>Следните финансиски услуги </a:t>
            </a:r>
            <a:r>
              <a:rPr lang="en-GB" sz="1700" dirty="0" smtClean="0"/>
              <a:t>&amp; </a:t>
            </a:r>
            <a:r>
              <a:rPr lang="mk-MK" sz="1700" dirty="0" smtClean="0"/>
              <a:t>производи се сметаат за основни</a:t>
            </a:r>
            <a:r>
              <a:rPr lang="en-GB" sz="1700" dirty="0" smtClean="0"/>
              <a:t>: </a:t>
            </a:r>
            <a:endParaRPr lang="en-GB" sz="1700" dirty="0" smtClean="0"/>
          </a:p>
          <a:p>
            <a:pPr marL="285750" lvl="0" indent="-285750">
              <a:buFontTx/>
              <a:buChar char="-"/>
            </a:pPr>
            <a:r>
              <a:rPr lang="mk-MK" sz="1700" dirty="0" smtClean="0"/>
              <a:t>Депозити </a:t>
            </a:r>
            <a:r>
              <a:rPr lang="mk-MK" sz="1700" dirty="0"/>
              <a:t>за физички </a:t>
            </a:r>
            <a:r>
              <a:rPr lang="mk-MK" sz="1700" dirty="0" smtClean="0"/>
              <a:t>лица</a:t>
            </a:r>
            <a:endParaRPr lang="mk-MK" sz="1700" dirty="0"/>
          </a:p>
          <a:p>
            <a:pPr marL="285750" lvl="0" indent="-285750">
              <a:buFontTx/>
              <a:buChar char="-"/>
            </a:pPr>
            <a:r>
              <a:rPr lang="mk-MK" sz="1700" dirty="0" smtClean="0"/>
              <a:t>Потрошувачки </a:t>
            </a:r>
            <a:r>
              <a:rPr lang="mk-MK" sz="1700" dirty="0"/>
              <a:t>кредити</a:t>
            </a:r>
            <a:endParaRPr lang="en-GB" sz="1700" dirty="0"/>
          </a:p>
          <a:p>
            <a:endParaRPr lang="en-GB" sz="1700" dirty="0"/>
          </a:p>
          <a:p>
            <a:r>
              <a:rPr lang="mk-MK" sz="1700" dirty="0"/>
              <a:t>Може да го заклучиме следното</a:t>
            </a:r>
            <a:r>
              <a:rPr lang="en-US" sz="1700" dirty="0"/>
              <a:t>: </a:t>
            </a:r>
            <a:endParaRPr lang="en-GB" sz="1700" dirty="0"/>
          </a:p>
          <a:p>
            <a:pPr marL="285750" lvl="0" indent="-285750">
              <a:buFont typeface="Arial" panose="020B0604020202020204" pitchFamily="34" charset="0"/>
              <a:buChar char="•"/>
            </a:pPr>
            <a:r>
              <a:rPr lang="en-US" sz="1700" dirty="0"/>
              <a:t>Кога едно лице депонира пари, </a:t>
            </a:r>
            <a:r>
              <a:rPr lang="mk-MK" sz="1700" dirty="0"/>
              <a:t>б</a:t>
            </a:r>
            <a:r>
              <a:rPr lang="en-US" sz="1700" dirty="0"/>
              <a:t>анката плаќа камата за парите</a:t>
            </a:r>
            <a:r>
              <a:rPr lang="mk-MK" sz="1700" dirty="0"/>
              <a:t> кои ги има</a:t>
            </a:r>
            <a:r>
              <a:rPr lang="en-US" sz="1700" dirty="0"/>
              <a:t> на располагање, додека поединецот добива камата, најчесто на крајот на </a:t>
            </a:r>
            <a:r>
              <a:rPr lang="en-US" sz="1700" dirty="0" smtClean="0"/>
              <a:t>годината.</a:t>
            </a:r>
            <a:endParaRPr lang="mk-MK" sz="1700" dirty="0"/>
          </a:p>
          <a:p>
            <a:pPr marL="285750" lvl="0" indent="-285750">
              <a:buFont typeface="Arial" panose="020B0604020202020204" pitchFamily="34" charset="0"/>
              <a:buChar char="•"/>
            </a:pPr>
            <a:r>
              <a:rPr lang="mk-MK" sz="1700" dirty="0" smtClean="0"/>
              <a:t>Спротивно </a:t>
            </a:r>
            <a:r>
              <a:rPr lang="mk-MK" sz="1700" dirty="0"/>
              <a:t>од тоа</a:t>
            </a:r>
            <a:r>
              <a:rPr lang="en-US" sz="1700" dirty="0"/>
              <a:t>, кога физичко лице </a:t>
            </a:r>
            <a:r>
              <a:rPr lang="mk-MK" sz="1700" dirty="0"/>
              <a:t>зема и </a:t>
            </a:r>
            <a:r>
              <a:rPr lang="en-US" sz="1700" dirty="0"/>
              <a:t>добива заем</a:t>
            </a:r>
            <a:r>
              <a:rPr lang="mk-MK" sz="1700" dirty="0"/>
              <a:t> (кредит)</a:t>
            </a:r>
            <a:r>
              <a:rPr lang="en-US" sz="1700" dirty="0"/>
              <a:t> од банка, обврската за плаќање на каматата е на физичкото лице кое го добило заемот.  </a:t>
            </a:r>
            <a:r>
              <a:rPr lang="en-GB" sz="1700" dirty="0"/>
              <a:t> </a:t>
            </a:r>
          </a:p>
        </p:txBody>
      </p:sp>
    </p:spTree>
    <p:extLst>
      <p:ext uri="{BB962C8B-B14F-4D97-AF65-F5344CB8AC3E}">
        <p14:creationId xmlns:p14="http://schemas.microsoft.com/office/powerpoint/2010/main" val="21896741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2" y="-279372"/>
            <a:ext cx="9144000" cy="5142857"/>
          </a:xfrm>
          <a:prstGeom prst="rect">
            <a:avLst/>
          </a:prstGeom>
        </p:spPr>
      </p:pic>
      <p:sp>
        <p:nvSpPr>
          <p:cNvPr id="5" name="TextBox 4">
            <a:extLst>
              <a:ext uri="{FF2B5EF4-FFF2-40B4-BE49-F238E27FC236}">
                <a16:creationId xmlns:a16="http://schemas.microsoft.com/office/drawing/2014/main" id="{5ABD7553-A32E-6B24-F453-D2F8E0928ACF}"/>
              </a:ext>
            </a:extLst>
          </p:cNvPr>
          <p:cNvSpPr txBox="1"/>
          <p:nvPr/>
        </p:nvSpPr>
        <p:spPr>
          <a:xfrm>
            <a:off x="479608" y="703298"/>
            <a:ext cx="8166100" cy="388696"/>
          </a:xfrm>
          <a:prstGeom prst="rect">
            <a:avLst/>
          </a:prstGeom>
          <a:noFill/>
        </p:spPr>
        <p:txBody>
          <a:bodyPr wrap="square" rtlCol="0">
            <a:spAutoFit/>
          </a:bodyPr>
          <a:lstStyle/>
          <a:p>
            <a:pPr>
              <a:lnSpc>
                <a:spcPct val="107000"/>
              </a:lnSpc>
              <a:spcAft>
                <a:spcPts val="800"/>
              </a:spcAft>
            </a:pPr>
            <a:r>
              <a:rPr lang="mk-MK" b="1" dirty="0" smtClean="0">
                <a:latin typeface="Calibri" panose="020F0502020204030204" pitchFamily="34" charset="0"/>
                <a:ea typeface="Calibri" panose="020F0502020204030204" pitchFamily="34" charset="0"/>
                <a:cs typeface="Times New Roman" panose="02020603050405020304" pitchFamily="18" charset="0"/>
              </a:rPr>
              <a:t>Банките како финансиски институции</a:t>
            </a:r>
            <a:endParaRPr lang="en-US"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479608" y="1091994"/>
            <a:ext cx="8166100" cy="4308872"/>
          </a:xfrm>
          <a:prstGeom prst="rect">
            <a:avLst/>
          </a:prstGeom>
        </p:spPr>
        <p:txBody>
          <a:bodyPr wrap="square">
            <a:spAutoFit/>
          </a:bodyPr>
          <a:lstStyle/>
          <a:p>
            <a:r>
              <a:rPr lang="mk-MK" sz="1600" dirty="0"/>
              <a:t>Банките се најзастапените финансиски институции во многу држави, па и во целиот свет. Основната функција на банките од една страна е да пребира депозити (од физичките и правните лица), додека од друга страна да одобрува кредити (исто за физички лица и компании).</a:t>
            </a:r>
          </a:p>
          <a:p>
            <a:r>
              <a:rPr lang="mk-MK" sz="1600" dirty="0"/>
              <a:t>Цената за овие две услуги (штедење и кредитирање) се нарекува „каматна стапка“</a:t>
            </a:r>
          </a:p>
          <a:p>
            <a:r>
              <a:rPr lang="mk-MK" sz="1600" dirty="0"/>
              <a:t>•	Каматна стапка на депозитите – се плаќаат од банката кон депонентот</a:t>
            </a:r>
          </a:p>
          <a:p>
            <a:r>
              <a:rPr lang="mk-MK" sz="1600" dirty="0"/>
              <a:t>•	Каматна стапка на кредити – се плаќаат од страна на кредитокорисникот кон </a:t>
            </a:r>
            <a:r>
              <a:rPr lang="mk-MK" sz="1600" dirty="0" smtClean="0"/>
              <a:t>банката</a:t>
            </a:r>
          </a:p>
          <a:p>
            <a:endParaRPr lang="en-US" sz="1600" dirty="0"/>
          </a:p>
          <a:p>
            <a:r>
              <a:rPr lang="mk-MK" sz="1600" b="1" dirty="0" smtClean="0"/>
              <a:t>Задача</a:t>
            </a:r>
            <a:r>
              <a:rPr lang="en-US" sz="1600" b="1" dirty="0" smtClean="0"/>
              <a:t> </a:t>
            </a:r>
            <a:r>
              <a:rPr lang="en-US" sz="1600" b="1" dirty="0"/>
              <a:t>5: </a:t>
            </a:r>
            <a:r>
              <a:rPr lang="mk-MK" sz="1600" b="1" dirty="0" smtClean="0"/>
              <a:t>Студија на случај</a:t>
            </a:r>
            <a:endParaRPr lang="en-GB" sz="1600" dirty="0"/>
          </a:p>
          <a:p>
            <a:r>
              <a:rPr lang="mk-MK" sz="1600" dirty="0"/>
              <a:t>Изберете било која банка во државата. </a:t>
            </a:r>
          </a:p>
          <a:p>
            <a:r>
              <a:rPr lang="mk-MK" sz="1600" dirty="0"/>
              <a:t>Направете истражување во врска со следното: </a:t>
            </a:r>
          </a:p>
          <a:p>
            <a:r>
              <a:rPr lang="mk-MK" sz="1600" dirty="0"/>
              <a:t>-	Колкава е каматната стапка што ја нуди банката за орочен депозит на една година?</a:t>
            </a:r>
          </a:p>
          <a:p>
            <a:r>
              <a:rPr lang="mk-MK" sz="1600" dirty="0"/>
              <a:t>-	Колкава е каматната стапка за потрошувачки кредит со рок на враќање од 5 години?</a:t>
            </a:r>
          </a:p>
          <a:p>
            <a:endParaRPr lang="mk-MK" sz="1600" dirty="0"/>
          </a:p>
          <a:p>
            <a:r>
              <a:rPr lang="mk-MK" sz="1600" dirty="0"/>
              <a:t>Споредете ги каматните стапки. Која каматна стапка е повисока?</a:t>
            </a:r>
          </a:p>
          <a:p>
            <a:r>
              <a:rPr lang="mk-MK" sz="1600" dirty="0"/>
              <a:t>Елаборирајте го вашиот одговор и објаснете ги разликите. </a:t>
            </a:r>
          </a:p>
          <a:p>
            <a:r>
              <a:rPr lang="en-GB" dirty="0"/>
              <a:t> </a:t>
            </a:r>
          </a:p>
        </p:txBody>
      </p:sp>
    </p:spTree>
    <p:extLst>
      <p:ext uri="{BB962C8B-B14F-4D97-AF65-F5344CB8AC3E}">
        <p14:creationId xmlns:p14="http://schemas.microsoft.com/office/powerpoint/2010/main" val="39870877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5" name="TextBox 4">
            <a:extLst>
              <a:ext uri="{FF2B5EF4-FFF2-40B4-BE49-F238E27FC236}">
                <a16:creationId xmlns:a16="http://schemas.microsoft.com/office/drawing/2014/main" id="{5ABD7553-A32E-6B24-F453-D2F8E0928ACF}"/>
              </a:ext>
            </a:extLst>
          </p:cNvPr>
          <p:cNvSpPr txBox="1"/>
          <p:nvPr/>
        </p:nvSpPr>
        <p:spPr>
          <a:xfrm>
            <a:off x="2232024" y="2110084"/>
            <a:ext cx="5612168" cy="1569660"/>
          </a:xfrm>
          <a:prstGeom prst="rect">
            <a:avLst/>
          </a:prstGeom>
          <a:noFill/>
        </p:spPr>
        <p:txBody>
          <a:bodyPr wrap="square" rtlCol="0">
            <a:spAutoFit/>
          </a:bodyPr>
          <a:lstStyle/>
          <a:p>
            <a:pPr algn="ctr"/>
            <a:r>
              <a:rPr lang="mk-MK" sz="2400" b="1" dirty="0" smtClean="0"/>
              <a:t>ПРОДОЛЖУВА</a:t>
            </a:r>
            <a:r>
              <a:rPr lang="en-US" sz="2400" b="1" dirty="0" smtClean="0"/>
              <a:t>..</a:t>
            </a:r>
          </a:p>
          <a:p>
            <a:pPr algn="ctr"/>
            <a:endParaRPr lang="en-US" sz="2400" b="1" dirty="0"/>
          </a:p>
          <a:p>
            <a:pPr algn="ctr"/>
            <a:r>
              <a:rPr lang="mk-MK" sz="2400" b="1" dirty="0" smtClean="0"/>
              <a:t>Модул</a:t>
            </a:r>
            <a:r>
              <a:rPr lang="en-US" sz="2400" b="1" dirty="0" smtClean="0"/>
              <a:t> 5: </a:t>
            </a:r>
            <a:r>
              <a:rPr lang="mk-MK" sz="2400" b="1" dirty="0" smtClean="0"/>
              <a:t>Финансиската писменост и професионалниот живот</a:t>
            </a:r>
            <a:endParaRPr lang="en-US" sz="2800" b="1" dirty="0" smtClean="0"/>
          </a:p>
        </p:txBody>
      </p:sp>
    </p:spTree>
    <p:extLst>
      <p:ext uri="{BB962C8B-B14F-4D97-AF65-F5344CB8AC3E}">
        <p14:creationId xmlns:p14="http://schemas.microsoft.com/office/powerpoint/2010/main" val="12348509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338C2331-E73C-428F-BB51-FB5D857241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798217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5ABD7553-A32E-6B24-F453-D2F8E0928ACF}"/>
              </a:ext>
            </a:extLst>
          </p:cNvPr>
          <p:cNvSpPr txBox="1"/>
          <p:nvPr/>
        </p:nvSpPr>
        <p:spPr>
          <a:xfrm>
            <a:off x="1733754" y="1745681"/>
            <a:ext cx="7107084" cy="2923877"/>
          </a:xfrm>
          <a:prstGeom prst="rect">
            <a:avLst/>
          </a:prstGeom>
          <a:noFill/>
        </p:spPr>
        <p:txBody>
          <a:bodyPr wrap="square" rtlCol="0">
            <a:spAutoFit/>
          </a:bodyPr>
          <a:lstStyle/>
          <a:p>
            <a:r>
              <a:rPr lang="mk-MK" b="1" dirty="0" smtClean="0"/>
              <a:t>Цели на учењето</a:t>
            </a:r>
            <a:r>
              <a:rPr lang="en-US" b="1" dirty="0" smtClean="0"/>
              <a:t>:</a:t>
            </a:r>
          </a:p>
          <a:p>
            <a:endParaRPr lang="en-US" sz="1200" dirty="0"/>
          </a:p>
          <a:p>
            <a:pPr lvl="0"/>
            <a:r>
              <a:rPr lang="mk-MK" sz="1400" dirty="0"/>
              <a:t>а</a:t>
            </a:r>
            <a:r>
              <a:rPr lang="mk-MK" sz="1400" dirty="0" smtClean="0"/>
              <a:t>)   Да се разбере </a:t>
            </a:r>
            <a:r>
              <a:rPr lang="mk-MK" sz="1400" b="1" dirty="0" smtClean="0"/>
              <a:t>буџетот во поширока смисла</a:t>
            </a:r>
            <a:r>
              <a:rPr lang="en-US" sz="1400" dirty="0" smtClean="0"/>
              <a:t>:</a:t>
            </a:r>
          </a:p>
          <a:p>
            <a:pPr marL="285750" lvl="0" indent="-285750">
              <a:buFontTx/>
              <a:buChar char="-"/>
            </a:pPr>
            <a:r>
              <a:rPr lang="mk-MK" sz="1400" dirty="0" smtClean="0"/>
              <a:t>Државен буџет, Општински/Регионален буџет, Буџет на приватна компанија, Семеен/Личен буџет</a:t>
            </a:r>
            <a:endParaRPr lang="en-US" sz="1400" dirty="0"/>
          </a:p>
          <a:p>
            <a:r>
              <a:rPr lang="ru-RU" sz="1400" dirty="0" smtClean="0"/>
              <a:t>б)    Да </a:t>
            </a:r>
            <a:r>
              <a:rPr lang="ru-RU" sz="1400" dirty="0"/>
              <a:t>се согледа важноста на </a:t>
            </a:r>
            <a:r>
              <a:rPr lang="ru-RU" sz="1400" b="1" dirty="0"/>
              <a:t>планирањето и одлучувањето </a:t>
            </a:r>
            <a:r>
              <a:rPr lang="ru-RU" sz="1400" dirty="0"/>
              <a:t>во однос на управувањето со личните </a:t>
            </a:r>
            <a:r>
              <a:rPr lang="ru-RU" sz="1400" dirty="0" smtClean="0"/>
              <a:t>финансии;</a:t>
            </a:r>
            <a:endParaRPr lang="mk-MK" sz="1400" dirty="0"/>
          </a:p>
          <a:p>
            <a:r>
              <a:rPr lang="mk-MK" sz="1400" dirty="0" smtClean="0"/>
              <a:t>в)   </a:t>
            </a:r>
            <a:r>
              <a:rPr lang="ru-RU" sz="1400" dirty="0" smtClean="0"/>
              <a:t>Да </a:t>
            </a:r>
            <a:r>
              <a:rPr lang="mk-MK" sz="1400" dirty="0" smtClean="0"/>
              <a:t>се стекне способност за носење на </a:t>
            </a:r>
            <a:r>
              <a:rPr lang="ru-RU" sz="1400" b="1" dirty="0" smtClean="0"/>
              <a:t>квалитетни </a:t>
            </a:r>
            <a:r>
              <a:rPr lang="ru-RU" sz="1400" b="1" dirty="0"/>
              <a:t>финансиски одлуки</a:t>
            </a:r>
            <a:r>
              <a:rPr lang="en-GB" sz="1400" dirty="0" smtClean="0"/>
              <a:t>;</a:t>
            </a:r>
            <a:endParaRPr lang="mk-MK" sz="1400" dirty="0"/>
          </a:p>
          <a:p>
            <a:r>
              <a:rPr lang="mk-MK" sz="1400" dirty="0" smtClean="0"/>
              <a:t>г)   Да се научат </a:t>
            </a:r>
            <a:r>
              <a:rPr lang="mk-MK" sz="1400" b="1" dirty="0" smtClean="0"/>
              <a:t>главните области во процесот на управување со личните финансии</a:t>
            </a:r>
            <a:r>
              <a:rPr lang="en-GB" sz="1400" dirty="0" smtClean="0"/>
              <a:t>;</a:t>
            </a:r>
            <a:endParaRPr lang="mk-MK" sz="1400" dirty="0"/>
          </a:p>
          <a:p>
            <a:r>
              <a:rPr lang="mk-MK" sz="1400" dirty="0" smtClean="0"/>
              <a:t>д)  </a:t>
            </a:r>
            <a:r>
              <a:rPr lang="ru-RU" sz="1400" dirty="0" smtClean="0"/>
              <a:t>Да се стекне </a:t>
            </a:r>
            <a:r>
              <a:rPr lang="ru-RU" sz="1400" b="1" dirty="0" smtClean="0"/>
              <a:t>знаење за креирање, менување, прилагодување и следење на </a:t>
            </a:r>
            <a:r>
              <a:rPr lang="ru-RU" sz="1400" b="1" dirty="0"/>
              <a:t>„спроведувањето“ на личниот или семејниот </a:t>
            </a:r>
            <a:r>
              <a:rPr lang="ru-RU" sz="1400" b="1" dirty="0" smtClean="0"/>
              <a:t>буџет</a:t>
            </a:r>
            <a:r>
              <a:rPr lang="ru-RU" sz="1400" dirty="0" smtClean="0"/>
              <a:t>;</a:t>
            </a:r>
            <a:endParaRPr lang="mk-MK" sz="1400" dirty="0"/>
          </a:p>
          <a:p>
            <a:r>
              <a:rPr lang="mk-MK" sz="1400" dirty="0" smtClean="0"/>
              <a:t>ѓ)   </a:t>
            </a:r>
            <a:r>
              <a:rPr lang="ru-RU" sz="1400" dirty="0" smtClean="0"/>
              <a:t>Да </a:t>
            </a:r>
            <a:r>
              <a:rPr lang="ru-RU" sz="1400" dirty="0"/>
              <a:t>се стекнат основни макроекономски знаења</a:t>
            </a:r>
            <a:r>
              <a:rPr lang="en-US" sz="1400" dirty="0" smtClean="0"/>
              <a:t>;</a:t>
            </a:r>
            <a:endParaRPr lang="mk-MK" sz="1400" dirty="0"/>
          </a:p>
          <a:p>
            <a:r>
              <a:rPr lang="mk-MK" sz="1400" dirty="0"/>
              <a:t>е</a:t>
            </a:r>
            <a:r>
              <a:rPr lang="mk-MK" sz="1400" dirty="0" smtClean="0"/>
              <a:t>)  </a:t>
            </a:r>
            <a:r>
              <a:rPr lang="ru-RU" sz="1400" dirty="0" smtClean="0"/>
              <a:t>Да се направи релација меѓу личното </a:t>
            </a:r>
            <a:r>
              <a:rPr lang="ru-RU" sz="1400" dirty="0"/>
              <a:t>буџетирање </a:t>
            </a:r>
            <a:r>
              <a:rPr lang="ru-RU" sz="1400" dirty="0" smtClean="0"/>
              <a:t>и </a:t>
            </a:r>
            <a:r>
              <a:rPr lang="ru-RU" sz="1400" dirty="0"/>
              <a:t>основните финансиски услуги</a:t>
            </a:r>
            <a:r>
              <a:rPr lang="en-US" sz="1400" dirty="0" smtClean="0"/>
              <a:t>;</a:t>
            </a:r>
            <a:endParaRPr lang="mk-MK" sz="1400" dirty="0" smtClean="0"/>
          </a:p>
        </p:txBody>
      </p:sp>
      <p:pic>
        <p:nvPicPr>
          <p:cNvPr id="4" name="Picture 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85569" y="1142476"/>
            <a:ext cx="845024" cy="704850"/>
          </a:xfrm>
          <a:prstGeom prst="rect">
            <a:avLst/>
          </a:prstGeom>
        </p:spPr>
      </p:pic>
      <p:sp>
        <p:nvSpPr>
          <p:cNvPr id="5" name="TextBox 4">
            <a:extLst>
              <a:ext uri="{FF2B5EF4-FFF2-40B4-BE49-F238E27FC236}">
                <a16:creationId xmlns:a16="http://schemas.microsoft.com/office/drawing/2014/main" id="{5ABD7553-A32E-6B24-F453-D2F8E0928ACF}"/>
              </a:ext>
            </a:extLst>
          </p:cNvPr>
          <p:cNvSpPr txBox="1"/>
          <p:nvPr/>
        </p:nvSpPr>
        <p:spPr>
          <a:xfrm>
            <a:off x="1563469" y="1195118"/>
            <a:ext cx="8166100" cy="369332"/>
          </a:xfrm>
          <a:prstGeom prst="rect">
            <a:avLst/>
          </a:prstGeom>
          <a:noFill/>
        </p:spPr>
        <p:txBody>
          <a:bodyPr wrap="square" rtlCol="0">
            <a:spAutoFit/>
          </a:bodyPr>
          <a:lstStyle/>
          <a:p>
            <a:r>
              <a:rPr lang="mk-MK" b="1" dirty="0" smtClean="0"/>
              <a:t>Пред да започнеме – кои се целите на оваа сесија</a:t>
            </a:r>
            <a:r>
              <a:rPr lang="en-US" b="1" dirty="0" smtClean="0"/>
              <a:t>?</a:t>
            </a:r>
            <a:endParaRPr lang="en-US" dirty="0"/>
          </a:p>
        </p:txBody>
      </p:sp>
    </p:spTree>
    <p:extLst>
      <p:ext uri="{BB962C8B-B14F-4D97-AF65-F5344CB8AC3E}">
        <p14:creationId xmlns:p14="http://schemas.microsoft.com/office/powerpoint/2010/main" val="24804158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5ABD7553-A32E-6B24-F453-D2F8E0928ACF}"/>
              </a:ext>
            </a:extLst>
          </p:cNvPr>
          <p:cNvSpPr txBox="1"/>
          <p:nvPr/>
        </p:nvSpPr>
        <p:spPr>
          <a:xfrm>
            <a:off x="1733754" y="1745681"/>
            <a:ext cx="7107084" cy="2769989"/>
          </a:xfrm>
          <a:prstGeom prst="rect">
            <a:avLst/>
          </a:prstGeom>
          <a:noFill/>
        </p:spPr>
        <p:txBody>
          <a:bodyPr wrap="square" rtlCol="0">
            <a:spAutoFit/>
          </a:bodyPr>
          <a:lstStyle/>
          <a:p>
            <a:endParaRPr lang="en-US" sz="1200" dirty="0"/>
          </a:p>
          <a:p>
            <a:pPr marL="285750" indent="-285750">
              <a:buFont typeface="Arial" panose="020B0604020202020204" pitchFamily="34" charset="0"/>
              <a:buChar char="•"/>
            </a:pPr>
            <a:r>
              <a:rPr lang="mk-MK" b="1" dirty="0"/>
              <a:t>Основите на личните финансии и </a:t>
            </a:r>
            <a:r>
              <a:rPr lang="mk-MK" b="1" dirty="0" smtClean="0"/>
              <a:t>буџетирањето</a:t>
            </a:r>
            <a:r>
              <a:rPr lang="en-GB" b="1" dirty="0" smtClean="0"/>
              <a:t> </a:t>
            </a:r>
            <a:r>
              <a:rPr lang="en-US" b="1" dirty="0" smtClean="0"/>
              <a:t>– </a:t>
            </a:r>
            <a:r>
              <a:rPr lang="mk-MK" dirty="0" smtClean="0"/>
              <a:t>Што претставува буџетот и како е поврзан со личните финансии</a:t>
            </a:r>
            <a:r>
              <a:rPr lang="en-US" dirty="0" smtClean="0"/>
              <a:t>. </a:t>
            </a:r>
            <a:r>
              <a:rPr lang="mk-MK" dirty="0" smtClean="0"/>
              <a:t>Кои видови буџет постојат и како да се подготви сопствен буџет</a:t>
            </a:r>
            <a:endParaRPr lang="en-US" dirty="0"/>
          </a:p>
          <a:p>
            <a:pPr marL="285750" indent="-285750">
              <a:buFont typeface="Arial" panose="020B0604020202020204" pitchFamily="34" charset="0"/>
              <a:buChar char="•"/>
            </a:pPr>
            <a:r>
              <a:rPr lang="en-US" b="1" dirty="0"/>
              <a:t>Буџетирање - Управување со личните </a:t>
            </a:r>
            <a:r>
              <a:rPr lang="en-US" b="1" dirty="0" smtClean="0"/>
              <a:t>финансии</a:t>
            </a:r>
            <a:r>
              <a:rPr lang="mk-MK" b="1" dirty="0" smtClean="0"/>
              <a:t> </a:t>
            </a:r>
            <a:r>
              <a:rPr lang="en-US" b="1" dirty="0" smtClean="0"/>
              <a:t>– </a:t>
            </a:r>
            <a:r>
              <a:rPr lang="mk-MK" dirty="0"/>
              <a:t>Кои се клучните области кои треба да се решат во процесот на буџетирање и како макроекономските варијабли влијаат на личните финансии</a:t>
            </a:r>
            <a:r>
              <a:rPr lang="mk-MK" dirty="0" smtClean="0"/>
              <a:t>.</a:t>
            </a:r>
          </a:p>
          <a:p>
            <a:pPr marL="285750" indent="-285750">
              <a:buFont typeface="Arial" panose="020B0604020202020204" pitchFamily="34" charset="0"/>
              <a:buChar char="•"/>
            </a:pPr>
            <a:r>
              <a:rPr lang="en-US" b="1" dirty="0"/>
              <a:t>Финансиските услуги и личниот </a:t>
            </a:r>
            <a:r>
              <a:rPr lang="en-US" b="1" dirty="0" smtClean="0"/>
              <a:t>буџет</a:t>
            </a:r>
            <a:r>
              <a:rPr lang="mk-MK" b="1" dirty="0" smtClean="0"/>
              <a:t> </a:t>
            </a:r>
            <a:r>
              <a:rPr lang="en-US" b="1" dirty="0" smtClean="0"/>
              <a:t>– </a:t>
            </a:r>
            <a:r>
              <a:rPr lang="mk-MK" dirty="0"/>
              <a:t>Како финансиските производи и услуги се поврзани со управувањето со личните финансии.</a:t>
            </a:r>
            <a:endParaRPr lang="en-US" dirty="0"/>
          </a:p>
        </p:txBody>
      </p:sp>
      <p:pic>
        <p:nvPicPr>
          <p:cNvPr id="4" name="Picture 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85569" y="1142476"/>
            <a:ext cx="845024" cy="704850"/>
          </a:xfrm>
          <a:prstGeom prst="rect">
            <a:avLst/>
          </a:prstGeom>
        </p:spPr>
      </p:pic>
      <p:sp>
        <p:nvSpPr>
          <p:cNvPr id="5" name="TextBox 4">
            <a:extLst>
              <a:ext uri="{FF2B5EF4-FFF2-40B4-BE49-F238E27FC236}">
                <a16:creationId xmlns:a16="http://schemas.microsoft.com/office/drawing/2014/main" id="{5ABD7553-A32E-6B24-F453-D2F8E0928ACF}"/>
              </a:ext>
            </a:extLst>
          </p:cNvPr>
          <p:cNvSpPr txBox="1"/>
          <p:nvPr/>
        </p:nvSpPr>
        <p:spPr>
          <a:xfrm>
            <a:off x="1563469" y="1195118"/>
            <a:ext cx="8166100" cy="369332"/>
          </a:xfrm>
          <a:prstGeom prst="rect">
            <a:avLst/>
          </a:prstGeom>
          <a:noFill/>
        </p:spPr>
        <p:txBody>
          <a:bodyPr wrap="square" rtlCol="0">
            <a:spAutoFit/>
          </a:bodyPr>
          <a:lstStyle/>
          <a:p>
            <a:r>
              <a:rPr lang="mk-MK" b="1" dirty="0" smtClean="0"/>
              <a:t>На денешната сесија, ќе зборуваме за</a:t>
            </a:r>
            <a:r>
              <a:rPr lang="en-US" b="1" dirty="0"/>
              <a:t>:</a:t>
            </a:r>
            <a:endParaRPr lang="en-US" dirty="0"/>
          </a:p>
        </p:txBody>
      </p:sp>
    </p:spTree>
    <p:extLst>
      <p:ext uri="{BB962C8B-B14F-4D97-AF65-F5344CB8AC3E}">
        <p14:creationId xmlns:p14="http://schemas.microsoft.com/office/powerpoint/2010/main" val="12935235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5ABD7553-A32E-6B24-F453-D2F8E0928ACF}"/>
              </a:ext>
            </a:extLst>
          </p:cNvPr>
          <p:cNvSpPr txBox="1"/>
          <p:nvPr/>
        </p:nvSpPr>
        <p:spPr>
          <a:xfrm>
            <a:off x="536538" y="1305475"/>
            <a:ext cx="4437798" cy="2862322"/>
          </a:xfrm>
          <a:prstGeom prst="rect">
            <a:avLst/>
          </a:prstGeom>
          <a:noFill/>
        </p:spPr>
        <p:txBody>
          <a:bodyPr wrap="square" rtlCol="0">
            <a:spAutoFit/>
          </a:bodyPr>
          <a:lstStyle/>
          <a:p>
            <a:r>
              <a:rPr lang="mk-MK" sz="3600" b="1" dirty="0" smtClean="0"/>
              <a:t>ДЕЛ</a:t>
            </a:r>
            <a:r>
              <a:rPr lang="en-US" sz="3600" b="1" dirty="0" smtClean="0"/>
              <a:t> 1: </a:t>
            </a:r>
          </a:p>
          <a:p>
            <a:r>
              <a:rPr lang="mk-MK" sz="3600" b="1" dirty="0" smtClean="0"/>
              <a:t>ОСНОВИ НА ЛИЧНИТЕ ФИНАНСИИ И БУЏЕТИРАЊЕТО</a:t>
            </a:r>
            <a:endParaRPr lang="en-US" sz="3600" b="1" dirty="0" smtClean="0">
              <a:solidFill>
                <a:srgbClr val="FF0000"/>
              </a:solidFill>
            </a:endParaRPr>
          </a:p>
        </p:txBody>
      </p:sp>
      <p:sp>
        <p:nvSpPr>
          <p:cNvPr id="4" name="TextBox 3">
            <a:extLst>
              <a:ext uri="{FF2B5EF4-FFF2-40B4-BE49-F238E27FC236}">
                <a16:creationId xmlns:a16="http://schemas.microsoft.com/office/drawing/2014/main" id="{63CC663A-5C39-D009-13E1-42C7E3AA561B}"/>
              </a:ext>
            </a:extLst>
          </p:cNvPr>
          <p:cNvSpPr txBox="1"/>
          <p:nvPr/>
        </p:nvSpPr>
        <p:spPr>
          <a:xfrm>
            <a:off x="5360590" y="1367030"/>
            <a:ext cx="3397156" cy="2800767"/>
          </a:xfrm>
          <a:prstGeom prst="rect">
            <a:avLst/>
          </a:prstGeom>
          <a:noFill/>
        </p:spPr>
        <p:txBody>
          <a:bodyPr wrap="square">
            <a:spAutoFit/>
          </a:bodyPr>
          <a:lstStyle/>
          <a:p>
            <a:r>
              <a:rPr lang="mk-MK" sz="1600" i="1" dirty="0" smtClean="0">
                <a:solidFill>
                  <a:srgbClr val="3C3F44"/>
                </a:solidFill>
              </a:rPr>
              <a:t>„Финансиското </a:t>
            </a:r>
            <a:r>
              <a:rPr lang="mk-MK" sz="1600" i="1" dirty="0">
                <a:solidFill>
                  <a:srgbClr val="3C3F44"/>
                </a:solidFill>
              </a:rPr>
              <a:t>планирање и буџетирањето се активности кои се применливи како на високо ниво (планирање на буџет за цела држава во износ од неколку милијарди евра), така и за едноставен човек, студент или семејство (планирање на 10 евра кој ученикот ги добил од неговите родители за неколку денови на училиште</a:t>
            </a:r>
            <a:r>
              <a:rPr lang="mk-MK" sz="1600" i="1" dirty="0" smtClean="0">
                <a:solidFill>
                  <a:srgbClr val="3C3F44"/>
                </a:solidFill>
              </a:rPr>
              <a:t>).“</a:t>
            </a:r>
            <a:endParaRPr lang="en-US" sz="1600" i="1" dirty="0">
              <a:solidFill>
                <a:srgbClr val="3C3F44"/>
              </a:solidFill>
            </a:endParaRPr>
          </a:p>
        </p:txBody>
      </p:sp>
    </p:spTree>
    <p:extLst>
      <p:ext uri="{BB962C8B-B14F-4D97-AF65-F5344CB8AC3E}">
        <p14:creationId xmlns:p14="http://schemas.microsoft.com/office/powerpoint/2010/main" val="32738124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4028"/>
            <a:ext cx="9144000" cy="5142857"/>
          </a:xfrm>
          <a:prstGeom prst="rect">
            <a:avLst/>
          </a:prstGeom>
        </p:spPr>
      </p:pic>
      <p:sp>
        <p:nvSpPr>
          <p:cNvPr id="5" name="TextBox 4">
            <a:extLst>
              <a:ext uri="{FF2B5EF4-FFF2-40B4-BE49-F238E27FC236}">
                <a16:creationId xmlns:a16="http://schemas.microsoft.com/office/drawing/2014/main" id="{5ABD7553-A32E-6B24-F453-D2F8E0928ACF}"/>
              </a:ext>
            </a:extLst>
          </p:cNvPr>
          <p:cNvSpPr txBox="1"/>
          <p:nvPr/>
        </p:nvSpPr>
        <p:spPr>
          <a:xfrm>
            <a:off x="643410" y="1091903"/>
            <a:ext cx="8166100" cy="388696"/>
          </a:xfrm>
          <a:prstGeom prst="rect">
            <a:avLst/>
          </a:prstGeom>
          <a:noFill/>
        </p:spPr>
        <p:txBody>
          <a:bodyPr wrap="square" rtlCol="0">
            <a:spAutoFit/>
          </a:bodyPr>
          <a:lstStyle/>
          <a:p>
            <a:pPr>
              <a:lnSpc>
                <a:spcPct val="107000"/>
              </a:lnSpc>
              <a:spcAft>
                <a:spcPts val="800"/>
              </a:spcAft>
            </a:pPr>
            <a:r>
              <a:rPr lang="mk-MK" b="1" dirty="0" smtClean="0">
                <a:latin typeface="Calibri" panose="020F0502020204030204" pitchFamily="34" charset="0"/>
                <a:ea typeface="Calibri" panose="020F0502020204030204" pitchFamily="34" charset="0"/>
                <a:cs typeface="Times New Roman" panose="02020603050405020304" pitchFamily="18" charset="0"/>
              </a:rPr>
              <a:t>ЛИЧНИ ФИНАНСИИ</a:t>
            </a:r>
            <a:r>
              <a:rPr lang="en-US" b="1" dirty="0" smtClean="0">
                <a:latin typeface="Calibri" panose="020F0502020204030204" pitchFamily="34" charset="0"/>
                <a:ea typeface="Calibri" panose="020F0502020204030204" pitchFamily="34" charset="0"/>
                <a:cs typeface="Times New Roman" panose="02020603050405020304" pitchFamily="18" charset="0"/>
              </a:rPr>
              <a:t>……… </a:t>
            </a:r>
            <a:r>
              <a:rPr lang="mk-MK" b="1" dirty="0" smtClean="0">
                <a:latin typeface="Calibri" panose="020F0502020204030204" pitchFamily="34" charset="0"/>
                <a:ea typeface="Calibri" panose="020F0502020204030204" pitchFamily="34" charset="0"/>
                <a:cs typeface="Times New Roman" panose="02020603050405020304" pitchFamily="18" charset="0"/>
              </a:rPr>
              <a:t>ШТО ОЗНАЧУВААТ ТИЕ</a:t>
            </a:r>
            <a:r>
              <a:rPr lang="en-US" b="1" dirty="0" smtClean="0">
                <a:latin typeface="Calibri" panose="020F0502020204030204" pitchFamily="34" charset="0"/>
                <a:ea typeface="Calibri" panose="020F0502020204030204" pitchFamily="34" charset="0"/>
                <a:cs typeface="Times New Roman" panose="02020603050405020304" pitchFamily="18" charset="0"/>
              </a:rPr>
              <a:t>?</a:t>
            </a:r>
            <a:endParaRPr lang="en-US"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53D850F6-1246-B164-860E-FEEDAA5492EC}"/>
              </a:ext>
            </a:extLst>
          </p:cNvPr>
          <p:cNvSpPr txBox="1"/>
          <p:nvPr/>
        </p:nvSpPr>
        <p:spPr>
          <a:xfrm>
            <a:off x="643410" y="1528056"/>
            <a:ext cx="8166100" cy="607539"/>
          </a:xfrm>
          <a:prstGeom prst="rect">
            <a:avLst/>
          </a:prstGeom>
          <a:noFill/>
        </p:spPr>
        <p:txBody>
          <a:bodyPr wrap="square" rtlCol="0">
            <a:spAutoFit/>
          </a:bodyPr>
          <a:lstStyle/>
          <a:p>
            <a:pPr algn="just">
              <a:lnSpc>
                <a:spcPct val="107000"/>
              </a:lnSpc>
              <a:spcAft>
                <a:spcPts val="800"/>
              </a:spcAft>
            </a:pPr>
            <a:r>
              <a:rPr lang="mk-MK" sz="1600" b="1" dirty="0"/>
              <a:t>Личните финансии </a:t>
            </a:r>
            <a:r>
              <a:rPr lang="mk-MK" sz="1600" dirty="0"/>
              <a:t>може да се дефинираат како „финансии што ги имаме за лична или семејна употреба“.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5ABD7553-A32E-6B24-F453-D2F8E0928ACF}"/>
              </a:ext>
            </a:extLst>
          </p:cNvPr>
          <p:cNvSpPr txBox="1"/>
          <p:nvPr/>
        </p:nvSpPr>
        <p:spPr>
          <a:xfrm>
            <a:off x="643410" y="2183053"/>
            <a:ext cx="8166100" cy="388696"/>
          </a:xfrm>
          <a:prstGeom prst="rect">
            <a:avLst/>
          </a:prstGeom>
          <a:noFill/>
        </p:spPr>
        <p:txBody>
          <a:bodyPr wrap="square" rtlCol="0">
            <a:spAutoFit/>
          </a:bodyPr>
          <a:lstStyle/>
          <a:p>
            <a:pPr>
              <a:lnSpc>
                <a:spcPct val="107000"/>
              </a:lnSpc>
              <a:spcAft>
                <a:spcPts val="800"/>
              </a:spcAft>
            </a:pPr>
            <a:r>
              <a:rPr lang="mk-MK" b="1" dirty="0" smtClean="0">
                <a:latin typeface="Calibri" panose="020F0502020204030204" pitchFamily="34" charset="0"/>
                <a:ea typeface="Calibri" panose="020F0502020204030204" pitchFamily="34" charset="0"/>
                <a:cs typeface="Times New Roman" panose="02020603050405020304" pitchFamily="18" charset="0"/>
              </a:rPr>
              <a:t>БУЏЕТ</a:t>
            </a:r>
            <a:r>
              <a:rPr lang="en-US" b="1" dirty="0" smtClean="0">
                <a:latin typeface="Calibri" panose="020F0502020204030204" pitchFamily="34" charset="0"/>
                <a:ea typeface="Calibri" panose="020F0502020204030204" pitchFamily="34" charset="0"/>
                <a:cs typeface="Times New Roman" panose="02020603050405020304" pitchFamily="18" charset="0"/>
              </a:rPr>
              <a:t>……… </a:t>
            </a:r>
            <a:r>
              <a:rPr lang="mk-MK" b="1" dirty="0" smtClean="0">
                <a:latin typeface="Calibri" panose="020F0502020204030204" pitchFamily="34" charset="0"/>
                <a:ea typeface="Calibri" panose="020F0502020204030204" pitchFamily="34" charset="0"/>
                <a:cs typeface="Times New Roman" panose="02020603050405020304" pitchFamily="18" charset="0"/>
              </a:rPr>
              <a:t>ШТО Е ТОА</a:t>
            </a:r>
            <a:r>
              <a:rPr lang="en-US" b="1" dirty="0" smtClean="0">
                <a:latin typeface="Calibri" panose="020F0502020204030204" pitchFamily="34" charset="0"/>
                <a:ea typeface="Calibri" panose="020F0502020204030204" pitchFamily="34" charset="0"/>
                <a:cs typeface="Times New Roman" panose="02020603050405020304" pitchFamily="18" charset="0"/>
              </a:rPr>
              <a:t>?</a:t>
            </a:r>
            <a:endParaRPr lang="en-US"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53D850F6-1246-B164-860E-FEEDAA5492EC}"/>
              </a:ext>
            </a:extLst>
          </p:cNvPr>
          <p:cNvSpPr txBox="1"/>
          <p:nvPr/>
        </p:nvSpPr>
        <p:spPr>
          <a:xfrm>
            <a:off x="643410" y="2660575"/>
            <a:ext cx="8166100" cy="584775"/>
          </a:xfrm>
          <a:prstGeom prst="rect">
            <a:avLst/>
          </a:prstGeom>
          <a:noFill/>
        </p:spPr>
        <p:txBody>
          <a:bodyPr wrap="square" rtlCol="0">
            <a:spAutoFit/>
          </a:bodyPr>
          <a:lstStyle/>
          <a:p>
            <a:r>
              <a:rPr lang="en-US" sz="1600" b="1" dirty="0"/>
              <a:t>Буџетот </a:t>
            </a:r>
            <a:r>
              <a:rPr lang="en-US" sz="1600" dirty="0"/>
              <a:t>е финансиски преглед и план кој вклучува главно два дела – приходи и расходи</a:t>
            </a:r>
            <a:r>
              <a:rPr lang="mk-MK" sz="1600" dirty="0"/>
              <a:t> (трошоци)</a:t>
            </a:r>
            <a:r>
              <a:rPr lang="en-US" sz="1600" dirty="0"/>
              <a:t>, за </a:t>
            </a:r>
            <a:r>
              <a:rPr lang="mk-MK" sz="1600" dirty="0"/>
              <a:t>определен</a:t>
            </a:r>
            <a:r>
              <a:rPr lang="en-US" sz="1600" dirty="0"/>
              <a:t> дефиниран период – најчесто една година</a:t>
            </a:r>
            <a:r>
              <a:rPr lang="en-US" sz="1600" dirty="0" smtClean="0"/>
              <a:t>.</a:t>
            </a:r>
            <a:r>
              <a:rPr lang="mk-MK" sz="1600" dirty="0" smtClean="0"/>
              <a:t> </a:t>
            </a:r>
            <a:endParaRPr lang="en-GB" sz="1600" dirty="0"/>
          </a:p>
        </p:txBody>
      </p:sp>
      <p:sp>
        <p:nvSpPr>
          <p:cNvPr id="9" name="TextBox 8">
            <a:extLst>
              <a:ext uri="{FF2B5EF4-FFF2-40B4-BE49-F238E27FC236}">
                <a16:creationId xmlns:a16="http://schemas.microsoft.com/office/drawing/2014/main" id="{5ABD7553-A32E-6B24-F453-D2F8E0928ACF}"/>
              </a:ext>
            </a:extLst>
          </p:cNvPr>
          <p:cNvSpPr txBox="1"/>
          <p:nvPr/>
        </p:nvSpPr>
        <p:spPr>
          <a:xfrm>
            <a:off x="643410" y="3459040"/>
            <a:ext cx="8166100" cy="388696"/>
          </a:xfrm>
          <a:prstGeom prst="rect">
            <a:avLst/>
          </a:prstGeom>
          <a:noFill/>
        </p:spPr>
        <p:txBody>
          <a:bodyPr wrap="square" rtlCol="0">
            <a:spAutoFit/>
          </a:bodyPr>
          <a:lstStyle/>
          <a:p>
            <a:pPr>
              <a:lnSpc>
                <a:spcPct val="107000"/>
              </a:lnSpc>
              <a:spcAft>
                <a:spcPts val="800"/>
              </a:spcAft>
            </a:pPr>
            <a:r>
              <a:rPr lang="mk-MK" b="1" dirty="0" smtClean="0">
                <a:latin typeface="Calibri" panose="020F0502020204030204" pitchFamily="34" charset="0"/>
                <a:ea typeface="Calibri" panose="020F0502020204030204" pitchFamily="34" charset="0"/>
                <a:cs typeface="Times New Roman" panose="02020603050405020304" pitchFamily="18" charset="0"/>
              </a:rPr>
              <a:t>БУЏЕТИРАЊЕ</a:t>
            </a:r>
            <a:r>
              <a:rPr lang="en-US" b="1" dirty="0" smtClean="0">
                <a:latin typeface="Calibri" panose="020F0502020204030204" pitchFamily="34" charset="0"/>
                <a:ea typeface="Calibri" panose="020F0502020204030204" pitchFamily="34" charset="0"/>
                <a:cs typeface="Times New Roman" panose="02020603050405020304" pitchFamily="18" charset="0"/>
              </a:rPr>
              <a:t>……… </a:t>
            </a:r>
            <a:r>
              <a:rPr lang="mk-MK" b="1" dirty="0">
                <a:latin typeface="Calibri" panose="020F0502020204030204" pitchFamily="34" charset="0"/>
                <a:ea typeface="Calibri" panose="020F0502020204030204" pitchFamily="34" charset="0"/>
                <a:cs typeface="Times New Roman" panose="02020603050405020304" pitchFamily="18" charset="0"/>
              </a:rPr>
              <a:t>ШТО Е ТОА</a:t>
            </a:r>
            <a:r>
              <a:rPr lang="en-US" b="1" dirty="0" smtClean="0">
                <a:latin typeface="Calibri" panose="020F0502020204030204" pitchFamily="34" charset="0"/>
                <a:ea typeface="Calibri" panose="020F0502020204030204" pitchFamily="34" charset="0"/>
                <a:cs typeface="Times New Roman" panose="02020603050405020304" pitchFamily="18" charset="0"/>
              </a:rPr>
              <a:t>?</a:t>
            </a:r>
            <a:endParaRPr lang="en-US"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53D850F6-1246-B164-860E-FEEDAA5492EC}"/>
              </a:ext>
            </a:extLst>
          </p:cNvPr>
          <p:cNvSpPr txBox="1"/>
          <p:nvPr/>
        </p:nvSpPr>
        <p:spPr>
          <a:xfrm>
            <a:off x="643410" y="3867880"/>
            <a:ext cx="8166100" cy="1077218"/>
          </a:xfrm>
          <a:prstGeom prst="rect">
            <a:avLst/>
          </a:prstGeom>
          <a:noFill/>
        </p:spPr>
        <p:txBody>
          <a:bodyPr wrap="square" rtlCol="0">
            <a:spAutoFit/>
          </a:bodyPr>
          <a:lstStyle/>
          <a:p>
            <a:r>
              <a:rPr lang="en-US" sz="1600" b="1" dirty="0"/>
              <a:t>Буџетирањето </a:t>
            </a:r>
            <a:r>
              <a:rPr lang="en-US" sz="1600" dirty="0"/>
              <a:t>од друга страна е активност насочена кон управување со одреден буџет, било </a:t>
            </a:r>
            <a:r>
              <a:rPr lang="mk-MK" sz="1600" dirty="0"/>
              <a:t>тоа да е </a:t>
            </a:r>
            <a:r>
              <a:rPr lang="en-US" sz="1600" dirty="0"/>
              <a:t>личен, семеен, деловен или пошироко. Личното (или семејното) буџетирање исто така може да се нарече „управување со лични</a:t>
            </a:r>
            <a:r>
              <a:rPr lang="mk-MK" sz="1600" dirty="0"/>
              <a:t>те</a:t>
            </a:r>
            <a:r>
              <a:rPr lang="en-US" sz="1600" dirty="0"/>
              <a:t> финансии</a:t>
            </a:r>
            <a:r>
              <a:rPr lang="en-US" sz="1600" dirty="0" smtClean="0"/>
              <a:t>“.</a:t>
            </a:r>
            <a:r>
              <a:rPr lang="mk-MK" sz="1600" dirty="0" smtClean="0"/>
              <a:t> </a:t>
            </a:r>
            <a:endParaRPr lang="en-GB" sz="1600" dirty="0"/>
          </a:p>
          <a:p>
            <a:r>
              <a:rPr lang="en-GB" sz="1600" dirty="0"/>
              <a:t> </a:t>
            </a:r>
          </a:p>
        </p:txBody>
      </p:sp>
    </p:spTree>
    <p:extLst>
      <p:ext uri="{BB962C8B-B14F-4D97-AF65-F5344CB8AC3E}">
        <p14:creationId xmlns:p14="http://schemas.microsoft.com/office/powerpoint/2010/main" val="32565529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4028"/>
            <a:ext cx="9144000" cy="5142857"/>
          </a:xfrm>
          <a:prstGeom prst="rect">
            <a:avLst/>
          </a:prstGeom>
        </p:spPr>
      </p:pic>
      <p:sp>
        <p:nvSpPr>
          <p:cNvPr id="5" name="TextBox 4">
            <a:extLst>
              <a:ext uri="{FF2B5EF4-FFF2-40B4-BE49-F238E27FC236}">
                <a16:creationId xmlns:a16="http://schemas.microsoft.com/office/drawing/2014/main" id="{5ABD7553-A32E-6B24-F453-D2F8E0928ACF}"/>
              </a:ext>
            </a:extLst>
          </p:cNvPr>
          <p:cNvSpPr txBox="1"/>
          <p:nvPr/>
        </p:nvSpPr>
        <p:spPr>
          <a:xfrm>
            <a:off x="764707" y="705312"/>
            <a:ext cx="8166100" cy="388696"/>
          </a:xfrm>
          <a:prstGeom prst="rect">
            <a:avLst/>
          </a:prstGeom>
          <a:noFill/>
        </p:spPr>
        <p:txBody>
          <a:bodyPr wrap="square" rtlCol="0">
            <a:spAutoFit/>
          </a:bodyPr>
          <a:lstStyle/>
          <a:p>
            <a:pPr>
              <a:lnSpc>
                <a:spcPct val="107000"/>
              </a:lnSpc>
              <a:spcAft>
                <a:spcPts val="800"/>
              </a:spcAft>
            </a:pPr>
            <a:r>
              <a:rPr lang="mk-MK" b="1" dirty="0" smtClean="0">
                <a:latin typeface="Calibri" panose="020F0502020204030204" pitchFamily="34" charset="0"/>
                <a:ea typeface="Calibri" panose="020F0502020204030204" pitchFamily="34" charset="0"/>
                <a:cs typeface="Times New Roman" panose="02020603050405020304" pitchFamily="18" charset="0"/>
              </a:rPr>
              <a:t>ВИДОВИ БУЏЕТ</a:t>
            </a:r>
            <a:endParaRPr lang="en-US"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53D850F6-1246-B164-860E-FEEDAA5492EC}"/>
              </a:ext>
            </a:extLst>
          </p:cNvPr>
          <p:cNvSpPr txBox="1"/>
          <p:nvPr/>
        </p:nvSpPr>
        <p:spPr>
          <a:xfrm>
            <a:off x="643410" y="1622537"/>
            <a:ext cx="8166100" cy="355803"/>
          </a:xfrm>
          <a:prstGeom prst="rect">
            <a:avLst/>
          </a:prstGeom>
          <a:noFill/>
        </p:spPr>
        <p:txBody>
          <a:bodyPr wrap="square" rtlCol="0">
            <a:spAutoFit/>
          </a:bodyPr>
          <a:lstStyle/>
          <a:p>
            <a:pPr algn="just">
              <a:lnSpc>
                <a:spcPct val="107000"/>
              </a:lnSpc>
              <a:spcAft>
                <a:spcPts val="8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2274080440"/>
              </p:ext>
            </p:extLst>
          </p:nvPr>
        </p:nvGraphicFramePr>
        <p:xfrm>
          <a:off x="850050" y="1211981"/>
          <a:ext cx="7379549" cy="3522726"/>
        </p:xfrm>
        <a:graphic>
          <a:graphicData uri="http://schemas.openxmlformats.org/drawingml/2006/table">
            <a:tbl>
              <a:tblPr firstRow="1" bandRow="1">
                <a:tableStyleId>{5C22544A-7EE6-4342-B048-85BDC9FD1C3A}</a:tableStyleId>
              </a:tblPr>
              <a:tblGrid>
                <a:gridCol w="1965857">
                  <a:extLst>
                    <a:ext uri="{9D8B030D-6E8A-4147-A177-3AD203B41FA5}">
                      <a16:colId xmlns:a16="http://schemas.microsoft.com/office/drawing/2014/main" val="2654024060"/>
                    </a:ext>
                  </a:extLst>
                </a:gridCol>
                <a:gridCol w="1723918">
                  <a:extLst>
                    <a:ext uri="{9D8B030D-6E8A-4147-A177-3AD203B41FA5}">
                      <a16:colId xmlns:a16="http://schemas.microsoft.com/office/drawing/2014/main" val="3795191300"/>
                    </a:ext>
                  </a:extLst>
                </a:gridCol>
                <a:gridCol w="1844887">
                  <a:extLst>
                    <a:ext uri="{9D8B030D-6E8A-4147-A177-3AD203B41FA5}">
                      <a16:colId xmlns:a16="http://schemas.microsoft.com/office/drawing/2014/main" val="1592616985"/>
                    </a:ext>
                  </a:extLst>
                </a:gridCol>
                <a:gridCol w="1844887">
                  <a:extLst>
                    <a:ext uri="{9D8B030D-6E8A-4147-A177-3AD203B41FA5}">
                      <a16:colId xmlns:a16="http://schemas.microsoft.com/office/drawing/2014/main" val="4014117772"/>
                    </a:ext>
                  </a:extLst>
                </a:gridCol>
              </a:tblGrid>
              <a:tr h="370840">
                <a:tc>
                  <a:txBody>
                    <a:bodyPr/>
                    <a:lstStyle/>
                    <a:p>
                      <a:pPr algn="just">
                        <a:lnSpc>
                          <a:spcPct val="107000"/>
                        </a:lnSpc>
                        <a:spcAft>
                          <a:spcPts val="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mk-MK"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Вид</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mk-MK"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Главен извор на приходи во буџетот</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mk-MK"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Типични буџетски расходи (трошоци)</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25871912"/>
                  </a:ext>
                </a:extLst>
              </a:tr>
              <a:tr h="370840">
                <a:tc>
                  <a:txBody>
                    <a:bodyPr/>
                    <a:lstStyle/>
                    <a:p>
                      <a:pPr algn="just">
                        <a:lnSpc>
                          <a:spcPct val="107000"/>
                        </a:lnSpc>
                        <a:spcAft>
                          <a:spcPts val="0"/>
                        </a:spcAft>
                      </a:pPr>
                      <a:r>
                        <a:rPr lang="mk-MK"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Државен буџет</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mk-MK"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Јавен</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mk-MK"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Даноци</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Јавни работи, здравство, судски и образовен систем, јавна заштита, социјално осигурување</a:t>
                      </a:r>
                      <a:r>
                        <a:rPr lang="mk-MK"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итн</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0242362"/>
                  </a:ext>
                </a:extLst>
              </a:tr>
              <a:tr h="370840">
                <a:tc>
                  <a:txBody>
                    <a:bodyPr/>
                    <a:lstStyle/>
                    <a:p>
                      <a:pPr algn="just">
                        <a:lnSpc>
                          <a:spcPct val="107000"/>
                        </a:lnSpc>
                        <a:spcAft>
                          <a:spcPts val="0"/>
                        </a:spcAft>
                      </a:pPr>
                      <a:r>
                        <a:rPr lang="mk-MK"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Регионален/општински буџет</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mk-MK"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Јавен</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mk-MK"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Даноци</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Општински/регионални инвестиции, образование, локална инфраструктура</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5159433"/>
                  </a:ext>
                </a:extLst>
              </a:tr>
              <a:tr h="370840">
                <a:tc>
                  <a:txBody>
                    <a:bodyPr/>
                    <a:lstStyle/>
                    <a:p>
                      <a:pPr algn="just">
                        <a:lnSpc>
                          <a:spcPct val="107000"/>
                        </a:lnSpc>
                        <a:spcAft>
                          <a:spcPts val="0"/>
                        </a:spcAft>
                      </a:pPr>
                      <a:r>
                        <a:rPr lang="mk-MK"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Деловен буџет</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mk-MK"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Приватен</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mk-MK"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Оперативни приходи </a:t>
                      </a:r>
                      <a:r>
                        <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(од продажба на производи и/или услуги)</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Оперативни расходи (за суровини</a:t>
                      </a:r>
                      <a:r>
                        <a:rPr lang="mk-MK"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материјали или стоки</a:t>
                      </a: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плати на вработените итн.</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1574886"/>
                  </a:ext>
                </a:extLst>
              </a:tr>
              <a:tr h="370840">
                <a:tc>
                  <a:txBody>
                    <a:bodyPr/>
                    <a:lstStyle/>
                    <a:p>
                      <a:pPr algn="just">
                        <a:lnSpc>
                          <a:spcPct val="107000"/>
                        </a:lnSpc>
                        <a:spcAft>
                          <a:spcPts val="0"/>
                        </a:spcAft>
                      </a:pPr>
                      <a:r>
                        <a:rPr lang="mk-MK"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Семеен/личен буџет</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mk-MK"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Приватен</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mk-MK"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Месечна плата/друг личен надоместок</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mk-MK"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Комунални услуги, храна, домување, образование и сл</a:t>
                      </a: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20181410"/>
                  </a:ext>
                </a:extLst>
              </a:tr>
            </a:tbl>
          </a:graphicData>
        </a:graphic>
      </p:graphicFrame>
    </p:spTree>
    <p:extLst>
      <p:ext uri="{BB962C8B-B14F-4D97-AF65-F5344CB8AC3E}">
        <p14:creationId xmlns:p14="http://schemas.microsoft.com/office/powerpoint/2010/main" val="29545249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4028"/>
            <a:ext cx="9144000" cy="5142857"/>
          </a:xfrm>
          <a:prstGeom prst="rect">
            <a:avLst/>
          </a:prstGeom>
        </p:spPr>
      </p:pic>
      <p:sp>
        <p:nvSpPr>
          <p:cNvPr id="5" name="TextBox 4">
            <a:extLst>
              <a:ext uri="{FF2B5EF4-FFF2-40B4-BE49-F238E27FC236}">
                <a16:creationId xmlns:a16="http://schemas.microsoft.com/office/drawing/2014/main" id="{5ABD7553-A32E-6B24-F453-D2F8E0928ACF}"/>
              </a:ext>
            </a:extLst>
          </p:cNvPr>
          <p:cNvSpPr txBox="1"/>
          <p:nvPr/>
        </p:nvSpPr>
        <p:spPr>
          <a:xfrm>
            <a:off x="218363" y="895080"/>
            <a:ext cx="8166100" cy="388696"/>
          </a:xfrm>
          <a:prstGeom prst="rect">
            <a:avLst/>
          </a:prstGeom>
          <a:noFill/>
        </p:spPr>
        <p:txBody>
          <a:bodyPr wrap="square" rtlCol="0">
            <a:spAutoFit/>
          </a:bodyPr>
          <a:lstStyle/>
          <a:p>
            <a:pPr algn="ctr">
              <a:lnSpc>
                <a:spcPct val="107000"/>
              </a:lnSpc>
              <a:spcAft>
                <a:spcPts val="800"/>
              </a:spcAft>
            </a:pPr>
            <a:r>
              <a:rPr lang="mk-MK" b="1" dirty="0" smtClean="0">
                <a:latin typeface="Calibri" panose="020F0502020204030204" pitchFamily="34" charset="0"/>
                <a:ea typeface="Calibri" panose="020F0502020204030204" pitchFamily="34" charset="0"/>
                <a:cs typeface="Times New Roman" panose="02020603050405020304" pitchFamily="18" charset="0"/>
              </a:rPr>
              <a:t>ПРИМЕР ЗА СЕМЕЕН БУЏЕТ</a:t>
            </a:r>
            <a:endParaRPr lang="en-US"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53D850F6-1246-B164-860E-FEEDAA5492EC}"/>
              </a:ext>
            </a:extLst>
          </p:cNvPr>
          <p:cNvSpPr txBox="1"/>
          <p:nvPr/>
        </p:nvSpPr>
        <p:spPr>
          <a:xfrm>
            <a:off x="643410" y="1622537"/>
            <a:ext cx="8166100" cy="355803"/>
          </a:xfrm>
          <a:prstGeom prst="rect">
            <a:avLst/>
          </a:prstGeom>
          <a:noFill/>
        </p:spPr>
        <p:txBody>
          <a:bodyPr wrap="square" rtlCol="0">
            <a:spAutoFit/>
          </a:bodyPr>
          <a:lstStyle/>
          <a:p>
            <a:pPr algn="just">
              <a:lnSpc>
                <a:spcPct val="107000"/>
              </a:lnSpc>
              <a:spcAft>
                <a:spcPts val="8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4"/>
          <a:stretch>
            <a:fillRect/>
          </a:stretch>
        </p:blipFill>
        <p:spPr>
          <a:xfrm>
            <a:off x="2331143" y="1911364"/>
            <a:ext cx="3940540" cy="1742494"/>
          </a:xfrm>
          <a:prstGeom prst="rect">
            <a:avLst/>
          </a:prstGeom>
        </p:spPr>
      </p:pic>
    </p:spTree>
    <p:extLst>
      <p:ext uri="{BB962C8B-B14F-4D97-AF65-F5344CB8AC3E}">
        <p14:creationId xmlns:p14="http://schemas.microsoft.com/office/powerpoint/2010/main" val="21873815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4" name="TextBox 3">
            <a:extLst>
              <a:ext uri="{FF2B5EF4-FFF2-40B4-BE49-F238E27FC236}">
                <a16:creationId xmlns:a16="http://schemas.microsoft.com/office/drawing/2014/main" id="{5ABD7553-A32E-6B24-F453-D2F8E0928ACF}"/>
              </a:ext>
            </a:extLst>
          </p:cNvPr>
          <p:cNvSpPr txBox="1"/>
          <p:nvPr/>
        </p:nvSpPr>
        <p:spPr>
          <a:xfrm>
            <a:off x="353568" y="1329991"/>
            <a:ext cx="7534655" cy="2215991"/>
          </a:xfrm>
          <a:prstGeom prst="rect">
            <a:avLst/>
          </a:prstGeom>
          <a:noFill/>
        </p:spPr>
        <p:txBody>
          <a:bodyPr wrap="square" rtlCol="0">
            <a:spAutoFit/>
          </a:bodyPr>
          <a:lstStyle/>
          <a:p>
            <a:pPr lvl="0"/>
            <a:r>
              <a:rPr lang="mk-MK" b="1" dirty="0" smtClean="0"/>
              <a:t>ЗАДАЧА</a:t>
            </a:r>
            <a:r>
              <a:rPr lang="en-US" b="1" dirty="0" smtClean="0"/>
              <a:t> 1: </a:t>
            </a:r>
            <a:r>
              <a:rPr lang="mk-MK" b="1" dirty="0" smtClean="0"/>
              <a:t>Подгответе го вашиот сопствен буџет</a:t>
            </a:r>
            <a:endParaRPr lang="en-US" b="1" dirty="0" smtClean="0"/>
          </a:p>
          <a:p>
            <a:pPr lvl="0"/>
            <a:endParaRPr lang="mk-MK" sz="1000" dirty="0" smtClean="0"/>
          </a:p>
          <a:p>
            <a:pPr lvl="0"/>
            <a:r>
              <a:rPr lang="mk-MK" sz="1600" dirty="0" smtClean="0"/>
              <a:t>Користете </a:t>
            </a:r>
            <a:r>
              <a:rPr lang="mk-MK" sz="1600" dirty="0"/>
              <a:t>го истиот образец (како што е </a:t>
            </a:r>
            <a:r>
              <a:rPr lang="mk-MK" sz="1600" dirty="0" smtClean="0"/>
              <a:t>даден </a:t>
            </a:r>
            <a:r>
              <a:rPr lang="mk-MK" sz="1600" dirty="0"/>
              <a:t>во содржината на модулот) за да го подготвите вашиот личен (или семеен) месечен буџет</a:t>
            </a:r>
            <a:r>
              <a:rPr lang="mk-MK" sz="1600" dirty="0" smtClean="0"/>
              <a:t>;</a:t>
            </a:r>
            <a:endParaRPr lang="en-GB" sz="1600" dirty="0" smtClean="0"/>
          </a:p>
          <a:p>
            <a:pPr lvl="0"/>
            <a:r>
              <a:rPr lang="mk-MK" sz="1600" dirty="0" smtClean="0"/>
              <a:t>Совети</a:t>
            </a:r>
            <a:r>
              <a:rPr lang="en-GB" sz="1600" dirty="0" smtClean="0"/>
              <a:t>:</a:t>
            </a:r>
            <a:endParaRPr lang="en-GB" sz="1600" dirty="0"/>
          </a:p>
          <a:p>
            <a:pPr marL="171450" lvl="0" indent="-171450">
              <a:buFont typeface="Arial" panose="020B0604020202020204" pitchFamily="34" charset="0"/>
              <a:buChar char="•"/>
            </a:pPr>
            <a:r>
              <a:rPr lang="mk-MK" sz="1600" dirty="0"/>
              <a:t>Изберете кој месец сакате</a:t>
            </a:r>
            <a:r>
              <a:rPr lang="mk-MK" sz="1600" dirty="0" smtClean="0"/>
              <a:t>;</a:t>
            </a:r>
          </a:p>
          <a:p>
            <a:pPr marL="171450" lvl="0" indent="-171450">
              <a:buFont typeface="Arial" panose="020B0604020202020204" pitchFamily="34" charset="0"/>
              <a:buChar char="•"/>
            </a:pPr>
            <a:r>
              <a:rPr lang="mk-MK" sz="1600" dirty="0" smtClean="0"/>
              <a:t>Подгответе </a:t>
            </a:r>
            <a:r>
              <a:rPr lang="mk-MK" sz="1600" dirty="0"/>
              <a:t>го буџетот пред почетокот на месецот</a:t>
            </a:r>
            <a:r>
              <a:rPr lang="mk-MK" sz="1600" dirty="0" smtClean="0"/>
              <a:t>;</a:t>
            </a:r>
          </a:p>
          <a:p>
            <a:pPr marL="171450" lvl="0" indent="-171450">
              <a:buFont typeface="Arial" panose="020B0604020202020204" pitchFamily="34" charset="0"/>
              <a:buChar char="•"/>
            </a:pPr>
            <a:r>
              <a:rPr lang="mk-MK" sz="1600" dirty="0" smtClean="0"/>
              <a:t>Измерете </a:t>
            </a:r>
            <a:r>
              <a:rPr lang="mk-MK" sz="1600" dirty="0"/>
              <a:t>ја разликата помеѓу приходите и расходите</a:t>
            </a:r>
            <a:r>
              <a:rPr lang="mk-MK" sz="1600" dirty="0" smtClean="0"/>
              <a:t>.</a:t>
            </a:r>
            <a:endParaRPr lang="en-GB" sz="1600" dirty="0"/>
          </a:p>
          <a:p>
            <a:endParaRPr lang="en-US" sz="1400" b="1" dirty="0" smtClean="0">
              <a:solidFill>
                <a:srgbClr val="007995"/>
              </a:solidFill>
            </a:endParaRPr>
          </a:p>
        </p:txBody>
      </p:sp>
    </p:spTree>
    <p:extLst>
      <p:ext uri="{BB962C8B-B14F-4D97-AF65-F5344CB8AC3E}">
        <p14:creationId xmlns:p14="http://schemas.microsoft.com/office/powerpoint/2010/main" val="156492109"/>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Θέμα του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Θέμα του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1553</TotalTime>
  <Words>3599</Words>
  <Application>Microsoft Office PowerPoint</Application>
  <PresentationFormat>On-screen Show (16:9)</PresentationFormat>
  <Paragraphs>282</Paragraphs>
  <Slides>25</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Times New Roman</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User1</cp:lastModifiedBy>
  <cp:revision>98</cp:revision>
  <dcterms:created xsi:type="dcterms:W3CDTF">2022-03-09T08:32:52Z</dcterms:created>
  <dcterms:modified xsi:type="dcterms:W3CDTF">2023-10-10T08:11:00Z</dcterms:modified>
</cp:coreProperties>
</file>