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9" r:id="rId4"/>
    <p:sldId id="278" r:id="rId5"/>
    <p:sldId id="280" r:id="rId6"/>
    <p:sldId id="281" r:id="rId7"/>
    <p:sldId id="261" r:id="rId8"/>
    <p:sldId id="283" r:id="rId9"/>
    <p:sldId id="284" r:id="rId10"/>
    <p:sldId id="285" r:id="rId11"/>
    <p:sldId id="286" r:id="rId12"/>
    <p:sldId id="289" r:id="rId13"/>
    <p:sldId id="287" r:id="rId14"/>
    <p:sldId id="293" r:id="rId15"/>
    <p:sldId id="288" r:id="rId16"/>
    <p:sldId id="275" r:id="rId17"/>
    <p:sldId id="295" r:id="rId18"/>
    <p:sldId id="294" r:id="rId19"/>
    <p:sldId id="292" r:id="rId20"/>
    <p:sldId id="277" r:id="rId21"/>
    <p:sldId id="297" r:id="rId22"/>
    <p:sldId id="296" r:id="rId23"/>
    <p:sldId id="298" r:id="rId24"/>
    <p:sldId id="299" r:id="rId25"/>
    <p:sldId id="291" r:id="rId26"/>
    <p:sldId id="290" r:id="rId27"/>
    <p:sldId id="258"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6" autoAdjust="0"/>
    <p:restoredTop sz="67145" autoAdjust="0"/>
  </p:normalViewPr>
  <p:slideViewPr>
    <p:cSldViewPr snapToGrid="0">
      <p:cViewPr varScale="1">
        <p:scale>
          <a:sx n="104" d="100"/>
          <a:sy n="104" d="100"/>
        </p:scale>
        <p:origin x="1806" y="9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F9543-2621-40D2-AB7A-80D4DE08E7C2}"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7BA8F-CC79-4CDB-A88D-859AA8EC5A6E}" type="slidenum">
              <a:rPr lang="en-US" smtClean="0"/>
              <a:t>‹#›</a:t>
            </a:fld>
            <a:endParaRPr lang="en-US"/>
          </a:p>
        </p:txBody>
      </p:sp>
    </p:spTree>
    <p:extLst>
      <p:ext uri="{BB962C8B-B14F-4D97-AF65-F5344CB8AC3E}">
        <p14:creationId xmlns:p14="http://schemas.microsoft.com/office/powerpoint/2010/main" val="375816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dreads.com/work/quotes/140489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b="1" dirty="0" smtClean="0"/>
              <a:t>Забелешки</a:t>
            </a:r>
            <a:r>
              <a:rPr lang="mk-MK" b="1" baseline="0" dirty="0" smtClean="0"/>
              <a:t> за Обучувачот</a:t>
            </a:r>
            <a:r>
              <a:rPr lang="en-US" b="1" dirty="0" smtClean="0"/>
              <a:t>:</a:t>
            </a:r>
            <a:endParaRPr lang="en-US" b="1" dirty="0"/>
          </a:p>
          <a:p>
            <a:pPr marL="171450" indent="-171450">
              <a:buFontTx/>
              <a:buChar char="-"/>
            </a:pPr>
            <a:r>
              <a:rPr lang="ru-RU" dirty="0" smtClean="0"/>
              <a:t>Слободно можете да ги измените слајдовите врз основа на вашето лично искуство, знаење и стил на обука</a:t>
            </a:r>
            <a:r>
              <a:rPr lang="en-US" dirty="0" smtClean="0"/>
              <a:t>. </a:t>
            </a:r>
            <a:endParaRPr lang="en-US" dirty="0"/>
          </a:p>
          <a:p>
            <a:pPr marL="171450" indent="-171450">
              <a:buFontTx/>
              <a:buChar char="-"/>
            </a:pPr>
            <a:r>
              <a:rPr lang="ru-RU" dirty="0" smtClean="0"/>
              <a:t>Сепак, обидете се да се држите до целокупната структура и планираните цели за учење</a:t>
            </a:r>
            <a:r>
              <a:rPr lang="en-US" dirty="0" smtClean="0"/>
              <a:t>. </a:t>
            </a:r>
            <a:endParaRPr lang="en-US" dirty="0"/>
          </a:p>
          <a:p>
            <a:pPr marL="171450" indent="-171450">
              <a:buFontTx/>
              <a:buChar char="-"/>
            </a:pPr>
            <a:r>
              <a:rPr lang="ru-RU" dirty="0" smtClean="0"/>
              <a:t>Овој модул за обука може да се изведе и лице-в-лице и онлајн</a:t>
            </a:r>
            <a:r>
              <a:rPr lang="en-US" dirty="0" smtClean="0"/>
              <a:t>. </a:t>
            </a: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a:t>
            </a:fld>
            <a:endParaRPr lang="en-US"/>
          </a:p>
        </p:txBody>
      </p:sp>
    </p:spTree>
    <p:extLst>
      <p:ext uri="{BB962C8B-B14F-4D97-AF65-F5344CB8AC3E}">
        <p14:creationId xmlns:p14="http://schemas.microsoft.com/office/powerpoint/2010/main" val="67185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Забелешки до обучувачот:</a:t>
            </a:r>
          </a:p>
          <a:p>
            <a:r>
              <a:rPr lang="ru-RU" b="0" dirty="0" smtClean="0"/>
              <a:t>Овој слајд е прилично самообјаснет, но еве уште неколку информации што можете да ги користите за секоја од точките. Погрижете се да дадете примери што се лесно разбирливи за учесниците (т.е. имиња на институции со кои се запознаени, т.е. за платежни (fin-tech) компании кои</a:t>
            </a:r>
            <a:r>
              <a:rPr lang="ru-RU" b="0" baseline="0" dirty="0" smtClean="0"/>
              <a:t> ги има во државата или регионот и сл. </a:t>
            </a:r>
            <a:r>
              <a:rPr lang="ru-RU" b="0" dirty="0" smtClean="0"/>
              <a:t>Тие се разликуваат во различни земји, на пример за Германија (Giropay), за Холандија (iDeal), итн.</a:t>
            </a:r>
          </a:p>
          <a:p>
            <a:endParaRPr lang="ru-RU" b="0" dirty="0" smtClean="0"/>
          </a:p>
          <a:p>
            <a:pPr marL="171450" indent="-171450">
              <a:buFont typeface="Arial" panose="020B0604020202020204" pitchFamily="34" charset="0"/>
              <a:buChar char="•"/>
            </a:pPr>
            <a:r>
              <a:rPr lang="ru-RU" b="1" dirty="0" smtClean="0"/>
              <a:t>Банките</a:t>
            </a:r>
            <a:r>
              <a:rPr lang="ru-RU" b="0" dirty="0" smtClean="0"/>
              <a:t> се меѓу најголемите и најважните актери во индустријата за финансиски услуги на ЕУ. Тие обезбедуваат широк спектар на услуги, вклучувајќи депозитни сметки, заеми, хипотеки и услуги за управување со финансиите. Некои од најголемите и најпознатите банки во ЕУ ги вклучуваат Deutsche Bank, BNP Paribas, HSBC, Santander итн.</a:t>
            </a:r>
          </a:p>
          <a:p>
            <a:pPr marL="171450" indent="-171450">
              <a:buFont typeface="Arial" panose="020B0604020202020204" pitchFamily="34" charset="0"/>
              <a:buChar char="•"/>
            </a:pPr>
            <a:r>
              <a:rPr lang="ru-RU" b="1" dirty="0" smtClean="0"/>
              <a:t>Осигурителните компании </a:t>
            </a:r>
            <a:r>
              <a:rPr lang="ru-RU" b="0" dirty="0" smtClean="0"/>
              <a:t>управуваат и нудат различни производи, вклучувајќи животно осигурување, здравствено осигурување и осигурување на имот. Некои од најголемите осигурителни компании во ЕУ ги вклучуваат Allianz, Axa и Generali, итн.</a:t>
            </a:r>
          </a:p>
          <a:p>
            <a:pPr marL="171450" indent="-171450">
              <a:buFont typeface="Arial" panose="020B0604020202020204" pitchFamily="34" charset="0"/>
              <a:buChar char="•"/>
            </a:pPr>
            <a:r>
              <a:rPr lang="ru-RU" b="1" dirty="0" smtClean="0"/>
              <a:t>Инвестициските фирми и брокери </a:t>
            </a:r>
            <a:r>
              <a:rPr lang="ru-RU" b="0" dirty="0" smtClean="0"/>
              <a:t>обезбедуваат финансиски совети и управуваат со инвестиции за поединци, бизниси и институции. Тие вклучуваат берзански посредници, компании за заеднички фондови и хеџ фондови. Некои од најголемите инвестициски фирми во ЕУ ги вклучуваат BlackRock, JP Morgan, Amundi, Goldman Sachs и UBS.</a:t>
            </a:r>
          </a:p>
          <a:p>
            <a:pPr marL="171450" indent="-171450">
              <a:buFont typeface="Arial" panose="020B0604020202020204" pitchFamily="34" charset="0"/>
              <a:buChar char="•"/>
            </a:pPr>
            <a:r>
              <a:rPr lang="ru-RU" b="1" dirty="0" smtClean="0"/>
              <a:t>Компаниите</a:t>
            </a:r>
            <a:r>
              <a:rPr lang="ru-RU" b="0" dirty="0" smtClean="0"/>
              <a:t> </a:t>
            </a:r>
            <a:r>
              <a:rPr lang="ru-RU" b="1" dirty="0" smtClean="0"/>
              <a:t>за кредитни картички </a:t>
            </a:r>
            <a:r>
              <a:rPr lang="ru-RU" b="0" dirty="0" smtClean="0"/>
              <a:t>го олеснуваат плаќањето на стоки или услуги доставени од трговец, до сопственикот на картичката</a:t>
            </a:r>
            <a:r>
              <a:rPr lang="ru-RU" b="0" baseline="0" dirty="0" smtClean="0"/>
              <a:t> </a:t>
            </a:r>
            <a:r>
              <a:rPr lang="ru-RU" b="0" dirty="0" smtClean="0"/>
              <a:t>издадена од таква компанија и</a:t>
            </a:r>
            <a:r>
              <a:rPr lang="ru-RU" b="0" baseline="0" dirty="0" smtClean="0"/>
              <a:t> тоа преку одложено плаќање (т.е кредитирање)</a:t>
            </a:r>
            <a:r>
              <a:rPr lang="ru-RU" b="0" dirty="0" smtClean="0"/>
              <a:t>. Некои од најголемите компании за кредитни картички во ЕУ се Visa, Mastercard и American Express.</a:t>
            </a:r>
          </a:p>
          <a:p>
            <a:pPr marL="171450" indent="-171450">
              <a:buFont typeface="Arial" panose="020B0604020202020204" pitchFamily="34" charset="0"/>
              <a:buChar char="•"/>
            </a:pPr>
            <a:r>
              <a:rPr lang="ru-RU" b="1" dirty="0" smtClean="0"/>
              <a:t>Компаниите за обработка и процесирање </a:t>
            </a:r>
            <a:r>
              <a:rPr lang="ru-RU" b="0" dirty="0" smtClean="0"/>
              <a:t>на плаќања го олеснуваат трансферот на средства меѓу луѓето во дигиталната економија. Тие често се нарекуваат </a:t>
            </a:r>
            <a:r>
              <a:rPr lang="en-GB" b="0" dirty="0" smtClean="0"/>
              <a:t>fin-tech</a:t>
            </a:r>
            <a:r>
              <a:rPr lang="ru-RU" b="0" dirty="0" smtClean="0"/>
              <a:t> компании. Некои од најголемите компании за обработка </a:t>
            </a:r>
            <a:r>
              <a:rPr lang="mk-MK" b="0" dirty="0" smtClean="0"/>
              <a:t>и процесирање </a:t>
            </a:r>
            <a:r>
              <a:rPr lang="ru-RU" b="0" dirty="0" smtClean="0"/>
              <a:t>на плаќања во ЕУ ги вклучуваат PayPal, Adyen, Revolut и Klarna.</a:t>
            </a:r>
          </a:p>
          <a:p>
            <a:pPr marL="171450" indent="-171450">
              <a:buFont typeface="Arial" panose="020B0604020202020204" pitchFamily="34" charset="0"/>
              <a:buChar char="•"/>
            </a:pPr>
            <a:r>
              <a:rPr lang="ru-RU" b="0" dirty="0" smtClean="0"/>
              <a:t>Регулаторите и централните банки играат клучна улога во индустријата за финансиски услуги преку</a:t>
            </a:r>
            <a:r>
              <a:rPr lang="en-GB" b="0" dirty="0" smtClean="0"/>
              <a:t>:</a:t>
            </a:r>
            <a:r>
              <a:rPr lang="ru-RU" b="0" dirty="0" smtClean="0"/>
              <a:t> </a:t>
            </a:r>
            <a:endParaRPr lang="en-GB" b="0" dirty="0" smtClean="0"/>
          </a:p>
          <a:p>
            <a:pPr marL="0" indent="0">
              <a:buFont typeface="Arial" panose="020B0604020202020204" pitchFamily="34" charset="0"/>
              <a:buNone/>
            </a:pPr>
            <a:r>
              <a:rPr lang="en-GB" b="0" dirty="0" smtClean="0"/>
              <a:t>           </a:t>
            </a:r>
            <a:r>
              <a:rPr lang="ru-RU" b="0" dirty="0" smtClean="0"/>
              <a:t>1) надгледување на индустријата и обезбедување таа</a:t>
            </a:r>
            <a:r>
              <a:rPr lang="en-GB" b="0" dirty="0" smtClean="0"/>
              <a:t> </a:t>
            </a:r>
            <a:r>
              <a:rPr lang="mk-MK" b="0" dirty="0" smtClean="0"/>
              <a:t>да</a:t>
            </a:r>
            <a:r>
              <a:rPr lang="ru-RU" b="0" dirty="0" smtClean="0"/>
              <a:t> работи во фер</a:t>
            </a:r>
            <a:r>
              <a:rPr lang="ru-RU" b="0" baseline="0" dirty="0" smtClean="0"/>
              <a:t> и</a:t>
            </a:r>
            <a:r>
              <a:rPr lang="ru-RU" b="0" dirty="0" smtClean="0"/>
              <a:t> транспарентно окружување (на пример, Европската банкарска управа (</a:t>
            </a:r>
            <a:r>
              <a:rPr lang="en-GB" b="0" dirty="0" smtClean="0"/>
              <a:t>EBA – European</a:t>
            </a:r>
            <a:r>
              <a:rPr lang="en-GB" b="0" baseline="0" dirty="0" smtClean="0"/>
              <a:t> Banking Authority</a:t>
            </a:r>
            <a:r>
              <a:rPr lang="ru-RU" b="0" dirty="0" smtClean="0"/>
              <a:t>) и Европската управа за хартии од вредност и финансиски пазари (</a:t>
            </a:r>
            <a:r>
              <a:rPr lang="en-GB" b="0" dirty="0" smtClean="0"/>
              <a:t>ESMA</a:t>
            </a:r>
            <a:r>
              <a:rPr lang="en-GB" b="0" baseline="0" dirty="0" smtClean="0"/>
              <a:t> – European securities and markets authority)</a:t>
            </a:r>
            <a:r>
              <a:rPr lang="ru-RU" b="0" dirty="0" smtClean="0"/>
              <a:t>), и </a:t>
            </a:r>
            <a:endParaRPr lang="en-GB" b="0" dirty="0" smtClean="0"/>
          </a:p>
          <a:p>
            <a:pPr marL="0" indent="0">
              <a:buFont typeface="Arial" panose="020B0604020202020204" pitchFamily="34" charset="0"/>
              <a:buNone/>
            </a:pPr>
            <a:r>
              <a:rPr lang="en-GB" b="0" dirty="0" smtClean="0"/>
              <a:t>          </a:t>
            </a:r>
            <a:r>
              <a:rPr lang="ru-RU" b="0" dirty="0" smtClean="0"/>
              <a:t>2) утврдување на монетарни политики и обезбедување ликвидност на банкарскиот систем (на пр. Европската централна банка).</a:t>
            </a:r>
          </a:p>
          <a:p>
            <a:endParaRPr lang="ru-RU" b="1" dirty="0" smtClean="0"/>
          </a:p>
          <a:p>
            <a:r>
              <a:rPr lang="ru-RU" b="1" dirty="0" smtClean="0"/>
              <a:t>Дополнителни препораки и извори:</a:t>
            </a:r>
          </a:p>
          <a:p>
            <a:pPr marL="171450" indent="-171450">
              <a:buFont typeface="Arial" panose="020B0604020202020204" pitchFamily="34" charset="0"/>
              <a:buChar char="•"/>
            </a:pPr>
            <a:r>
              <a:rPr lang="en-US" dirty="0" smtClean="0"/>
              <a:t>https</a:t>
            </a:r>
            <a:r>
              <a:rPr lang="en-US" dirty="0"/>
              <a:t>://www.investopedia.com/ask/answers/030315/what-financial-services-sector.asp</a:t>
            </a:r>
          </a:p>
          <a:p>
            <a:pPr marL="171450" indent="-171450">
              <a:buFont typeface="Arial" panose="020B0604020202020204" pitchFamily="34" charset="0"/>
              <a:buChar char="•"/>
            </a:pPr>
            <a:r>
              <a:rPr lang="en-US" dirty="0"/>
              <a:t>https://finxp.com/insights/10-top-payments-methods-in-europe-for-2022/</a:t>
            </a:r>
          </a:p>
          <a:p>
            <a:pPr marL="171450" indent="-171450">
              <a:buFont typeface="Arial" panose="020B0604020202020204" pitchFamily="34" charset="0"/>
              <a:buChar char="•"/>
            </a:pPr>
            <a:r>
              <a:rPr lang="en-US" dirty="0"/>
              <a:t>https://commission.europa.eu/strategy-and-policy/policies/banking-and-financial-services_en</a:t>
            </a:r>
          </a:p>
          <a:p>
            <a:pPr marL="171450" indent="-171450">
              <a:buFont typeface="Arial" panose="020B0604020202020204" pitchFamily="34" charset="0"/>
              <a:buChar char="•"/>
            </a:pPr>
            <a:r>
              <a:rPr lang="en-US" dirty="0"/>
              <a:t>https://www.statista.com/topics/3426/banking-sector-in-europe/</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11</a:t>
            </a:fld>
            <a:endParaRPr lang="en-US"/>
          </a:p>
        </p:txBody>
      </p:sp>
    </p:spTree>
    <p:extLst>
      <p:ext uri="{BB962C8B-B14F-4D97-AF65-F5344CB8AC3E}">
        <p14:creationId xmlns:p14="http://schemas.microsoft.com/office/powerpoint/2010/main" val="232156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Забелешки до обучувачот:</a:t>
            </a:r>
          </a:p>
          <a:p>
            <a:pPr marL="171450" indent="-171450">
              <a:buFontTx/>
              <a:buChar char="-"/>
            </a:pPr>
            <a:r>
              <a:rPr lang="ru-RU" b="0" dirty="0" smtClean="0"/>
              <a:t>Можете да го промените цитатот.</a:t>
            </a:r>
          </a:p>
          <a:p>
            <a:pPr marL="171450" indent="-171450">
              <a:buFontTx/>
              <a:buChar char="-"/>
            </a:pPr>
            <a:r>
              <a:rPr lang="ru-RU" b="0" dirty="0" smtClean="0"/>
              <a:t>„Човек кој навреме си ги плаќа сметките набргу е заборавен“. Оскар Вајлд. Познатиот ирски поет истакнува дека, со плаќањето на сметките навреме, во суштина ќе бидете „заборавени“ од вашите доверители, што всушност е добро! Ако ве паметат, веројатно значи дека им должите пари.</a:t>
            </a:r>
            <a:endParaRPr lang="en-US" b="0" dirty="0"/>
          </a:p>
        </p:txBody>
      </p:sp>
      <p:sp>
        <p:nvSpPr>
          <p:cNvPr id="4" name="Slide Number Placeholder 3"/>
          <p:cNvSpPr>
            <a:spLocks noGrp="1"/>
          </p:cNvSpPr>
          <p:nvPr>
            <p:ph type="sldNum" sz="quarter" idx="5"/>
          </p:nvPr>
        </p:nvSpPr>
        <p:spPr/>
        <p:txBody>
          <a:bodyPr/>
          <a:lstStyle/>
          <a:p>
            <a:fld id="{0807BA8F-CC79-4CDB-A88D-859AA8EC5A6E}" type="slidenum">
              <a:rPr lang="en-US" smtClean="0"/>
              <a:t>12</a:t>
            </a:fld>
            <a:endParaRPr lang="en-US"/>
          </a:p>
        </p:txBody>
      </p:sp>
    </p:spTree>
    <p:extLst>
      <p:ext uri="{BB962C8B-B14F-4D97-AF65-F5344CB8AC3E}">
        <p14:creationId xmlns:p14="http://schemas.microsoft.com/office/powerpoint/2010/main" val="82167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Забелешки до обучувачот:</a:t>
            </a:r>
          </a:p>
          <a:p>
            <a:pPr algn="just"/>
            <a:r>
              <a:rPr lang="ru-RU" b="0" dirty="0" smtClean="0"/>
              <a:t>Да навлеземе подлабоко во најпопуларните финансиски услуги и да дадеме неколку примери за главните финансиски услуги, т.е. банкарство, хипотеки, кредитни картички, плаќања, подготовка на даноци, сметководство и инвестиции. Можете да поминете повеќе време овде и да започнете дискусија со учесниците.</a:t>
            </a:r>
          </a:p>
          <a:p>
            <a:pPr algn="just"/>
            <a:r>
              <a:rPr lang="ru-RU" b="0" dirty="0" smtClean="0"/>
              <a:t>Подолу има повеќе информации за секој од дадените примери:</a:t>
            </a:r>
          </a:p>
          <a:p>
            <a:endParaRPr lang="ru-RU" b="1" dirty="0" smtClean="0"/>
          </a:p>
          <a:p>
            <a:pPr marL="171450" indent="-171450">
              <a:buFont typeface="Arial" panose="020B0604020202020204" pitchFamily="34" charset="0"/>
              <a:buChar char="•"/>
            </a:pPr>
            <a:r>
              <a:rPr lang="ru-RU" b="1" dirty="0" smtClean="0"/>
              <a:t>Банкарските услуги </a:t>
            </a:r>
            <a:r>
              <a:rPr lang="ru-RU" b="0" dirty="0" smtClean="0"/>
              <a:t>се однесуваат на широк опсег на финансиски услуги што ги нудат банките на поединци, бизниси и организации за да ги исполнат нивните финансиски цели. Тие вклучуваат дебитни картички, заштеди, заеми, кредитни картички, онлајн банкарство, инвестициски совети, размена на</a:t>
            </a:r>
            <a:r>
              <a:rPr lang="ru-RU" b="0" baseline="0" dirty="0" smtClean="0"/>
              <a:t> девизи </a:t>
            </a:r>
            <a:r>
              <a:rPr lang="ru-RU" b="0" dirty="0" smtClean="0"/>
              <a:t>итн.</a:t>
            </a:r>
          </a:p>
          <a:p>
            <a:pPr marL="171450" indent="-171450">
              <a:buFont typeface="Arial" panose="020B0604020202020204" pitchFamily="34" charset="0"/>
              <a:buChar char="•"/>
            </a:pPr>
            <a:r>
              <a:rPr lang="ru-RU" b="1" dirty="0" smtClean="0"/>
              <a:t>Услуги за осигурување</a:t>
            </a:r>
            <a:r>
              <a:rPr lang="ru-RU" b="1" baseline="0" dirty="0" smtClean="0"/>
              <a:t> </a:t>
            </a:r>
            <a:r>
              <a:rPr lang="ru-RU" b="0" dirty="0" smtClean="0"/>
              <a:t>кои ги нудат низа осигурителни компании, вклучувајќи животно осигурување, здравствено осигурување и осигурување на имот. Клиентите можат да изберат од широк спектар на производи</a:t>
            </a:r>
            <a:r>
              <a:rPr lang="ru-RU" b="0" baseline="0" dirty="0" smtClean="0"/>
              <a:t> за осигурување</a:t>
            </a:r>
            <a:r>
              <a:rPr lang="ru-RU" b="0" dirty="0" smtClean="0"/>
              <a:t>, вклучувајќи ги традиционалните полиси, како и понови, поиновативни осигурителни производи, како што се микроосигурување и осигурување поврзано со индекси.</a:t>
            </a:r>
          </a:p>
          <a:p>
            <a:pPr marL="171450" indent="-171450">
              <a:buFont typeface="Arial" panose="020B0604020202020204" pitchFamily="34" charset="0"/>
              <a:buChar char="•"/>
            </a:pPr>
            <a:r>
              <a:rPr lang="ru-RU" b="1" dirty="0" smtClean="0"/>
              <a:t>Инвестициските услуги </a:t>
            </a:r>
            <a:r>
              <a:rPr lang="ru-RU" b="0" dirty="0" smtClean="0"/>
              <a:t>се понапредни и поспецифични видови финансиски услуги и ги нудат различни инвестициски компании кои обезбедуваат финансиски совети и управуваат со инвестиции за поединци, бизниси и институции. Тие нудат низа услуги, вклучително и берзанско посредување, управување со заеднички фондови и управување со хеџ фондови.</a:t>
            </a:r>
          </a:p>
          <a:p>
            <a:pPr marL="171450" indent="-171450">
              <a:buFont typeface="Arial" panose="020B0604020202020204" pitchFamily="34" charset="0"/>
              <a:buChar char="•"/>
            </a:pPr>
            <a:r>
              <a:rPr lang="ru-RU" b="1" dirty="0" smtClean="0"/>
              <a:t>Финансиско</a:t>
            </a:r>
            <a:r>
              <a:rPr lang="ru-RU" b="1" baseline="0" dirty="0" smtClean="0"/>
              <a:t> - с</a:t>
            </a:r>
            <a:r>
              <a:rPr lang="ru-RU" b="1" dirty="0" smtClean="0"/>
              <a:t>оветодавни услуги </a:t>
            </a:r>
            <a:r>
              <a:rPr lang="ru-RU" b="0" dirty="0" smtClean="0"/>
              <a:t>(т.е. услуги кои обезбедуваат персонализирани финансиски совети и насоки за поединци и бизниси, вклучувајќи управување со богатството, финансиско планирање и буџетирање.)</a:t>
            </a:r>
          </a:p>
          <a:p>
            <a:pPr marL="171450" indent="-171450">
              <a:buFont typeface="Arial" panose="020B0604020202020204" pitchFamily="34" charset="0"/>
              <a:buChar char="•"/>
            </a:pPr>
            <a:r>
              <a:rPr lang="ru-RU" b="1" dirty="0" smtClean="0"/>
              <a:t>Услуги за плаќање – </a:t>
            </a:r>
            <a:r>
              <a:rPr lang="ru-RU" b="0" dirty="0" smtClean="0"/>
              <a:t>Овозможено е од давател на платежни услуги (PSP) кој им помага и им олеснува на трговците да прифатат дигитални плаќања. Примерите на</a:t>
            </a:r>
            <a:r>
              <a:rPr lang="ru-RU" b="0" baseline="0" dirty="0" smtClean="0"/>
              <a:t> компании кои нудат такви услуги се</a:t>
            </a:r>
            <a:r>
              <a:rPr lang="ru-RU" b="0" dirty="0" smtClean="0"/>
              <a:t> Amazon Pay, PayPal, Stripe и Square. PSP се познати и како компании за обработка на плаќања од трета страна или продавачи на услуги за трговци. Навистина, овие даватели на плаќања гарантираат дека вашите трансакции се завршени безбедно и ефикасно.</a:t>
            </a:r>
          </a:p>
          <a:p>
            <a:pPr marL="171450" indent="-171450">
              <a:buFont typeface="Arial" panose="020B0604020202020204" pitchFamily="34" charset="0"/>
              <a:buChar char="•"/>
            </a:pPr>
            <a:r>
              <a:rPr lang="ru-RU" b="1" dirty="0" smtClean="0"/>
              <a:t>Услугите за финансирање на потрошувачите </a:t>
            </a:r>
            <a:r>
              <a:rPr lang="ru-RU" sz="1200" kern="1200" dirty="0" smtClean="0">
                <a:solidFill>
                  <a:schemeClr val="tx1"/>
                </a:solidFill>
                <a:effectLst/>
                <a:latin typeface="+mn-lt"/>
                <a:ea typeface="+mn-ea"/>
                <a:cs typeface="+mn-cs"/>
              </a:rPr>
              <a:t>обезбедуваат заеми и опции за финансирање на потрошувачите, вклучувајќи лични заеми, заеми за автомобили и студентски заеми. Тие би можеле да ги вклучат таканаречените даватели на брзи кредити или даватели на краткорочни заеми кои нудат краткорочни позајмици, обично на поединци со лоша кредитна историја кои можеби не ги исполнуваат условите за кредитирање од традиционални банки</a:t>
            </a:r>
            <a:r>
              <a:rPr lang="ru-RU" b="0" dirty="0" smtClean="0"/>
              <a:t>. Иако тие би можеле да бидат добра опција кога се потребни пари за итни случаи (т.е. медицински трошоци), но, како и сите финансиски производи, личните заеми имаат и недостатоци. Некои заемодавачи наплатуваат високи каматни стапки и такси, а заемите обично се доспеваат во целост, со камата и такси, на следниот ден на исплата на заемопримачот. Обрнете внимание на овие видови услуги бидејќи младите треба да ги избегнуваат, затоа што може да бидат во искушение да добијат брза готовина за непромислени трошоци.</a:t>
            </a:r>
          </a:p>
          <a:p>
            <a:endParaRPr lang="mk-MK" b="1" dirty="0" smtClean="0"/>
          </a:p>
          <a:p>
            <a:r>
              <a:rPr lang="mk-MK" b="1" dirty="0" smtClean="0"/>
              <a:t>Дополнителни препораки и извори</a:t>
            </a:r>
            <a:r>
              <a:rPr lang="en-US" b="1" dirty="0" smtClean="0"/>
              <a:t>:</a:t>
            </a:r>
            <a:endParaRPr lang="en-US" b="1" dirty="0"/>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https://finxp.com/insights/10-top-payments-methods-in-europe-for-2022/</a:t>
            </a:r>
          </a:p>
          <a:p>
            <a:pPr marL="171450" indent="-171450">
              <a:buFont typeface="Arial" panose="020B0604020202020204" pitchFamily="34" charset="0"/>
              <a:buChar char="•"/>
            </a:pPr>
            <a:r>
              <a:rPr lang="en-US" dirty="0"/>
              <a:t>https://commission.europa.eu/strategy-and-policy/policies/banking-and-financial-services_en</a:t>
            </a:r>
          </a:p>
          <a:p>
            <a:pPr marL="171450" indent="-171450">
              <a:buFont typeface="Arial" panose="020B0604020202020204" pitchFamily="34" charset="0"/>
              <a:buChar char="•"/>
            </a:pPr>
            <a:r>
              <a:rPr lang="en-US" dirty="0"/>
              <a:t>https://www.statista.com/topics/3426/banking-sector-in-europe/</a:t>
            </a:r>
          </a:p>
          <a:p>
            <a:pPr marL="171450" indent="-171450">
              <a:buFont typeface="Arial" panose="020B0604020202020204" pitchFamily="34" charset="0"/>
              <a:buChar char="•"/>
            </a:pPr>
            <a:r>
              <a:rPr lang="en-US" dirty="0"/>
              <a:t>https://www.bankrate.com/loans/personal-loans/pros-cons-of-personal-loans/#pros-cons</a:t>
            </a:r>
          </a:p>
          <a:p>
            <a:pPr marL="171450" indent="-171450">
              <a:buFont typeface="Arial" panose="020B0604020202020204" pitchFamily="34" charset="0"/>
              <a:buChar char="•"/>
            </a:pPr>
            <a:r>
              <a:rPr lang="en-US" dirty="0"/>
              <a:t>https://youth.europa.eu/get-involved/your-rights-and-inclusion/will-you-become-financial-master_en</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13</a:t>
            </a:fld>
            <a:endParaRPr lang="en-US"/>
          </a:p>
        </p:txBody>
      </p:sp>
    </p:spTree>
    <p:extLst>
      <p:ext uri="{BB962C8B-B14F-4D97-AF65-F5344CB8AC3E}">
        <p14:creationId xmlns:p14="http://schemas.microsoft.com/office/powerpoint/2010/main" val="420995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Забелешки до обучувачот:</a:t>
            </a:r>
          </a:p>
          <a:p>
            <a:pPr marL="171450" indent="-171450" algn="just">
              <a:buFont typeface="Arial" panose="020B0604020202020204" pitchFamily="34" charset="0"/>
              <a:buChar char="•"/>
            </a:pPr>
            <a:r>
              <a:rPr lang="ru-RU" b="0" dirty="0" smtClean="0"/>
              <a:t>Ова е изборен слајд бидејќи е самообјаснувачки. Можете да ги користите овие информации и да ги презентирате во некои од претходните слајдови.</a:t>
            </a:r>
          </a:p>
          <a:p>
            <a:pPr marL="171450" indent="-171450" algn="just">
              <a:buFont typeface="Arial" panose="020B0604020202020204" pitchFamily="34" charset="0"/>
              <a:buChar char="•"/>
            </a:pPr>
            <a:r>
              <a:rPr lang="ru-RU" b="0" dirty="0" smtClean="0"/>
              <a:t>Можете исто така да истражувате различни пристапи во </a:t>
            </a:r>
            <a:r>
              <a:rPr lang="mk-MK" b="0" dirty="0" smtClean="0"/>
              <a:t>правењето</a:t>
            </a:r>
            <a:r>
              <a:rPr lang="mk-MK" b="0" baseline="0" dirty="0" smtClean="0"/>
              <a:t> </a:t>
            </a:r>
            <a:r>
              <a:rPr lang="ru-RU" b="0" dirty="0" smtClean="0"/>
              <a:t>разлика помеѓу различните финансиски услуги.</a:t>
            </a:r>
            <a:endParaRPr lang="en-US" b="0"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14</a:t>
            </a:fld>
            <a:endParaRPr lang="en-US"/>
          </a:p>
        </p:txBody>
      </p:sp>
    </p:spTree>
    <p:extLst>
      <p:ext uri="{BB962C8B-B14F-4D97-AF65-F5344CB8AC3E}">
        <p14:creationId xmlns:p14="http://schemas.microsoft.com/office/powerpoint/2010/main" val="611043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ru-RU" b="1" dirty="0" smtClean="0"/>
              <a:t>Забелешки до обучувачот:</a:t>
            </a:r>
          </a:p>
          <a:p>
            <a:pPr marL="0" indent="0">
              <a:buFontTx/>
              <a:buNone/>
            </a:pPr>
            <a:r>
              <a:rPr lang="ru-RU" dirty="0" smtClean="0"/>
              <a:t>Овој слајд ја објаснува разликата помеѓу финансиски производ и финансиска услуга. Подолу се дадени повеќе информации што обучувачот може да ги искористи за да ја опише разликата и зошто е важно да се направи дистинкција помеѓу двете.</a:t>
            </a:r>
          </a:p>
          <a:p>
            <a:pPr marL="0" indent="0">
              <a:buFontTx/>
              <a:buNone/>
            </a:pPr>
            <a:endParaRPr lang="ru-RU" dirty="0" smtClean="0"/>
          </a:p>
          <a:p>
            <a:pPr marL="171450" indent="-171450">
              <a:buFont typeface="Arial" panose="020B0604020202020204" pitchFamily="34" charset="0"/>
              <a:buChar char="•"/>
            </a:pPr>
            <a:r>
              <a:rPr lang="ru-RU" b="1" dirty="0" smtClean="0"/>
              <a:t>Финансиските услуги</a:t>
            </a:r>
            <a:r>
              <a:rPr lang="ru-RU" dirty="0" smtClean="0"/>
              <a:t> се услугите што ги обезбедуваат финансиските институции, додека финансиските производи се специфични инвестиции или производи што поединците или организациите можат да ги купат за да ги исполнат своите финансиски цели.</a:t>
            </a:r>
          </a:p>
          <a:p>
            <a:pPr marL="171450" indent="-171450">
              <a:buFont typeface="Arial" panose="020B0604020202020204" pitchFamily="34" charset="0"/>
              <a:buChar char="•"/>
            </a:pPr>
            <a:r>
              <a:rPr lang="ru-RU" b="1" dirty="0" smtClean="0"/>
              <a:t>Финансиските услуги </a:t>
            </a:r>
            <a:r>
              <a:rPr lang="ru-RU" dirty="0" smtClean="0"/>
              <a:t>се однесуваат на активностите и процесите кои им помагаат на поединците и организациите да управуваат со своите пари, вклучувајќи активности како што се банкарство, управување со инвестиции, осигурување и сметководство. Финансиските услуги може да ги обезбедуваат различни видови финансиски институции, како што се банки, инвестициски фирми, осигурителни компании и сметководствени фирми.</a:t>
            </a:r>
          </a:p>
          <a:p>
            <a:pPr marL="171450" indent="-171450">
              <a:buFont typeface="Arial" panose="020B0604020202020204" pitchFamily="34" charset="0"/>
              <a:buChar char="•"/>
            </a:pPr>
            <a:r>
              <a:rPr lang="ru-RU" b="1" dirty="0" smtClean="0"/>
              <a:t>Финансиските производи</a:t>
            </a:r>
            <a:r>
              <a:rPr lang="ru-RU" dirty="0" smtClean="0"/>
              <a:t>, од друга страна, се однесуваат на специфични производи или инвестиции кои поединци или организации можат да ги купат со цел да ги исполнат своите финансиски цели, како што се штедни сметки, акции, обврзници, полиси за осигурување и заеднички фондови. Овие финансиски производи често ги нудат компаниите за финансиски услуги.</a:t>
            </a: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15</a:t>
            </a:fld>
            <a:endParaRPr lang="en-US"/>
          </a:p>
        </p:txBody>
      </p:sp>
    </p:spTree>
    <p:extLst>
      <p:ext uri="{BB962C8B-B14F-4D97-AF65-F5344CB8AC3E}">
        <p14:creationId xmlns:p14="http://schemas.microsoft.com/office/powerpoint/2010/main" val="211179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b="1" i="0" dirty="0" smtClean="0">
                <a:solidFill>
                  <a:srgbClr val="374151"/>
                </a:solidFill>
                <a:effectLst/>
                <a:latin typeface="Söhne"/>
              </a:rPr>
              <a:t>Забелешки до обучувачот:</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b="0" i="0" dirty="0" smtClean="0">
                <a:solidFill>
                  <a:srgbClr val="374151"/>
                </a:solidFill>
                <a:effectLst/>
                <a:latin typeface="Söhne"/>
              </a:rPr>
              <a:t>Кога се подготвувате за овој слајд, ве молиме обрнете внимание тој да биде соодветен за публиката (т.е. младите луѓе), т.е. треба да се изберат најрелевантните финансиски услуги за младите луѓе (на пр. штедење и кредитирање, примање/вршење плаќања, заеми, парични трансакции итн. наместо посложени услуги или производи). Овој слајд дава еден пример за разлика помеѓу различните финансиски ризици: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b="1" i="0" dirty="0" smtClean="0">
                <a:solidFill>
                  <a:srgbClr val="374151"/>
                </a:solidFill>
                <a:effectLst/>
                <a:latin typeface="Söhne"/>
              </a:rPr>
              <a:t>Измамите</a:t>
            </a:r>
            <a:r>
              <a:rPr lang="ru-RU" b="1" i="0" baseline="0" dirty="0" smtClean="0">
                <a:solidFill>
                  <a:srgbClr val="374151"/>
                </a:solidFill>
                <a:effectLst/>
                <a:latin typeface="Söhne"/>
              </a:rPr>
              <a:t> </a:t>
            </a:r>
            <a:r>
              <a:rPr lang="ru-RU" b="0" i="0" dirty="0" smtClean="0">
                <a:solidFill>
                  <a:srgbClr val="374151"/>
                </a:solidFill>
                <a:effectLst/>
                <a:latin typeface="Söhne"/>
              </a:rPr>
              <a:t>се најчестиот ризик при користење на финансиски услуги, бидејќи има многу поединци и организации кои имаат за цел да ги измамат луѓето за финансиска добивка</a:t>
            </a:r>
            <a:r>
              <a:rPr lang="ru-RU" b="1" i="0" dirty="0" smtClean="0">
                <a:solidFill>
                  <a:srgbClr val="374151"/>
                </a:solidFill>
                <a:effectLst/>
                <a:latin typeface="Söhne"/>
              </a:rPr>
              <a:t>. </a:t>
            </a:r>
            <a:r>
              <a:rPr lang="ru-RU" b="0" i="0" dirty="0" smtClean="0">
                <a:solidFill>
                  <a:srgbClr val="374151"/>
                </a:solidFill>
                <a:effectLst/>
                <a:latin typeface="Söhne"/>
              </a:rPr>
              <a:t>Овој ризик се однесува на речиси сите видови финансиски услуги.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b="1" i="0" dirty="0" smtClean="0">
                <a:solidFill>
                  <a:srgbClr val="374151"/>
                </a:solidFill>
                <a:effectLst/>
                <a:latin typeface="Söhne"/>
              </a:rPr>
              <a:t>Ризиците од сајбер безбедноста </a:t>
            </a:r>
            <a:r>
              <a:rPr lang="ru-RU" b="0" i="0" dirty="0" smtClean="0">
                <a:solidFill>
                  <a:srgbClr val="374151"/>
                </a:solidFill>
                <a:effectLst/>
                <a:latin typeface="Söhne"/>
              </a:rPr>
              <a:t>стануваат се почести бидејќи поголемиот дел од финансиските услуги се движат онлајн. Ова создава поголем ризик од сајбер напади кои можат да ги компромитираат чувствителните лични и финансиски информации.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b="1" i="0" dirty="0" smtClean="0">
                <a:solidFill>
                  <a:srgbClr val="374151"/>
                </a:solidFill>
                <a:effectLst/>
                <a:latin typeface="Söhne"/>
              </a:rPr>
              <a:t>Загрозувањето на</a:t>
            </a:r>
            <a:r>
              <a:rPr lang="ru-RU" b="1" i="0" baseline="0" dirty="0" smtClean="0">
                <a:solidFill>
                  <a:srgbClr val="374151"/>
                </a:solidFill>
                <a:effectLst/>
                <a:latin typeface="Söhne"/>
              </a:rPr>
              <a:t> п</a:t>
            </a:r>
            <a:r>
              <a:rPr lang="ru-RU" b="1" i="0" dirty="0" smtClean="0">
                <a:solidFill>
                  <a:srgbClr val="374151"/>
                </a:solidFill>
                <a:effectLst/>
                <a:latin typeface="Söhne"/>
              </a:rPr>
              <a:t>риватноста на податоците </a:t>
            </a:r>
            <a:r>
              <a:rPr lang="ru-RU" b="0" i="0" dirty="0" smtClean="0">
                <a:solidFill>
                  <a:srgbClr val="374151"/>
                </a:solidFill>
                <a:effectLst/>
                <a:latin typeface="Söhne"/>
              </a:rPr>
              <a:t>е исто така многу честа појава, бидејќи обично собира и складира голема количина на лични и финансиски информации, кои може да бидат изложени на ризик да бидат изгубени, украдени или злоупотребени.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b="1" i="0" dirty="0" smtClean="0">
                <a:solidFill>
                  <a:srgbClr val="374151"/>
                </a:solidFill>
                <a:effectLst/>
                <a:latin typeface="Söhne"/>
              </a:rPr>
              <a:t>Каматниот ризик </a:t>
            </a:r>
            <a:r>
              <a:rPr lang="ru-RU" b="0" i="0" dirty="0" smtClean="0">
                <a:solidFill>
                  <a:srgbClr val="374151"/>
                </a:solidFill>
                <a:effectLst/>
                <a:latin typeface="Söhne"/>
              </a:rPr>
              <a:t>може да се појави кај штедните сметки и обврзниците, кои се предмет на каматен ризик, што е ризик дека промените во каматните стапки ќе влијаат на вредноста на овие производи. Исто така, каматните ризици се поврзани со хипотеките кои би можеле да бидат под влијание на промените во целокупната економска клима што резултира со промена на основната каматна стапка. Суштината е дека</a:t>
            </a:r>
            <a:r>
              <a:rPr lang="en-GB" b="0" i="0" baseline="0" dirty="0" smtClean="0">
                <a:solidFill>
                  <a:srgbClr val="374151"/>
                </a:solidFill>
                <a:effectLst/>
                <a:latin typeface="Söhne"/>
              </a:rPr>
              <a:t> </a:t>
            </a:r>
            <a:r>
              <a:rPr lang="mk-MK" b="0" i="0" baseline="0" dirty="0" smtClean="0">
                <a:solidFill>
                  <a:srgbClr val="374151"/>
                </a:solidFill>
                <a:effectLst/>
                <a:latin typeface="Söhne"/>
              </a:rPr>
              <a:t>порастот на каматните стапки го зголемува трошокот кај кредитните производи (особено кај долгорочните заеми со променлива каматна стапка).</a:t>
            </a:r>
            <a:endParaRPr lang="ru-RU" b="0" i="0" dirty="0" smtClean="0">
              <a:solidFill>
                <a:srgbClr val="374151"/>
              </a:solidFill>
              <a:effectLst/>
              <a:latin typeface="Söhn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b="1" i="0" dirty="0" smtClean="0">
                <a:solidFill>
                  <a:srgbClr val="374151"/>
                </a:solidFill>
                <a:effectLst/>
                <a:latin typeface="Söhne"/>
              </a:rPr>
              <a:t>Ризиците за компатибилност </a:t>
            </a:r>
            <a:r>
              <a:rPr lang="ru-RU" b="0" i="0" dirty="0" smtClean="0">
                <a:solidFill>
                  <a:srgbClr val="374151"/>
                </a:solidFill>
                <a:effectLst/>
                <a:latin typeface="Söhne"/>
              </a:rPr>
              <a:t>се особено применливи за алтернативните начини на плаќање што може да не бидат прифатени од сите трговци. Исто така, може да се појават технички проблеми со одредени алтернативни платформи за плаќање што може да влијаат на способноста за плаќање</a:t>
            </a:r>
            <a:r>
              <a:rPr lang="ru-RU" b="1" i="0" dirty="0" smtClean="0">
                <a:solidFill>
                  <a:srgbClr val="374151"/>
                </a:solidFill>
                <a:effectLst/>
                <a:latin typeface="Söhne"/>
              </a:rPr>
              <a:t>. Ова се нарекува и оперативен ризик.</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b="1" i="0" dirty="0" smtClean="0">
                <a:solidFill>
                  <a:srgbClr val="374151"/>
                </a:solidFill>
                <a:effectLst/>
                <a:latin typeface="Söhne"/>
              </a:rPr>
              <a:t>Политичките и другите видови ризици се поврзани и под влијание на политички настани и несигурности во регулаторната и правната средина во одредена земја или финансиска област (на пример, Еврозоната).</a:t>
            </a:r>
            <a:endParaRPr lang="en-US" b="1" i="0" dirty="0" smtClean="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smtClean="0">
              <a:solidFill>
                <a:srgbClr val="374151"/>
              </a:solidFill>
              <a:effectLst/>
              <a:latin typeface="Söhne"/>
            </a:endParaRPr>
          </a:p>
          <a:p>
            <a:pPr marL="171450" indent="-171450">
              <a:buFont typeface="Arial" panose="020B0604020202020204" pitchFamily="34" charset="0"/>
              <a:buChar char="•"/>
            </a:pPr>
            <a:endParaRPr lang="en-US" b="0" i="0" dirty="0">
              <a:solidFill>
                <a:srgbClr val="374151"/>
              </a:solidFill>
              <a:effectLst/>
              <a:latin typeface="Söhne"/>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16</a:t>
            </a:fld>
            <a:endParaRPr lang="en-US"/>
          </a:p>
        </p:txBody>
      </p:sp>
    </p:spTree>
    <p:extLst>
      <p:ext uri="{BB962C8B-B14F-4D97-AF65-F5344CB8AC3E}">
        <p14:creationId xmlns:p14="http://schemas.microsoft.com/office/powerpoint/2010/main" val="1119101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Забелешки до обучувачот:</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Дадете неколку совети за да се избегнат главните ризици со кои би можеле да се соочат младите кога користат финансиски услуги.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Можете да додадете дополнителни совети, врз основа на вашето знаење, националниот контекст и целната група.</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Дополнителни препораки и извори:</a:t>
            </a:r>
            <a:endParaRPr lang="en-US" b="1" dirty="0"/>
          </a:p>
          <a:p>
            <a:pPr marL="171450" indent="-171450">
              <a:buFont typeface="Arial" panose="020B0604020202020204" pitchFamily="34" charset="0"/>
              <a:buChar char="•"/>
            </a:pPr>
            <a:r>
              <a:rPr lang="en-US" dirty="0"/>
              <a:t>https://mastercardfdn.org/wp-content/uploads/2018/06/Youth-Financial-Services-Accessible.pdf</a:t>
            </a:r>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https://www.cgap.org/sites/default/files/publications/2019_06_30_WorkingPaper_Youth_Education_Employment.pdf</a:t>
            </a:r>
          </a:p>
        </p:txBody>
      </p:sp>
      <p:sp>
        <p:nvSpPr>
          <p:cNvPr id="4" name="Slide Number Placeholder 3"/>
          <p:cNvSpPr>
            <a:spLocks noGrp="1"/>
          </p:cNvSpPr>
          <p:nvPr>
            <p:ph type="sldNum" sz="quarter" idx="5"/>
          </p:nvPr>
        </p:nvSpPr>
        <p:spPr/>
        <p:txBody>
          <a:bodyPr/>
          <a:lstStyle/>
          <a:p>
            <a:fld id="{0807BA8F-CC79-4CDB-A88D-859AA8EC5A6E}" type="slidenum">
              <a:rPr lang="en-US" smtClean="0"/>
              <a:t>17</a:t>
            </a:fld>
            <a:endParaRPr lang="en-US"/>
          </a:p>
        </p:txBody>
      </p:sp>
    </p:spTree>
    <p:extLst>
      <p:ext uri="{BB962C8B-B14F-4D97-AF65-F5344CB8AC3E}">
        <p14:creationId xmlns:p14="http://schemas.microsoft.com/office/powerpoint/2010/main" val="184004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b="1" dirty="0" smtClean="0"/>
              <a:t>Забелешки до обучувачот:</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Дадете неколку совети за да се избегнат главните ризици со кои би можеле да се соочат младите кога користат финансиски услуги.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Можете да додадете дополнителни совети, врз основа на вашето знаење, националниот контекст и целната група.</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b="1"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ru-RU" b="1" dirty="0" smtClean="0"/>
              <a:t>Дополнителни </a:t>
            </a:r>
            <a:r>
              <a:rPr lang="ru-RU" b="1" baseline="0" dirty="0" smtClean="0"/>
              <a:t>препораки и извори</a:t>
            </a:r>
            <a:r>
              <a:rPr lang="ru-RU" b="1" dirty="0" smtClean="0"/>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https</a:t>
            </a:r>
            <a:r>
              <a:rPr lang="en-US" dirty="0"/>
              <a:t>://www.investopedia.com/articles/younginvestors/08/eight-tips.asp</a:t>
            </a:r>
          </a:p>
          <a:p>
            <a:pPr marL="171450" indent="-171450" algn="just">
              <a:buFont typeface="Arial" panose="020B0604020202020204" pitchFamily="34" charset="0"/>
              <a:buChar char="•"/>
            </a:pPr>
            <a:r>
              <a:rPr lang="en-US" dirty="0"/>
              <a:t>https://pirg.org/resources/smart-money-smart-kids-tips-for-teaching-financial-literacy-and-privacy-protection-to-kids-of-all-ages/</a:t>
            </a:r>
          </a:p>
          <a:p>
            <a:pPr marL="171450" indent="-171450" algn="just">
              <a:buFont typeface="Arial" panose="020B0604020202020204" pitchFamily="34" charset="0"/>
              <a:buChar char="•"/>
            </a:pPr>
            <a:r>
              <a:rPr lang="en-US" dirty="0"/>
              <a:t>https://www.nefe.org/initiatives/default.aspx</a:t>
            </a:r>
          </a:p>
          <a:p>
            <a:pPr marL="171450" indent="-171450" algn="just">
              <a:buFont typeface="Arial" panose="020B0604020202020204" pitchFamily="34" charset="0"/>
              <a:buChar char="•"/>
            </a:pPr>
            <a:r>
              <a:rPr lang="en-US" dirty="0"/>
              <a:t>https://www.youngmoneyblog.co.uk/</a:t>
            </a:r>
          </a:p>
        </p:txBody>
      </p:sp>
      <p:sp>
        <p:nvSpPr>
          <p:cNvPr id="4" name="Slide Number Placeholder 3"/>
          <p:cNvSpPr>
            <a:spLocks noGrp="1"/>
          </p:cNvSpPr>
          <p:nvPr>
            <p:ph type="sldNum" sz="quarter" idx="5"/>
          </p:nvPr>
        </p:nvSpPr>
        <p:spPr/>
        <p:txBody>
          <a:bodyPr/>
          <a:lstStyle/>
          <a:p>
            <a:fld id="{0807BA8F-CC79-4CDB-A88D-859AA8EC5A6E}" type="slidenum">
              <a:rPr lang="en-US" smtClean="0"/>
              <a:t>18</a:t>
            </a:fld>
            <a:endParaRPr lang="en-US"/>
          </a:p>
        </p:txBody>
      </p:sp>
    </p:spTree>
    <p:extLst>
      <p:ext uri="{BB962C8B-B14F-4D97-AF65-F5344CB8AC3E}">
        <p14:creationId xmlns:p14="http://schemas.microsoft.com/office/powerpoint/2010/main" val="8722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Забелешки до обучувачот:</a:t>
            </a:r>
          </a:p>
          <a:p>
            <a:pPr marL="171450" indent="-171450" algn="just">
              <a:buFont typeface="Arial" panose="020B0604020202020204" pitchFamily="34" charset="0"/>
              <a:buChar char="•"/>
            </a:pPr>
            <a:r>
              <a:rPr lang="ru-RU" b="0" dirty="0" smtClean="0"/>
              <a:t>Можете да го промените цитатот.</a:t>
            </a:r>
          </a:p>
          <a:p>
            <a:pPr marL="171450" indent="-171450" algn="just">
              <a:buFont typeface="Arial" panose="020B0604020202020204" pitchFamily="34" charset="0"/>
              <a:buChar char="•"/>
            </a:pPr>
            <a:r>
              <a:rPr lang="ru-RU" b="0" dirty="0" smtClean="0"/>
              <a:t>Во следната серија слајдови нашата цел е да ги претставиме иновативните и идните финансиски услуги и како нивното унапредување ќе ја подобри финансиската вклученост на младите.</a:t>
            </a:r>
          </a:p>
          <a:p>
            <a:pPr marL="171450" indent="-171450" algn="just">
              <a:buFont typeface="Arial" panose="020B0604020202020204" pitchFamily="34" charset="0"/>
              <a:buChar char="•"/>
            </a:pPr>
            <a:r>
              <a:rPr lang="ru-RU" b="0" dirty="0" smtClean="0"/>
              <a:t>Врз основа на вашето знаење, можете да ги измените слајдовите и да вклучите други примери врз основа на вашата публика и националниот контекст.</a:t>
            </a:r>
          </a:p>
          <a:p>
            <a:pPr marL="171450" indent="-171450" algn="just">
              <a:buFont typeface="Arial" panose="020B0604020202020204" pitchFamily="34" charset="0"/>
              <a:buChar char="•"/>
            </a:pPr>
            <a:r>
              <a:rPr lang="ru-RU" b="0" dirty="0" smtClean="0"/>
              <a:t>Започнете со следнава изјава: Иднината на финансиските услуги е светла, обезбедувајќи многу можности да се поттикне финансиската вклученост на младите и да ги направи финансиски безбедни.</a:t>
            </a:r>
            <a:endParaRPr lang="en-US" b="0" dirty="0" smtClean="0"/>
          </a:p>
          <a:p>
            <a:pPr marL="0" indent="0">
              <a:buFontTx/>
              <a:buNone/>
            </a:pPr>
            <a:endParaRPr lang="bg-BG" dirty="0"/>
          </a:p>
        </p:txBody>
      </p:sp>
      <p:sp>
        <p:nvSpPr>
          <p:cNvPr id="4" name="Slide Number Placeholder 3"/>
          <p:cNvSpPr>
            <a:spLocks noGrp="1"/>
          </p:cNvSpPr>
          <p:nvPr>
            <p:ph type="sldNum" sz="quarter" idx="5"/>
          </p:nvPr>
        </p:nvSpPr>
        <p:spPr/>
        <p:txBody>
          <a:bodyPr/>
          <a:lstStyle/>
          <a:p>
            <a:fld id="{0807BA8F-CC79-4CDB-A88D-859AA8EC5A6E}" type="slidenum">
              <a:rPr lang="en-US" smtClean="0"/>
              <a:t>19</a:t>
            </a:fld>
            <a:endParaRPr lang="en-US"/>
          </a:p>
        </p:txBody>
      </p:sp>
    </p:spTree>
    <p:extLst>
      <p:ext uri="{BB962C8B-B14F-4D97-AF65-F5344CB8AC3E}">
        <p14:creationId xmlns:p14="http://schemas.microsoft.com/office/powerpoint/2010/main" val="2015212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b="1" i="0" dirty="0" smtClean="0">
                <a:solidFill>
                  <a:srgbClr val="374151"/>
                </a:solidFill>
                <a:effectLst/>
                <a:latin typeface="Söhne"/>
              </a:rPr>
              <a:t>Забелешки до обучувачот:</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ru-RU" b="0" i="0" dirty="0" smtClean="0">
                <a:solidFill>
                  <a:srgbClr val="374151"/>
                </a:solidFill>
                <a:effectLst/>
                <a:latin typeface="Söhne"/>
              </a:rPr>
              <a:t>Постојат многу популарни услуги за дигитално плаќање и трансфер на пари кои се познати кај младите. Сепак, тие се разликуваат во секоја земја, така што овој слајд дава само примери од најчестите:</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ru-RU" b="1" i="0" dirty="0" smtClean="0">
                <a:solidFill>
                  <a:srgbClr val="374151"/>
                </a:solidFill>
                <a:effectLst/>
                <a:latin typeface="Söhne"/>
              </a:rPr>
              <a:t>Дигиталните паричници </a:t>
            </a:r>
            <a:r>
              <a:rPr lang="ru-RU" b="0" i="0" dirty="0" smtClean="0">
                <a:solidFill>
                  <a:srgbClr val="374151"/>
                </a:solidFill>
                <a:effectLst/>
                <a:latin typeface="Söhne"/>
              </a:rPr>
              <a:t>чуваат информации за плаќање, како што се информации за кредитна картичка и банкарска сметка, на безбеден начин. Корисниците можат да користат дигиталните паричници за да вршат плаќања кај трговците кои учествуваат без да мораат да внесуваат информации за плаќање при</a:t>
            </a:r>
            <a:r>
              <a:rPr lang="ru-RU" b="0" i="0" baseline="0" dirty="0" smtClean="0">
                <a:solidFill>
                  <a:srgbClr val="374151"/>
                </a:solidFill>
                <a:effectLst/>
                <a:latin typeface="Söhne"/>
              </a:rPr>
              <a:t> секое користење</a:t>
            </a:r>
            <a:r>
              <a:rPr lang="ru-RU" b="0" i="0" dirty="0" smtClean="0">
                <a:solidFill>
                  <a:srgbClr val="374151"/>
                </a:solidFill>
                <a:effectLst/>
                <a:latin typeface="Söhne"/>
              </a:rPr>
              <a:t>. Некои примери на дигитални паричници вклучуваат Apple Pay, Google Pay и Samsung Pay.</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ru-RU" b="1" i="0" dirty="0" smtClean="0">
                <a:solidFill>
                  <a:srgbClr val="374151"/>
                </a:solidFill>
                <a:effectLst/>
                <a:latin typeface="Söhne"/>
              </a:rPr>
              <a:t>Апликациите за плаќање peer-to-peer </a:t>
            </a:r>
            <a:r>
              <a:rPr lang="ru-RU" b="0" i="0" dirty="0" smtClean="0">
                <a:solidFill>
                  <a:srgbClr val="374151"/>
                </a:solidFill>
                <a:effectLst/>
                <a:latin typeface="Söhne"/>
              </a:rPr>
              <a:t>се дизајнирани да им овозможат на корисниците да испраќаат и примаат пари директно од други поединци, без потреба од трето лице како банка. Овие апликации обично се поврзани со банкарски сметки или кредитни картички на корисниците и може да се користат за испраќање и примање пари веднаш.</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ru-RU" b="1" i="0" dirty="0" smtClean="0">
                <a:solidFill>
                  <a:srgbClr val="374151"/>
                </a:solidFill>
                <a:effectLst/>
                <a:latin typeface="Söhne"/>
              </a:rPr>
              <a:t>Системите за онлајн плаќање </a:t>
            </a:r>
            <a:r>
              <a:rPr lang="ru-RU" b="0" i="0" dirty="0" smtClean="0">
                <a:solidFill>
                  <a:srgbClr val="374151"/>
                </a:solidFill>
                <a:effectLst/>
                <a:latin typeface="Söhne"/>
              </a:rPr>
              <a:t>се платформи кои им овозможуваат на корисниците да вршат онлајн купувања, да испраќаат и примаат пари и да префрлаат средства на банкарски сметки. Примерите вклучуваат PayPal, Skrill и Stripe.</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ru-RU" b="1" i="0" dirty="0" smtClean="0">
                <a:solidFill>
                  <a:srgbClr val="374151"/>
                </a:solidFill>
                <a:effectLst/>
                <a:latin typeface="Söhne"/>
              </a:rPr>
              <a:t>Платформите за размена на криптовалути</a:t>
            </a:r>
            <a:r>
              <a:rPr lang="ru-RU" b="0" i="0" dirty="0" smtClean="0">
                <a:solidFill>
                  <a:srgbClr val="374151"/>
                </a:solidFill>
                <a:effectLst/>
                <a:latin typeface="Söhne"/>
              </a:rPr>
              <a:t> им овозможуваат на корисниците да купуваат, продаваат и складираат криптовалути како што се Bitcoin, Ethereum и Litecoin. Некои размени за криптовалути имаат и функции за испраќање и примање плаќања во криптовалути. Примерите вклучуваат Nexo, Coinbase, Binance и Kraken.</a:t>
            </a:r>
            <a:endParaRPr lang="en-US" b="0" i="0" dirty="0">
              <a:solidFill>
                <a:srgbClr val="374151"/>
              </a:solidFill>
              <a:effectLst/>
              <a:latin typeface="Söhne"/>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solidFill>
                <a:srgbClr val="374151"/>
              </a:solidFill>
              <a:effectLst/>
              <a:latin typeface="Söhne"/>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20</a:t>
            </a:fld>
            <a:endParaRPr lang="en-US"/>
          </a:p>
        </p:txBody>
      </p:sp>
    </p:spTree>
    <p:extLst>
      <p:ext uri="{BB962C8B-B14F-4D97-AF65-F5344CB8AC3E}">
        <p14:creationId xmlns:p14="http://schemas.microsoft.com/office/powerpoint/2010/main" val="47519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Забелешки </a:t>
            </a:r>
            <a:r>
              <a:rPr lang="mk-MK" b="1" dirty="0" smtClean="0"/>
              <a:t>за</a:t>
            </a:r>
            <a:r>
              <a:rPr lang="ru-RU" b="1" dirty="0" smtClean="0"/>
              <a:t> фацилитаторот:</a:t>
            </a:r>
          </a:p>
          <a:p>
            <a:r>
              <a:rPr lang="ru-RU" b="0" dirty="0" smtClean="0"/>
              <a:t>- Започнете ја обуката со краток вовед во целите на учењето на сесијата и дајте им на учесниците некои информации за логистиката, т.е. очекуваното времетраење, планираните паузи итн.</a:t>
            </a:r>
          </a:p>
          <a:p>
            <a:r>
              <a:rPr lang="ru-RU" b="0" dirty="0" smtClean="0"/>
              <a:t>- Објаснете дека на крајот од сесијата ќе им дадете на учесниците формулар за евалуација за да се добијат повратни информации.</a:t>
            </a:r>
          </a:p>
          <a:p>
            <a:r>
              <a:rPr lang="ru-RU" b="0" dirty="0" smtClean="0"/>
              <a:t>- Наведете некои основни правила во врска со сесијата, врз основа на вашиот индивидуален стил на обука, на пр. поттикнете ги сите учесници активно да се вклучат во сесијата за обука, да поставуваат прашања и да ги споделат своите размислувања и искуства.</a:t>
            </a:r>
          </a:p>
          <a:p>
            <a:r>
              <a:rPr lang="ru-RU" b="0" dirty="0" smtClean="0"/>
              <a:t>- Охрабрете ги учесниците да дадат конструктивна повратна информација за обуката, вклучително и она што беше корисно и што може да се подобри.</a:t>
            </a:r>
          </a:p>
          <a:p>
            <a:r>
              <a:rPr lang="ru-RU" b="0" dirty="0" smtClean="0"/>
              <a:t>- По ова, презентирајте ја целта на учењето и објаснете дека севкупната цел е младите на научат повеќе за меѓусебните односи на финансиските услуги и финансиските производи,</a:t>
            </a:r>
            <a:r>
              <a:rPr lang="ru-RU" b="0" baseline="0" dirty="0" smtClean="0"/>
              <a:t> за </a:t>
            </a:r>
            <a:r>
              <a:rPr lang="ru-RU" b="0" dirty="0" smtClean="0"/>
              <a:t>секторите на финансиски услуги и поврзаноста</a:t>
            </a:r>
            <a:r>
              <a:rPr lang="ru-RU" b="0" baseline="0" dirty="0" smtClean="0"/>
              <a:t> со</a:t>
            </a:r>
            <a:r>
              <a:rPr lang="ru-RU" b="0" dirty="0" smtClean="0"/>
              <a:t> личните финансии - прво, да ги разберат услугите, производите и секторите како мрежа, целина, и второ како тие (учениците) комуницираат во оваа целина како економски актери.</a:t>
            </a:r>
            <a:endParaRPr lang="en-US" b="0" dirty="0"/>
          </a:p>
        </p:txBody>
      </p:sp>
      <p:sp>
        <p:nvSpPr>
          <p:cNvPr id="4" name="Slide Number Placeholder 3"/>
          <p:cNvSpPr>
            <a:spLocks noGrp="1"/>
          </p:cNvSpPr>
          <p:nvPr>
            <p:ph type="sldNum" sz="quarter" idx="5"/>
          </p:nvPr>
        </p:nvSpPr>
        <p:spPr/>
        <p:txBody>
          <a:bodyPr/>
          <a:lstStyle/>
          <a:p>
            <a:fld id="{0807BA8F-CC79-4CDB-A88D-859AA8EC5A6E}" type="slidenum">
              <a:rPr lang="en-US" smtClean="0"/>
              <a:t>3</a:t>
            </a:fld>
            <a:endParaRPr lang="en-US"/>
          </a:p>
        </p:txBody>
      </p:sp>
    </p:spTree>
    <p:extLst>
      <p:ext uri="{BB962C8B-B14F-4D97-AF65-F5344CB8AC3E}">
        <p14:creationId xmlns:p14="http://schemas.microsoft.com/office/powerpoint/2010/main" val="234049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Забелешки до обучувачот:</a:t>
            </a:r>
          </a:p>
          <a:p>
            <a:pPr marL="171450" indent="-171450" algn="just">
              <a:buFont typeface="Arial" panose="020B0604020202020204" pitchFamily="34" charset="0"/>
              <a:buChar char="•"/>
            </a:pPr>
            <a:r>
              <a:rPr lang="ru-RU" b="0" dirty="0" smtClean="0"/>
              <a:t>Постојат многу дигитални алатки (софтверски апликации) достапни за управување со личните финансии и многу од нив се специјално приспособени да одговараат на интересите и потребите на младите луѓе кои бараат начини да ги следат и управуваат нивните лични финансии. Во овој слајд даваме примери за некои од најпопуларните. Можете да ги гледате видеата до секоја апликација и да разговарате со учесниците. Овие примери беа рангирани од Investopedia.</a:t>
            </a:r>
          </a:p>
          <a:p>
            <a:pPr marL="171450" indent="-171450" algn="just">
              <a:buFont typeface="Arial" panose="020B0604020202020204" pitchFamily="34" charset="0"/>
              <a:buChar char="•"/>
            </a:pPr>
            <a:r>
              <a:rPr lang="ru-RU" b="0" dirty="0" smtClean="0"/>
              <a:t>Проучете ги дадените примери во однос на нивните добрите и лошите страни врз основа на вашата целна публика.</a:t>
            </a:r>
          </a:p>
          <a:p>
            <a:pPr marL="171450" indent="-171450" algn="just">
              <a:buFont typeface="Arial" panose="020B0604020202020204" pitchFamily="34" charset="0"/>
              <a:buChar char="•"/>
            </a:pPr>
            <a:r>
              <a:rPr lang="ru-RU" b="0" dirty="0" smtClean="0"/>
              <a:t>Исто така, погрижете се да ги прашате дали моментално користат алатка или апликација за следење на нивниот личен буџет.</a:t>
            </a:r>
          </a:p>
          <a:p>
            <a:pPr marL="171450" indent="-171450" algn="just">
              <a:buFont typeface="Arial" panose="020B0604020202020204" pitchFamily="34" charset="0"/>
              <a:buChar char="•"/>
            </a:pPr>
            <a:r>
              <a:rPr lang="ru-RU" b="0" dirty="0" smtClean="0"/>
              <a:t>Можете исто така да дадете примери на други апликации кои помагаат да се подобри финансиската писменост на младите и да им помогне да ја разберат различната финансиска услуга.</a:t>
            </a:r>
            <a:endParaRPr lang="en-US" b="0" dirty="0" smtClean="0"/>
          </a:p>
          <a:p>
            <a:endParaRPr lang="en-US" dirty="0"/>
          </a:p>
          <a:p>
            <a:pPr marL="0" indent="0">
              <a:buFontTx/>
              <a:buNone/>
            </a:pPr>
            <a:r>
              <a:rPr lang="mk-MK" b="1" dirty="0" smtClean="0"/>
              <a:t>Дополнителни препораки и извори</a:t>
            </a:r>
            <a:r>
              <a:rPr lang="en-US" b="1" dirty="0" smtClean="0"/>
              <a:t>:</a:t>
            </a:r>
            <a:endParaRPr lang="en-US" b="1" dirty="0"/>
          </a:p>
          <a:p>
            <a:pPr marL="171450" indent="-171450">
              <a:buFont typeface="Arial" panose="020B0604020202020204" pitchFamily="34" charset="0"/>
              <a:buChar char="•"/>
            </a:pPr>
            <a:r>
              <a:rPr lang="en-US" dirty="0"/>
              <a:t>https://www.investopedia.com/best-budgeting-apps-5085405</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21</a:t>
            </a:fld>
            <a:endParaRPr lang="en-US"/>
          </a:p>
        </p:txBody>
      </p:sp>
    </p:spTree>
    <p:extLst>
      <p:ext uri="{BB962C8B-B14F-4D97-AF65-F5344CB8AC3E}">
        <p14:creationId xmlns:p14="http://schemas.microsoft.com/office/powerpoint/2010/main" val="288568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ru-RU" b="1" dirty="0" smtClean="0"/>
              <a:t>Забелешки до обучувачот:</a:t>
            </a:r>
          </a:p>
          <a:p>
            <a:pPr marL="171450" indent="-171450">
              <a:buFontTx/>
              <a:buChar char="-"/>
            </a:pPr>
            <a:r>
              <a:rPr lang="ru-RU" dirty="0" smtClean="0"/>
              <a:t>Ова е изборен слајд бидејќи вградените финансии најчесто се поврзани со бизниси, на пр. старт-апи кои се обидуваат да го подобрат финансискиот пристап и услугите за своите клиенти</a:t>
            </a:r>
            <a:r>
              <a:rPr lang="en-GB" dirty="0" smtClean="0"/>
              <a:t>;</a:t>
            </a:r>
            <a:endParaRPr lang="ru-RU" dirty="0" smtClean="0"/>
          </a:p>
          <a:p>
            <a:pPr marL="171450" indent="-171450" algn="just">
              <a:buFontTx/>
              <a:buChar char="-"/>
            </a:pPr>
            <a:r>
              <a:rPr lang="ru-RU" dirty="0" smtClean="0"/>
              <a:t>Кога ги објаснувате различните видови на вградени финансиски производи и услуги, секогаш обидувајте се да обезбедите примери на познати услуги во вашиот национален контекст</a:t>
            </a:r>
            <a:r>
              <a:rPr lang="en-GB" dirty="0" smtClean="0"/>
              <a:t>;</a:t>
            </a:r>
            <a:endParaRPr lang="ru-RU" dirty="0" smtClean="0"/>
          </a:p>
          <a:p>
            <a:pPr marL="171450" indent="-171450" algn="just">
              <a:buFontTx/>
              <a:buChar char="-"/>
            </a:pPr>
            <a:r>
              <a:rPr lang="ru-RU" dirty="0" smtClean="0"/>
              <a:t>Еве неколку дополнителни информации за темата:</a:t>
            </a:r>
            <a:endParaRPr lang="en-US" dirty="0" smtClean="0"/>
          </a:p>
          <a:p>
            <a:pPr marL="628650" marR="0" lvl="1" indent="-171450" algn="just" defTabSz="914400" rtl="0" eaLnBrk="1" fontAlgn="auto" latinLnBrk="0" hangingPunct="1">
              <a:lnSpc>
                <a:spcPct val="100000"/>
              </a:lnSpc>
              <a:spcBef>
                <a:spcPts val="0"/>
              </a:spcBef>
              <a:spcAft>
                <a:spcPts val="0"/>
              </a:spcAft>
              <a:buClrTx/>
              <a:buSzTx/>
              <a:buFontTx/>
              <a:buChar char="-"/>
              <a:tabLst/>
              <a:defRPr/>
            </a:pPr>
            <a:r>
              <a:rPr lang="ru-RU" sz="1800" dirty="0" smtClean="0">
                <a:solidFill>
                  <a:srgbClr val="D1D5DB"/>
                </a:solidFill>
                <a:effectLst/>
                <a:latin typeface="Segoe UI" panose="020B0502040204020203" pitchFamily="34" charset="0"/>
                <a:ea typeface="Times New Roman" panose="02020603050405020304" pitchFamily="18" charset="0"/>
                <a:cs typeface="Times New Roman" panose="02020603050405020304" pitchFamily="18" charset="0"/>
              </a:rPr>
              <a:t>Вградените финансии може да и дозволат на технолошката компанија да им понуди на своите клиенти можност да платат за нивниот производ или услуга со кредитна или дебитна картичка или да подигнат заем за да го финансираат купувањето. Ова може да им го олесни пристапот на клиентите до финансиските услуги, бидејќи повеќе не мора да поминуваат низ посебна финансиска институција за да го сторат тоа.</a:t>
            </a:r>
          </a:p>
          <a:p>
            <a:pPr marL="628650" marR="0" lvl="1" indent="-171450" algn="just" defTabSz="914400" rtl="0" eaLnBrk="1" fontAlgn="auto" latinLnBrk="0" hangingPunct="1">
              <a:lnSpc>
                <a:spcPct val="100000"/>
              </a:lnSpc>
              <a:spcBef>
                <a:spcPts val="0"/>
              </a:spcBef>
              <a:spcAft>
                <a:spcPts val="0"/>
              </a:spcAft>
              <a:buClrTx/>
              <a:buSzTx/>
              <a:buFontTx/>
              <a:buChar char="-"/>
              <a:tabLst/>
              <a:defRPr/>
            </a:pPr>
            <a:r>
              <a:rPr lang="ru-RU" sz="1800" dirty="0" smtClean="0">
                <a:solidFill>
                  <a:srgbClr val="D1D5DB"/>
                </a:solidFill>
                <a:effectLst/>
                <a:latin typeface="Segoe UI" panose="020B0502040204020203" pitchFamily="34" charset="0"/>
                <a:ea typeface="Times New Roman" panose="02020603050405020304" pitchFamily="18" charset="0"/>
                <a:cs typeface="Times New Roman" panose="02020603050405020304" pitchFamily="18" charset="0"/>
              </a:rPr>
              <a:t>Вградените финансии, исто така, имаат потенцијал да ја зголемат конкуренцијата во секторот за финансиски услуги, бидејќи нефинансиските компании влегуваат на пазарот и нудат финансиски услуги покрај нивните основни производи и услуги. Ова може да доведе до повеќе иновации, подобро искуство со клиентите и помали трошоци.</a:t>
            </a:r>
          </a:p>
          <a:p>
            <a:pPr marL="628650" marR="0" lvl="1" indent="-171450" algn="just" defTabSz="914400" rtl="0" eaLnBrk="1" fontAlgn="auto" latinLnBrk="0" hangingPunct="1">
              <a:lnSpc>
                <a:spcPct val="100000"/>
              </a:lnSpc>
              <a:spcBef>
                <a:spcPts val="0"/>
              </a:spcBef>
              <a:spcAft>
                <a:spcPts val="0"/>
              </a:spcAft>
              <a:buClrTx/>
              <a:buSzTx/>
              <a:buFontTx/>
              <a:buChar char="-"/>
              <a:tabLst/>
              <a:defRPr/>
            </a:pPr>
            <a:r>
              <a:rPr lang="ru-RU" sz="1800" dirty="0" smtClean="0">
                <a:solidFill>
                  <a:srgbClr val="D1D5DB"/>
                </a:solidFill>
                <a:effectLst/>
                <a:latin typeface="Segoe UI" panose="020B0502040204020203" pitchFamily="34" charset="0"/>
                <a:ea typeface="Times New Roman" panose="02020603050405020304" pitchFamily="18" charset="0"/>
                <a:cs typeface="Times New Roman" panose="02020603050405020304" pitchFamily="18" charset="0"/>
              </a:rPr>
              <a:t>Според статистичките податоци, 88% проценти од компаниите кои спроведуваат вградени финансии известуваат за зголемен ангажман, а 85% велат дека тоа им помага да стекнат нови клиенти.</a:t>
            </a:r>
          </a:p>
          <a:p>
            <a:pPr marL="628650" marR="0" lvl="1" indent="-171450" algn="just" defTabSz="914400" rtl="0" eaLnBrk="1" fontAlgn="auto" latinLnBrk="0" hangingPunct="1">
              <a:lnSpc>
                <a:spcPct val="100000"/>
              </a:lnSpc>
              <a:spcBef>
                <a:spcPts val="0"/>
              </a:spcBef>
              <a:spcAft>
                <a:spcPts val="0"/>
              </a:spcAft>
              <a:buClrTx/>
              <a:buSzTx/>
              <a:buFontTx/>
              <a:buChar char="-"/>
              <a:tabLst/>
              <a:defRPr/>
            </a:pPr>
            <a:r>
              <a:rPr lang="ru-RU" sz="1800" dirty="0" smtClean="0">
                <a:solidFill>
                  <a:srgbClr val="D1D5DB"/>
                </a:solidFill>
                <a:effectLst/>
                <a:latin typeface="Segoe UI" panose="020B0502040204020203" pitchFamily="34" charset="0"/>
                <a:ea typeface="Times New Roman" panose="02020603050405020304" pitchFamily="18" charset="0"/>
                <a:cs typeface="Times New Roman" panose="02020603050405020304" pitchFamily="18" charset="0"/>
              </a:rPr>
              <a:t>Многу експерти од fin-tech секторот ги именуваат вградените финансии како иднината на fin-tech.</a:t>
            </a:r>
            <a:endParaRPr lang="en-GB" sz="1800" dirty="0" smtClean="0">
              <a:solidFill>
                <a:srgbClr val="D1D5DB"/>
              </a:solidFill>
              <a:effectLst/>
              <a:latin typeface="Segoe UI" panose="020B0502040204020203" pitchFamily="34" charset="0"/>
              <a:ea typeface="Times New Roman" panose="02020603050405020304" pitchFamily="18" charset="0"/>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dirty="0"/>
          </a:p>
          <a:p>
            <a:pPr marL="0" indent="0">
              <a:buFontTx/>
              <a:buNone/>
            </a:pPr>
            <a:r>
              <a:rPr lang="mk-MK" b="1" dirty="0" smtClean="0"/>
              <a:t>Дополнителни</a:t>
            </a:r>
            <a:r>
              <a:rPr lang="mk-MK" b="1" baseline="0" dirty="0" smtClean="0"/>
              <a:t> препораки и извори</a:t>
            </a:r>
            <a:r>
              <a:rPr lang="en-US" b="1" dirty="0" smtClean="0"/>
              <a:t>:</a:t>
            </a:r>
            <a:endParaRPr lang="en-US" b="1" dirty="0"/>
          </a:p>
          <a:p>
            <a:pPr marL="171450" indent="-171450">
              <a:buFont typeface="Arial" panose="020B0604020202020204" pitchFamily="34" charset="0"/>
              <a:buChar char="•"/>
            </a:pPr>
            <a:r>
              <a:rPr lang="en-US" dirty="0"/>
              <a:t>https://plaid.com/resources/fintech/what-is-embedded-finance/</a:t>
            </a:r>
          </a:p>
          <a:p>
            <a:pPr marL="171450" indent="-171450">
              <a:buFont typeface="Arial" panose="020B0604020202020204" pitchFamily="34" charset="0"/>
              <a:buChar char="•"/>
            </a:pPr>
            <a:r>
              <a:rPr lang="en-US" dirty="0"/>
              <a:t>https://www.fintechfutures.com/2023/01/embedded-finance-to-lead-the-way-in-2023-fintech-innovation/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22</a:t>
            </a:fld>
            <a:endParaRPr lang="en-US"/>
          </a:p>
        </p:txBody>
      </p:sp>
    </p:spTree>
    <p:extLst>
      <p:ext uri="{BB962C8B-B14F-4D97-AF65-F5344CB8AC3E}">
        <p14:creationId xmlns:p14="http://schemas.microsoft.com/office/powerpoint/2010/main" val="3791628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Забелешки до обучувачот:</a:t>
            </a:r>
          </a:p>
          <a:p>
            <a:pPr marL="171450" indent="-171450">
              <a:buFont typeface="Arial" panose="020B0604020202020204" pitchFamily="34" charset="0"/>
              <a:buChar char="•"/>
            </a:pPr>
            <a:r>
              <a:rPr lang="ru-RU" b="0" dirty="0" smtClean="0"/>
              <a:t>Ова се неколку примери за идните трендови во однос на развојот на индустријата за финансиски услуги во следната деценија. Можете да додадете дополнителни примери</a:t>
            </a:r>
            <a:r>
              <a:rPr lang="en-GB" b="0" dirty="0" smtClean="0"/>
              <a:t>;</a:t>
            </a:r>
          </a:p>
          <a:p>
            <a:pPr marL="171450" indent="-171450">
              <a:buFont typeface="Arial" panose="020B0604020202020204" pitchFamily="34" charset="0"/>
              <a:buChar char="•"/>
            </a:pPr>
            <a:r>
              <a:rPr lang="ru-RU" b="0" dirty="0" smtClean="0"/>
              <a:t>Подолу се дадени неколку ресурси од каде што можете да добиете дополнителни информации за секој од дадените примери</a:t>
            </a:r>
            <a:r>
              <a:rPr lang="en-GB" b="0" dirty="0" smtClean="0"/>
              <a:t>;</a:t>
            </a:r>
            <a:endParaRPr lang="ru-RU" b="0" dirty="0" smtClean="0"/>
          </a:p>
          <a:p>
            <a:endParaRPr lang="en-US" b="0" dirty="0"/>
          </a:p>
          <a:p>
            <a:pPr marL="0" indent="0">
              <a:buFontTx/>
              <a:buNone/>
            </a:pPr>
            <a:r>
              <a:rPr lang="mk-MK" b="1" dirty="0" smtClean="0"/>
              <a:t>Дополнителни</a:t>
            </a:r>
            <a:r>
              <a:rPr lang="mk-MK" b="1" baseline="0" dirty="0" smtClean="0"/>
              <a:t> препораки и извори</a:t>
            </a:r>
            <a:r>
              <a:rPr lang="en-US" b="1" dirty="0" smtClean="0"/>
              <a:t>:</a:t>
            </a:r>
            <a:endParaRPr lang="en-US" b="1" dirty="0"/>
          </a:p>
          <a:p>
            <a:pPr marL="171450" indent="-171450">
              <a:buFont typeface="Arial" panose="020B0604020202020204" pitchFamily="34" charset="0"/>
              <a:buChar char="•"/>
            </a:pPr>
            <a:r>
              <a:rPr lang="en-US" dirty="0"/>
              <a:t>https://www.oberlo.com/blog/peer-to-peer-lending</a:t>
            </a:r>
          </a:p>
          <a:p>
            <a:pPr marL="171450" indent="-171450">
              <a:buFont typeface="Arial" panose="020B0604020202020204" pitchFamily="34" charset="0"/>
              <a:buChar char="•"/>
            </a:pPr>
            <a:r>
              <a:rPr lang="en-US" dirty="0"/>
              <a:t>https://www.investopedia.com/articles/investing/092315/7-best-peertopeer-lending-websites.asp</a:t>
            </a:r>
          </a:p>
          <a:p>
            <a:pPr marL="171450" indent="-171450">
              <a:buFont typeface="Arial" panose="020B0604020202020204" pitchFamily="34" charset="0"/>
              <a:buChar char="•"/>
            </a:pPr>
            <a:r>
              <a:rPr lang="en-US" dirty="0"/>
              <a:t>https://www.investopedia.com/terms/r/roboadvisor-roboadviser.asp</a:t>
            </a:r>
          </a:p>
          <a:p>
            <a:pPr marL="171450" indent="-171450">
              <a:buFont typeface="Arial" panose="020B0604020202020204" pitchFamily="34" charset="0"/>
              <a:buChar char="•"/>
            </a:pPr>
            <a:r>
              <a:rPr lang="en-US" dirty="0"/>
              <a:t>https://www.investopedia.com/best-robo-advisors-4693125</a:t>
            </a:r>
          </a:p>
          <a:p>
            <a:pPr marL="171450" indent="-171450">
              <a:buFont typeface="Arial" panose="020B0604020202020204" pitchFamily="34" charset="0"/>
              <a:buChar char="•"/>
            </a:pPr>
            <a:r>
              <a:rPr lang="en-US" dirty="0"/>
              <a:t>https://consensys.net/blockchain-use-cases/finance/</a:t>
            </a:r>
          </a:p>
          <a:p>
            <a:pPr marL="171450" indent="-171450">
              <a:buFont typeface="Arial" panose="020B0604020202020204" pitchFamily="34" charset="0"/>
              <a:buChar char="•"/>
            </a:pPr>
            <a:r>
              <a:rPr lang="en-US" dirty="0"/>
              <a:t>https://www.salesforce.com/eu/blog/2020/02/how-financial-services-are-implementing-blockchain-technology.html</a:t>
            </a:r>
          </a:p>
          <a:p>
            <a:pPr marL="171450" indent="-171450">
              <a:buFont typeface="Arial" panose="020B0604020202020204" pitchFamily="34" charset="0"/>
              <a:buChar char="•"/>
            </a:pPr>
            <a:r>
              <a:rPr lang="en-US" dirty="0"/>
              <a:t>https://en.wikipedia.org/wiki/Cryptocurrency</a:t>
            </a:r>
          </a:p>
          <a:p>
            <a:pPr marL="171450" indent="-171450">
              <a:buFont typeface="Arial" panose="020B0604020202020204" pitchFamily="34" charset="0"/>
              <a:buChar char="•"/>
            </a:pPr>
            <a:r>
              <a:rPr lang="en-US" dirty="0"/>
              <a:t>https://www.kaspersky.com/resource-center/definitions/what-is-cryptocurrency</a:t>
            </a:r>
          </a:p>
          <a:p>
            <a:pPr marL="171450" indent="-171450">
              <a:buFont typeface="Arial" panose="020B0604020202020204" pitchFamily="34" charset="0"/>
              <a:buChar char="•"/>
            </a:pPr>
            <a:r>
              <a:rPr lang="en-US" dirty="0"/>
              <a:t>https://www.investopedia.com/terms/c/crowdfunding.asp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23</a:t>
            </a:fld>
            <a:endParaRPr lang="en-US"/>
          </a:p>
        </p:txBody>
      </p:sp>
    </p:spTree>
    <p:extLst>
      <p:ext uri="{BB962C8B-B14F-4D97-AF65-F5344CB8AC3E}">
        <p14:creationId xmlns:p14="http://schemas.microsoft.com/office/powerpoint/2010/main" val="1609905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ru-RU" b="1" dirty="0" smtClean="0"/>
              <a:t>Забелешки до обучувачот:</a:t>
            </a:r>
          </a:p>
          <a:p>
            <a:pPr marL="171450" indent="-171450" algn="just">
              <a:buFontTx/>
              <a:buChar char="-"/>
            </a:pPr>
            <a:r>
              <a:rPr lang="ru-RU" b="0" dirty="0" smtClean="0"/>
              <a:t>Еве неколку информации за секој од советите дадени во слајдот:</a:t>
            </a:r>
            <a:endParaRPr lang="en-GB" b="0" dirty="0" smtClean="0"/>
          </a:p>
          <a:p>
            <a:pPr marL="0" indent="0" algn="just">
              <a:buFontTx/>
              <a:buNone/>
            </a:pPr>
            <a:endParaRPr lang="en-GB" b="0" dirty="0" smtClean="0"/>
          </a:p>
          <a:p>
            <a:pPr marL="171450" indent="-171450" algn="just">
              <a:buFont typeface="Arial" panose="020B0604020202020204" pitchFamily="34" charset="0"/>
              <a:buChar char="•"/>
            </a:pPr>
            <a:r>
              <a:rPr lang="ru-RU" b="1" dirty="0" smtClean="0"/>
              <a:t>Започнете да штедите </a:t>
            </a:r>
            <a:r>
              <a:rPr lang="ru-RU" b="0" dirty="0" smtClean="0"/>
              <a:t>што е можно порано и претворете го тоа во навика. Размислете да издвоите дел од вашиот приход секој месец на штедна книшка или друга нискоризична инвестиција.</a:t>
            </a:r>
            <a:endParaRPr lang="en-GB" b="0" dirty="0" smtClean="0"/>
          </a:p>
          <a:p>
            <a:pPr marL="171450" indent="-171450" algn="just">
              <a:buFont typeface="Arial" panose="020B0604020202020204" pitchFamily="34" charset="0"/>
              <a:buChar char="•"/>
            </a:pPr>
            <a:r>
              <a:rPr lang="ru-RU" b="1" dirty="0" smtClean="0"/>
              <a:t>Живејте според вашите можности </a:t>
            </a:r>
            <a:r>
              <a:rPr lang="ru-RU" b="0" dirty="0" smtClean="0"/>
              <a:t>и обидете се да ги разберете и следите вашите приходи и расходи за да можете да го трошите само она што можете да си го дозволите. Се разбира, понекогаш е добро да се излезе „надвор од кутијата“, но тоа да не се претвора во лоша навика.</a:t>
            </a:r>
            <a:endParaRPr lang="en-GB" b="0" dirty="0" smtClean="0"/>
          </a:p>
          <a:p>
            <a:pPr marL="171450" indent="-171450" algn="just">
              <a:buFont typeface="Arial" panose="020B0604020202020204" pitchFamily="34" charset="0"/>
              <a:buChar char="•"/>
            </a:pPr>
            <a:r>
              <a:rPr lang="ru-RU" b="1" dirty="0" smtClean="0"/>
              <a:t>Креирањето буџет </a:t>
            </a:r>
            <a:r>
              <a:rPr lang="ru-RU" b="0" dirty="0" smtClean="0"/>
              <a:t>е првиот чекор во управувањето со вашите финансии. Идентификувајте ги вашите месечни приходи и расходи и направете план да заштедите дел од вашиот приход секој месец.</a:t>
            </a:r>
            <a:endParaRPr lang="en-GB" b="0" dirty="0" smtClean="0"/>
          </a:p>
          <a:p>
            <a:pPr marL="171450" indent="-171450" algn="just">
              <a:buFont typeface="Arial" panose="020B0604020202020204" pitchFamily="34" charset="0"/>
              <a:buChar char="•"/>
            </a:pPr>
            <a:r>
              <a:rPr lang="ru-RU" b="1" dirty="0" smtClean="0"/>
              <a:t>Инвестирањето во вашето образование </a:t>
            </a:r>
            <a:r>
              <a:rPr lang="ru-RU" b="0" dirty="0" smtClean="0"/>
              <a:t>е инвестиција во вашата иднина и тоа не обезбедува само финансиски, туку </a:t>
            </a:r>
            <a:r>
              <a:rPr lang="mk-MK" b="0" dirty="0" smtClean="0"/>
              <a:t>други</a:t>
            </a:r>
            <a:r>
              <a:rPr lang="ru-RU" b="0" dirty="0" smtClean="0"/>
              <a:t> придобивки.</a:t>
            </a:r>
            <a:endParaRPr lang="en-GB" b="0" dirty="0" smtClean="0"/>
          </a:p>
          <a:p>
            <a:pPr marL="171450" indent="-171450" algn="just">
              <a:buFont typeface="Arial" panose="020B0604020202020204" pitchFamily="34" charset="0"/>
              <a:buChar char="•"/>
            </a:pPr>
            <a:r>
              <a:rPr lang="ru-RU" b="1" dirty="0" smtClean="0"/>
              <a:t>Создадете фонд за итни случаи </a:t>
            </a:r>
            <a:r>
              <a:rPr lang="ru-RU" b="0" dirty="0" smtClean="0"/>
              <a:t>во случај да се има</a:t>
            </a:r>
            <a:r>
              <a:rPr lang="ru-RU" b="0" baseline="0" dirty="0" smtClean="0"/>
              <a:t> </a:t>
            </a:r>
            <a:r>
              <a:rPr lang="ru-RU" b="0" dirty="0" smtClean="0"/>
              <a:t>неочекувани настани како што се губење на работа, висока инфлација, итни медицински трошоци итн.</a:t>
            </a:r>
            <a:endParaRPr lang="en-GB" b="0" dirty="0" smtClean="0"/>
          </a:p>
          <a:p>
            <a:pPr marL="171450" indent="-171450" algn="just">
              <a:buFont typeface="Arial" panose="020B0604020202020204" pitchFamily="34" charset="0"/>
              <a:buChar char="•"/>
            </a:pPr>
            <a:r>
              <a:rPr lang="ru-RU" b="1" dirty="0" smtClean="0"/>
              <a:t>Побарајте совет за вашите финансии </a:t>
            </a:r>
            <a:r>
              <a:rPr lang="ru-RU" b="0" dirty="0" smtClean="0"/>
              <a:t>од професионалец. Размислете за разговор со финансиски советник за да добиете совет </a:t>
            </a:r>
            <a:r>
              <a:rPr lang="ru-RU" b="1" dirty="0" smtClean="0"/>
              <a:t>како да управувате со вашите финансии </a:t>
            </a:r>
            <a:r>
              <a:rPr lang="ru-RU" b="0" dirty="0" smtClean="0"/>
              <a:t>и да ги постигнете вашите </a:t>
            </a:r>
            <a:r>
              <a:rPr lang="ru-RU" b="1" dirty="0" smtClean="0"/>
              <a:t>финансиски цели.</a:t>
            </a:r>
            <a:endParaRPr lang="en-US" b="1" dirty="0"/>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24</a:t>
            </a:fld>
            <a:endParaRPr lang="en-US"/>
          </a:p>
        </p:txBody>
      </p:sp>
    </p:spTree>
    <p:extLst>
      <p:ext uri="{BB962C8B-B14F-4D97-AF65-F5344CB8AC3E}">
        <p14:creationId xmlns:p14="http://schemas.microsoft.com/office/powerpoint/2010/main" val="797370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Забелешки до обучувачот:</a:t>
            </a:r>
          </a:p>
          <a:p>
            <a:pPr marL="171450" indent="-171450">
              <a:buFont typeface="Arial" panose="020B0604020202020204" pitchFamily="34" charset="0"/>
              <a:buChar char="•"/>
            </a:pPr>
            <a:r>
              <a:rPr lang="ru-RU" b="0" dirty="0" smtClean="0"/>
              <a:t>Сесијата ја комплетирате со групна дискусија која ги сумира најважните моменти.</a:t>
            </a:r>
          </a:p>
          <a:p>
            <a:pPr marL="171450" indent="-171450">
              <a:buFont typeface="Arial" panose="020B0604020202020204" pitchFamily="34" charset="0"/>
              <a:buChar char="•"/>
            </a:pPr>
            <a:r>
              <a:rPr lang="ru-RU" b="0" dirty="0" smtClean="0"/>
              <a:t>Побарајте од учениците да го споделат своето лично искуство со користење на финансиска услуга. Замолете ги да се потсетат и да го опишат сопственото искуство со која било трансакција што вклучува каков било вид финансиска услуга или одреден финансиски производ.</a:t>
            </a:r>
          </a:p>
          <a:p>
            <a:pPr marL="171450" indent="-171450">
              <a:buFont typeface="Arial" panose="020B0604020202020204" pitchFamily="34" charset="0"/>
              <a:buChar char="•"/>
            </a:pPr>
            <a:r>
              <a:rPr lang="ru-RU" b="0" dirty="0" smtClean="0"/>
              <a:t>Пред да започнат, потсетете ги сите да ги почитуваат мислењата на останатите.</a:t>
            </a:r>
          </a:p>
          <a:p>
            <a:pPr marL="171450" indent="-171450">
              <a:buFont typeface="Arial" panose="020B0604020202020204" pitchFamily="34" charset="0"/>
              <a:buChar char="•"/>
            </a:pPr>
            <a:r>
              <a:rPr lang="ru-RU" b="0" dirty="0" smtClean="0"/>
              <a:t>Дадете им на учесниците пет минути да размислат и да запишат белешки.</a:t>
            </a:r>
          </a:p>
          <a:p>
            <a:pPr marL="171450" indent="-171450">
              <a:buFont typeface="Arial" panose="020B0604020202020204" pitchFamily="34" charset="0"/>
              <a:buChar char="•"/>
            </a:pPr>
            <a:r>
              <a:rPr lang="ru-RU" b="0" dirty="0" smtClean="0"/>
              <a:t>Изберете 3-4 учесници за да го споделат своето искуство и да одговорат на секое прашање.</a:t>
            </a:r>
          </a:p>
          <a:p>
            <a:pPr marL="171450" indent="-171450">
              <a:buFont typeface="Arial" panose="020B0604020202020204" pitchFamily="34" charset="0"/>
              <a:buChar char="•"/>
            </a:pPr>
            <a:r>
              <a:rPr lang="ru-RU" b="0" dirty="0" smtClean="0"/>
              <a:t>Подгответе се да давате совети врз основа на повратните информации од учесниците (т.е. некои може да доживеат безбедносни проблеми, некои имаат</a:t>
            </a:r>
            <a:r>
              <a:rPr lang="ru-RU" b="0" baseline="0" dirty="0" smtClean="0"/>
              <a:t> искуство со недоволно добра услуга и сл)</a:t>
            </a:r>
          </a:p>
          <a:p>
            <a:pPr marL="171450" indent="-171450">
              <a:buFont typeface="Arial" panose="020B0604020202020204" pitchFamily="34" charset="0"/>
              <a:buChar char="•"/>
            </a:pPr>
            <a:r>
              <a:rPr lang="ru-RU" b="0" dirty="0" smtClean="0"/>
              <a:t>Напишете ги изјавите на табла или флипчарт со различни обоени моливи или користете лепливи белешки.</a:t>
            </a:r>
            <a:endParaRPr lang="en-US" b="0" dirty="0" smtClean="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25</a:t>
            </a:fld>
            <a:endParaRPr lang="en-US"/>
          </a:p>
        </p:txBody>
      </p:sp>
    </p:spTree>
    <p:extLst>
      <p:ext uri="{BB962C8B-B14F-4D97-AF65-F5344CB8AC3E}">
        <p14:creationId xmlns:p14="http://schemas.microsoft.com/office/powerpoint/2010/main" val="683500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ru-RU" sz="1100" b="1" dirty="0" smtClean="0"/>
              <a:t>Забелешки до обучувачот:</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ru-RU" sz="1100" b="0" dirty="0" smtClean="0"/>
          </a:p>
          <a:p>
            <a:pPr marL="0" marR="0" lvl="0" indent="0" algn="l" defTabSz="914400" rtl="0" eaLnBrk="1" fontAlgn="auto" latinLnBrk="0" hangingPunct="1">
              <a:lnSpc>
                <a:spcPct val="107000"/>
              </a:lnSpc>
              <a:spcBef>
                <a:spcPts val="0"/>
              </a:spcBef>
              <a:spcAft>
                <a:spcPts val="800"/>
              </a:spcAft>
              <a:buClrTx/>
              <a:buSzTx/>
              <a:buFontTx/>
              <a:buNone/>
              <a:tabLst/>
              <a:defRPr/>
            </a:pPr>
            <a:r>
              <a:rPr lang="ru-RU" sz="1100" b="0" dirty="0" smtClean="0"/>
              <a:t>На крајот од сесијата, вие како обучувач треба да размислите и да одговорите на следните прашања. Тие беа подготвени од креаторите на обуките со цел да добијат повратни информации од потенцијалните корисници (т.е. обучувачи, едукатори, експерти) за материјалот и методологијата за обука, за да може да се подобри и збогати. Со задоволство би ги добиле вашите повратни информации и коментари за следните аспекти:</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ru-RU" sz="1100" b="0" dirty="0" smtClean="0"/>
          </a:p>
          <a:p>
            <a:pPr marL="0" marR="0" lvl="0" indent="0" algn="l" defTabSz="914400" rtl="0" eaLnBrk="1" fontAlgn="auto" latinLnBrk="0" hangingPunct="1">
              <a:lnSpc>
                <a:spcPct val="107000"/>
              </a:lnSpc>
              <a:spcBef>
                <a:spcPts val="0"/>
              </a:spcBef>
              <a:spcAft>
                <a:spcPts val="800"/>
              </a:spcAft>
              <a:buClrTx/>
              <a:buSzTx/>
              <a:buFontTx/>
              <a:buNone/>
              <a:tabLst/>
              <a:defRPr/>
            </a:pPr>
            <a:r>
              <a:rPr lang="ru-RU" sz="1100" b="0" dirty="0" smtClean="0"/>
              <a:t>1) Дали резултатите од учењето </a:t>
            </a:r>
            <a:r>
              <a:rPr lang="mk-MK" sz="1100" b="0" dirty="0" smtClean="0"/>
              <a:t>на</a:t>
            </a:r>
            <a:r>
              <a:rPr lang="ru-RU" sz="1100" b="0" dirty="0" smtClean="0"/>
              <a:t> Модулот се јасни и покриени со предложениот материјал?</a:t>
            </a:r>
          </a:p>
          <a:p>
            <a:pPr marL="0" marR="0" lvl="0" indent="0" algn="l" defTabSz="914400" rtl="0" eaLnBrk="1" fontAlgn="auto" latinLnBrk="0" hangingPunct="1">
              <a:lnSpc>
                <a:spcPct val="107000"/>
              </a:lnSpc>
              <a:spcBef>
                <a:spcPts val="0"/>
              </a:spcBef>
              <a:spcAft>
                <a:spcPts val="800"/>
              </a:spcAft>
              <a:buClrTx/>
              <a:buSzTx/>
              <a:buFontTx/>
              <a:buNone/>
              <a:tabLst/>
              <a:defRPr/>
            </a:pPr>
            <a:r>
              <a:rPr lang="ru-RU" sz="1100" b="0" dirty="0" smtClean="0"/>
              <a:t>2) Дали насловите на посебните поглавја се соодветни на темата?</a:t>
            </a:r>
          </a:p>
          <a:p>
            <a:pPr marL="0" marR="0" lvl="0" indent="0" algn="l" defTabSz="914400" rtl="0" eaLnBrk="1" fontAlgn="auto" latinLnBrk="0" hangingPunct="1">
              <a:lnSpc>
                <a:spcPct val="107000"/>
              </a:lnSpc>
              <a:spcBef>
                <a:spcPts val="0"/>
              </a:spcBef>
              <a:spcAft>
                <a:spcPts val="800"/>
              </a:spcAft>
              <a:buClrTx/>
              <a:buSzTx/>
              <a:buFontTx/>
              <a:buNone/>
              <a:tabLst/>
              <a:defRPr/>
            </a:pPr>
            <a:r>
              <a:rPr lang="ru-RU" sz="1100" b="0" dirty="0" smtClean="0"/>
              <a:t>3) Дали содржината на модулот одговара на профилот и компетентноста на младите лица кои се потенцијални учесници на обуката?</a:t>
            </a:r>
          </a:p>
          <a:p>
            <a:pPr marL="0" marR="0" lvl="0" indent="0" algn="l" defTabSz="914400" rtl="0" eaLnBrk="1" fontAlgn="auto" latinLnBrk="0" hangingPunct="1">
              <a:lnSpc>
                <a:spcPct val="107000"/>
              </a:lnSpc>
              <a:spcBef>
                <a:spcPts val="0"/>
              </a:spcBef>
              <a:spcAft>
                <a:spcPts val="800"/>
              </a:spcAft>
              <a:buClrTx/>
              <a:buSzTx/>
              <a:buFontTx/>
              <a:buNone/>
              <a:tabLst/>
              <a:defRPr/>
            </a:pPr>
            <a:r>
              <a:rPr lang="ru-RU" sz="1100" b="0" dirty="0" smtClean="0"/>
              <a:t>4) Дали јазикот кој е употребен (генерално гледано) е едноставен и разбирлив?</a:t>
            </a:r>
          </a:p>
          <a:p>
            <a:pPr marL="0" marR="0" lvl="0" indent="0" algn="l" defTabSz="914400" rtl="0" eaLnBrk="1" fontAlgn="auto" latinLnBrk="0" hangingPunct="1">
              <a:lnSpc>
                <a:spcPct val="107000"/>
              </a:lnSpc>
              <a:spcBef>
                <a:spcPts val="0"/>
              </a:spcBef>
              <a:spcAft>
                <a:spcPts val="800"/>
              </a:spcAft>
              <a:buClrTx/>
              <a:buSzTx/>
              <a:buFontTx/>
              <a:buNone/>
              <a:tabLst/>
              <a:defRPr/>
            </a:pPr>
            <a:r>
              <a:rPr lang="ru-RU" sz="1100" b="0" dirty="0" smtClean="0"/>
              <a:t>5) Која би била главната тешкотија/предизвик за обучувачот од една страна и ученикот од друга страна да ја спроведе/следи оваа обука во однос на содржината?</a:t>
            </a:r>
          </a:p>
          <a:p>
            <a:pPr marL="0" marR="0" lvl="0" indent="0" algn="l" defTabSz="914400" rtl="0" eaLnBrk="1" fontAlgn="auto" latinLnBrk="0" hangingPunct="1">
              <a:lnSpc>
                <a:spcPct val="107000"/>
              </a:lnSpc>
              <a:spcBef>
                <a:spcPts val="0"/>
              </a:spcBef>
              <a:spcAft>
                <a:spcPts val="800"/>
              </a:spcAft>
              <a:buClrTx/>
              <a:buSzTx/>
              <a:buFontTx/>
              <a:buNone/>
              <a:tabLst/>
              <a:defRPr/>
            </a:pPr>
            <a:r>
              <a:rPr lang="ru-RU" sz="1100" b="0" dirty="0" smtClean="0"/>
              <a:t>6) Дали предвидениот обем на материјалот во модулот е соодветен?</a:t>
            </a:r>
          </a:p>
          <a:p>
            <a:pPr marL="0" marR="0" lvl="0" indent="0" algn="l" defTabSz="914400" rtl="0" eaLnBrk="1" fontAlgn="auto" latinLnBrk="0" hangingPunct="1">
              <a:lnSpc>
                <a:spcPct val="107000"/>
              </a:lnSpc>
              <a:spcBef>
                <a:spcPts val="0"/>
              </a:spcBef>
              <a:spcAft>
                <a:spcPts val="800"/>
              </a:spcAft>
              <a:buClrTx/>
              <a:buSzTx/>
              <a:buFontTx/>
              <a:buNone/>
              <a:tabLst/>
              <a:defRPr/>
            </a:pPr>
            <a:r>
              <a:rPr lang="ru-RU" sz="1100" b="0" dirty="0" smtClean="0"/>
              <a:t>7) Дали студиите на случај во модулот го олеснувваат активното учество на учесниците и овозможуваат учење преку примери?</a:t>
            </a:r>
          </a:p>
          <a:p>
            <a:pPr marL="0" marR="0" lvl="0" indent="0" algn="l" defTabSz="914400" rtl="0" eaLnBrk="1" fontAlgn="auto" latinLnBrk="0" hangingPunct="1">
              <a:lnSpc>
                <a:spcPct val="107000"/>
              </a:lnSpc>
              <a:spcBef>
                <a:spcPts val="0"/>
              </a:spcBef>
              <a:spcAft>
                <a:spcPts val="800"/>
              </a:spcAft>
              <a:buClrTx/>
              <a:buSzTx/>
              <a:buFontTx/>
              <a:buNone/>
              <a:tabLst/>
              <a:defRPr/>
            </a:pPr>
            <a:r>
              <a:rPr lang="ru-RU" sz="1100" b="0" dirty="0" smtClean="0"/>
              <a:t>8) Дали предлагате некакви дополнувања во материјалот од модулот, или пак сметате дека некој дел треба да биде изоставен и зошто?</a:t>
            </a:r>
          </a:p>
          <a:p>
            <a:pPr marL="0" marR="0" lvl="0" indent="0" algn="l" defTabSz="914400" rtl="0" eaLnBrk="1" fontAlgn="auto" latinLnBrk="0" hangingPunct="1">
              <a:lnSpc>
                <a:spcPct val="107000"/>
              </a:lnSpc>
              <a:spcBef>
                <a:spcPts val="0"/>
              </a:spcBef>
              <a:spcAft>
                <a:spcPts val="800"/>
              </a:spcAft>
              <a:buClrTx/>
              <a:buSzTx/>
              <a:buFontTx/>
              <a:buNone/>
              <a:tabLst/>
              <a:defRPr/>
            </a:pPr>
            <a:r>
              <a:rPr lang="ru-RU" sz="1100" b="0" dirty="0" smtClean="0"/>
              <a:t>9) Бидејќи потенцијалните млади лица како учесници покриваат возрасна група која се движи од 18-29 години, до кој степен мислите дека материјалот ги опфаќа овие лица кои се наоѓаат во сосема различни ситуации и контексти во нивниот личен/образовен/професионален живот?</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mk-MK" sz="1100" b="1" dirty="0" smtClean="0">
                <a:effectLst/>
                <a:latin typeface="Calibri" panose="020F0502020204030204" pitchFamily="34" charset="0"/>
                <a:ea typeface="Calibri" panose="020F0502020204030204" pitchFamily="34" charset="0"/>
                <a:cs typeface="Times New Roman" panose="02020603050405020304" pitchFamily="18" charset="0"/>
              </a:rPr>
              <a:t>Ве молиме испратете го Вашиот фидбек на</a:t>
            </a:r>
            <a:r>
              <a:rPr lang="en-US" sz="1100" b="0" dirty="0" smtClean="0">
                <a:effectLst/>
                <a:latin typeface="Calibri" panose="020F0502020204030204" pitchFamily="34" charset="0"/>
                <a:ea typeface="Calibri" panose="020F0502020204030204" pitchFamily="34" charset="0"/>
                <a:cs typeface="Times New Roman" panose="02020603050405020304" pitchFamily="18" charset="0"/>
              </a:rPr>
              <a:t>: uphub_strumica@gmail.com</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0BA8CB47-04A7-4056-9615-FDC0EB0AA3AA}" type="slidenum">
              <a:rPr lang="en-GB" smtClean="0"/>
              <a:t>26</a:t>
            </a:fld>
            <a:endParaRPr lang="en-GB"/>
          </a:p>
        </p:txBody>
      </p:sp>
    </p:spTree>
    <p:extLst>
      <p:ext uri="{BB962C8B-B14F-4D97-AF65-F5344CB8AC3E}">
        <p14:creationId xmlns:p14="http://schemas.microsoft.com/office/powerpoint/2010/main" val="76514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ru-RU" b="1" dirty="0" smtClean="0"/>
              <a:t>Забелешки до обучувачот:</a:t>
            </a:r>
          </a:p>
          <a:p>
            <a:pPr marL="171450" indent="-171450">
              <a:buFontTx/>
              <a:buChar char="-"/>
            </a:pPr>
            <a:r>
              <a:rPr lang="ru-RU" dirty="0" smtClean="0"/>
              <a:t>Кршење на мразот. Побарајте од учесниците да одговорат на прашањето? Изберете 3-5 луѓе од публиката за да ги споделите и да го мотивирате нивниот одговор</a:t>
            </a:r>
          </a:p>
          <a:p>
            <a:pPr marL="171450" indent="-171450">
              <a:buFontTx/>
              <a:buChar char="-"/>
            </a:pPr>
            <a:r>
              <a:rPr lang="ru-RU" dirty="0" smtClean="0"/>
              <a:t>Слушајте ги учесниците и дајте примери за двете опции. </a:t>
            </a:r>
          </a:p>
          <a:p>
            <a:pPr marL="171450" indent="-171450">
              <a:buFontTx/>
              <a:buChar char="-"/>
            </a:pPr>
            <a:r>
              <a:rPr lang="ru-RU" dirty="0" smtClean="0"/>
              <a:t>Погрижете се да го ограничите времето поминато на оваа активност за кршење</a:t>
            </a:r>
            <a:r>
              <a:rPr lang="ru-RU" baseline="0" dirty="0" smtClean="0"/>
              <a:t> на мразот, </a:t>
            </a:r>
            <a:r>
              <a:rPr lang="ru-RU" dirty="0" smtClean="0"/>
              <a:t>во зависност од целокупното време издвоено</a:t>
            </a:r>
            <a:r>
              <a:rPr lang="ru-RU" baseline="0" dirty="0" smtClean="0"/>
              <a:t> за </a:t>
            </a:r>
            <a:r>
              <a:rPr lang="ru-RU" dirty="0" smtClean="0"/>
              <a:t>сесијата</a:t>
            </a:r>
            <a:r>
              <a:rPr lang="en-US" dirty="0" smtClean="0"/>
              <a:t>. </a:t>
            </a: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4</a:t>
            </a:fld>
            <a:endParaRPr lang="en-US"/>
          </a:p>
        </p:txBody>
      </p:sp>
    </p:spTree>
    <p:extLst>
      <p:ext uri="{BB962C8B-B14F-4D97-AF65-F5344CB8AC3E}">
        <p14:creationId xmlns:p14="http://schemas.microsoft.com/office/powerpoint/2010/main" val="100497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Забелешки до обучувачот:</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Еве подетален преглед на темите кои ќе бидат презентирани во текот на сесијата.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Повторно, обучувачот може да го измени овој слајд врз основа на специфичните поставки на сесијата и неговото/нејзиното лично искуство со целната публика.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Не трошете многу време на овој слајд. Движете се брзо и можеби сугерирајте дека учесниците би можеле да побараат од вас да поминете повеќе време на одредена тема што може да ги интересира.</a:t>
            </a:r>
            <a:endParaRPr lang="en-US" b="0" dirty="0"/>
          </a:p>
        </p:txBody>
      </p:sp>
      <p:sp>
        <p:nvSpPr>
          <p:cNvPr id="4" name="Slide Number Placeholder 3"/>
          <p:cNvSpPr>
            <a:spLocks noGrp="1"/>
          </p:cNvSpPr>
          <p:nvPr>
            <p:ph type="sldNum" sz="quarter" idx="5"/>
          </p:nvPr>
        </p:nvSpPr>
        <p:spPr/>
        <p:txBody>
          <a:bodyPr/>
          <a:lstStyle/>
          <a:p>
            <a:fld id="{0807BA8F-CC79-4CDB-A88D-859AA8EC5A6E}" type="slidenum">
              <a:rPr lang="en-US" smtClean="0"/>
              <a:t>5</a:t>
            </a:fld>
            <a:endParaRPr lang="en-US"/>
          </a:p>
        </p:txBody>
      </p:sp>
    </p:spTree>
    <p:extLst>
      <p:ext uri="{BB962C8B-B14F-4D97-AF65-F5344CB8AC3E}">
        <p14:creationId xmlns:p14="http://schemas.microsoft.com/office/powerpoint/2010/main" val="201599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ru-RU" b="1" i="0" u="none" strike="noStrike" dirty="0" smtClean="0">
                <a:solidFill>
                  <a:srgbClr val="333333"/>
                </a:solidFill>
                <a:effectLst/>
                <a:latin typeface="Lato" panose="020F0502020204030203" pitchFamily="34" charset="0"/>
              </a:rPr>
              <a:t>Забелешки до обучувачот:</a:t>
            </a:r>
          </a:p>
          <a:p>
            <a:pPr marL="171450" indent="-171450">
              <a:buFontTx/>
              <a:buChar char="-"/>
            </a:pPr>
            <a:r>
              <a:rPr lang="ru-RU" b="0" i="0" u="none" strike="noStrike" dirty="0" smtClean="0">
                <a:solidFill>
                  <a:srgbClr val="333333"/>
                </a:solidFill>
                <a:effectLst/>
                <a:latin typeface="Lato" panose="020F0502020204030203" pitchFamily="34" charset="0"/>
              </a:rPr>
              <a:t>Можете да го промените цитатот.</a:t>
            </a:r>
          </a:p>
          <a:p>
            <a:pPr marL="171450" indent="-171450">
              <a:buFontTx/>
              <a:buChar char="-"/>
            </a:pPr>
            <a:r>
              <a:rPr lang="ru-RU" b="0" i="0" u="none" strike="noStrike" dirty="0" smtClean="0">
                <a:solidFill>
                  <a:srgbClr val="333333"/>
                </a:solidFill>
                <a:effectLst/>
                <a:latin typeface="Lato" panose="020F0502020204030203" pitchFamily="34" charset="0"/>
              </a:rPr>
              <a:t>Овој цитат е преземен од познатата книга на </a:t>
            </a:r>
            <a:r>
              <a:rPr lang="ru-RU" b="1" i="0" u="none" strike="noStrike" dirty="0" smtClean="0">
                <a:solidFill>
                  <a:srgbClr val="333333"/>
                </a:solidFill>
                <a:effectLst/>
                <a:latin typeface="Lato" panose="020F0502020204030203" pitchFamily="34" charset="0"/>
              </a:rPr>
              <a:t>П.Т. Барнум</a:t>
            </a:r>
            <a:r>
              <a:rPr lang="ru-RU" b="0" i="0" u="none" strike="noStrike" dirty="0" smtClean="0">
                <a:solidFill>
                  <a:srgbClr val="333333"/>
                </a:solidFill>
                <a:effectLst/>
                <a:latin typeface="Lato" panose="020F0502020204030203" pitchFamily="34" charset="0"/>
              </a:rPr>
              <a:t>, </a:t>
            </a:r>
            <a:r>
              <a:rPr lang="mk-MK" b="1" i="0" u="none" strike="noStrike" dirty="0" smtClean="0">
                <a:solidFill>
                  <a:srgbClr val="333333"/>
                </a:solidFill>
                <a:effectLst/>
                <a:latin typeface="Lato" panose="020F0502020204030203" pitchFamily="34" charset="0"/>
                <a:hlinkClick r:id="rId3"/>
              </a:rPr>
              <a:t>Уметноста на добивање</a:t>
            </a:r>
            <a:r>
              <a:rPr lang="mk-MK" b="1" i="0" u="none" strike="noStrike" baseline="0" dirty="0" smtClean="0">
                <a:solidFill>
                  <a:srgbClr val="333333"/>
                </a:solidFill>
                <a:effectLst/>
                <a:latin typeface="Lato" panose="020F0502020204030203" pitchFamily="34" charset="0"/>
                <a:hlinkClick r:id="rId3"/>
              </a:rPr>
              <a:t> пари</a:t>
            </a:r>
            <a:r>
              <a:rPr lang="en-US" b="1" i="0" u="none" strike="noStrike" dirty="0" smtClean="0">
                <a:solidFill>
                  <a:srgbClr val="333333"/>
                </a:solidFill>
                <a:effectLst/>
                <a:latin typeface="Lato" panose="020F0502020204030203" pitchFamily="34" charset="0"/>
                <a:hlinkClick r:id="rId3"/>
              </a:rPr>
              <a:t>: </a:t>
            </a:r>
            <a:r>
              <a:rPr lang="mk-MK" b="1" i="0" u="none" strike="noStrike" dirty="0" smtClean="0">
                <a:solidFill>
                  <a:srgbClr val="333333"/>
                </a:solidFill>
                <a:effectLst/>
                <a:latin typeface="Lato" panose="020F0502020204030203" pitchFamily="34" charset="0"/>
                <a:hlinkClick r:id="rId3"/>
              </a:rPr>
              <a:t>Златни правила за правење пари</a:t>
            </a:r>
            <a:endParaRPr lang="en-US" b="1" i="0" u="none" strike="noStrike" dirty="0" smtClean="0">
              <a:solidFill>
                <a:srgbClr val="333333"/>
              </a:solidFill>
              <a:effectLst/>
              <a:latin typeface="Lato" panose="020F0502020204030203" pitchFamily="34" charset="0"/>
            </a:endParaRPr>
          </a:p>
          <a:p>
            <a:pPr marL="171450" indent="-171450">
              <a:buFontTx/>
              <a:buChar char="-"/>
            </a:pPr>
            <a:r>
              <a:rPr lang="ru-RU" b="0" i="0" u="none" strike="noStrike" dirty="0" smtClean="0">
                <a:solidFill>
                  <a:srgbClr val="333333"/>
                </a:solidFill>
                <a:effectLst/>
                <a:latin typeface="Lato" panose="020F0502020204030203" pitchFamily="34" charset="0"/>
              </a:rPr>
              <a:t>Обидете се да го поврзете цитатот со содржината што ќе биде претставена во следните слајдови</a:t>
            </a:r>
            <a:endParaRPr lang="en-US" b="0" i="0" u="none" strike="noStrike" dirty="0">
              <a:solidFill>
                <a:srgbClr val="333333"/>
              </a:solidFill>
              <a:effectLst/>
              <a:latin typeface="Lato" panose="020F0502020204030203" pitchFamily="34"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6</a:t>
            </a:fld>
            <a:endParaRPr lang="en-US"/>
          </a:p>
        </p:txBody>
      </p:sp>
    </p:spTree>
    <p:extLst>
      <p:ext uri="{BB962C8B-B14F-4D97-AF65-F5344CB8AC3E}">
        <p14:creationId xmlns:p14="http://schemas.microsoft.com/office/powerpoint/2010/main" val="69390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Забелешки за</a:t>
            </a:r>
            <a:r>
              <a:rPr lang="ru-RU" b="1" baseline="0" dirty="0" smtClean="0"/>
              <a:t> обучувачот</a:t>
            </a:r>
            <a:r>
              <a:rPr lang="ru-RU" b="1" dirty="0" smtClean="0"/>
              <a:t>:</a:t>
            </a:r>
          </a:p>
          <a:p>
            <a:r>
              <a:rPr lang="ru-RU" b="0" dirty="0" smtClean="0"/>
              <a:t>- Пред да ја дадете дефиницијата за финансискиот систем, можете да побарате од учесниците (1 или 2 од нив) да опишат што е индустријата за финансиски услуги</a:t>
            </a:r>
            <a:r>
              <a:rPr lang="en-GB" b="0" dirty="0" smtClean="0"/>
              <a:t>;</a:t>
            </a:r>
            <a:endParaRPr lang="ru-RU" b="0" dirty="0" smtClean="0"/>
          </a:p>
          <a:p>
            <a:r>
              <a:rPr lang="ru-RU" b="0" dirty="0" smtClean="0"/>
              <a:t>- Можете исто така да пребарувате и да давате информации од извори од вашата </a:t>
            </a:r>
            <a:r>
              <a:rPr lang="mk-MK" b="0" dirty="0" smtClean="0"/>
              <a:t>држава</a:t>
            </a:r>
            <a:r>
              <a:rPr lang="en-GB" b="0" dirty="0" smtClean="0"/>
              <a:t>;</a:t>
            </a:r>
            <a:endParaRPr lang="en-US" b="0" dirty="0" smtClean="0"/>
          </a:p>
          <a:p>
            <a:pPr marL="171450" indent="-171450">
              <a:buFontTx/>
              <a:buChar char="-"/>
            </a:pPr>
            <a:endParaRPr lang="en-US" dirty="0"/>
          </a:p>
          <a:p>
            <a:pPr marL="0" indent="0">
              <a:buFontTx/>
              <a:buNone/>
            </a:pPr>
            <a:r>
              <a:rPr lang="mk-MK" b="1" dirty="0" smtClean="0"/>
              <a:t>Дополнителни препораки и извори</a:t>
            </a:r>
            <a:r>
              <a:rPr lang="en-US" b="1" dirty="0" smtClean="0"/>
              <a:t>:</a:t>
            </a:r>
            <a:endParaRPr lang="en-US" b="1" dirty="0"/>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https://smartasset.com/financial-advisor/the-financial-services-industry-what-you-need-to-know</a:t>
            </a:r>
          </a:p>
          <a:p>
            <a:pPr marL="171450" indent="-171450">
              <a:buFont typeface="Arial" panose="020B0604020202020204" pitchFamily="34" charset="0"/>
              <a:buChar char="•"/>
            </a:pPr>
            <a:r>
              <a:rPr lang="en-US" dirty="0" smtClean="0"/>
              <a:t>https</a:t>
            </a:r>
            <a:r>
              <a:rPr lang="en-US" dirty="0"/>
              <a:t>://www.rockethq.com/learn/personal-finances/financial-services</a:t>
            </a:r>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7</a:t>
            </a:fld>
            <a:endParaRPr lang="en-US"/>
          </a:p>
        </p:txBody>
      </p:sp>
    </p:spTree>
    <p:extLst>
      <p:ext uri="{BB962C8B-B14F-4D97-AF65-F5344CB8AC3E}">
        <p14:creationId xmlns:p14="http://schemas.microsoft.com/office/powerpoint/2010/main" val="305443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b="1" dirty="0" smtClean="0"/>
              <a:t>Забелешки</a:t>
            </a:r>
            <a:r>
              <a:rPr lang="mk-MK" b="1" baseline="0" dirty="0" smtClean="0"/>
              <a:t> за обучувачот</a:t>
            </a:r>
            <a:r>
              <a:rPr lang="en-US" b="1" dirty="0" smtClean="0"/>
              <a:t>:</a:t>
            </a:r>
            <a:endParaRPr lang="en-US" b="1" dirty="0"/>
          </a:p>
          <a:p>
            <a:pPr marL="171450" indent="-171450">
              <a:buFontTx/>
              <a:buChar char="-"/>
            </a:pPr>
            <a:r>
              <a:rPr lang="ru-RU" dirty="0" smtClean="0"/>
              <a:t>Повторно, ако времето ви дозволи, можете да го поставите на учесниците прашањето „Зошто, според нив, секторот на финансиски</a:t>
            </a:r>
            <a:r>
              <a:rPr lang="ru-RU" baseline="0" dirty="0" smtClean="0"/>
              <a:t> услуги</a:t>
            </a:r>
            <a:r>
              <a:rPr lang="ru-RU" dirty="0" smtClean="0"/>
              <a:t> е важен?“. Можете да ги напишете овие изјави на табла и да се вратите на нив за време на сесиите. </a:t>
            </a:r>
            <a:endParaRPr lang="en-US" dirty="0"/>
          </a:p>
          <a:p>
            <a:pPr marL="171450" indent="-171450">
              <a:buFontTx/>
              <a:buChar char="-"/>
            </a:pPr>
            <a:r>
              <a:rPr lang="ru-RU" dirty="0" smtClean="0"/>
              <a:t>Еве дополнителни објаснувања за секоја од </a:t>
            </a:r>
            <a:r>
              <a:rPr lang="mk-MK" dirty="0" smtClean="0"/>
              <a:t>точките</a:t>
            </a:r>
            <a:r>
              <a:rPr lang="mk-MK" baseline="0" dirty="0" smtClean="0"/>
              <a:t> </a:t>
            </a:r>
            <a:r>
              <a:rPr lang="ru-RU" dirty="0" smtClean="0"/>
              <a:t>дадени во слајдот</a:t>
            </a:r>
            <a:r>
              <a:rPr lang="en-US" dirty="0" smtClean="0"/>
              <a:t>:</a:t>
            </a:r>
            <a:endParaRPr lang="en-US" dirty="0"/>
          </a:p>
          <a:p>
            <a:pPr marL="628650" lvl="1" indent="-171450">
              <a:buFontTx/>
              <a:buChar char="-"/>
            </a:pPr>
            <a:r>
              <a:rPr lang="ru-RU" b="1" dirty="0" smtClean="0"/>
              <a:t>Пристап до кредит или слободен проток на капитал: </a:t>
            </a:r>
            <a:r>
              <a:rPr lang="ru-RU" b="0" dirty="0" smtClean="0"/>
              <a:t>Индустријата за финансиски услуги обезбедува пристап до кредити, што им овозможува на поединците и бизнисите да инвестираат во својата иднина и да создаваат нови можности. Ова, пак, го поттикнува економскиот раст и отворањето нови работни места.</a:t>
            </a:r>
          </a:p>
          <a:p>
            <a:pPr marL="628650" lvl="1" indent="-171450">
              <a:buFontTx/>
              <a:buChar char="-"/>
            </a:pPr>
            <a:r>
              <a:rPr lang="ru-RU" b="1" dirty="0" smtClean="0"/>
              <a:t>Управување со богатство: </a:t>
            </a:r>
            <a:r>
              <a:rPr lang="ru-RU" b="0" dirty="0" smtClean="0"/>
              <a:t>Секторот за финансиски услуги нуди услуги за управување со богатството, вклучувајќи инвестициски совети и планирање за пензионирање, кои им помагаат на поединците и семејствата да ја планираат својата финансиска иднина и да обезбедат нивното богатство да расте со текот на времето.</a:t>
            </a:r>
          </a:p>
          <a:p>
            <a:pPr marL="628650" lvl="1" indent="-171450">
              <a:buFontTx/>
              <a:buChar char="-"/>
            </a:pPr>
            <a:r>
              <a:rPr lang="ru-RU" b="1" dirty="0" smtClean="0"/>
              <a:t>Економска стабилност: </a:t>
            </a:r>
            <a:r>
              <a:rPr lang="ru-RU" b="0" dirty="0" smtClean="0"/>
              <a:t>стабилен и добро функционален сектор на финансиски услуги помага да се обезбеди економска стабилност преку обезбедување механизам за управување со ризикот и поддршка на протокот на средства низ економијата.</a:t>
            </a:r>
          </a:p>
          <a:p>
            <a:pPr marL="628650" lvl="1" indent="-171450">
              <a:buFontTx/>
              <a:buChar char="-"/>
            </a:pPr>
            <a:r>
              <a:rPr lang="ru-RU" b="1" dirty="0" smtClean="0"/>
              <a:t>Иновации: </a:t>
            </a:r>
            <a:r>
              <a:rPr lang="ru-RU" b="0" dirty="0" smtClean="0"/>
              <a:t>Секторот за финансиски услуги е во првите редови на технолошките иновации, кои се од суштинско значење за создавање нови производи, подобрување на искуствата на клиентите и зголемување на ефикасноста.</a:t>
            </a:r>
          </a:p>
          <a:p>
            <a:pPr marL="628650" lvl="1" indent="-171450">
              <a:buFontTx/>
              <a:buChar char="-"/>
            </a:pPr>
            <a:r>
              <a:rPr lang="ru-RU" b="1" dirty="0" smtClean="0"/>
              <a:t>Поддршка на претприемништвото</a:t>
            </a:r>
            <a:r>
              <a:rPr lang="ru-RU" b="0" dirty="0" smtClean="0"/>
              <a:t>: Секторот за финансиски услуги го поддржува претприемништвото преку обезбедување пристап до капитал, кој е клучен за започнување и развој на нови бизниси. Претприемачите би можеле да добијат пристап до финансиските услуги што им се потребни за градење мали бизниси и вклучување на нови пазари.</a:t>
            </a:r>
          </a:p>
          <a:p>
            <a:pPr marL="628650" lvl="1" indent="-171450">
              <a:buFontTx/>
              <a:buChar char="-"/>
            </a:pPr>
            <a:r>
              <a:rPr lang="ru-RU" b="1" dirty="0" smtClean="0"/>
              <a:t>Поддршка на владите да обезбедат бенефиции и олеснувања за најсиромашните членови на општеството – </a:t>
            </a:r>
            <a:r>
              <a:rPr lang="ru-RU" b="0" dirty="0" smtClean="0"/>
              <a:t>посилен финансиски систем гарантира дека обесправените членови на општеството би можеле полесно и побезбедно да добиваат владини бенефиции и да имаат подобар пристап до различни социјални програми. Исто така, луѓето во пооддалечените области би можеле да имаат подобар пристап до финансиските услуги.</a:t>
            </a:r>
          </a:p>
          <a:p>
            <a:pPr marL="628650" lvl="1" indent="-171450">
              <a:buFontTx/>
              <a:buChar char="-"/>
            </a:pPr>
            <a:endParaRPr lang="en-US" b="0" dirty="0"/>
          </a:p>
          <a:p>
            <a:pPr marL="0" indent="0">
              <a:buFontTx/>
              <a:buNone/>
            </a:pPr>
            <a:r>
              <a:rPr lang="mk-MK" b="1" dirty="0" smtClean="0"/>
              <a:t>Дополнителни</a:t>
            </a:r>
            <a:r>
              <a:rPr lang="mk-MK" b="1" baseline="0" dirty="0" smtClean="0"/>
              <a:t> препораки и извори</a:t>
            </a:r>
            <a:r>
              <a:rPr lang="en-US" b="1" dirty="0" smtClean="0"/>
              <a:t>:</a:t>
            </a:r>
            <a:endParaRPr lang="en-US" b="1" dirty="0"/>
          </a:p>
          <a:p>
            <a:pPr marL="171450" indent="-171450">
              <a:buFont typeface="Arial" panose="020B0604020202020204" pitchFamily="34" charset="0"/>
              <a:buChar char="•"/>
            </a:pPr>
            <a:r>
              <a:rPr lang="en-US" dirty="0"/>
              <a:t>https://www.investopedia.com/ask/answers/030315/what-financial-services-sector.asp</a:t>
            </a:r>
          </a:p>
          <a:p>
            <a:pPr marL="171450" indent="-171450">
              <a:buFont typeface="Arial" panose="020B0604020202020204" pitchFamily="34" charset="0"/>
              <a:buChar char="•"/>
            </a:pPr>
            <a:r>
              <a:rPr lang="en-US" dirty="0"/>
              <a:t>https://blogs.worldbank.org/voices/five-ways-universal-financial-access-can-help-people-build-better-life</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8</a:t>
            </a:fld>
            <a:endParaRPr lang="en-US"/>
          </a:p>
        </p:txBody>
      </p:sp>
    </p:spTree>
    <p:extLst>
      <p:ext uri="{BB962C8B-B14F-4D97-AF65-F5344CB8AC3E}">
        <p14:creationId xmlns:p14="http://schemas.microsoft.com/office/powerpoint/2010/main" val="8472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b="1" dirty="0" smtClean="0"/>
              <a:t>Забелешки</a:t>
            </a:r>
            <a:r>
              <a:rPr lang="mk-MK" b="1" baseline="0" dirty="0" smtClean="0"/>
              <a:t> за обучувачот</a:t>
            </a:r>
            <a:r>
              <a:rPr lang="en-US" b="1" dirty="0" smtClean="0"/>
              <a:t>:</a:t>
            </a:r>
            <a:endParaRPr lang="en-US" b="1" dirty="0" smtClean="0">
              <a:solidFill>
                <a:srgbClr val="FF0000"/>
              </a:solidFill>
            </a:endParaRPr>
          </a:p>
          <a:p>
            <a:pPr marL="0" indent="0">
              <a:buFontTx/>
              <a:buNone/>
            </a:pPr>
            <a:r>
              <a:rPr lang="ru-RU" dirty="0" smtClean="0"/>
              <a:t>Дополнителни информации што треба да се користат при објаснување на секоја од точките дадени во слајдот</a:t>
            </a:r>
            <a:r>
              <a:rPr lang="en-GB" dirty="0" smtClean="0"/>
              <a:t>:</a:t>
            </a:r>
            <a:endParaRPr lang="ru-RU" dirty="0" smtClean="0"/>
          </a:p>
          <a:p>
            <a:pPr marL="171450" indent="-171450">
              <a:buFont typeface="Arial" panose="020B0604020202020204" pitchFamily="34" charset="0"/>
              <a:buChar char="•"/>
            </a:pPr>
            <a:r>
              <a:rPr lang="mk-MK" dirty="0" smtClean="0"/>
              <a:t>Негативен</a:t>
            </a:r>
            <a:r>
              <a:rPr lang="mk-MK" baseline="0" dirty="0" smtClean="0"/>
              <a:t> економски раст</a:t>
            </a:r>
            <a:r>
              <a:rPr lang="ru-RU" dirty="0" smtClean="0"/>
              <a:t> и невработеност: Падот на индустријата за финансиски услуги може да доведе и до губење на довербата во секторот и економијата во целина, што може да резултира со намалени инвестиции и</a:t>
            </a:r>
            <a:r>
              <a:rPr lang="en-GB" dirty="0" smtClean="0"/>
              <a:t> </a:t>
            </a:r>
            <a:r>
              <a:rPr lang="mk-MK" dirty="0" smtClean="0"/>
              <a:t>зголемени</a:t>
            </a:r>
            <a:r>
              <a:rPr lang="ru-RU" dirty="0" smtClean="0"/>
              <a:t> трошоци. Намалувањето на побарувачката за финансиски услуги може да резултира со губење на работни места за оние кои работат во индустријата, што ќе доведе до зголемена невработеност.</a:t>
            </a:r>
          </a:p>
          <a:p>
            <a:pPr marL="171450" indent="-171450">
              <a:buFont typeface="Arial" panose="020B0604020202020204" pitchFamily="34" charset="0"/>
              <a:buChar char="•"/>
            </a:pPr>
            <a:r>
              <a:rPr lang="ru-RU" dirty="0" smtClean="0"/>
              <a:t>Намален пристап до финансиски услуги: Падот во индустријата за финансиски услуги може да го ограничи пристапот до финансиски услуги, како што се тековни сметки, кредитни картички и осигурување, како за поединците така и за бизнисите.</a:t>
            </a:r>
          </a:p>
          <a:p>
            <a:pPr marL="171450" indent="-171450">
              <a:buFont typeface="Arial" panose="020B0604020202020204" pitchFamily="34" charset="0"/>
              <a:buChar char="•"/>
            </a:pPr>
            <a:r>
              <a:rPr lang="ru-RU" dirty="0" smtClean="0"/>
              <a:t>Рестриктивна</a:t>
            </a:r>
            <a:r>
              <a:rPr lang="ru-RU" baseline="0" dirty="0" smtClean="0"/>
              <a:t> владина политика</a:t>
            </a:r>
            <a:r>
              <a:rPr lang="ru-RU" dirty="0" smtClean="0"/>
              <a:t>: Падот на индустријата за финансиски услуги може да доведе до намалување на даночните приходи за владата, што може да има значително влијание врз јавните финансии и способноста за финансирање важни јавни услуги.</a:t>
            </a:r>
          </a:p>
          <a:p>
            <a:pPr marL="0" indent="0">
              <a:buFont typeface="Arial" panose="020B0604020202020204" pitchFamily="34" charset="0"/>
              <a:buNone/>
            </a:pPr>
            <a:endParaRPr lang="en-US" dirty="0" smtClean="0"/>
          </a:p>
          <a:p>
            <a:pPr marL="0" indent="0">
              <a:buFontTx/>
              <a:buNone/>
            </a:pPr>
            <a:r>
              <a:rPr lang="ru-RU" dirty="0" smtClean="0"/>
              <a:t>Можете исто така да додадете свој</a:t>
            </a:r>
            <a:r>
              <a:rPr lang="en-GB" dirty="0" smtClean="0"/>
              <a:t> </a:t>
            </a:r>
            <a:r>
              <a:rPr lang="mk-MK" dirty="0" smtClean="0"/>
              <a:t>пример</a:t>
            </a:r>
            <a:r>
              <a:rPr lang="ru-RU" dirty="0" smtClean="0"/>
              <a:t>, врз основа на вашето искуство и знаење. Можете исто така да дадете реални примери за негативни последици од финансискиот систем (на пример, финансискиот колапс во Бугарија кон крајот на 1990-тите, финансиската криза во Грција во 2009 година, хиперинфлациската криза што се случи во Зимбабве итн.). На пример, хиперинфлациската криза во Зимбабве служи како негативен пример за разорното влијание што неконтролираната инфлација и економската нестабилност може да го имаат врз една земја и нејзиниот народ.</a:t>
            </a:r>
          </a:p>
          <a:p>
            <a:pPr marL="0" indent="0">
              <a:buFontTx/>
              <a:buNone/>
            </a:pPr>
            <a:endParaRPr lang="en-US" dirty="0"/>
          </a:p>
          <a:p>
            <a:pPr marL="0" indent="0">
              <a:buFontTx/>
              <a:buNone/>
            </a:pPr>
            <a:r>
              <a:rPr lang="mk-MK" b="1" dirty="0" smtClean="0"/>
              <a:t>Дополнителни препораки и извори</a:t>
            </a:r>
            <a:r>
              <a:rPr lang="en-US" b="1" dirty="0" smtClean="0"/>
              <a:t>:</a:t>
            </a:r>
            <a:endParaRPr lang="en-US" b="1" dirty="0"/>
          </a:p>
          <a:p>
            <a:pPr marL="171450" indent="-171450">
              <a:buFont typeface="Arial" panose="020B0604020202020204" pitchFamily="34" charset="0"/>
              <a:buChar char="•"/>
            </a:pPr>
            <a:r>
              <a:rPr lang="en-US" dirty="0"/>
              <a:t>https://www.oecd-ilibrary.org/the-financial-sector-s-contribution-to-pro-poor-growth_5l4tf06lmnxs.pdf?itemId=%2Fcontent%2Fcomponent%2F9789264024786-11-en&amp;mimeType=pdf</a:t>
            </a:r>
          </a:p>
          <a:p>
            <a:pPr marL="171450" indent="-171450">
              <a:buFont typeface="Arial" panose="020B0604020202020204" pitchFamily="34" charset="0"/>
              <a:buChar char="•"/>
            </a:pPr>
            <a:r>
              <a:rPr lang="en-US" dirty="0"/>
              <a:t>https://en.wikipedia.org/wiki/Greek_government-debt_crisis</a:t>
            </a:r>
          </a:p>
          <a:p>
            <a:pPr marL="171450" indent="-171450">
              <a:buFont typeface="Arial" panose="020B0604020202020204" pitchFamily="34" charset="0"/>
              <a:buChar char="•"/>
            </a:pPr>
            <a:r>
              <a:rPr lang="en-US" dirty="0"/>
              <a:t>https://link.springer.com/chapter/10.1007/978-1-4615-0343-9_9</a:t>
            </a:r>
          </a:p>
          <a:p>
            <a:pPr marL="171450" indent="-171450">
              <a:buFont typeface="Arial" panose="020B0604020202020204" pitchFamily="34" charset="0"/>
              <a:buChar char="•"/>
            </a:pPr>
            <a:r>
              <a:rPr lang="en-US" dirty="0"/>
              <a:t>https://en.wikipedia.org/wiki/Hyperinflation_in_Zimbabwe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9</a:t>
            </a:fld>
            <a:endParaRPr lang="en-US"/>
          </a:p>
        </p:txBody>
      </p:sp>
    </p:spTree>
    <p:extLst>
      <p:ext uri="{BB962C8B-B14F-4D97-AF65-F5344CB8AC3E}">
        <p14:creationId xmlns:p14="http://schemas.microsoft.com/office/powerpoint/2010/main" val="302312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t>Забелешки до обучувачот:</a:t>
            </a:r>
          </a:p>
          <a:p>
            <a:r>
              <a:rPr lang="ru-RU" b="0" dirty="0" smtClean="0"/>
              <a:t>Ова е изборен слајд, но многу важен бидејќи овие два термина многу често се користат во медиумите и младите треба да ги разберат за да можат да ја разберат потребата да имаат стабилен и добро функционален финансиски систем. Инфлацијата и рецесијата се важни теми во денешната економија. Како секторот на финансиски услуги влијае на двата економски феномени? Исто така, важно е да се знае дека инфлацијата и рецесијата не се неопходно лоши концепти поврзани со „крајот на светот“. Иако има многу дефиниции за двата поими кои се достапни на интернет, обучувачот треба да има за цел да ги објасни на многу едноставен, но сепак привлечен начин за младите луѓе. Може да ги</a:t>
            </a:r>
            <a:r>
              <a:rPr lang="ru-RU" b="0" baseline="0" dirty="0" smtClean="0"/>
              <a:t> користите следните пример</a:t>
            </a:r>
            <a:r>
              <a:rPr lang="mk-MK" b="0" baseline="0" dirty="0" smtClean="0"/>
              <a:t>и</a:t>
            </a:r>
            <a:r>
              <a:rPr lang="en-GB" b="0" baseline="0" dirty="0" smtClean="0"/>
              <a:t>:</a:t>
            </a:r>
            <a:endParaRPr lang="ru-RU" b="0" dirty="0" smtClean="0"/>
          </a:p>
          <a:p>
            <a:endParaRPr lang="ru-RU" b="0" dirty="0" smtClean="0"/>
          </a:p>
          <a:p>
            <a:r>
              <a:rPr lang="ru-RU" b="0" dirty="0" smtClean="0"/>
              <a:t>Инфлацијата и рецесиите се многу различни економски феномени, но тие се тесно поврзани.</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Дефиниција за рецесија: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„Рецесијата е период на економски пад, кој се карактеризира со намалување на бруто домашниот производ (БДП) во два последователни квартали. Тоа значи дека економијата се намалува, а има намалување на производството на стоки и услуги“.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Едноставно објаснување: Рецесијата е временски период кога економијата забавува. Замислете ја економијата како голема машина што ги прави работите што ни се потребни и работните места што ги имаме. За време на рецесија, машината почнува да забавува и да </a:t>
            </a:r>
            <a:r>
              <a:rPr lang="mk-MK" b="0" dirty="0" smtClean="0"/>
              <a:t>создава</a:t>
            </a:r>
            <a:r>
              <a:rPr lang="ru-RU" b="0" dirty="0" smtClean="0"/>
              <a:t> помалку работи, што значи дека луѓето може да ги загубат своите работни места или да имаат проблем да најдат работа. Кога луѓето имаат помалку пари за трошење, тие почнуваат да купуваат помалку работи, што значи дека бизнисите заработуваат помалку пари и можеби ќе треба да отпуштат работници или да затворат. Ова може да создаде маѓепсан круг, каде што помалку работни места доведуваат до помалку трошење, што доведува до губење на работни места.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Не мора да е лоша: рецесијата генерално се смета за негативен економски настан, меѓутоа, некои економисти гледаат некои позитивни ефекти во рецесијата бидејќи таквите економски падови би можеле да го обезбедат потребното ресетирање на пазарите кои понекогаш излегуваат надвор од контрола (т.е. пазарни меури, итн. .). Ваквите тешки економски времиња ги прават бизнисите поотпорни, т.е. стануваат попродуктивни, поефикасни, намалувајќи ја инфлацијата и создавајќи можности за појава на нови индустрии.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Исто така, повисоките каматни стапки кои често се совпаѓаат со раните фази на рецесија им даваат предност на штедачите, додека пониските каматни стапки при излегувањето од рецесија може да им користат на купувачите.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Дефиниција за инфлација: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Инфлацијата е пораст на општото ниво на цените, што предизвикува</a:t>
            </a:r>
            <a:r>
              <a:rPr lang="ru-RU" b="0" baseline="0" dirty="0" smtClean="0"/>
              <a:t> </a:t>
            </a:r>
            <a:r>
              <a:rPr lang="ru-RU" b="0" dirty="0" smtClean="0"/>
              <a:t>пад на куповната моќ со текот на времето. (Извор: Investopedia)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Едноставно објаснување: инфлацијата е како голем воздушен балон кој станува се поголем и поголем. Исто како што балонот станува поголем кога дувате повеќе воздух во него, така и цените се зголемуваат кога има повеќе пари во економијата. Ова значи дека работите што сакате да ги купите,, ќе чинат повеќе пари. Инфлацијата може да биде добра работа ако не е превисока, бидејќи може да помогне во растот на економијата, но ако е превисока, може да ги поскапи работите за семејствата и бизнисите.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Инфлацијата</a:t>
            </a:r>
            <a:r>
              <a:rPr lang="ru-RU" b="0" baseline="0" dirty="0" smtClean="0"/>
              <a:t> (особено ниската инфлација) не е </a:t>
            </a:r>
            <a:r>
              <a:rPr lang="ru-RU" b="0" dirty="0" smtClean="0"/>
              <a:t>нужно лоша работа ако се контролира правилно и ако не е превисока. Го поттикнува трошењето, ги промовира инвестициите, го поттикнува штедењето и ги намалува долговите. Сепак, овие позитивни аспекти се поврзани најмногу со умерена инфлација.</a:t>
            </a:r>
            <a:endParaRPr lang="en-US" b="0" dirty="0"/>
          </a:p>
          <a:p>
            <a:endParaRPr lang="en-US" dirty="0"/>
          </a:p>
          <a:p>
            <a:pPr marL="0" indent="0">
              <a:buFontTx/>
              <a:buNone/>
            </a:pPr>
            <a:r>
              <a:rPr lang="mk-MK" b="1" dirty="0" smtClean="0"/>
              <a:t>Дополнителни препораки и извори</a:t>
            </a:r>
            <a:r>
              <a:rPr lang="en-US" b="1" dirty="0" smtClean="0"/>
              <a:t>:</a:t>
            </a:r>
            <a:endParaRPr lang="en-US" b="1" dirty="0"/>
          </a:p>
          <a:p>
            <a:pPr marL="0" indent="0">
              <a:buFontTx/>
              <a:buNone/>
            </a:pPr>
            <a:r>
              <a:rPr lang="mk-MK" b="0" dirty="0" smtClean="0"/>
              <a:t>Има многу објаснувања на интернет</a:t>
            </a:r>
            <a:r>
              <a:rPr lang="en-US" b="0" dirty="0" smtClean="0"/>
              <a:t>, </a:t>
            </a:r>
            <a:r>
              <a:rPr lang="mk-MK" b="0" dirty="0" smtClean="0"/>
              <a:t>ова се само некои од</a:t>
            </a:r>
            <a:r>
              <a:rPr lang="mk-MK" b="0" baseline="0" dirty="0" smtClean="0"/>
              <a:t> примерите што може да ги искористите</a:t>
            </a:r>
            <a:r>
              <a:rPr lang="en-GB" b="0" baseline="0" dirty="0" smtClean="0"/>
              <a:t>:</a:t>
            </a:r>
            <a:endParaRPr lang="en-US" b="0" dirty="0"/>
          </a:p>
          <a:p>
            <a:pPr marL="171450" indent="-171450">
              <a:buFont typeface="Arial" panose="020B0604020202020204" pitchFamily="34" charset="0"/>
              <a:buChar char="•"/>
            </a:pPr>
            <a:r>
              <a:rPr lang="en-US" dirty="0"/>
              <a:t>https://www.investopedia.com/terms/i/inflation.asp</a:t>
            </a:r>
          </a:p>
          <a:p>
            <a:pPr marL="171450" indent="-171450">
              <a:buFont typeface="Arial" panose="020B0604020202020204" pitchFamily="34" charset="0"/>
              <a:buChar char="•"/>
            </a:pPr>
            <a:r>
              <a:rPr lang="en-US" dirty="0"/>
              <a:t>https://www.investopedia.com/terms/r/recession.asp</a:t>
            </a:r>
          </a:p>
          <a:p>
            <a:pPr marL="171450" indent="-171450">
              <a:buFont typeface="Arial" panose="020B0604020202020204" pitchFamily="34" charset="0"/>
              <a:buChar char="•"/>
            </a:pPr>
            <a:r>
              <a:rPr lang="en-US" dirty="0"/>
              <a:t>https://en.wikipedia.org/wiki/Recession</a:t>
            </a:r>
          </a:p>
          <a:p>
            <a:pPr marL="171450" indent="-171450">
              <a:buFont typeface="Arial" panose="020B0604020202020204" pitchFamily="34" charset="0"/>
              <a:buChar char="•"/>
            </a:pPr>
            <a:r>
              <a:rPr lang="en-US" dirty="0"/>
              <a:t>https://dailycoin.com/recession-for-dummies-what-it-means-and-how-it-affects-the-crypto-market/</a:t>
            </a:r>
          </a:p>
          <a:p>
            <a:pPr marL="171450" indent="-171450">
              <a:buFont typeface="Arial" panose="020B0604020202020204" pitchFamily="34" charset="0"/>
              <a:buChar char="•"/>
            </a:pPr>
            <a:endParaRPr lang="en-US" dirty="0"/>
          </a:p>
          <a:p>
            <a:pPr marL="171450" indent="-171450">
              <a:buFontTx/>
              <a:buChar char="-"/>
            </a:pPr>
            <a:endParaRPr lang="en-US" dirty="0"/>
          </a:p>
          <a:p>
            <a:pPr marL="171450" indent="-171450">
              <a:buFontTx/>
              <a:buChar char="-"/>
            </a:pPr>
            <a:endParaRPr lang="bg-BG" dirty="0"/>
          </a:p>
          <a:p>
            <a:endParaRPr lang="en-US" dirty="0"/>
          </a:p>
        </p:txBody>
      </p:sp>
      <p:sp>
        <p:nvSpPr>
          <p:cNvPr id="4" name="Slide Number Placeholder 3"/>
          <p:cNvSpPr>
            <a:spLocks noGrp="1"/>
          </p:cNvSpPr>
          <p:nvPr>
            <p:ph type="sldNum" sz="quarter" idx="5"/>
          </p:nvPr>
        </p:nvSpPr>
        <p:spPr/>
        <p:txBody>
          <a:bodyPr/>
          <a:lstStyle/>
          <a:p>
            <a:fld id="{0807BA8F-CC79-4CDB-A88D-859AA8EC5A6E}" type="slidenum">
              <a:rPr lang="en-US" smtClean="0"/>
              <a:t>10</a:t>
            </a:fld>
            <a:endParaRPr lang="en-US"/>
          </a:p>
        </p:txBody>
      </p:sp>
    </p:spTree>
    <p:extLst>
      <p:ext uri="{BB962C8B-B14F-4D97-AF65-F5344CB8AC3E}">
        <p14:creationId xmlns:p14="http://schemas.microsoft.com/office/powerpoint/2010/main" val="376989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20/7/2023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74189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20/7/2023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36425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20/7/2023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32631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274D144-2B42-40FF-9114-CA00871934A9}" type="datetimeFigureOut">
              <a:rPr lang="el-GR" smtClean="0"/>
              <a:t>20/7/2023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75913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A274D144-2B42-40FF-9114-CA00871934A9}" type="datetimeFigureOut">
              <a:rPr lang="el-GR" smtClean="0"/>
              <a:t>20/7/2023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7948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274D144-2B42-40FF-9114-CA00871934A9}" type="datetimeFigureOut">
              <a:rPr lang="el-GR" smtClean="0"/>
              <a:t>20/7/2023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44984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A274D144-2B42-40FF-9114-CA00871934A9}" type="datetimeFigureOut">
              <a:rPr lang="el-GR" smtClean="0"/>
              <a:t>20/7/2023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9235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274D144-2B42-40FF-9114-CA00871934A9}" type="datetimeFigureOut">
              <a:rPr lang="el-GR" smtClean="0"/>
              <a:t>20/7/2023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401044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4D144-2B42-40FF-9114-CA00871934A9}" type="datetimeFigureOut">
              <a:rPr lang="el-GR" smtClean="0"/>
              <a:t>20/7/2023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249944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274D144-2B42-40FF-9114-CA00871934A9}" type="datetimeFigureOut">
              <a:rPr lang="el-GR" smtClean="0"/>
              <a:t>20/7/2023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17703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274D144-2B42-40FF-9114-CA00871934A9}" type="datetimeFigureOut">
              <a:rPr lang="el-GR" smtClean="0"/>
              <a:t>20/7/2023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3CE8A0-D399-4920-9530-763813D0C220}" type="slidenum">
              <a:rPr lang="el-GR" smtClean="0"/>
              <a:t>‹#›</a:t>
            </a:fld>
            <a:endParaRPr lang="el-GR"/>
          </a:p>
        </p:txBody>
      </p:sp>
    </p:spTree>
    <p:extLst>
      <p:ext uri="{BB962C8B-B14F-4D97-AF65-F5344CB8AC3E}">
        <p14:creationId xmlns:p14="http://schemas.microsoft.com/office/powerpoint/2010/main" val="50342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274D144-2B42-40FF-9114-CA00871934A9}" type="datetimeFigureOut">
              <a:rPr lang="el-GR" smtClean="0"/>
              <a:t>20/7/2023</a:t>
            </a:fld>
            <a:endParaRPr lang="el-G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A3CE8A0-D399-4920-9530-763813D0C220}" type="slidenum">
              <a:rPr lang="el-GR" smtClean="0"/>
              <a:t>‹#›</a:t>
            </a:fld>
            <a:endParaRPr lang="el-GR"/>
          </a:p>
        </p:txBody>
      </p:sp>
    </p:spTree>
    <p:extLst>
      <p:ext uri="{BB962C8B-B14F-4D97-AF65-F5344CB8AC3E}">
        <p14:creationId xmlns:p14="http://schemas.microsoft.com/office/powerpoint/2010/main" val="204728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773EFA4-90BF-45EC-94D7-96F9AEC03F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78708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955"/>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802674"/>
            <a:ext cx="8166100" cy="619272"/>
          </a:xfrm>
          <a:prstGeom prst="rect">
            <a:avLst/>
          </a:prstGeom>
          <a:noFill/>
        </p:spPr>
        <p:txBody>
          <a:bodyPr wrap="square" rtlCol="0">
            <a:spAutoFit/>
          </a:bodyPr>
          <a:lstStyle/>
          <a:p>
            <a:pPr>
              <a:lnSpc>
                <a:spcPct val="107000"/>
              </a:lnSpc>
              <a:spcAft>
                <a:spcPts val="800"/>
              </a:spcAft>
            </a:pPr>
            <a:r>
              <a:rPr lang="mk-MK" sz="3200" i="1" dirty="0" smtClean="0">
                <a:latin typeface="Calibri" panose="020F0502020204030204" pitchFamily="34" charset="0"/>
                <a:ea typeface="Calibri" panose="020F0502020204030204" pitchFamily="34" charset="0"/>
                <a:cs typeface="Times New Roman" panose="02020603050405020304" pitchFamily="18" charset="0"/>
              </a:rPr>
              <a:t>Што се </a:t>
            </a:r>
            <a:r>
              <a:rPr lang="mk-MK" sz="3200" b="1" i="1" dirty="0" smtClean="0">
                <a:latin typeface="Calibri" panose="020F0502020204030204" pitchFamily="34" charset="0"/>
                <a:ea typeface="Calibri" panose="020F0502020204030204" pitchFamily="34" charset="0"/>
                <a:cs typeface="Times New Roman" panose="02020603050405020304" pitchFamily="18" charset="0"/>
              </a:rPr>
              <a:t>ИНФЛАЦИЈА</a:t>
            </a:r>
            <a:r>
              <a:rPr lang="mk-MK" sz="3200" i="1" dirty="0" smtClean="0">
                <a:latin typeface="Calibri" panose="020F0502020204030204" pitchFamily="34" charset="0"/>
                <a:ea typeface="Calibri" panose="020F0502020204030204" pitchFamily="34" charset="0"/>
                <a:cs typeface="Times New Roman" panose="02020603050405020304" pitchFamily="18" charset="0"/>
              </a:rPr>
              <a:t> и </a:t>
            </a:r>
            <a:r>
              <a:rPr lang="mk-MK" sz="3200" b="1" i="1" dirty="0" smtClean="0">
                <a:latin typeface="Calibri" panose="020F0502020204030204" pitchFamily="34" charset="0"/>
                <a:ea typeface="Calibri" panose="020F0502020204030204" pitchFamily="34" charset="0"/>
                <a:cs typeface="Times New Roman" panose="02020603050405020304" pitchFamily="18" charset="0"/>
              </a:rPr>
              <a:t>РЕЦЕСИЈА</a:t>
            </a:r>
            <a:r>
              <a:rPr lang="en-US" sz="3200" i="1" dirty="0" smtClean="0">
                <a:latin typeface="Calibri" panose="020F0502020204030204" pitchFamily="34" charset="0"/>
                <a:ea typeface="Calibri" panose="020F0502020204030204" pitchFamily="34" charset="0"/>
                <a:cs typeface="Times New Roman" panose="02020603050405020304" pitchFamily="18" charset="0"/>
              </a:rPr>
              <a:t>?</a:t>
            </a:r>
            <a:endParaRPr lang="en-US" sz="32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Chart&#10;&#10;Description automatically generated">
            <a:extLst>
              <a:ext uri="{FF2B5EF4-FFF2-40B4-BE49-F238E27FC236}">
                <a16:creationId xmlns:a16="http://schemas.microsoft.com/office/drawing/2014/main" id="{A6C122BF-7C01-9005-F214-E389D1FA1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927" y="1393264"/>
            <a:ext cx="6007973" cy="4003750"/>
          </a:xfrm>
          <a:prstGeom prst="rect">
            <a:avLst/>
          </a:prstGeom>
        </p:spPr>
      </p:pic>
    </p:spTree>
    <p:extLst>
      <p:ext uri="{BB962C8B-B14F-4D97-AF65-F5344CB8AC3E}">
        <p14:creationId xmlns:p14="http://schemas.microsoft.com/office/powerpoint/2010/main" val="375185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655801"/>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ГЛАВНИТЕ ЧИНИТЕЛИ НА ИНДУСТРИЈАТА ЗА ФИНАНСИСКИ УСЛУГИ</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8A1546E-6F92-0443-B3F3-B9BEBE3D7797}"/>
              </a:ext>
            </a:extLst>
          </p:cNvPr>
          <p:cNvSpPr txBox="1"/>
          <p:nvPr/>
        </p:nvSpPr>
        <p:spPr>
          <a:xfrm>
            <a:off x="571843" y="1040089"/>
            <a:ext cx="8166100" cy="388696"/>
          </a:xfrm>
          <a:prstGeom prst="rect">
            <a:avLst/>
          </a:prstGeom>
          <a:noFill/>
        </p:spPr>
        <p:txBody>
          <a:bodyPr wrap="square" rtlCol="0">
            <a:spAutoFit/>
          </a:bodyPr>
          <a:lstStyle/>
          <a:p>
            <a:pPr algn="just">
              <a:lnSpc>
                <a:spcPct val="107000"/>
              </a:lnSpc>
              <a:spcAft>
                <a:spcPts val="800"/>
              </a:spcAft>
            </a:pPr>
            <a:r>
              <a:rPr lang="mk-MK" sz="1800" dirty="0" smtClean="0">
                <a:effectLst/>
                <a:latin typeface="Calibri" panose="020F0502020204030204" pitchFamily="34" charset="0"/>
                <a:ea typeface="Calibri" panose="020F0502020204030204" pitchFamily="34" charset="0"/>
                <a:cs typeface="Times New Roman" panose="02020603050405020304" pitchFamily="18" charset="0"/>
              </a:rPr>
              <a:t>Индустријата на финансиски услуги опфаќа широк опсег на чинители, и тоа</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EC724B7-50A8-DDD4-684F-2E6D9762E534}"/>
              </a:ext>
            </a:extLst>
          </p:cNvPr>
          <p:cNvSpPr txBox="1"/>
          <p:nvPr/>
        </p:nvSpPr>
        <p:spPr>
          <a:xfrm>
            <a:off x="741406" y="1509867"/>
            <a:ext cx="7996537" cy="347787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ru-RU" b="1" dirty="0">
                <a:latin typeface="Calibri" panose="020F0502020204030204" pitchFamily="34" charset="0"/>
                <a:ea typeface="Calibri" panose="020F0502020204030204" pitchFamily="34" charset="0"/>
                <a:cs typeface="Times New Roman" panose="02020603050405020304" pitchFamily="18" charset="0"/>
              </a:rPr>
              <a:t>Банкарски институции </a:t>
            </a:r>
            <a:r>
              <a:rPr lang="ru-RU" dirty="0" smtClean="0">
                <a:latin typeface="Calibri" panose="020F0502020204030204" pitchFamily="34" charset="0"/>
                <a:ea typeface="Calibri" panose="020F0502020204030204" pitchFamily="34" charset="0"/>
                <a:cs typeface="Times New Roman" panose="02020603050405020304" pitchFamily="18" charset="0"/>
              </a:rPr>
              <a:t>(комерцијални и инвестициски банки)</a:t>
            </a:r>
          </a:p>
          <a:p>
            <a:pPr marL="285750" indent="-285750" algn="just">
              <a:spcAft>
                <a:spcPts val="800"/>
              </a:spcAft>
              <a:buFont typeface="Arial" panose="020B0604020202020204" pitchFamily="34" charset="0"/>
              <a:buChar char="•"/>
            </a:pPr>
            <a:r>
              <a:rPr lang="ru-RU" b="1" dirty="0" smtClean="0">
                <a:latin typeface="Calibri" panose="020F0502020204030204" pitchFamily="34" charset="0"/>
                <a:ea typeface="Calibri" panose="020F0502020204030204" pitchFamily="34" charset="0"/>
                <a:cs typeface="Times New Roman" panose="02020603050405020304" pitchFamily="18" charset="0"/>
              </a:rPr>
              <a:t>Инвестициски и финансиски друштва (</a:t>
            </a:r>
            <a:r>
              <a:rPr lang="ru-RU" dirty="0" smtClean="0">
                <a:latin typeface="Calibri" panose="020F0502020204030204" pitchFamily="34" charset="0"/>
                <a:ea typeface="Calibri" panose="020F0502020204030204" pitchFamily="34" charset="0"/>
                <a:cs typeface="Times New Roman" panose="02020603050405020304" pitchFamily="18" charset="0"/>
              </a:rPr>
              <a:t>брокери, фондови, финансики советници итн).</a:t>
            </a:r>
          </a:p>
          <a:p>
            <a:pPr marL="285750" indent="-285750" algn="just">
              <a:spcAft>
                <a:spcPts val="800"/>
              </a:spcAft>
              <a:buFont typeface="Arial" panose="020B0604020202020204" pitchFamily="34" charset="0"/>
              <a:buChar char="•"/>
            </a:pPr>
            <a:r>
              <a:rPr lang="ru-RU" b="1" dirty="0" smtClean="0">
                <a:latin typeface="Calibri" panose="020F0502020204030204" pitchFamily="34" charset="0"/>
                <a:ea typeface="Calibri" panose="020F0502020204030204" pitchFamily="34" charset="0"/>
                <a:cs typeface="Times New Roman" panose="02020603050405020304" pitchFamily="18" charset="0"/>
              </a:rPr>
              <a:t>Даночни </a:t>
            </a:r>
            <a:r>
              <a:rPr lang="ru-RU" b="1" dirty="0">
                <a:latin typeface="Calibri" panose="020F0502020204030204" pitchFamily="34" charset="0"/>
                <a:ea typeface="Calibri" panose="020F0502020204030204" pitchFamily="34" charset="0"/>
                <a:cs typeface="Times New Roman" panose="02020603050405020304" pitchFamily="18" charset="0"/>
              </a:rPr>
              <a:t>и сметководствени </a:t>
            </a:r>
            <a:r>
              <a:rPr lang="ru-RU" b="1" dirty="0" smtClean="0">
                <a:latin typeface="Calibri" panose="020F0502020204030204" pitchFamily="34" charset="0"/>
                <a:ea typeface="Calibri" panose="020F0502020204030204" pitchFamily="34" charset="0"/>
                <a:cs typeface="Times New Roman" panose="02020603050405020304" pitchFamily="18" charset="0"/>
              </a:rPr>
              <a:t>експерти</a:t>
            </a:r>
            <a:endParaRPr lang="ru-RU"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ru-RU" b="1" dirty="0">
                <a:latin typeface="Calibri" panose="020F0502020204030204" pitchFamily="34" charset="0"/>
                <a:ea typeface="Calibri" panose="020F0502020204030204" pitchFamily="34" charset="0"/>
                <a:cs typeface="Times New Roman" panose="02020603050405020304" pitchFamily="18" charset="0"/>
              </a:rPr>
              <a:t>Кредитни </a:t>
            </a:r>
            <a:r>
              <a:rPr lang="ru-RU" b="1" dirty="0" smtClean="0">
                <a:latin typeface="Calibri" panose="020F0502020204030204" pitchFamily="34" charset="0"/>
                <a:ea typeface="Calibri" panose="020F0502020204030204" pitchFamily="34" charset="0"/>
                <a:cs typeface="Times New Roman" panose="02020603050405020304" pitchFamily="18" charset="0"/>
              </a:rPr>
              <a:t>компании </a:t>
            </a:r>
            <a:r>
              <a:rPr lang="ru-RU" dirty="0">
                <a:latin typeface="Calibri" panose="020F0502020204030204" pitchFamily="34" charset="0"/>
                <a:ea typeface="Calibri" panose="020F0502020204030204" pitchFamily="34" charset="0"/>
                <a:cs typeface="Times New Roman" panose="02020603050405020304" pitchFamily="18" charset="0"/>
              </a:rPr>
              <a:t>како Visa, MasterCard итн</a:t>
            </a:r>
            <a:r>
              <a:rPr lang="ru-RU" b="1" dirty="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spcAft>
                <a:spcPts val="800"/>
              </a:spcAft>
              <a:buFont typeface="Arial" panose="020B0604020202020204" pitchFamily="34" charset="0"/>
              <a:buChar char="•"/>
            </a:pPr>
            <a:r>
              <a:rPr lang="ru-RU" b="1" dirty="0">
                <a:latin typeface="Calibri" panose="020F0502020204030204" pitchFamily="34" charset="0"/>
                <a:ea typeface="Calibri" panose="020F0502020204030204" pitchFamily="34" charset="0"/>
                <a:cs typeface="Times New Roman" panose="02020603050405020304" pitchFamily="18" charset="0"/>
              </a:rPr>
              <a:t>Осигурителни компании и агенти</a:t>
            </a:r>
          </a:p>
          <a:p>
            <a:pPr marL="285750" indent="-285750" algn="just">
              <a:spcAft>
                <a:spcPts val="800"/>
              </a:spcAft>
              <a:buFont typeface="Arial" panose="020B0604020202020204" pitchFamily="34" charset="0"/>
              <a:buChar char="•"/>
            </a:pPr>
            <a:r>
              <a:rPr lang="ru-RU" b="1" dirty="0">
                <a:latin typeface="Calibri" panose="020F0502020204030204" pitchFamily="34" charset="0"/>
                <a:ea typeface="Calibri" panose="020F0502020204030204" pitchFamily="34" charset="0"/>
                <a:cs typeface="Times New Roman" panose="02020603050405020304" pitchFamily="18" charset="0"/>
              </a:rPr>
              <a:t>Компании за </a:t>
            </a:r>
            <a:r>
              <a:rPr lang="ru-RU" b="1" dirty="0" smtClean="0">
                <a:latin typeface="Calibri" panose="020F0502020204030204" pitchFamily="34" charset="0"/>
                <a:ea typeface="Calibri" panose="020F0502020204030204" pitchFamily="34" charset="0"/>
                <a:cs typeface="Times New Roman" panose="02020603050405020304" pitchFamily="18" charset="0"/>
              </a:rPr>
              <a:t>процесирање </a:t>
            </a:r>
            <a:r>
              <a:rPr lang="ru-RU" b="1" dirty="0">
                <a:latin typeface="Calibri" panose="020F0502020204030204" pitchFamily="34" charset="0"/>
                <a:ea typeface="Calibri" panose="020F0502020204030204" pitchFamily="34" charset="0"/>
                <a:cs typeface="Times New Roman" panose="02020603050405020304" pitchFamily="18" charset="0"/>
              </a:rPr>
              <a:t>на плаќања и </a:t>
            </a:r>
            <a:r>
              <a:rPr lang="en-GB" b="1" dirty="0" smtClean="0">
                <a:latin typeface="Calibri" panose="020F0502020204030204" pitchFamily="34" charset="0"/>
                <a:ea typeface="Calibri" panose="020F0502020204030204" pitchFamily="34" charset="0"/>
                <a:cs typeface="Times New Roman" panose="02020603050405020304" pitchFamily="18" charset="0"/>
              </a:rPr>
              <a:t>fintech </a:t>
            </a:r>
            <a:r>
              <a:rPr lang="mk-MK" b="1" dirty="0" smtClean="0">
                <a:latin typeface="Calibri" panose="020F0502020204030204" pitchFamily="34" charset="0"/>
                <a:ea typeface="Calibri" panose="020F0502020204030204" pitchFamily="34" charset="0"/>
                <a:cs typeface="Times New Roman" panose="02020603050405020304" pitchFamily="18" charset="0"/>
              </a:rPr>
              <a:t>компании</a:t>
            </a:r>
            <a:r>
              <a:rPr lang="ru-RU" b="1" dirty="0" smtClean="0">
                <a:latin typeface="Calibri" panose="020F0502020204030204" pitchFamily="34" charset="0"/>
                <a:ea typeface="Calibri" panose="020F0502020204030204" pitchFamily="34" charset="0"/>
                <a:cs typeface="Times New Roman" panose="02020603050405020304" pitchFamily="18" charset="0"/>
              </a:rPr>
              <a:t>, </a:t>
            </a:r>
            <a:r>
              <a:rPr lang="ru-RU" dirty="0">
                <a:latin typeface="Calibri" panose="020F0502020204030204" pitchFamily="34" charset="0"/>
                <a:ea typeface="Calibri" panose="020F0502020204030204" pitchFamily="34" charset="0"/>
                <a:cs typeface="Times New Roman" panose="02020603050405020304" pitchFamily="18" charset="0"/>
              </a:rPr>
              <a:t>како што се PaylPal, Giropay, Sofort, Paysera, Klarna итн.</a:t>
            </a:r>
          </a:p>
          <a:p>
            <a:pPr marL="285750" indent="-285750" algn="just">
              <a:spcAft>
                <a:spcPts val="800"/>
              </a:spcAft>
              <a:buFont typeface="Arial" panose="020B0604020202020204" pitchFamily="34" charset="0"/>
              <a:buChar char="•"/>
            </a:pPr>
            <a:r>
              <a:rPr lang="ru-RU" b="1" dirty="0">
                <a:latin typeface="Calibri" panose="020F0502020204030204" pitchFamily="34" charset="0"/>
                <a:ea typeface="Calibri" panose="020F0502020204030204" pitchFamily="34" charset="0"/>
                <a:cs typeface="Times New Roman" panose="02020603050405020304" pitchFamily="18" charset="0"/>
              </a:rPr>
              <a:t>Регулатори – </a:t>
            </a:r>
            <a:r>
              <a:rPr lang="ru-RU" dirty="0">
                <a:latin typeface="Calibri" panose="020F0502020204030204" pitchFamily="34" charset="0"/>
                <a:ea typeface="Calibri" panose="020F0502020204030204" pitchFamily="34" charset="0"/>
                <a:cs typeface="Times New Roman" panose="02020603050405020304" pitchFamily="18" charset="0"/>
              </a:rPr>
              <a:t>меѓународни и државни институции кои ја регулираат индустријата на финансиски услуги</a:t>
            </a:r>
            <a:r>
              <a:rPr lang="ru-RU" b="1" dirty="0">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000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62427" y="1555154"/>
            <a:ext cx="4684162" cy="2308324"/>
          </a:xfrm>
          <a:prstGeom prst="rect">
            <a:avLst/>
          </a:prstGeom>
          <a:noFill/>
        </p:spPr>
        <p:txBody>
          <a:bodyPr wrap="square" rtlCol="0">
            <a:spAutoFit/>
          </a:bodyPr>
          <a:lstStyle/>
          <a:p>
            <a:r>
              <a:rPr lang="mk-MK" sz="3600" b="1" dirty="0" smtClean="0"/>
              <a:t>Дел</a:t>
            </a:r>
            <a:r>
              <a:rPr lang="en-US" sz="3600" b="1" dirty="0" smtClean="0"/>
              <a:t> </a:t>
            </a:r>
            <a:r>
              <a:rPr lang="en-US" sz="3600" b="1" dirty="0"/>
              <a:t>2: </a:t>
            </a:r>
          </a:p>
          <a:p>
            <a:r>
              <a:rPr lang="mk-MK" sz="3600" b="1" dirty="0" smtClean="0"/>
              <a:t>Користење на финансиски услуги и производи</a:t>
            </a:r>
            <a:endParaRPr lang="en-GB" sz="3600" b="1" dirty="0"/>
          </a:p>
        </p:txBody>
      </p:sp>
      <p:sp>
        <p:nvSpPr>
          <p:cNvPr id="5" name="TextBox 4">
            <a:extLst>
              <a:ext uri="{FF2B5EF4-FFF2-40B4-BE49-F238E27FC236}">
                <a16:creationId xmlns:a16="http://schemas.microsoft.com/office/drawing/2014/main" id="{63CC663A-5C39-D009-13E1-42C7E3AA561B}"/>
              </a:ext>
            </a:extLst>
          </p:cNvPr>
          <p:cNvSpPr txBox="1"/>
          <p:nvPr/>
        </p:nvSpPr>
        <p:spPr>
          <a:xfrm>
            <a:off x="5331942" y="1915298"/>
            <a:ext cx="3397156" cy="1200329"/>
          </a:xfrm>
          <a:prstGeom prst="rect">
            <a:avLst/>
          </a:prstGeom>
          <a:noFill/>
        </p:spPr>
        <p:txBody>
          <a:bodyPr wrap="square">
            <a:spAutoFit/>
          </a:bodyPr>
          <a:lstStyle/>
          <a:p>
            <a:pPr algn="l"/>
            <a:r>
              <a:rPr lang="mk-MK" b="1" i="1" dirty="0" smtClean="0">
                <a:solidFill>
                  <a:srgbClr val="3C3F44"/>
                </a:solidFill>
                <a:latin typeface="-apple-system"/>
              </a:rPr>
              <a:t>„Човек кој си ги плаќа сметките навреме, набргу е заборавен.“ </a:t>
            </a:r>
          </a:p>
          <a:p>
            <a:pPr algn="l"/>
            <a:r>
              <a:rPr lang="mk-MK" b="1" i="1" dirty="0" smtClean="0">
                <a:solidFill>
                  <a:srgbClr val="3C3F44"/>
                </a:solidFill>
                <a:latin typeface="-apple-system"/>
              </a:rPr>
              <a:t>Оскар Вајлд </a:t>
            </a:r>
            <a:endParaRPr lang="en-US" b="0" i="0" dirty="0">
              <a:solidFill>
                <a:srgbClr val="3C3F44"/>
              </a:solidFill>
              <a:effectLst/>
              <a:latin typeface="-apple-system"/>
            </a:endParaRPr>
          </a:p>
        </p:txBody>
      </p:sp>
    </p:spTree>
    <p:extLst>
      <p:ext uri="{BB962C8B-B14F-4D97-AF65-F5344CB8AC3E}">
        <p14:creationId xmlns:p14="http://schemas.microsoft.com/office/powerpoint/2010/main" val="302244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8152"/>
          <a:stretch/>
        </p:blipFill>
        <p:spPr>
          <a:xfrm>
            <a:off x="0" y="-56181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487062" y="285054"/>
            <a:ext cx="8166100" cy="375552"/>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ГЛАВНИ УСЛУГИ КОИ СЕ НУДАТ ОД ИНДУСТРИЈАТА ЗА ФИНАНСИСКИ УСЛУГИ</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EC724B7-50A8-DDD4-684F-2E6D9762E534}"/>
              </a:ext>
            </a:extLst>
          </p:cNvPr>
          <p:cNvSpPr txBox="1"/>
          <p:nvPr/>
        </p:nvSpPr>
        <p:spPr>
          <a:xfrm>
            <a:off x="487062" y="661588"/>
            <a:ext cx="8166100" cy="437042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ru-RU" sz="1700" b="1" dirty="0">
                <a:latin typeface="Calibri" panose="020F0502020204030204" pitchFamily="34" charset="0"/>
                <a:ea typeface="Calibri" panose="020F0502020204030204" pitchFamily="34" charset="0"/>
                <a:cs typeface="Times New Roman" panose="02020603050405020304" pitchFamily="18" charset="0"/>
              </a:rPr>
              <a:t>Банкарски услуги </a:t>
            </a:r>
            <a:r>
              <a:rPr lang="ru-RU" sz="1700" b="1" dirty="0" smtClean="0">
                <a:latin typeface="Calibri" panose="020F0502020204030204" pitchFamily="34" charset="0"/>
                <a:ea typeface="Calibri" panose="020F0502020204030204" pitchFamily="34" charset="0"/>
                <a:cs typeface="Times New Roman" panose="02020603050405020304" pitchFamily="18" charset="0"/>
              </a:rPr>
              <a:t>– (</a:t>
            </a:r>
            <a:r>
              <a:rPr lang="ru-RU" sz="1700" dirty="0" smtClean="0">
                <a:latin typeface="Calibri" panose="020F0502020204030204" pitchFamily="34" charset="0"/>
                <a:ea typeface="Calibri" panose="020F0502020204030204" pitchFamily="34" charset="0"/>
                <a:cs typeface="Times New Roman" panose="02020603050405020304" pitchFamily="18" charset="0"/>
              </a:rPr>
              <a:t>комерцијално </a:t>
            </a:r>
            <a:r>
              <a:rPr lang="ru-RU" sz="1700" dirty="0">
                <a:latin typeface="Calibri" panose="020F0502020204030204" pitchFamily="34" charset="0"/>
                <a:ea typeface="Calibri" panose="020F0502020204030204" pitchFamily="34" charset="0"/>
                <a:cs typeface="Times New Roman" panose="02020603050405020304" pitchFamily="18" charset="0"/>
              </a:rPr>
              <a:t>и инвестициско банкарство, вклучувајќи дебитни и тековни сметки, депозити, заеми, хипотеки итн.).</a:t>
            </a:r>
          </a:p>
          <a:p>
            <a:pPr marL="285750" indent="-285750" algn="just">
              <a:spcAft>
                <a:spcPts val="800"/>
              </a:spcAft>
              <a:buFont typeface="Arial" panose="020B0604020202020204" pitchFamily="34" charset="0"/>
              <a:buChar char="•"/>
            </a:pPr>
            <a:r>
              <a:rPr lang="ru-RU" sz="1700" b="1" dirty="0">
                <a:latin typeface="Calibri" panose="020F0502020204030204" pitchFamily="34" charset="0"/>
                <a:ea typeface="Calibri" panose="020F0502020204030204" pitchFamily="34" charset="0"/>
                <a:cs typeface="Times New Roman" panose="02020603050405020304" pitchFamily="18" charset="0"/>
              </a:rPr>
              <a:t>Осигурителни услуги </a:t>
            </a:r>
            <a:r>
              <a:rPr lang="ru-RU" sz="1700" dirty="0">
                <a:latin typeface="Calibri" panose="020F0502020204030204" pitchFamily="34" charset="0"/>
                <a:ea typeface="Calibri" panose="020F0502020204030204" pitchFamily="34" charset="0"/>
                <a:cs typeface="Times New Roman" panose="02020603050405020304" pitchFamily="18" charset="0"/>
              </a:rPr>
              <a:t>(т.е. </a:t>
            </a:r>
            <a:r>
              <a:rPr lang="ru-RU" sz="1700" dirty="0" smtClean="0">
                <a:latin typeface="Calibri" panose="020F0502020204030204" pitchFamily="34" charset="0"/>
                <a:ea typeface="Calibri" panose="020F0502020204030204" pitchFamily="34" charset="0"/>
                <a:cs typeface="Times New Roman" panose="02020603050405020304" pitchFamily="18" charset="0"/>
              </a:rPr>
              <a:t>животно, здравствено осигурување, </a:t>
            </a:r>
            <a:r>
              <a:rPr lang="ru-RU" sz="1700" dirty="0">
                <a:latin typeface="Calibri" panose="020F0502020204030204" pitchFamily="34" charset="0"/>
                <a:ea typeface="Calibri" panose="020F0502020204030204" pitchFamily="34" charset="0"/>
                <a:cs typeface="Times New Roman" panose="02020603050405020304" pitchFamily="18" charset="0"/>
              </a:rPr>
              <a:t>осигурување на имот итн.).</a:t>
            </a:r>
          </a:p>
          <a:p>
            <a:pPr marL="285750" indent="-285750" algn="just">
              <a:spcAft>
                <a:spcPts val="800"/>
              </a:spcAft>
              <a:buFont typeface="Arial" panose="020B0604020202020204" pitchFamily="34" charset="0"/>
              <a:buChar char="•"/>
            </a:pPr>
            <a:r>
              <a:rPr lang="ru-RU" sz="1700" b="1" dirty="0">
                <a:latin typeface="Calibri" panose="020F0502020204030204" pitchFamily="34" charset="0"/>
                <a:ea typeface="Calibri" panose="020F0502020204030204" pitchFamily="34" charset="0"/>
                <a:cs typeface="Times New Roman" panose="02020603050405020304" pitchFamily="18" charset="0"/>
              </a:rPr>
              <a:t>Инвестициски услуги </a:t>
            </a:r>
            <a:r>
              <a:rPr lang="ru-RU" sz="1700" dirty="0">
                <a:latin typeface="Calibri" panose="020F0502020204030204" pitchFamily="34" charset="0"/>
                <a:ea typeface="Calibri" panose="020F0502020204030204" pitchFamily="34" charset="0"/>
                <a:cs typeface="Times New Roman" panose="02020603050405020304" pitchFamily="18" charset="0"/>
              </a:rPr>
              <a:t>(т.е. </a:t>
            </a:r>
            <a:r>
              <a:rPr lang="ru-RU" sz="1700" dirty="0" smtClean="0">
                <a:latin typeface="Calibri" panose="020F0502020204030204" pitchFamily="34" charset="0"/>
                <a:ea typeface="Calibri" panose="020F0502020204030204" pitchFamily="34" charset="0"/>
                <a:cs typeface="Times New Roman" panose="02020603050405020304" pitchFamily="18" charset="0"/>
              </a:rPr>
              <a:t>Финансиско советување и управуавње со инвестиции </a:t>
            </a:r>
            <a:r>
              <a:rPr lang="ru-RU" sz="1700" dirty="0">
                <a:latin typeface="Calibri" panose="020F0502020204030204" pitchFamily="34" charset="0"/>
                <a:ea typeface="Calibri" panose="020F0502020204030204" pitchFamily="34" charset="0"/>
                <a:cs typeface="Times New Roman" panose="02020603050405020304" pitchFamily="18" charset="0"/>
              </a:rPr>
              <a:t>на поединци, бизниси и институции).</a:t>
            </a:r>
          </a:p>
          <a:p>
            <a:pPr marL="285750" indent="-285750" algn="just">
              <a:spcAft>
                <a:spcPts val="800"/>
              </a:spcAft>
              <a:buFont typeface="Arial" panose="020B0604020202020204" pitchFamily="34" charset="0"/>
              <a:buChar char="•"/>
            </a:pPr>
            <a:r>
              <a:rPr lang="ru-RU" sz="1700" b="1" dirty="0">
                <a:latin typeface="Calibri" panose="020F0502020204030204" pitchFamily="34" charset="0"/>
                <a:ea typeface="Calibri" panose="020F0502020204030204" pitchFamily="34" charset="0"/>
                <a:cs typeface="Times New Roman" panose="02020603050405020304" pitchFamily="18" charset="0"/>
              </a:rPr>
              <a:t>Услуги за плаќање </a:t>
            </a:r>
            <a:r>
              <a:rPr lang="ru-RU" sz="1700" dirty="0">
                <a:latin typeface="Calibri" panose="020F0502020204030204" pitchFamily="34" charset="0"/>
                <a:ea typeface="Calibri" panose="020F0502020204030204" pitchFamily="34" charset="0"/>
                <a:cs typeface="Times New Roman" panose="02020603050405020304" pitchFamily="18" charset="0"/>
              </a:rPr>
              <a:t>(т.е. </a:t>
            </a:r>
            <a:r>
              <a:rPr lang="ru-RU" sz="1700" dirty="0" smtClean="0">
                <a:latin typeface="Calibri" panose="020F0502020204030204" pitchFamily="34" charset="0"/>
                <a:ea typeface="Calibri" panose="020F0502020204030204" pitchFamily="34" charset="0"/>
                <a:cs typeface="Times New Roman" panose="02020603050405020304" pitchFamily="18" charset="0"/>
              </a:rPr>
              <a:t>Безготовинско плаќање, </a:t>
            </a:r>
            <a:r>
              <a:rPr lang="ru-RU" sz="1700" dirty="0">
                <a:latin typeface="Calibri" panose="020F0502020204030204" pitchFamily="34" charset="0"/>
                <a:ea typeface="Calibri" panose="020F0502020204030204" pitchFamily="34" charset="0"/>
                <a:cs typeface="Times New Roman" panose="02020603050405020304" pitchFamily="18" charset="0"/>
              </a:rPr>
              <a:t>онлајн и мобилни плаќања, </a:t>
            </a:r>
            <a:r>
              <a:rPr lang="ru-RU" sz="1700" dirty="0" smtClean="0">
                <a:latin typeface="Calibri" panose="020F0502020204030204" pitchFamily="34" charset="0"/>
                <a:ea typeface="Calibri" panose="020F0502020204030204" pitchFamily="34" charset="0"/>
                <a:cs typeface="Times New Roman" panose="02020603050405020304" pitchFamily="18" charset="0"/>
              </a:rPr>
              <a:t>е-паричници</a:t>
            </a:r>
            <a:r>
              <a:rPr lang="ru-RU" sz="1700" dirty="0">
                <a:latin typeface="Calibri" panose="020F0502020204030204" pitchFamily="34" charset="0"/>
                <a:ea typeface="Calibri" panose="020F0502020204030204" pitchFamily="34" charset="0"/>
                <a:cs typeface="Times New Roman" panose="02020603050405020304" pitchFamily="18" charset="0"/>
              </a:rPr>
              <a:t>, банкарски трансфери итн.).</a:t>
            </a:r>
          </a:p>
          <a:p>
            <a:pPr marL="285750" indent="-285750" algn="just">
              <a:spcAft>
                <a:spcPts val="800"/>
              </a:spcAft>
              <a:buFont typeface="Arial" panose="020B0604020202020204" pitchFamily="34" charset="0"/>
              <a:buChar char="•"/>
            </a:pPr>
            <a:r>
              <a:rPr lang="ru-RU" sz="1700" b="1" dirty="0">
                <a:latin typeface="Calibri" panose="020F0502020204030204" pitchFamily="34" charset="0"/>
                <a:ea typeface="Calibri" panose="020F0502020204030204" pitchFamily="34" charset="0"/>
                <a:cs typeface="Times New Roman" panose="02020603050405020304" pitchFamily="18" charset="0"/>
              </a:rPr>
              <a:t>Финансирање на потрошувачите </a:t>
            </a:r>
            <a:r>
              <a:rPr lang="ru-RU" sz="1700" dirty="0">
                <a:latin typeface="Calibri" panose="020F0502020204030204" pitchFamily="34" charset="0"/>
                <a:ea typeface="Calibri" panose="020F0502020204030204" pitchFamily="34" charset="0"/>
                <a:cs typeface="Times New Roman" panose="02020603050405020304" pitchFamily="18" charset="0"/>
              </a:rPr>
              <a:t>(т.е. </a:t>
            </a:r>
            <a:r>
              <a:rPr lang="ru-RU" sz="1700" dirty="0" smtClean="0">
                <a:latin typeface="Calibri" panose="020F0502020204030204" pitchFamily="34" charset="0"/>
                <a:ea typeface="Calibri" panose="020F0502020204030204" pitchFamily="34" charset="0"/>
                <a:cs typeface="Times New Roman" panose="02020603050405020304" pitchFamily="18" charset="0"/>
              </a:rPr>
              <a:t>потрошувачки </a:t>
            </a:r>
            <a:r>
              <a:rPr lang="ru-RU" sz="1700" dirty="0">
                <a:latin typeface="Calibri" panose="020F0502020204030204" pitchFamily="34" charset="0"/>
                <a:ea typeface="Calibri" panose="020F0502020204030204" pitchFamily="34" charset="0"/>
                <a:cs typeface="Times New Roman" panose="02020603050405020304" pitchFamily="18" charset="0"/>
              </a:rPr>
              <a:t>кредити, кредитни картички, автомобилски заеми итн.)</a:t>
            </a:r>
          </a:p>
          <a:p>
            <a:pPr marL="285750" indent="-285750" algn="just">
              <a:spcAft>
                <a:spcPts val="800"/>
              </a:spcAft>
              <a:buFont typeface="Arial" panose="020B0604020202020204" pitchFamily="34" charset="0"/>
              <a:buChar char="•"/>
            </a:pPr>
            <a:r>
              <a:rPr lang="ru-RU" sz="1700" b="1" dirty="0">
                <a:latin typeface="Calibri" panose="020F0502020204030204" pitchFamily="34" charset="0"/>
                <a:ea typeface="Calibri" panose="020F0502020204030204" pitchFamily="34" charset="0"/>
                <a:cs typeface="Times New Roman" panose="02020603050405020304" pitchFamily="18" charset="0"/>
              </a:rPr>
              <a:t>Даночни и сметководствени услуги </a:t>
            </a:r>
            <a:r>
              <a:rPr lang="ru-RU" sz="1700" dirty="0">
                <a:latin typeface="Calibri" panose="020F0502020204030204" pitchFamily="34" charset="0"/>
                <a:ea typeface="Calibri" panose="020F0502020204030204" pitchFamily="34" charset="0"/>
                <a:cs typeface="Times New Roman" panose="02020603050405020304" pitchFamily="18" charset="0"/>
              </a:rPr>
              <a:t>(т.е. </a:t>
            </a:r>
            <a:r>
              <a:rPr lang="ru-RU" sz="1700" dirty="0" smtClean="0">
                <a:latin typeface="Calibri" panose="020F0502020204030204" pitchFamily="34" charset="0"/>
                <a:ea typeface="Calibri" panose="020F0502020204030204" pitchFamily="34" charset="0"/>
                <a:cs typeface="Times New Roman" panose="02020603050405020304" pitchFamily="18" charset="0"/>
              </a:rPr>
              <a:t>Даночни пријави и </a:t>
            </a:r>
            <a:r>
              <a:rPr lang="ru-RU" sz="1700" dirty="0">
                <a:latin typeface="Calibri" panose="020F0502020204030204" pitchFamily="34" charset="0"/>
                <a:ea typeface="Calibri" panose="020F0502020204030204" pitchFamily="34" charset="0"/>
                <a:cs typeface="Times New Roman" panose="02020603050405020304" pitchFamily="18" charset="0"/>
              </a:rPr>
              <a:t>редовни сметководствени услуги што им се даваат на компаниите).</a:t>
            </a:r>
          </a:p>
          <a:p>
            <a:pPr marL="285750" indent="-285750" algn="just">
              <a:spcAft>
                <a:spcPts val="800"/>
              </a:spcAft>
              <a:buFont typeface="Arial" panose="020B0604020202020204" pitchFamily="34" charset="0"/>
              <a:buChar char="•"/>
            </a:pPr>
            <a:r>
              <a:rPr lang="ru-RU" sz="1700" b="1" dirty="0" smtClean="0">
                <a:latin typeface="Calibri" panose="020F0502020204030204" pitchFamily="34" charset="0"/>
                <a:ea typeface="Calibri" panose="020F0502020204030204" pitchFamily="34" charset="0"/>
                <a:cs typeface="Times New Roman" panose="02020603050405020304" pitchFamily="18" charset="0"/>
              </a:rPr>
              <a:t>Финансиско - советодавни </a:t>
            </a:r>
            <a:r>
              <a:rPr lang="ru-RU" sz="1700" b="1" dirty="0">
                <a:latin typeface="Calibri" panose="020F0502020204030204" pitchFamily="34" charset="0"/>
                <a:ea typeface="Calibri" panose="020F0502020204030204" pitchFamily="34" charset="0"/>
                <a:cs typeface="Times New Roman" panose="02020603050405020304" pitchFamily="18" charset="0"/>
              </a:rPr>
              <a:t>услуги </a:t>
            </a:r>
            <a:r>
              <a:rPr lang="ru-RU" sz="1700" dirty="0">
                <a:latin typeface="Calibri" panose="020F0502020204030204" pitchFamily="34" charset="0"/>
                <a:ea typeface="Calibri" panose="020F0502020204030204" pitchFamily="34" charset="0"/>
                <a:cs typeface="Times New Roman" panose="02020603050405020304" pitchFamily="18" charset="0"/>
              </a:rPr>
              <a:t>(на пр. финансиско планирање, сметководство, даноци, итн.).</a:t>
            </a:r>
            <a:endParaRPr lang="en-US"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38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8152"/>
          <a:stretch/>
        </p:blipFill>
        <p:spPr>
          <a:xfrm>
            <a:off x="0" y="-272971"/>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3731" y="793790"/>
            <a:ext cx="8166100" cy="407035"/>
          </a:xfrm>
          <a:prstGeom prst="rect">
            <a:avLst/>
          </a:prstGeom>
          <a:noFill/>
        </p:spPr>
        <p:txBody>
          <a:bodyPr wrap="square" rtlCol="0">
            <a:spAutoFit/>
          </a:bodyPr>
          <a:lstStyle/>
          <a:p>
            <a:pPr>
              <a:lnSpc>
                <a:spcPct val="107000"/>
              </a:lnSpc>
              <a:spcAft>
                <a:spcPts val="800"/>
              </a:spcAft>
            </a:pPr>
            <a:r>
              <a:rPr lang="mk-MK" sz="2000" b="1" dirty="0" smtClean="0">
                <a:latin typeface="Calibri" panose="020F0502020204030204" pitchFamily="34" charset="0"/>
                <a:ea typeface="Calibri" panose="020F0502020204030204" pitchFamily="34" charset="0"/>
                <a:cs typeface="Times New Roman" panose="02020603050405020304" pitchFamily="18" charset="0"/>
              </a:rPr>
              <a:t>ФИНАНСИСКИ УСЛУГИ</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EC724B7-50A8-DDD4-684F-2E6D9762E534}"/>
              </a:ext>
            </a:extLst>
          </p:cNvPr>
          <p:cNvSpPr txBox="1"/>
          <p:nvPr/>
        </p:nvSpPr>
        <p:spPr>
          <a:xfrm>
            <a:off x="573731" y="1304966"/>
            <a:ext cx="7996537" cy="3724096"/>
          </a:xfrm>
          <a:prstGeom prst="rect">
            <a:avLst/>
          </a:prstGeom>
          <a:noFill/>
        </p:spPr>
        <p:txBody>
          <a:bodyPr wrap="square" rtlCol="0">
            <a:spAutoFit/>
          </a:bodyPr>
          <a:lstStyle/>
          <a:p>
            <a:pPr algn="just">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Постојат многу начини за категоризација на финансиските услуги. Еве еден од најчестите:</a:t>
            </a:r>
          </a:p>
          <a:p>
            <a:pPr algn="just">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Лични финансиски услуги: </a:t>
            </a:r>
            <a:r>
              <a:rPr lang="ru-RU" dirty="0" smtClean="0">
                <a:latin typeface="Calibri" panose="020F0502020204030204" pitchFamily="34" charset="0"/>
                <a:ea typeface="Calibri" panose="020F0502020204030204" pitchFamily="34" charset="0"/>
                <a:cs typeface="Times New Roman" panose="02020603050405020304" pitchFamily="18" charset="0"/>
              </a:rPr>
              <a:t>Овие </a:t>
            </a:r>
            <a:r>
              <a:rPr lang="ru-RU" dirty="0">
                <a:latin typeface="Calibri" panose="020F0502020204030204" pitchFamily="34" charset="0"/>
                <a:ea typeface="Calibri" panose="020F0502020204030204" pitchFamily="34" charset="0"/>
                <a:cs typeface="Times New Roman" panose="02020603050405020304" pitchFamily="18" charset="0"/>
              </a:rPr>
              <a:t>услуги се дизајнирани да им помогнат на поединците да управуваат со нивните лични финансии, како што се штедни и тековни сметки, хипотеки и лични заеми.</a:t>
            </a:r>
          </a:p>
          <a:p>
            <a:pPr algn="just">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Финансиски услуги за потрошувачите: </a:t>
            </a:r>
            <a:r>
              <a:rPr lang="ru-RU" dirty="0">
                <a:latin typeface="Calibri" panose="020F0502020204030204" pitchFamily="34" charset="0"/>
                <a:ea typeface="Calibri" panose="020F0502020204030204" pitchFamily="34" charset="0"/>
                <a:cs typeface="Times New Roman" panose="02020603050405020304" pitchFamily="18" charset="0"/>
              </a:rPr>
              <a:t>Овие услуги се насочени кон задоволување на секојдневните финансиски потреби на потрошувачите, како што се кредитни картички и други форми на задолжување.</a:t>
            </a:r>
          </a:p>
          <a:p>
            <a:pPr algn="just">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Корпоративни финансиски услуги: </a:t>
            </a:r>
            <a:r>
              <a:rPr lang="ru-RU" dirty="0">
                <a:latin typeface="Calibri" panose="020F0502020204030204" pitchFamily="34" charset="0"/>
                <a:ea typeface="Calibri" panose="020F0502020204030204" pitchFamily="34" charset="0"/>
                <a:cs typeface="Times New Roman" panose="02020603050405020304" pitchFamily="18" charset="0"/>
              </a:rPr>
              <a:t>Овие услуги се наменети за бизниси и корпорации и вклучуваат инвестициско банкарство, корпоративно кредитирање и други финансиски услуги прилагодени на потребите на поголемите организации.</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0430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1843" y="724897"/>
            <a:ext cx="8166100" cy="375552"/>
          </a:xfrm>
          <a:prstGeom prst="rect">
            <a:avLst/>
          </a:prstGeom>
          <a:noFill/>
        </p:spPr>
        <p:txBody>
          <a:bodyPr wrap="square" rtlCol="0">
            <a:spAutoFit/>
          </a:bodyPr>
          <a:lstStyle/>
          <a:p>
            <a:pP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Која е разликата помеѓу финансиска услуга и финансиски производ?</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EC724B7-50A8-DDD4-684F-2E6D9762E534}"/>
              </a:ext>
            </a:extLst>
          </p:cNvPr>
          <p:cNvSpPr txBox="1"/>
          <p:nvPr/>
        </p:nvSpPr>
        <p:spPr>
          <a:xfrm>
            <a:off x="656624" y="1137031"/>
            <a:ext cx="7996537" cy="212878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ru-RU" sz="1700" b="1" dirty="0">
                <a:latin typeface="Calibri" panose="020F0502020204030204" pitchFamily="34" charset="0"/>
                <a:ea typeface="Calibri" panose="020F0502020204030204" pitchFamily="34" charset="0"/>
                <a:cs typeface="Times New Roman" panose="02020603050405020304" pitchFamily="18" charset="0"/>
              </a:rPr>
              <a:t>Финансиските услуги и финансиските производи се поврзани, но различни концепти.</a:t>
            </a:r>
          </a:p>
          <a:p>
            <a:pPr marL="285750" indent="-285750" algn="just">
              <a:spcAft>
                <a:spcPts val="800"/>
              </a:spcAft>
              <a:buFont typeface="Arial" panose="020B0604020202020204" pitchFamily="34" charset="0"/>
              <a:buChar char="•"/>
            </a:pPr>
            <a:r>
              <a:rPr lang="ru-RU" sz="1700" b="1" dirty="0">
                <a:latin typeface="Calibri" panose="020F0502020204030204" pitchFamily="34" charset="0"/>
                <a:ea typeface="Calibri" panose="020F0502020204030204" pitchFamily="34" charset="0"/>
                <a:cs typeface="Times New Roman" panose="02020603050405020304" pitchFamily="18" charset="0"/>
              </a:rPr>
              <a:t>Финансиските услуги </a:t>
            </a:r>
            <a:r>
              <a:rPr lang="ru-RU" sz="1700" dirty="0">
                <a:latin typeface="Calibri" panose="020F0502020204030204" pitchFamily="34" charset="0"/>
                <a:ea typeface="Calibri" panose="020F0502020204030204" pitchFamily="34" charset="0"/>
                <a:cs typeface="Times New Roman" panose="02020603050405020304" pitchFamily="18" charset="0"/>
              </a:rPr>
              <a:t>се однесуваат на активностите и процесите кои им помагаат на поединците и организациите да управуваат со своите пари.</a:t>
            </a:r>
          </a:p>
          <a:p>
            <a:pPr marL="285750" indent="-285750" algn="just">
              <a:spcAft>
                <a:spcPts val="800"/>
              </a:spcAft>
              <a:buFont typeface="Arial" panose="020B0604020202020204" pitchFamily="34" charset="0"/>
              <a:buChar char="•"/>
            </a:pPr>
            <a:r>
              <a:rPr lang="ru-RU" sz="1700" b="1" dirty="0">
                <a:latin typeface="Calibri" panose="020F0502020204030204" pitchFamily="34" charset="0"/>
                <a:ea typeface="Calibri" panose="020F0502020204030204" pitchFamily="34" charset="0"/>
                <a:cs typeface="Times New Roman" panose="02020603050405020304" pitchFamily="18" charset="0"/>
              </a:rPr>
              <a:t>Финансиските производи</a:t>
            </a:r>
            <a:r>
              <a:rPr lang="ru-RU" sz="1700" dirty="0">
                <a:latin typeface="Calibri" panose="020F0502020204030204" pitchFamily="34" charset="0"/>
                <a:ea typeface="Calibri" panose="020F0502020204030204" pitchFamily="34" charset="0"/>
                <a:cs typeface="Times New Roman" panose="02020603050405020304" pitchFamily="18" charset="0"/>
              </a:rPr>
              <a:t>, од друга страна, се однесуваат на специфични производи или инвестиции кои поединци или организации можат да ги купат за да ги исполнат своите финансиски цели.</a:t>
            </a:r>
            <a:endParaRPr lang="en-US" sz="17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81339CE-DA8E-31CC-B7A2-80307B5AC7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9553" y="3265819"/>
            <a:ext cx="3124893" cy="1769959"/>
          </a:xfrm>
          <a:prstGeom prst="rect">
            <a:avLst/>
          </a:prstGeom>
        </p:spPr>
      </p:pic>
    </p:spTree>
    <p:extLst>
      <p:ext uri="{BB962C8B-B14F-4D97-AF65-F5344CB8AC3E}">
        <p14:creationId xmlns:p14="http://schemas.microsoft.com/office/powerpoint/2010/main" val="145229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200" y="1123950"/>
            <a:ext cx="8166100" cy="388696"/>
          </a:xfrm>
          <a:prstGeom prst="rect">
            <a:avLst/>
          </a:prstGeom>
          <a:noFill/>
        </p:spPr>
        <p:txBody>
          <a:bodyPr wrap="square" rtlCol="0">
            <a:spAutoFit/>
          </a:bodyPr>
          <a:lstStyle/>
          <a:p>
            <a:pPr>
              <a:lnSpc>
                <a:spcPct val="107000"/>
              </a:lnSpc>
              <a:spcAft>
                <a:spcPts val="800"/>
              </a:spcAft>
            </a:pPr>
            <a:r>
              <a:rPr lang="mk-MK" sz="1800" b="1" dirty="0" smtClean="0">
                <a:effectLst/>
                <a:latin typeface="Calibri" panose="020F0502020204030204" pitchFamily="34" charset="0"/>
                <a:ea typeface="Calibri" panose="020F0502020204030204" pitchFamily="34" charset="0"/>
                <a:cs typeface="Times New Roman" panose="02020603050405020304" pitchFamily="18" charset="0"/>
              </a:rPr>
              <a:t>РИЗИЦИ ПРИ КОРИСТЕЊЕ ФИНАНСИСКИ УСЛУГИ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8A18317-8D3D-3F90-2424-BA0BCA240D2E}"/>
              </a:ext>
            </a:extLst>
          </p:cNvPr>
          <p:cNvSpPr txBox="1"/>
          <p:nvPr/>
        </p:nvSpPr>
        <p:spPr>
          <a:xfrm>
            <a:off x="668981" y="1555869"/>
            <a:ext cx="7996537" cy="264687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mk-MK" b="1" dirty="0" smtClean="0">
                <a:latin typeface="Calibri" panose="020F0502020204030204" pitchFamily="34" charset="0"/>
                <a:ea typeface="Calibri" panose="020F0502020204030204" pitchFamily="34" charset="0"/>
                <a:cs typeface="Times New Roman" panose="02020603050405020304" pitchFamily="18" charset="0"/>
              </a:rPr>
              <a:t>Измами</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mk-MK" b="1" dirty="0" smtClean="0">
                <a:latin typeface="Calibri" panose="020F0502020204030204" pitchFamily="34" charset="0"/>
                <a:ea typeface="Calibri" panose="020F0502020204030204" pitchFamily="34" charset="0"/>
                <a:cs typeface="Times New Roman" panose="02020603050405020304" pitchFamily="18" charset="0"/>
              </a:rPr>
              <a:t>Сајбер безбедност и приватност на податоци </a:t>
            </a:r>
          </a:p>
          <a:p>
            <a:pPr marL="285750" indent="-285750" algn="just">
              <a:spcAft>
                <a:spcPts val="800"/>
              </a:spcAft>
              <a:buFont typeface="Arial" panose="020B0604020202020204" pitchFamily="34" charset="0"/>
              <a:buChar char="•"/>
            </a:pPr>
            <a:r>
              <a:rPr lang="mk-MK" b="1" dirty="0" smtClean="0">
                <a:latin typeface="Calibri" panose="020F0502020204030204" pitchFamily="34" charset="0"/>
                <a:ea typeface="Calibri" panose="020F0502020204030204" pitchFamily="34" charset="0"/>
                <a:cs typeface="Times New Roman" panose="02020603050405020304" pitchFamily="18" charset="0"/>
              </a:rPr>
              <a:t>Каматен ризик</a:t>
            </a:r>
          </a:p>
          <a:p>
            <a:pPr marL="285750" indent="-285750" algn="just">
              <a:spcAft>
                <a:spcPts val="800"/>
              </a:spcAft>
              <a:buFont typeface="Arial" panose="020B0604020202020204" pitchFamily="34" charset="0"/>
              <a:buChar char="•"/>
            </a:pPr>
            <a:r>
              <a:rPr lang="mk-MK" b="1" dirty="0" smtClean="0">
                <a:latin typeface="Calibri" panose="020F0502020204030204" pitchFamily="34" charset="0"/>
                <a:ea typeface="Calibri" panose="020F0502020204030204" pitchFamily="34" charset="0"/>
                <a:cs typeface="Times New Roman" panose="02020603050405020304" pitchFamily="18" charset="0"/>
              </a:rPr>
              <a:t>Оперативен ризик</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mk-MK" b="1" dirty="0" smtClean="0">
                <a:latin typeface="Calibri" panose="020F0502020204030204" pitchFamily="34" charset="0"/>
                <a:ea typeface="Calibri" panose="020F0502020204030204" pitchFamily="34" charset="0"/>
                <a:cs typeface="Times New Roman" panose="02020603050405020304" pitchFamily="18" charset="0"/>
              </a:rPr>
              <a:t>Пазарни ризици</a:t>
            </a:r>
          </a:p>
          <a:p>
            <a:pPr marL="285750" indent="-285750" algn="just">
              <a:spcAft>
                <a:spcPts val="800"/>
              </a:spcAft>
              <a:buFont typeface="Arial" panose="020B0604020202020204" pitchFamily="34" charset="0"/>
              <a:buChar char="•"/>
            </a:pPr>
            <a:r>
              <a:rPr lang="mk-MK" b="1" dirty="0">
                <a:latin typeface="Calibri" panose="020F0502020204030204" pitchFamily="34" charset="0"/>
                <a:ea typeface="Calibri" panose="020F0502020204030204" pitchFamily="34" charset="0"/>
                <a:cs typeface="Times New Roman" panose="02020603050405020304" pitchFamily="18" charset="0"/>
              </a:rPr>
              <a:t>Ризици од </a:t>
            </a:r>
            <a:r>
              <a:rPr lang="mk-MK" b="1" dirty="0" smtClean="0">
                <a:latin typeface="Calibri" panose="020F0502020204030204" pitchFamily="34" charset="0"/>
                <a:ea typeface="Calibri" panose="020F0502020204030204" pitchFamily="34" charset="0"/>
                <a:cs typeface="Times New Roman" panose="02020603050405020304" pitchFamily="18" charset="0"/>
              </a:rPr>
              <a:t>неликвидност</a:t>
            </a:r>
          </a:p>
          <a:p>
            <a:pPr marL="285750" indent="-285750" algn="just">
              <a:spcAft>
                <a:spcPts val="800"/>
              </a:spcAft>
              <a:buFont typeface="Arial" panose="020B0604020202020204" pitchFamily="34" charset="0"/>
              <a:buChar char="•"/>
            </a:pPr>
            <a:r>
              <a:rPr lang="ru-RU" b="1" dirty="0" smtClean="0">
                <a:latin typeface="Calibri" panose="020F0502020204030204" pitchFamily="34" charset="0"/>
                <a:ea typeface="Calibri" panose="020F0502020204030204" pitchFamily="34" charset="0"/>
                <a:cs typeface="Times New Roman" panose="02020603050405020304" pitchFamily="18" charset="0"/>
              </a:rPr>
              <a:t>Други, </a:t>
            </a:r>
            <a:r>
              <a:rPr lang="ru-RU" b="1" dirty="0">
                <a:latin typeface="Calibri" panose="020F0502020204030204" pitchFamily="34" charset="0"/>
                <a:ea typeface="Calibri" panose="020F0502020204030204" pitchFamily="34" charset="0"/>
                <a:cs typeface="Times New Roman" panose="02020603050405020304" pitchFamily="18" charset="0"/>
              </a:rPr>
              <a:t>т.е. политички, регулаторни, правни итн.</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655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196" y="931000"/>
            <a:ext cx="8166100" cy="375552"/>
          </a:xfrm>
          <a:prstGeom prst="rect">
            <a:avLst/>
          </a:prstGeom>
          <a:noFill/>
        </p:spPr>
        <p:txBody>
          <a:bodyPr wrap="square" rtlCol="0">
            <a:spAutoFit/>
          </a:bodyPr>
          <a:lstStyle/>
          <a:p>
            <a:pP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ПРИДОБИВКИ ОД КОРИСТЕЊЕ НА ФИНАНСИСКИ УСЛУГИ</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8A18317-8D3D-3F90-2424-BA0BCA240D2E}"/>
              </a:ext>
            </a:extLst>
          </p:cNvPr>
          <p:cNvSpPr txBox="1"/>
          <p:nvPr/>
        </p:nvSpPr>
        <p:spPr>
          <a:xfrm>
            <a:off x="668978" y="1306552"/>
            <a:ext cx="7996537" cy="383694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ru-RU" sz="1400" b="1" dirty="0">
                <a:latin typeface="Calibri" panose="020F0502020204030204" pitchFamily="34" charset="0"/>
                <a:ea typeface="Calibri" panose="020F0502020204030204" pitchFamily="34" charset="0"/>
                <a:cs typeface="Times New Roman" panose="02020603050405020304" pitchFamily="18" charset="0"/>
              </a:rPr>
              <a:t>Практичен пристап </a:t>
            </a:r>
            <a:r>
              <a:rPr lang="ru-RU" sz="1400" dirty="0">
                <a:latin typeface="Calibri" panose="020F0502020204030204" pitchFamily="34" charset="0"/>
                <a:ea typeface="Calibri" panose="020F0502020204030204" pitchFamily="34" charset="0"/>
                <a:cs typeface="Times New Roman" panose="02020603050405020304" pitchFamily="18" charset="0"/>
              </a:rPr>
              <a:t>до финансиски услуги и производи кои се достапни 24/7 и се приспособени да ги задоволат потребите на секој корисник.</a:t>
            </a:r>
          </a:p>
          <a:p>
            <a:pPr marL="285750" indent="-285750" algn="just">
              <a:spcAft>
                <a:spcPts val="800"/>
              </a:spcAft>
              <a:buFont typeface="Arial" panose="020B0604020202020204" pitchFamily="34" charset="0"/>
              <a:buChar char="•"/>
            </a:pPr>
            <a:r>
              <a:rPr lang="ru-RU" sz="1400" b="1" dirty="0">
                <a:latin typeface="Calibri" panose="020F0502020204030204" pitchFamily="34" charset="0"/>
                <a:ea typeface="Calibri" panose="020F0502020204030204" pitchFamily="34" charset="0"/>
                <a:cs typeface="Times New Roman" panose="02020603050405020304" pitchFamily="18" charset="0"/>
              </a:rPr>
              <a:t>Подобрено финансиско управување </a:t>
            </a:r>
            <a:r>
              <a:rPr lang="ru-RU" sz="1400" dirty="0">
                <a:latin typeface="Calibri" panose="020F0502020204030204" pitchFamily="34" charset="0"/>
                <a:ea typeface="Calibri" panose="020F0502020204030204" pitchFamily="34" charset="0"/>
                <a:cs typeface="Times New Roman" panose="02020603050405020304" pitchFamily="18" charset="0"/>
              </a:rPr>
              <a:t>за поединци и бизниси што им помага подобро да управуваат со нивните финансии, да пристапат до средства и да </a:t>
            </a:r>
            <a:r>
              <a:rPr lang="ru-RU" sz="1400" dirty="0" smtClean="0">
                <a:latin typeface="Calibri" panose="020F0502020204030204" pitchFamily="34" charset="0"/>
                <a:ea typeface="Calibri" panose="020F0502020204030204" pitchFamily="34" charset="0"/>
                <a:cs typeface="Times New Roman" panose="02020603050405020304" pitchFamily="18" charset="0"/>
              </a:rPr>
              <a:t>носат одлуки врз основа на релевантни информации.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ru-RU" sz="1400" b="1" dirty="0">
                <a:latin typeface="Calibri" panose="020F0502020204030204" pitchFamily="34" charset="0"/>
                <a:ea typeface="Calibri" panose="020F0502020204030204" pitchFamily="34" charset="0"/>
                <a:cs typeface="Times New Roman" panose="02020603050405020304" pitchFamily="18" charset="0"/>
              </a:rPr>
              <a:t>Пристап до средства </a:t>
            </a:r>
            <a:r>
              <a:rPr lang="ru-RU" sz="1400" dirty="0">
                <a:latin typeface="Calibri" panose="020F0502020204030204" pitchFamily="34" charset="0"/>
                <a:ea typeface="Calibri" panose="020F0502020204030204" pitchFamily="34" charset="0"/>
                <a:cs typeface="Times New Roman" panose="02020603050405020304" pitchFamily="18" charset="0"/>
              </a:rPr>
              <a:t>- обезбедување на поединци и бизниси (т.е. стартапи, мали бизниси, самовработени) пристап до кредити, овозможувајќи им да финансираат големи набавки или инвестиции кои инаку не </a:t>
            </a:r>
            <a:r>
              <a:rPr lang="ru-RU" sz="1400" dirty="0" smtClean="0">
                <a:latin typeface="Calibri" panose="020F0502020204030204" pitchFamily="34" charset="0"/>
                <a:ea typeface="Calibri" panose="020F0502020204030204" pitchFamily="34" charset="0"/>
                <a:cs typeface="Times New Roman" panose="02020603050405020304" pitchFamily="18" charset="0"/>
              </a:rPr>
              <a:t>се во можност да ги направат сами.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ru-RU" sz="1400" b="1" dirty="0">
                <a:latin typeface="Calibri" panose="020F0502020204030204" pitchFamily="34" charset="0"/>
                <a:ea typeface="Calibri" panose="020F0502020204030204" pitchFamily="34" charset="0"/>
                <a:cs typeface="Times New Roman" panose="02020603050405020304" pitchFamily="18" charset="0"/>
              </a:rPr>
              <a:t>Пристап до експертиза – </a:t>
            </a:r>
            <a:r>
              <a:rPr lang="ru-RU" sz="1400" dirty="0">
                <a:latin typeface="Calibri" panose="020F0502020204030204" pitchFamily="34" charset="0"/>
                <a:ea typeface="Calibri" panose="020F0502020204030204" pitchFamily="34" charset="0"/>
                <a:cs typeface="Times New Roman" panose="02020603050405020304" pitchFamily="18" charset="0"/>
              </a:rPr>
              <a:t>во денешно време има подобрен пристап до професионална експертиза и совети кои можат да помогнат </a:t>
            </a:r>
            <a:r>
              <a:rPr lang="ru-RU" sz="1400" dirty="0" smtClean="0">
                <a:latin typeface="Calibri" panose="020F0502020204030204" pitchFamily="34" charset="0"/>
                <a:ea typeface="Calibri" panose="020F0502020204030204" pitchFamily="34" charset="0"/>
                <a:cs typeface="Times New Roman" panose="02020603050405020304" pitchFamily="18" charset="0"/>
              </a:rPr>
              <a:t>за подобро управување со </a:t>
            </a:r>
            <a:r>
              <a:rPr lang="ru-RU" sz="1400" dirty="0">
                <a:latin typeface="Calibri" panose="020F0502020204030204" pitchFamily="34" charset="0"/>
                <a:ea typeface="Calibri" panose="020F0502020204030204" pitchFamily="34" charset="0"/>
                <a:cs typeface="Times New Roman" panose="02020603050405020304" pitchFamily="18" charset="0"/>
              </a:rPr>
              <a:t>личните и корпоративните финансии за да се постигнат финансиските цели.</a:t>
            </a:r>
          </a:p>
          <a:p>
            <a:pPr marL="285750" indent="-285750" algn="just">
              <a:spcAft>
                <a:spcPts val="800"/>
              </a:spcAft>
              <a:buFont typeface="Arial" panose="020B0604020202020204" pitchFamily="34" charset="0"/>
              <a:buChar char="•"/>
            </a:pPr>
            <a:r>
              <a:rPr lang="ru-RU" sz="1400" b="1" dirty="0">
                <a:latin typeface="Calibri" panose="020F0502020204030204" pitchFamily="34" charset="0"/>
                <a:ea typeface="Calibri" panose="020F0502020204030204" pitchFamily="34" charset="0"/>
                <a:cs typeface="Times New Roman" panose="02020603050405020304" pitchFamily="18" charset="0"/>
              </a:rPr>
              <a:t>Олеснување на трговијата </a:t>
            </a:r>
            <a:r>
              <a:rPr lang="ru-RU" sz="1400" dirty="0">
                <a:latin typeface="Calibri" panose="020F0502020204030204" pitchFamily="34" charset="0"/>
                <a:ea typeface="Calibri" panose="020F0502020204030204" pitchFamily="34" charset="0"/>
                <a:cs typeface="Times New Roman" panose="02020603050405020304" pitchFamily="18" charset="0"/>
              </a:rPr>
              <a:t>и поттикнување на купувањето преку овозможување е-трговија и трансакции меѓу поединци и бизниси.</a:t>
            </a:r>
          </a:p>
          <a:p>
            <a:pPr marL="285750" indent="-285750" algn="just">
              <a:spcAft>
                <a:spcPts val="800"/>
              </a:spcAft>
              <a:buFont typeface="Arial" panose="020B0604020202020204" pitchFamily="34" charset="0"/>
              <a:buChar char="•"/>
            </a:pPr>
            <a:r>
              <a:rPr lang="ru-RU" sz="1400" b="1" dirty="0" smtClean="0">
                <a:latin typeface="Calibri" panose="020F0502020204030204" pitchFamily="34" charset="0"/>
                <a:ea typeface="Calibri" panose="020F0502020204030204" pitchFamily="34" charset="0"/>
                <a:cs typeface="Times New Roman" panose="02020603050405020304" pitchFamily="18" charset="0"/>
              </a:rPr>
              <a:t>Подобар пристап </a:t>
            </a:r>
            <a:r>
              <a:rPr lang="ru-RU" sz="1400" b="1" dirty="0">
                <a:latin typeface="Calibri" panose="020F0502020204030204" pitchFamily="34" charset="0"/>
                <a:ea typeface="Calibri" panose="020F0502020204030204" pitchFamily="34" charset="0"/>
                <a:cs typeface="Times New Roman" panose="02020603050405020304" pitchFamily="18" charset="0"/>
              </a:rPr>
              <a:t>на младите до образование </a:t>
            </a:r>
            <a:r>
              <a:rPr lang="ru-RU" sz="1400" dirty="0">
                <a:latin typeface="Calibri" panose="020F0502020204030204" pitchFamily="34" charset="0"/>
                <a:ea typeface="Calibri" panose="020F0502020204030204" pitchFamily="34" charset="0"/>
                <a:cs typeface="Times New Roman" panose="02020603050405020304" pitchFamily="18" charset="0"/>
              </a:rPr>
              <a:t>преку помагање во управувањето со трошоците и непречените плаќања поврзани со образованието</a:t>
            </a:r>
            <a:r>
              <a:rPr lang="ru-RU" sz="1400" b="1" dirty="0">
                <a:latin typeface="Calibri" panose="020F0502020204030204" pitchFamily="34" charset="0"/>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1956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0628"/>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488950" y="960276"/>
            <a:ext cx="8166100" cy="375552"/>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      СОВЕТИ ПРИ КОРИСТЕЊЕ ФИНАНСИСКИ УСЛУГИ</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8A18317-8D3D-3F90-2424-BA0BCA240D2E}"/>
              </a:ext>
            </a:extLst>
          </p:cNvPr>
          <p:cNvSpPr txBox="1"/>
          <p:nvPr/>
        </p:nvSpPr>
        <p:spPr>
          <a:xfrm>
            <a:off x="488950" y="1335828"/>
            <a:ext cx="7533403" cy="370870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ru-RU" sz="1500" b="1" dirty="0">
                <a:latin typeface="Calibri" panose="020F0502020204030204" pitchFamily="34" charset="0"/>
                <a:ea typeface="Calibri" panose="020F0502020204030204" pitchFamily="34" charset="0"/>
                <a:cs typeface="Times New Roman" panose="02020603050405020304" pitchFamily="18" charset="0"/>
              </a:rPr>
              <a:t>Бидете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внимателни </a:t>
            </a:r>
            <a:r>
              <a:rPr lang="ru-RU" sz="1500" dirty="0" smtClean="0">
                <a:latin typeface="Calibri" panose="020F0502020204030204" pitchFamily="34" charset="0"/>
                <a:ea typeface="Calibri" panose="020F0502020204030204" pitchFamily="34" charset="0"/>
                <a:cs typeface="Times New Roman" panose="02020603050405020304" pitchFamily="18" charset="0"/>
              </a:rPr>
              <a:t>при добиена несакана </a:t>
            </a:r>
            <a:r>
              <a:rPr lang="ru-RU" sz="1500" dirty="0">
                <a:latin typeface="Calibri" panose="020F0502020204030204" pitchFamily="34" charset="0"/>
                <a:ea typeface="Calibri" panose="020F0502020204030204" pitchFamily="34" charset="0"/>
                <a:cs typeface="Times New Roman" panose="02020603050405020304" pitchFamily="18" charset="0"/>
              </a:rPr>
              <a:t>е-пошта, телефонски повици или писма со </a:t>
            </a:r>
            <a:r>
              <a:rPr lang="ru-RU" sz="1500" dirty="0" smtClean="0">
                <a:latin typeface="Calibri" panose="020F0502020204030204" pitchFamily="34" charset="0"/>
                <a:ea typeface="Calibri" panose="020F0502020204030204" pitchFamily="34" charset="0"/>
                <a:cs typeface="Times New Roman" panose="02020603050405020304" pitchFamily="18" charset="0"/>
              </a:rPr>
              <a:t>барање за </a:t>
            </a:r>
            <a:r>
              <a:rPr lang="ru-RU" sz="1500" dirty="0">
                <a:latin typeface="Calibri" panose="020F0502020204030204" pitchFamily="34" charset="0"/>
                <a:ea typeface="Calibri" panose="020F0502020204030204" pitchFamily="34" charset="0"/>
                <a:cs typeface="Times New Roman" panose="02020603050405020304" pitchFamily="18" charset="0"/>
              </a:rPr>
              <a:t>лични или финансиски информации.</a:t>
            </a:r>
          </a:p>
          <a:p>
            <a:pPr marL="285750" indent="-285750" algn="just">
              <a:spcAft>
                <a:spcPts val="800"/>
              </a:spcAft>
              <a:buFont typeface="Arial" panose="020B0604020202020204" pitchFamily="34" charset="0"/>
              <a:buChar char="•"/>
            </a:pPr>
            <a:r>
              <a:rPr lang="ru-RU" sz="1500" b="1" dirty="0">
                <a:latin typeface="Calibri" panose="020F0502020204030204" pitchFamily="34" charset="0"/>
                <a:ea typeface="Calibri" panose="020F0502020204030204" pitchFamily="34" charset="0"/>
                <a:cs typeface="Times New Roman" panose="02020603050405020304" pitchFamily="18" charset="0"/>
              </a:rPr>
              <a:t>Внимавајте на таксите за пречекорување!</a:t>
            </a:r>
          </a:p>
          <a:p>
            <a:pPr marL="285750" indent="-285750" algn="just">
              <a:spcAft>
                <a:spcPts val="800"/>
              </a:spcAft>
              <a:buFont typeface="Arial" panose="020B0604020202020204" pitchFamily="34" charset="0"/>
              <a:buChar char="•"/>
            </a:pPr>
            <a:r>
              <a:rPr lang="ru-RU" sz="1500" b="1" dirty="0">
                <a:latin typeface="Calibri" panose="020F0502020204030204" pitchFamily="34" charset="0"/>
                <a:ea typeface="Calibri" panose="020F0502020204030204" pitchFamily="34" charset="0"/>
                <a:cs typeface="Times New Roman" panose="02020603050405020304" pitchFamily="18" charset="0"/>
              </a:rPr>
              <a:t>Секогаш читајте ги договорите што ги потпишувате </a:t>
            </a:r>
            <a:r>
              <a:rPr lang="ru-RU" sz="1500" dirty="0">
                <a:latin typeface="Calibri" panose="020F0502020204030204" pitchFamily="34" charset="0"/>
                <a:ea typeface="Calibri" panose="020F0502020204030204" pitchFamily="34" charset="0"/>
                <a:cs typeface="Times New Roman" panose="02020603050405020304" pitchFamily="18" charset="0"/>
              </a:rPr>
              <a:t>со финансиските институции и внимавајте на скриените такси.</a:t>
            </a:r>
          </a:p>
          <a:p>
            <a:pPr marL="285750" indent="-285750" algn="just">
              <a:spcAft>
                <a:spcPts val="800"/>
              </a:spcAft>
              <a:buFont typeface="Arial" panose="020B0604020202020204" pitchFamily="34" charset="0"/>
              <a:buChar char="•"/>
            </a:pPr>
            <a:r>
              <a:rPr lang="ru-RU" sz="1500" b="1" dirty="0">
                <a:latin typeface="Calibri" panose="020F0502020204030204" pitchFamily="34" charset="0"/>
                <a:ea typeface="Calibri" panose="020F0502020204030204" pitchFamily="34" charset="0"/>
                <a:cs typeface="Times New Roman" panose="02020603050405020304" pitchFamily="18" charset="0"/>
              </a:rPr>
              <a:t>Бидете внимателни за кредитни производи со високи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каматни стапки, </a:t>
            </a:r>
            <a:r>
              <a:rPr lang="ru-RU" sz="1500" dirty="0">
                <a:latin typeface="Calibri" panose="020F0502020204030204" pitchFamily="34" charset="0"/>
                <a:ea typeface="Calibri" panose="020F0502020204030204" pitchFamily="34" charset="0"/>
                <a:cs typeface="Times New Roman" panose="02020603050405020304" pitchFamily="18" charset="0"/>
              </a:rPr>
              <a:t>т.е. кредитни картички, потрошувачки кредити, брзи кредити итн.</a:t>
            </a:r>
          </a:p>
          <a:p>
            <a:pPr marL="285750" indent="-285750" algn="just">
              <a:spcAft>
                <a:spcPts val="800"/>
              </a:spcAft>
              <a:buFont typeface="Arial" panose="020B0604020202020204" pitchFamily="34" charset="0"/>
              <a:buChar char="•"/>
            </a:pPr>
            <a:r>
              <a:rPr lang="ru-RU" sz="1500" b="1" dirty="0">
                <a:latin typeface="Calibri" panose="020F0502020204030204" pitchFamily="34" charset="0"/>
                <a:ea typeface="Calibri" panose="020F0502020204030204" pitchFamily="34" charset="0"/>
                <a:cs typeface="Times New Roman" panose="02020603050405020304" pitchFamily="18" charset="0"/>
              </a:rPr>
              <a:t>Бидете внимателни за безбедноста на интернет и заштитете ги вашите лични податоци.</a:t>
            </a:r>
          </a:p>
          <a:p>
            <a:pPr marL="285750" indent="-285750" algn="just">
              <a:spcAft>
                <a:spcPts val="800"/>
              </a:spcAft>
              <a:buFont typeface="Arial" panose="020B0604020202020204" pitchFamily="34" charset="0"/>
              <a:buChar char="•"/>
            </a:pPr>
            <a:r>
              <a:rPr lang="ru-RU" sz="1500" b="1" dirty="0">
                <a:latin typeface="Calibri" panose="020F0502020204030204" pitchFamily="34" charset="0"/>
                <a:ea typeface="Calibri" panose="020F0502020204030204" pitchFamily="34" charset="0"/>
                <a:cs typeface="Times New Roman" panose="02020603050405020304" pitchFamily="18" charset="0"/>
              </a:rPr>
              <a:t>Секогаш е добро да се консултирате со искусен финансиски консултант </a:t>
            </a:r>
            <a:r>
              <a:rPr lang="ru-RU" sz="1500" dirty="0">
                <a:latin typeface="Calibri" panose="020F0502020204030204" pitchFamily="34" charset="0"/>
                <a:ea typeface="Calibri" panose="020F0502020204030204" pitchFamily="34" charset="0"/>
                <a:cs typeface="Times New Roman" panose="02020603050405020304" pitchFamily="18" charset="0"/>
              </a:rPr>
              <a:t>пред да донесете одлука да користите финансиска услуга или производ, особено оние кои се поврзани со долг.</a:t>
            </a:r>
          </a:p>
          <a:p>
            <a:pPr marL="285750" indent="-285750" algn="just">
              <a:spcAft>
                <a:spcPts val="800"/>
              </a:spcAft>
              <a:buFont typeface="Arial" panose="020B0604020202020204" pitchFamily="34" charset="0"/>
              <a:buChar char="•"/>
            </a:pPr>
            <a:r>
              <a:rPr lang="ru-RU" sz="1500" b="1" dirty="0">
                <a:latin typeface="Calibri" panose="020F0502020204030204" pitchFamily="34" charset="0"/>
                <a:ea typeface="Calibri" panose="020F0502020204030204" pitchFamily="34" charset="0"/>
                <a:cs typeface="Times New Roman" panose="02020603050405020304" pitchFamily="18" charset="0"/>
              </a:rPr>
              <a:t>Осигурајте се дека ги разбирате ризиците </a:t>
            </a:r>
            <a:r>
              <a:rPr lang="ru-RU" sz="1500" dirty="0">
                <a:latin typeface="Calibri" panose="020F0502020204030204" pitchFamily="34" charset="0"/>
                <a:ea typeface="Calibri" panose="020F0502020204030204" pitchFamily="34" charset="0"/>
                <a:cs typeface="Times New Roman" panose="02020603050405020304" pitchFamily="18" charset="0"/>
              </a:rPr>
              <a:t>кои се вклучени пред да инвестирате</a:t>
            </a:r>
            <a:r>
              <a:rPr lang="ru-RU" sz="1500" b="1" dirty="0">
                <a:latin typeface="Calibri" panose="020F0502020204030204" pitchFamily="34" charset="0"/>
                <a:ea typeface="Calibri" panose="020F0502020204030204" pitchFamily="34" charset="0"/>
                <a:cs typeface="Times New Roman" panose="02020603050405020304" pitchFamily="18" charset="0"/>
              </a:rPr>
              <a:t>.</a:t>
            </a:r>
            <a:endParaRPr lang="en-US" sz="15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074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62427" y="1555154"/>
            <a:ext cx="4684162" cy="2308324"/>
          </a:xfrm>
          <a:prstGeom prst="rect">
            <a:avLst/>
          </a:prstGeom>
          <a:noFill/>
        </p:spPr>
        <p:txBody>
          <a:bodyPr wrap="square" rtlCol="0">
            <a:spAutoFit/>
          </a:bodyPr>
          <a:lstStyle/>
          <a:p>
            <a:r>
              <a:rPr lang="mk-MK" sz="3600" b="1" dirty="0" smtClean="0"/>
              <a:t>Дел</a:t>
            </a:r>
            <a:r>
              <a:rPr lang="en-US" sz="3600" b="1" dirty="0" smtClean="0"/>
              <a:t> </a:t>
            </a:r>
            <a:r>
              <a:rPr lang="en-US" sz="3600" b="1" dirty="0"/>
              <a:t>3: </a:t>
            </a:r>
          </a:p>
          <a:p>
            <a:r>
              <a:rPr lang="mk-MK" sz="3600" b="1" dirty="0" smtClean="0"/>
              <a:t>Иднината на индустријата за финансиски услуги</a:t>
            </a:r>
            <a:endParaRPr lang="en-GB" sz="3600" b="1" dirty="0"/>
          </a:p>
        </p:txBody>
      </p:sp>
      <p:sp>
        <p:nvSpPr>
          <p:cNvPr id="5" name="TextBox 4">
            <a:extLst>
              <a:ext uri="{FF2B5EF4-FFF2-40B4-BE49-F238E27FC236}">
                <a16:creationId xmlns:a16="http://schemas.microsoft.com/office/drawing/2014/main" id="{63CC663A-5C39-D009-13E1-42C7E3AA561B}"/>
              </a:ext>
            </a:extLst>
          </p:cNvPr>
          <p:cNvSpPr txBox="1"/>
          <p:nvPr/>
        </p:nvSpPr>
        <p:spPr>
          <a:xfrm>
            <a:off x="5146589" y="1556087"/>
            <a:ext cx="3397156" cy="3139321"/>
          </a:xfrm>
          <a:prstGeom prst="rect">
            <a:avLst/>
          </a:prstGeom>
          <a:noFill/>
        </p:spPr>
        <p:txBody>
          <a:bodyPr wrap="square">
            <a:spAutoFit/>
          </a:bodyPr>
          <a:lstStyle/>
          <a:p>
            <a:r>
              <a:rPr lang="ru-RU" i="1" dirty="0">
                <a:solidFill>
                  <a:srgbClr val="3C3F44"/>
                </a:solidFill>
                <a:latin typeface="-apple-system"/>
              </a:rPr>
              <a:t>„Иднината на парите е вкоренета во зголемувањето на пристапот до системот за финансиски услуги за повеќе луѓе - а под него се наоѓа основниот свет грал, </a:t>
            </a:r>
            <a:r>
              <a:rPr lang="ru-RU" i="1" dirty="0" smtClean="0">
                <a:solidFill>
                  <a:srgbClr val="3C3F44"/>
                </a:solidFill>
                <a:latin typeface="-apple-system"/>
              </a:rPr>
              <a:t>а тоа се </a:t>
            </a:r>
            <a:r>
              <a:rPr lang="ru-RU" i="1" dirty="0">
                <a:solidFill>
                  <a:srgbClr val="3C3F44"/>
                </a:solidFill>
                <a:latin typeface="-apple-system"/>
              </a:rPr>
              <a:t>податоците“.</a:t>
            </a:r>
          </a:p>
          <a:p>
            <a:r>
              <a:rPr lang="ru-RU" b="1" i="1" dirty="0">
                <a:solidFill>
                  <a:srgbClr val="3C3F44"/>
                </a:solidFill>
                <a:latin typeface="-apple-system"/>
              </a:rPr>
              <a:t>Кели Фрајер, извршен директор на </a:t>
            </a:r>
            <a:r>
              <a:rPr lang="ru-RU" b="1" i="1" dirty="0" smtClean="0">
                <a:solidFill>
                  <a:srgbClr val="3C3F44"/>
                </a:solidFill>
                <a:latin typeface="-apple-system"/>
              </a:rPr>
              <a:t>Fin-Tech </a:t>
            </a:r>
            <a:r>
              <a:rPr lang="ru-RU" b="1" i="1" dirty="0">
                <a:solidFill>
                  <a:srgbClr val="3C3F44"/>
                </a:solidFill>
                <a:latin typeface="-apple-system"/>
              </a:rPr>
              <a:t>Sandbox</a:t>
            </a:r>
            <a:endParaRPr lang="en-US" b="1" i="0" dirty="0">
              <a:solidFill>
                <a:srgbClr val="3C3F44"/>
              </a:solidFill>
              <a:effectLst/>
              <a:latin typeface="-apple-system"/>
            </a:endParaRPr>
          </a:p>
        </p:txBody>
      </p:sp>
    </p:spTree>
    <p:extLst>
      <p:ext uri="{BB962C8B-B14F-4D97-AF65-F5344CB8AC3E}">
        <p14:creationId xmlns:p14="http://schemas.microsoft.com/office/powerpoint/2010/main" val="322904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80962" y="1548976"/>
            <a:ext cx="4223774" cy="1754326"/>
          </a:xfrm>
          <a:prstGeom prst="rect">
            <a:avLst/>
          </a:prstGeom>
          <a:noFill/>
        </p:spPr>
        <p:txBody>
          <a:bodyPr wrap="square" rtlCol="0">
            <a:spAutoFit/>
          </a:bodyPr>
          <a:lstStyle/>
          <a:p>
            <a:r>
              <a:rPr lang="mk-MK" sz="3600" b="1" dirty="0" smtClean="0"/>
              <a:t>МОДУЛ</a:t>
            </a:r>
            <a:r>
              <a:rPr lang="en-US" sz="3600" b="1" dirty="0" smtClean="0"/>
              <a:t> </a:t>
            </a:r>
            <a:r>
              <a:rPr lang="bg-BG" sz="3600" b="1" dirty="0"/>
              <a:t>3</a:t>
            </a:r>
            <a:r>
              <a:rPr lang="en-US" sz="3600" b="1" dirty="0"/>
              <a:t>: </a:t>
            </a:r>
          </a:p>
          <a:p>
            <a:r>
              <a:rPr lang="mk-MK" sz="3600" dirty="0" smtClean="0"/>
              <a:t>ФИНАНСИСКИ УСЛУГИ - ПРЕГЛЕД</a:t>
            </a:r>
            <a:endParaRPr lang="en-GB" sz="3600" dirty="0"/>
          </a:p>
        </p:txBody>
      </p:sp>
      <p:pic>
        <p:nvPicPr>
          <p:cNvPr id="6" name="Picture 5" descr="Text, letter&#10;&#10;Description automatically generated">
            <a:extLst>
              <a:ext uri="{FF2B5EF4-FFF2-40B4-BE49-F238E27FC236}">
                <a16:creationId xmlns:a16="http://schemas.microsoft.com/office/drawing/2014/main" id="{B29CA984-4340-1145-AB6C-C35853ECE5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662" y="1383956"/>
            <a:ext cx="3603163" cy="29069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06220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8610"/>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52883" y="577360"/>
            <a:ext cx="8166100" cy="407035"/>
          </a:xfrm>
          <a:prstGeom prst="rect">
            <a:avLst/>
          </a:prstGeom>
          <a:noFill/>
        </p:spPr>
        <p:txBody>
          <a:bodyPr wrap="square" rtlCol="0">
            <a:spAutoFit/>
          </a:bodyPr>
          <a:lstStyle/>
          <a:p>
            <a:pPr>
              <a:lnSpc>
                <a:spcPct val="107000"/>
              </a:lnSpc>
              <a:spcAft>
                <a:spcPts val="800"/>
              </a:spcAft>
            </a:pPr>
            <a:r>
              <a:rPr lang="ru-RU" sz="2000" b="1" dirty="0">
                <a:latin typeface="Calibri" panose="020F0502020204030204" pitchFamily="34" charset="0"/>
                <a:ea typeface="Calibri" panose="020F0502020204030204" pitchFamily="34" charset="0"/>
                <a:cs typeface="Times New Roman" panose="02020603050405020304" pitchFamily="18" charset="0"/>
              </a:rPr>
              <a:t>ДИГИТАЛНИ ПЛАЌАЊА И УСЛУГИ ЗА ТРАНСФЕР НА ПАРИ</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C63AD46-400B-5956-8655-FE477B2FF648}"/>
              </a:ext>
            </a:extLst>
          </p:cNvPr>
          <p:cNvSpPr txBox="1"/>
          <p:nvPr/>
        </p:nvSpPr>
        <p:spPr>
          <a:xfrm>
            <a:off x="787976" y="1129970"/>
            <a:ext cx="7996537" cy="2544286"/>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mk-MK" b="1" dirty="0">
                <a:latin typeface="Calibri" panose="020F0502020204030204" pitchFamily="34" charset="0"/>
                <a:ea typeface="Calibri" panose="020F0502020204030204" pitchFamily="34" charset="0"/>
                <a:cs typeface="Times New Roman" panose="02020603050405020304" pitchFamily="18" charset="0"/>
              </a:rPr>
              <a:t>Дигитални паричници </a:t>
            </a:r>
            <a:r>
              <a:rPr lang="mk-MK" dirty="0">
                <a:latin typeface="Calibri" panose="020F0502020204030204" pitchFamily="34" charset="0"/>
                <a:ea typeface="Calibri" panose="020F0502020204030204" pitchFamily="34" charset="0"/>
                <a:cs typeface="Times New Roman" panose="02020603050405020304" pitchFamily="18" charset="0"/>
              </a:rPr>
              <a:t>како што се </a:t>
            </a:r>
            <a:r>
              <a:rPr lang="en-US" dirty="0" err="1">
                <a:latin typeface="Calibri" panose="020F0502020204030204" pitchFamily="34" charset="0"/>
                <a:ea typeface="Calibri" panose="020F0502020204030204" pitchFamily="34" charset="0"/>
                <a:cs typeface="Times New Roman" panose="02020603050405020304" pitchFamily="18" charset="0"/>
              </a:rPr>
              <a:t>Dwolla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GooglePlay</a:t>
            </a:r>
            <a:r>
              <a:rPr lang="en-US" dirty="0">
                <a:latin typeface="Calibri" panose="020F0502020204030204" pitchFamily="34" charset="0"/>
                <a:ea typeface="Calibri" panose="020F0502020204030204" pitchFamily="34" charset="0"/>
                <a:cs typeface="Times New Roman" panose="02020603050405020304" pitchFamily="18" charset="0"/>
              </a:rPr>
              <a:t>, PayPal, Zell, </a:t>
            </a:r>
            <a:r>
              <a:rPr lang="mk-MK" dirty="0">
                <a:latin typeface="Calibri" panose="020F0502020204030204" pitchFamily="34" charset="0"/>
                <a:ea typeface="Calibri" panose="020F0502020204030204" pitchFamily="34" charset="0"/>
                <a:cs typeface="Times New Roman" panose="02020603050405020304" pitchFamily="18" charset="0"/>
              </a:rPr>
              <a:t>итн</a:t>
            </a:r>
            <a:r>
              <a:rPr lang="mk-MK" b="1" dirty="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spcAft>
                <a:spcPts val="8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P2P </a:t>
            </a:r>
            <a:r>
              <a:rPr lang="mk-MK" b="1" dirty="0">
                <a:latin typeface="Calibri" panose="020F0502020204030204" pitchFamily="34" charset="0"/>
                <a:ea typeface="Calibri" panose="020F0502020204030204" pitchFamily="34" charset="0"/>
                <a:cs typeface="Times New Roman" panose="02020603050405020304" pitchFamily="18" charset="0"/>
              </a:rPr>
              <a:t>апликации за плаќање </a:t>
            </a:r>
            <a:r>
              <a:rPr lang="mk-MK" dirty="0">
                <a:latin typeface="Calibri" panose="020F0502020204030204" pitchFamily="34" charset="0"/>
                <a:ea typeface="Calibri" panose="020F0502020204030204" pitchFamily="34" charset="0"/>
                <a:cs typeface="Times New Roman" panose="02020603050405020304" pitchFamily="18" charset="0"/>
              </a:rPr>
              <a:t>(</a:t>
            </a:r>
            <a:r>
              <a:rPr lang="en-US" dirty="0" err="1">
                <a:latin typeface="Calibri" panose="020F0502020204030204" pitchFamily="34" charset="0"/>
                <a:ea typeface="Calibri" panose="020F0502020204030204" pitchFamily="34" charset="0"/>
                <a:cs typeface="Times New Roman" panose="02020603050405020304" pitchFamily="18" charset="0"/>
              </a:rPr>
              <a:t>Venmo</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Zelle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Revoult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Paysera</a:t>
            </a:r>
            <a:r>
              <a:rPr lang="en-US" dirty="0">
                <a:latin typeface="Calibri" panose="020F0502020204030204" pitchFamily="34" charset="0"/>
                <a:ea typeface="Calibri" panose="020F0502020204030204" pitchFamily="34" charset="0"/>
                <a:cs typeface="Times New Roman" panose="02020603050405020304" pitchFamily="18" charset="0"/>
              </a:rPr>
              <a:t>, </a:t>
            </a:r>
            <a:r>
              <a:rPr lang="mk-MK" dirty="0">
                <a:latin typeface="Calibri" panose="020F0502020204030204" pitchFamily="34" charset="0"/>
                <a:ea typeface="Calibri" panose="020F0502020204030204" pitchFamily="34" charset="0"/>
                <a:cs typeface="Times New Roman" panose="02020603050405020304" pitchFamily="18" charset="0"/>
              </a:rPr>
              <a:t>итн.).</a:t>
            </a:r>
          </a:p>
          <a:p>
            <a:pPr marL="285750" indent="-285750" algn="just">
              <a:spcAft>
                <a:spcPts val="800"/>
              </a:spcAft>
              <a:buFont typeface="Arial" panose="020B0604020202020204" pitchFamily="34" charset="0"/>
              <a:buChar char="•"/>
            </a:pPr>
            <a:r>
              <a:rPr lang="mk-MK" b="1" dirty="0">
                <a:latin typeface="Calibri" panose="020F0502020204030204" pitchFamily="34" charset="0"/>
                <a:ea typeface="Calibri" panose="020F0502020204030204" pitchFamily="34" charset="0"/>
                <a:cs typeface="Times New Roman" panose="02020603050405020304" pitchFamily="18" charset="0"/>
              </a:rPr>
              <a:t>Апликации за мобилно банкарство </a:t>
            </a:r>
            <a:r>
              <a:rPr lang="mk-MK" dirty="0">
                <a:latin typeface="Calibri" panose="020F0502020204030204" pitchFamily="34" charset="0"/>
                <a:ea typeface="Calibri" panose="020F0502020204030204" pitchFamily="34" charset="0"/>
                <a:cs typeface="Times New Roman" panose="02020603050405020304" pitchFamily="18" charset="0"/>
              </a:rPr>
              <a:t>(тие ги нудат </a:t>
            </a:r>
            <a:r>
              <a:rPr lang="mk-MK" dirty="0" smtClean="0">
                <a:latin typeface="Calibri" panose="020F0502020204030204" pitchFamily="34" charset="0"/>
                <a:ea typeface="Calibri" panose="020F0502020204030204" pitchFamily="34" charset="0"/>
                <a:cs typeface="Times New Roman" panose="02020603050405020304" pitchFamily="18" charset="0"/>
              </a:rPr>
              <a:t>традиционалните банки).</a:t>
            </a:r>
          </a:p>
          <a:p>
            <a:pPr marL="285750" indent="-285750" algn="just">
              <a:spcAft>
                <a:spcPts val="800"/>
              </a:spcAft>
              <a:buFont typeface="Arial" panose="020B0604020202020204" pitchFamily="34" charset="0"/>
              <a:buChar char="•"/>
            </a:pPr>
            <a:r>
              <a:rPr lang="mk-MK" b="1" dirty="0" smtClean="0">
                <a:latin typeface="Calibri" panose="020F0502020204030204" pitchFamily="34" charset="0"/>
                <a:ea typeface="Calibri" panose="020F0502020204030204" pitchFamily="34" charset="0"/>
                <a:cs typeface="Times New Roman" panose="02020603050405020304" pitchFamily="18" charset="0"/>
              </a:rPr>
              <a:t>Системи за онлајн плаќање </a:t>
            </a:r>
            <a:r>
              <a:rPr lang="mk-MK" dirty="0" smtClean="0">
                <a:latin typeface="Calibri" panose="020F0502020204030204" pitchFamily="34" charset="0"/>
                <a:ea typeface="Calibri" panose="020F0502020204030204" pitchFamily="34" charset="0"/>
                <a:cs typeface="Times New Roman" panose="02020603050405020304" pitchFamily="18" charset="0"/>
              </a:rPr>
              <a:t>(т.е. </a:t>
            </a:r>
            <a:r>
              <a:rPr lang="en-US" dirty="0" err="1" smtClean="0">
                <a:latin typeface="Calibri" panose="020F0502020204030204" pitchFamily="34" charset="0"/>
                <a:ea typeface="Calibri" panose="020F0502020204030204" pitchFamily="34" charset="0"/>
                <a:cs typeface="Times New Roman" panose="02020603050405020304" pitchFamily="18" charset="0"/>
              </a:rPr>
              <a:t>Skrill</a:t>
            </a:r>
            <a:r>
              <a:rPr lang="en-US" dirty="0" smtClean="0">
                <a:latin typeface="Calibri" panose="020F0502020204030204" pitchFamily="34" charset="0"/>
                <a:ea typeface="Calibri" panose="020F0502020204030204" pitchFamily="34" charset="0"/>
                <a:cs typeface="Times New Roman" panose="02020603050405020304" pitchFamily="18" charset="0"/>
              </a:rPr>
              <a:t>, Stripe, </a:t>
            </a:r>
            <a:r>
              <a:rPr lang="en-US" dirty="0" err="1" smtClean="0">
                <a:latin typeface="Calibri" panose="020F0502020204030204" pitchFamily="34" charset="0"/>
                <a:ea typeface="Calibri" panose="020F0502020204030204" pitchFamily="34" charset="0"/>
                <a:cs typeface="Times New Roman" panose="02020603050405020304" pitchFamily="18" charset="0"/>
              </a:rPr>
              <a:t>PayPall</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mk-MK" dirty="0" smtClean="0">
                <a:latin typeface="Calibri" panose="020F0502020204030204" pitchFamily="34" charset="0"/>
                <a:ea typeface="Calibri" panose="020F0502020204030204" pitchFamily="34" charset="0"/>
                <a:cs typeface="Times New Roman" panose="02020603050405020304" pitchFamily="18" charset="0"/>
              </a:rPr>
              <a:t>итн.).</a:t>
            </a:r>
          </a:p>
          <a:p>
            <a:pPr marL="285750" indent="-285750" algn="just">
              <a:spcAft>
                <a:spcPts val="800"/>
              </a:spcAft>
              <a:buFont typeface="Arial" panose="020B0604020202020204" pitchFamily="34" charset="0"/>
              <a:buChar char="•"/>
            </a:pPr>
            <a:r>
              <a:rPr lang="mk-MK" b="1" dirty="0" smtClean="0">
                <a:latin typeface="Calibri" panose="020F0502020204030204" pitchFamily="34" charset="0"/>
                <a:ea typeface="Calibri" panose="020F0502020204030204" pitchFamily="34" charset="0"/>
                <a:cs typeface="Times New Roman" panose="02020603050405020304" pitchFamily="18" charset="0"/>
              </a:rPr>
              <a:t>Платформи за размена на криптовалути </a:t>
            </a:r>
            <a:r>
              <a:rPr lang="mk-MK" dirty="0" smtClean="0">
                <a:latin typeface="Calibri" panose="020F0502020204030204" pitchFamily="34" charset="0"/>
                <a:ea typeface="Calibri" panose="020F0502020204030204" pitchFamily="34" charset="0"/>
                <a:cs typeface="Times New Roman" panose="02020603050405020304" pitchFamily="18" charset="0"/>
              </a:rPr>
              <a:t>(на пример, </a:t>
            </a:r>
            <a:r>
              <a:rPr lang="en-US" dirty="0" err="1" smtClean="0">
                <a:latin typeface="Calibri" panose="020F0502020204030204" pitchFamily="34" charset="0"/>
                <a:ea typeface="Calibri" panose="020F0502020204030204" pitchFamily="34" charset="0"/>
                <a:cs typeface="Times New Roman" panose="02020603050405020304" pitchFamily="18" charset="0"/>
              </a:rPr>
              <a:t>Nexo</a:t>
            </a:r>
            <a:r>
              <a:rPr lang="en-US" dirty="0" smtClean="0">
                <a:latin typeface="Calibri" panose="020F0502020204030204" pitchFamily="34" charset="0"/>
                <a:ea typeface="Calibri" panose="020F0502020204030204" pitchFamily="34" charset="0"/>
                <a:cs typeface="Times New Roman" panose="02020603050405020304" pitchFamily="18" charset="0"/>
              </a:rPr>
              <a:t>, Kraken, </a:t>
            </a:r>
            <a:r>
              <a:rPr lang="en-US" dirty="0" err="1" smtClean="0">
                <a:latin typeface="Calibri" panose="020F0502020204030204" pitchFamily="34" charset="0"/>
                <a:ea typeface="Calibri" panose="020F0502020204030204" pitchFamily="34" charset="0"/>
                <a:cs typeface="Times New Roman" panose="02020603050405020304" pitchFamily="18" charset="0"/>
              </a:rPr>
              <a:t>Coinbase</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Bitstamp</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mk-MK" dirty="0" smtClean="0">
                <a:latin typeface="Calibri" panose="020F0502020204030204" pitchFamily="34" charset="0"/>
                <a:ea typeface="Calibri" panose="020F0502020204030204" pitchFamily="34" charset="0"/>
                <a:cs typeface="Times New Roman" panose="02020603050405020304" pitchFamily="18" charset="0"/>
              </a:rPr>
              <a:t>итн.).</a:t>
            </a:r>
          </a:p>
          <a:p>
            <a:pPr marL="285750" indent="-285750" algn="just">
              <a:spcAft>
                <a:spcPts val="800"/>
              </a:spcAft>
              <a:buFont typeface="Arial" panose="020B0604020202020204" pitchFamily="34" charset="0"/>
              <a:buChar char="•"/>
            </a:pPr>
            <a:r>
              <a:rPr lang="mk-MK" b="1" dirty="0" smtClean="0">
                <a:latin typeface="Calibri" panose="020F0502020204030204" pitchFamily="34" charset="0"/>
                <a:ea typeface="Calibri" panose="020F0502020204030204" pitchFamily="34" charset="0"/>
                <a:cs typeface="Times New Roman" panose="02020603050405020304" pitchFamily="18" charset="0"/>
              </a:rPr>
              <a:t>Услуги </a:t>
            </a:r>
            <a:r>
              <a:rPr lang="mk-MK" b="1" dirty="0">
                <a:latin typeface="Calibri" panose="020F0502020204030204" pitchFamily="34" charset="0"/>
                <a:ea typeface="Calibri" panose="020F0502020204030204" pitchFamily="34" charset="0"/>
                <a:cs typeface="Times New Roman" panose="02020603050405020304" pitchFamily="18" charset="0"/>
              </a:rPr>
              <a:t>за дигитални дознаки </a:t>
            </a:r>
            <a:r>
              <a:rPr lang="mk-MK" dirty="0">
                <a:latin typeface="Calibri" panose="020F0502020204030204" pitchFamily="34" charset="0"/>
                <a:ea typeface="Calibri" panose="020F0502020204030204" pitchFamily="34" charset="0"/>
                <a:cs typeface="Times New Roman" panose="02020603050405020304" pitchFamily="18" charset="0"/>
              </a:rPr>
              <a:t>(</a:t>
            </a:r>
            <a:r>
              <a:rPr lang="en-US" dirty="0" err="1">
                <a:latin typeface="Calibri" panose="020F0502020204030204" pitchFamily="34" charset="0"/>
                <a:ea typeface="Calibri" panose="020F0502020204030204" pitchFamily="34" charset="0"/>
                <a:cs typeface="Times New Roman" panose="02020603050405020304" pitchFamily="18" charset="0"/>
              </a:rPr>
              <a:t>TransferWise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Xoom</a:t>
            </a:r>
            <a:r>
              <a:rPr lang="en-US" dirty="0">
                <a:latin typeface="Calibri" panose="020F0502020204030204" pitchFamily="34" charset="0"/>
                <a:ea typeface="Calibri" panose="020F0502020204030204" pitchFamily="34" charset="0"/>
                <a:cs typeface="Times New Roman" panose="02020603050405020304" pitchFamily="18" charset="0"/>
              </a:rPr>
              <a:t> </a:t>
            </a:r>
            <a:r>
              <a:rPr lang="mk-MK" dirty="0">
                <a:latin typeface="Calibri" panose="020F0502020204030204" pitchFamily="34" charset="0"/>
                <a:ea typeface="Calibri" panose="020F0502020204030204" pitchFamily="34" charset="0"/>
                <a:cs typeface="Times New Roman" panose="02020603050405020304" pitchFamily="18" charset="0"/>
              </a:rPr>
              <a:t>и </a:t>
            </a:r>
            <a:r>
              <a:rPr lang="en-US" dirty="0" err="1">
                <a:latin typeface="Calibri" panose="020F0502020204030204" pitchFamily="34" charset="0"/>
                <a:ea typeface="Calibri" panose="020F0502020204030204" pitchFamily="34" charset="0"/>
                <a:cs typeface="Times New Roman" panose="02020603050405020304" pitchFamily="18" charset="0"/>
              </a:rPr>
              <a:t>WorldRemit</a:t>
            </a:r>
            <a:r>
              <a:rPr lang="en-US"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2BB3FC76-0EBC-6C60-36CB-A799728F2AF1}"/>
              </a:ext>
            </a:extLst>
          </p:cNvPr>
          <p:cNvSpPr txBox="1"/>
          <p:nvPr/>
        </p:nvSpPr>
        <p:spPr>
          <a:xfrm>
            <a:off x="488950" y="4044888"/>
            <a:ext cx="8166100" cy="532903"/>
          </a:xfrm>
          <a:prstGeom prst="rect">
            <a:avLst/>
          </a:prstGeom>
          <a:noFill/>
        </p:spPr>
        <p:txBody>
          <a:bodyPr wrap="square" rtlCol="0">
            <a:spAutoFit/>
          </a:bodyPr>
          <a:lstStyle/>
          <a:p>
            <a:pPr algn="ctr">
              <a:lnSpc>
                <a:spcPct val="107000"/>
              </a:lnSpc>
              <a:spcAft>
                <a:spcPts val="800"/>
              </a:spcAft>
            </a:pPr>
            <a:r>
              <a:rPr lang="mk-MK" sz="2800" b="1" dirty="0" smtClean="0">
                <a:latin typeface="Calibri" panose="020F0502020204030204" pitchFamily="34" charset="0"/>
                <a:ea typeface="Calibri" panose="020F0502020204030204" pitchFamily="34" charset="0"/>
                <a:cs typeface="Times New Roman" panose="02020603050405020304" pitchFamily="18" charset="0"/>
              </a:rPr>
              <a:t>Што користите</a:t>
            </a:r>
            <a:r>
              <a:rPr lang="en-US" sz="2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07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488950" y="879382"/>
            <a:ext cx="8166100" cy="375552"/>
          </a:xfrm>
          <a:prstGeom prst="rect">
            <a:avLst/>
          </a:prstGeom>
          <a:noFill/>
        </p:spPr>
        <p:txBody>
          <a:bodyPr wrap="square" rtlCol="0">
            <a:spAutoFit/>
          </a:bodyPr>
          <a:lstStyle/>
          <a:p>
            <a:pP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ДИГИТАЛНИ АЛАТКИ ЗА </a:t>
            </a:r>
            <a:r>
              <a:rPr lang="ru-RU" b="1" dirty="0" smtClean="0">
                <a:latin typeface="Calibri" panose="020F0502020204030204" pitchFamily="34" charset="0"/>
                <a:ea typeface="Calibri" panose="020F0502020204030204" pitchFamily="34" charset="0"/>
                <a:cs typeface="Times New Roman" panose="02020603050405020304" pitchFamily="18" charset="0"/>
              </a:rPr>
              <a:t>ЛИЧНО ФИНАНСИСКИО УПРАВУВАЊЕ</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564D-E1E6-8BCD-7FC1-376A18EA88D3}"/>
              </a:ext>
            </a:extLst>
          </p:cNvPr>
          <p:cNvSpPr txBox="1"/>
          <p:nvPr/>
        </p:nvSpPr>
        <p:spPr>
          <a:xfrm>
            <a:off x="658513" y="1333688"/>
            <a:ext cx="7996537" cy="3457357"/>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n-US" sz="1600" b="1" dirty="0" smtClean="0">
                <a:latin typeface="Calibri" panose="020F0502020204030204" pitchFamily="34" charset="0"/>
                <a:ea typeface="Calibri" panose="020F0502020204030204" pitchFamily="34" charset="0"/>
                <a:cs typeface="Times New Roman" panose="02020603050405020304" pitchFamily="18" charset="0"/>
              </a:rPr>
              <a:t>Mint </a:t>
            </a:r>
            <a:r>
              <a:rPr lang="ru-RU" sz="1600" dirty="0" smtClean="0">
                <a:latin typeface="Calibri" panose="020F0502020204030204" pitchFamily="34" charset="0"/>
                <a:ea typeface="Calibri" panose="020F0502020204030204" pitchFamily="34" charset="0"/>
                <a:cs typeface="Times New Roman" panose="02020603050405020304" pitchFamily="18" charset="0"/>
              </a:rPr>
              <a:t>е </a:t>
            </a:r>
            <a:r>
              <a:rPr lang="ru-RU" sz="1600" dirty="0">
                <a:latin typeface="Calibri" panose="020F0502020204030204" pitchFamily="34" charset="0"/>
                <a:ea typeface="Calibri" panose="020F0502020204030204" pitchFamily="34" charset="0"/>
                <a:cs typeface="Times New Roman" panose="02020603050405020304" pitchFamily="18" charset="0"/>
              </a:rPr>
              <a:t>комплетна алатка за управување со лични финансии која им овозможува на корисниците да ги следат нивните трошоци, буџет и инвестиции на едно место</a:t>
            </a:r>
            <a:r>
              <a:rPr lang="ru-RU" sz="1600" dirty="0" smtClean="0">
                <a:latin typeface="Calibri" panose="020F0502020204030204" pitchFamily="34" charset="0"/>
                <a:ea typeface="Calibri" panose="020F0502020204030204" pitchFamily="34" charset="0"/>
                <a:cs typeface="Times New Roman" panose="02020603050405020304" pitchFamily="18" charset="0"/>
              </a:rPr>
              <a:t>.</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mk-MK" sz="1600" dirty="0" smtClean="0">
                <a:latin typeface="Calibri" panose="020F0502020204030204" pitchFamily="34" charset="0"/>
                <a:ea typeface="Calibri" panose="020F0502020204030204" pitchFamily="34" charset="0"/>
                <a:cs typeface="Times New Roman" panose="02020603050405020304" pitchFamily="18" charset="0"/>
              </a:rPr>
              <a:t>Погледнете го</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mk-MK" sz="1600" b="1"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ова видео </a:t>
            </a:r>
            <a:r>
              <a:rPr lang="ru-RU" sz="1600" dirty="0">
                <a:latin typeface="Calibri" panose="020F0502020204030204" pitchFamily="34" charset="0"/>
                <a:ea typeface="Calibri" panose="020F0502020204030204" pitchFamily="34" charset="0"/>
                <a:cs typeface="Times New Roman" panose="02020603050405020304" pitchFamily="18" charset="0"/>
              </a:rPr>
              <a:t>за да видите некои од карактеристиките на </a:t>
            </a:r>
            <a:r>
              <a:rPr lang="en-US" sz="1600" dirty="0" smtClean="0">
                <a:latin typeface="Calibri" panose="020F0502020204030204" pitchFamily="34" charset="0"/>
                <a:ea typeface="Calibri" panose="020F0502020204030204" pitchFamily="34" charset="0"/>
                <a:cs typeface="Times New Roman" panose="02020603050405020304" pitchFamily="18" charset="0"/>
              </a:rPr>
              <a:t>Mint.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You Need A Budget (YNAB) </a:t>
            </a:r>
            <a:r>
              <a:rPr lang="ru-RU" sz="1600" dirty="0">
                <a:latin typeface="Calibri" panose="020F0502020204030204" pitchFamily="34" charset="0"/>
                <a:ea typeface="Calibri" panose="020F0502020204030204" pitchFamily="34" charset="0"/>
                <a:cs typeface="Times New Roman" panose="02020603050405020304" pitchFamily="18" charset="0"/>
              </a:rPr>
              <a:t>е </a:t>
            </a:r>
            <a:r>
              <a:rPr lang="ru-RU" sz="1600" dirty="0" smtClean="0">
                <a:latin typeface="Calibri" panose="020F0502020204030204" pitchFamily="34" charset="0"/>
                <a:ea typeface="Calibri" panose="020F0502020204030204" pitchFamily="34" charset="0"/>
                <a:cs typeface="Times New Roman" panose="02020603050405020304" pitchFamily="18" charset="0"/>
              </a:rPr>
              <a:t>бесплатен и флексибилен метод за управување со вашите финансии. </a:t>
            </a:r>
            <a:r>
              <a:rPr lang="ru-RU" sz="1600" dirty="0">
                <a:latin typeface="Calibri" panose="020F0502020204030204" pitchFamily="34" charset="0"/>
                <a:ea typeface="Calibri" panose="020F0502020204030204" pitchFamily="34" charset="0"/>
                <a:cs typeface="Times New Roman" panose="02020603050405020304" pitchFamily="18" charset="0"/>
              </a:rPr>
              <a:t>Нивниот слоган </a:t>
            </a:r>
            <a:r>
              <a:rPr lang="ru-RU" sz="1600" dirty="0" smtClean="0">
                <a:latin typeface="Calibri" panose="020F0502020204030204" pitchFamily="34" charset="0"/>
                <a:ea typeface="Calibri" panose="020F0502020204030204" pitchFamily="34" charset="0"/>
                <a:cs typeface="Times New Roman" panose="02020603050405020304" pitchFamily="18" charset="0"/>
              </a:rPr>
              <a:t>е</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mk-MK" sz="1600" dirty="0">
                <a:latin typeface="Calibri" panose="020F0502020204030204" pitchFamily="34" charset="0"/>
                <a:ea typeface="Calibri" panose="020F0502020204030204" pitchFamily="34" charset="0"/>
                <a:cs typeface="Times New Roman" panose="02020603050405020304" pitchFamily="18" charset="0"/>
              </a:rPr>
              <a:t>„</a:t>
            </a:r>
            <a:r>
              <a:rPr lang="ru-RU" sz="1600" dirty="0" smtClean="0">
                <a:latin typeface="Gilroy Heavy"/>
              </a:rPr>
              <a:t>Парите </a:t>
            </a:r>
            <a:r>
              <a:rPr lang="ru-RU" sz="1600" dirty="0">
                <a:latin typeface="Gilroy Heavy"/>
              </a:rPr>
              <a:t>не мора да </a:t>
            </a:r>
            <a:r>
              <a:rPr lang="ru-RU" sz="1600" dirty="0" smtClean="0">
                <a:latin typeface="Gilroy Heavy"/>
              </a:rPr>
              <a:t>ви бидат несредени</a:t>
            </a:r>
            <a:r>
              <a:rPr lang="en-US" sz="1600" b="0" i="0" dirty="0" smtClean="0">
                <a:effectLst/>
                <a:latin typeface="Gilroy Heavy"/>
              </a:rPr>
              <a:t>”. </a:t>
            </a:r>
            <a:r>
              <a:rPr lang="mk-MK" sz="1600" b="0" i="0" dirty="0" smtClean="0">
                <a:effectLst/>
                <a:latin typeface="Gilroy Heavy"/>
              </a:rPr>
              <a:t>Еве </a:t>
            </a:r>
            <a:r>
              <a:rPr lang="mk-MK" sz="1600" b="1" i="0" u="sng" dirty="0" smtClean="0">
                <a:effectLst/>
                <a:latin typeface="Gilroy Heavy"/>
              </a:rPr>
              <a:t>видео</a:t>
            </a:r>
            <a:r>
              <a:rPr lang="en-US" sz="1600" b="0" i="0" dirty="0" smtClean="0">
                <a:effectLst/>
                <a:latin typeface="Gilroy Heavy"/>
              </a:rPr>
              <a:t> </a:t>
            </a:r>
            <a:r>
              <a:rPr lang="mk-MK" sz="1600" b="0" i="0" dirty="0" smtClean="0">
                <a:effectLst/>
                <a:latin typeface="Gilroy Heavy"/>
              </a:rPr>
              <a:t>како функционира </a:t>
            </a:r>
            <a:r>
              <a:rPr lang="en-US" sz="1600" b="0" i="0" dirty="0" smtClean="0">
                <a:effectLst/>
                <a:latin typeface="Gilroy Heavy"/>
              </a:rPr>
              <a:t>YNAB. </a:t>
            </a:r>
            <a:endParaRPr lang="en-US" sz="1600" b="0" i="0" dirty="0">
              <a:effectLst/>
              <a:latin typeface="Gilroy Heavy"/>
            </a:endParaRPr>
          </a:p>
          <a:p>
            <a:pPr marL="285750" indent="-285750" algn="just">
              <a:spcAft>
                <a:spcPts val="800"/>
              </a:spcAft>
              <a:buFont typeface="Arial" panose="020B0604020202020204" pitchFamily="34" charset="0"/>
              <a:buChar char="•"/>
            </a:pPr>
            <a:r>
              <a:rPr lang="en-US" sz="1600" b="1" dirty="0">
                <a:latin typeface="Gilroy Heavy"/>
              </a:rPr>
              <a:t>Zeta</a:t>
            </a:r>
            <a:r>
              <a:rPr lang="en-US" sz="1600" dirty="0">
                <a:latin typeface="Gilroy Heavy"/>
              </a:rPr>
              <a:t> </a:t>
            </a:r>
            <a:r>
              <a:rPr lang="ru-RU" sz="1600" dirty="0">
                <a:latin typeface="Gilroy Heavy"/>
              </a:rPr>
              <a:t>е модерна апликација за банкарство за да му помогне на вашето семејство да напредува. Таа е една од ретките бесплатни апликации за буџетирање дизајнирани специјално за парови и заедничко управување со финансиите.</a:t>
            </a:r>
            <a:endParaRPr lang="en-US" sz="1600" dirty="0">
              <a:latin typeface="Gilroy Heavy"/>
            </a:endParaRPr>
          </a:p>
          <a:p>
            <a:pPr marL="285750" indent="-285750" algn="just">
              <a:spcAft>
                <a:spcPts val="800"/>
              </a:spcAft>
              <a:buFont typeface="Arial" panose="020B0604020202020204" pitchFamily="34" charset="0"/>
              <a:buChar char="•"/>
            </a:pPr>
            <a:r>
              <a:rPr lang="mk-MK" sz="1600" dirty="0" smtClean="0">
                <a:latin typeface="Gilroy Heavy"/>
              </a:rPr>
              <a:t>Еве и други примери</a:t>
            </a:r>
            <a:r>
              <a:rPr lang="en-US" sz="1600" b="1" dirty="0" smtClean="0">
                <a:latin typeface="Gilroy Heavy"/>
              </a:rPr>
              <a:t>: </a:t>
            </a:r>
            <a:r>
              <a:rPr lang="en-US" sz="1600" b="1" dirty="0" err="1">
                <a:latin typeface="Gilroy Heavy"/>
              </a:rPr>
              <a:t>Simnplifi</a:t>
            </a:r>
            <a:r>
              <a:rPr lang="en-US" sz="1600" b="1" dirty="0">
                <a:latin typeface="Gilroy Heavy"/>
              </a:rPr>
              <a:t>, Pocket Guard, Stash…..</a:t>
            </a:r>
            <a:endParaRPr lang="en-US" sz="1600" b="1" i="0" dirty="0">
              <a:effectLst/>
              <a:latin typeface="Gilroy Heavy"/>
            </a:endParaRPr>
          </a:p>
          <a:p>
            <a:pPr marL="285750" indent="-285750" algn="just">
              <a:spcAft>
                <a:spcPts val="800"/>
              </a:spcAft>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22545CD-CED0-A618-704C-93EC1D96D7B4}"/>
              </a:ext>
            </a:extLst>
          </p:cNvPr>
          <p:cNvSpPr txBox="1"/>
          <p:nvPr/>
        </p:nvSpPr>
        <p:spPr>
          <a:xfrm>
            <a:off x="302586" y="4603347"/>
            <a:ext cx="8166100" cy="532903"/>
          </a:xfrm>
          <a:prstGeom prst="rect">
            <a:avLst/>
          </a:prstGeom>
          <a:noFill/>
        </p:spPr>
        <p:txBody>
          <a:bodyPr wrap="square" rtlCol="0">
            <a:spAutoFit/>
          </a:bodyPr>
          <a:lstStyle/>
          <a:p>
            <a:pPr algn="ctr">
              <a:lnSpc>
                <a:spcPct val="107000"/>
              </a:lnSpc>
              <a:spcAft>
                <a:spcPts val="800"/>
              </a:spcAft>
            </a:pPr>
            <a:r>
              <a:rPr lang="mk-MK" sz="2800" b="1" dirty="0" smtClean="0">
                <a:latin typeface="Calibri" panose="020F0502020204030204" pitchFamily="34" charset="0"/>
                <a:ea typeface="Calibri" panose="020F0502020204030204" pitchFamily="34" charset="0"/>
                <a:cs typeface="Times New Roman" panose="02020603050405020304" pitchFamily="18" charset="0"/>
              </a:rPr>
              <a:t>Што користите Вие</a:t>
            </a:r>
            <a:r>
              <a:rPr lang="en-US" sz="2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421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290286" y="960089"/>
            <a:ext cx="8410120" cy="685059"/>
          </a:xfrm>
          <a:prstGeom prst="rect">
            <a:avLst/>
          </a:prstGeom>
          <a:noFill/>
        </p:spPr>
        <p:txBody>
          <a:bodyPr wrap="square" rtlCol="0">
            <a:spAutoFit/>
          </a:bodyPr>
          <a:lstStyle/>
          <a:p>
            <a:pPr>
              <a:lnSpc>
                <a:spcPct val="107000"/>
              </a:lnSpc>
              <a:spcAft>
                <a:spcPts val="800"/>
              </a:spcAft>
            </a:pPr>
            <a:r>
              <a:rPr lang="mk-MK" sz="1800" b="1" dirty="0" smtClean="0">
                <a:effectLst/>
                <a:latin typeface="Calibri" panose="020F0502020204030204" pitchFamily="34" charset="0"/>
                <a:ea typeface="Calibri" panose="020F0502020204030204" pitchFamily="34" charset="0"/>
                <a:cs typeface="Times New Roman" panose="02020603050405020304" pitchFamily="18" charset="0"/>
              </a:rPr>
              <a:t>ВГРАДЕНИ ФИНАНСИИ </a:t>
            </a:r>
            <a:r>
              <a:rPr lang="en-US" sz="18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mk-MK" sz="1800" i="1" dirty="0" smtClean="0">
                <a:effectLst/>
                <a:latin typeface="Calibri" panose="020F0502020204030204" pitchFamily="34" charset="0"/>
                <a:ea typeface="Calibri" panose="020F0502020204030204" pitchFamily="34" charset="0"/>
                <a:cs typeface="Times New Roman" panose="02020603050405020304" pitchFamily="18" charset="0"/>
              </a:rPr>
              <a:t>што е тоа и како го менува секторот за финансиски услуги</a:t>
            </a:r>
            <a:r>
              <a:rPr lang="en-US" sz="1800" i="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564D-E1E6-8BCD-7FC1-376A18EA88D3}"/>
              </a:ext>
            </a:extLst>
          </p:cNvPr>
          <p:cNvSpPr txBox="1"/>
          <p:nvPr/>
        </p:nvSpPr>
        <p:spPr>
          <a:xfrm>
            <a:off x="290286" y="1636427"/>
            <a:ext cx="7648611" cy="3503523"/>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ru-RU" sz="1500" b="1" dirty="0">
                <a:latin typeface="Calibri" panose="020F0502020204030204" pitchFamily="34" charset="0"/>
                <a:ea typeface="Calibri" panose="020F0502020204030204" pitchFamily="34" charset="0"/>
                <a:cs typeface="Times New Roman" panose="02020603050405020304" pitchFamily="18" charset="0"/>
              </a:rPr>
              <a:t>Вградените финансии се однесуваат на интеграција на финансиски услуги и производи во нефинансиски производи и услуги</a:t>
            </a:r>
            <a:r>
              <a:rPr lang="ru-RU" sz="15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500" b="1"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ru-RU" sz="1500" dirty="0">
                <a:latin typeface="Calibri" panose="020F0502020204030204" pitchFamily="34" charset="0"/>
                <a:ea typeface="Calibri" panose="020F0502020204030204" pitchFamily="34" charset="0"/>
                <a:cs typeface="Times New Roman" panose="02020603050405020304" pitchFamily="18" charset="0"/>
              </a:rPr>
              <a:t>Едноставно кажано, </a:t>
            </a:r>
            <a:r>
              <a:rPr lang="ru-RU" sz="1500" b="1" dirty="0">
                <a:latin typeface="Calibri" panose="020F0502020204030204" pitchFamily="34" charset="0"/>
                <a:ea typeface="Calibri" panose="020F0502020204030204" pitchFamily="34" charset="0"/>
                <a:cs typeface="Times New Roman" panose="02020603050405020304" pitchFamily="18" charset="0"/>
              </a:rPr>
              <a:t>вградените финансии им овозможуваат на нефинансиските бизниси </a:t>
            </a:r>
            <a:r>
              <a:rPr lang="ru-RU" sz="1500" dirty="0">
                <a:latin typeface="Calibri" panose="020F0502020204030204" pitchFamily="34" charset="0"/>
                <a:ea typeface="Calibri" panose="020F0502020204030204" pitchFamily="34" charset="0"/>
                <a:cs typeface="Times New Roman" panose="02020603050405020304" pitchFamily="18" charset="0"/>
              </a:rPr>
              <a:t>да ги интегрираат финансиските услуги директно во нивните производи и услуги</a:t>
            </a:r>
            <a:r>
              <a:rPr lang="ru-RU" sz="1500" dirty="0" smtClean="0">
                <a:latin typeface="Calibri" panose="020F0502020204030204" pitchFamily="34" charset="0"/>
                <a:ea typeface="Calibri" panose="020F0502020204030204" pitchFamily="34" charset="0"/>
                <a:cs typeface="Times New Roman" panose="02020603050405020304" pitchFamily="18" charset="0"/>
              </a:rPr>
              <a:t>.</a:t>
            </a:r>
            <a:endParaRPr lang="en-US" sz="15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ru-RU" sz="1500" dirty="0">
                <a:latin typeface="Calibri" panose="020F0502020204030204" pitchFamily="34" charset="0"/>
                <a:ea typeface="Calibri" panose="020F0502020204030204" pitchFamily="34" charset="0"/>
                <a:cs typeface="Times New Roman" panose="02020603050405020304" pitchFamily="18" charset="0"/>
              </a:rPr>
              <a:t>Опфаќа многу производи и услуги како што се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банкарство</a:t>
            </a:r>
            <a:r>
              <a:rPr lang="ru-RU" sz="1500" b="1" dirty="0">
                <a:latin typeface="Calibri" panose="020F0502020204030204" pitchFamily="34" charset="0"/>
                <a:ea typeface="Calibri" panose="020F0502020204030204" pitchFamily="34" charset="0"/>
                <a:cs typeface="Times New Roman" panose="02020603050405020304" pitchFamily="18" charset="0"/>
              </a:rPr>
              <a:t>,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плаќања</a:t>
            </a:r>
            <a:r>
              <a:rPr lang="ru-RU" sz="1500" b="1" dirty="0">
                <a:latin typeface="Calibri" panose="020F0502020204030204" pitchFamily="34" charset="0"/>
                <a:ea typeface="Calibri" panose="020F0502020204030204" pitchFamily="34" charset="0"/>
                <a:cs typeface="Times New Roman" panose="02020603050405020304" pitchFamily="18" charset="0"/>
              </a:rPr>
              <a:t>,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кредитирање</a:t>
            </a:r>
            <a:r>
              <a:rPr lang="ru-RU" sz="1500" b="1" dirty="0">
                <a:latin typeface="Calibri" panose="020F0502020204030204" pitchFamily="34" charset="0"/>
                <a:ea typeface="Calibri" panose="020F0502020204030204" pitchFamily="34" charset="0"/>
                <a:cs typeface="Times New Roman" panose="02020603050405020304" pitchFamily="18" charset="0"/>
              </a:rPr>
              <a:t>,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осигурување, сето тоа вградено во основната работа на нефинансискиот бизнис.</a:t>
            </a:r>
            <a:endParaRPr lang="en-US" sz="1500" b="1"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mk-MK" sz="1500" dirty="0" smtClean="0">
                <a:latin typeface="Calibri" panose="020F0502020204030204" pitchFamily="34" charset="0"/>
                <a:ea typeface="Calibri" panose="020F0502020204030204" pitchFamily="34" charset="0"/>
                <a:cs typeface="Times New Roman" panose="02020603050405020304" pitchFamily="18" charset="0"/>
              </a:rPr>
              <a:t>Тоа може да биде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компанија кој </a:t>
            </a:r>
            <a:r>
              <a:rPr lang="ru-RU" sz="1500" b="1" dirty="0">
                <a:latin typeface="Calibri" panose="020F0502020204030204" pitchFamily="34" charset="0"/>
                <a:ea typeface="Calibri" panose="020F0502020204030204" pitchFamily="34" charset="0"/>
                <a:cs typeface="Times New Roman" panose="02020603050405020304" pitchFamily="18" charset="0"/>
              </a:rPr>
              <a:t>обезбедува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осигурување преку онлајн апликација</a:t>
            </a:r>
            <a:r>
              <a:rPr lang="en-US" sz="1500" dirty="0" smtClean="0">
                <a:latin typeface="Calibri" panose="020F0502020204030204" pitchFamily="34" charset="0"/>
                <a:ea typeface="Calibri" panose="020F0502020204030204" pitchFamily="34" charset="0"/>
                <a:cs typeface="Times New Roman" panose="02020603050405020304" pitchFamily="18" charset="0"/>
              </a:rPr>
              <a:t>, </a:t>
            </a:r>
            <a:r>
              <a:rPr lang="ru-RU" sz="1500" b="1" dirty="0">
                <a:latin typeface="Calibri" panose="020F0502020204030204" pitchFamily="34" charset="0"/>
                <a:ea typeface="Calibri" panose="020F0502020204030204" pitchFamily="34" charset="0"/>
                <a:cs typeface="Times New Roman" panose="02020603050405020304" pitchFamily="18" charset="0"/>
              </a:rPr>
              <a:t>апликација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на ресторан </a:t>
            </a:r>
            <a:r>
              <a:rPr lang="ru-RU" sz="1500" b="1" dirty="0">
                <a:latin typeface="Calibri" panose="020F0502020204030204" pitchFamily="34" charset="0"/>
                <a:ea typeface="Calibri" panose="020F0502020204030204" pitchFamily="34" charset="0"/>
                <a:cs typeface="Times New Roman" panose="02020603050405020304" pitchFamily="18" charset="0"/>
              </a:rPr>
              <a:t>што нуди плаќања со 1 клик</a:t>
            </a:r>
            <a:r>
              <a:rPr lang="ru-RU" sz="1500" dirty="0">
                <a:latin typeface="Calibri" panose="020F0502020204030204" pitchFamily="34" charset="0"/>
                <a:ea typeface="Calibri" panose="020F0502020204030204" pitchFamily="34" charset="0"/>
                <a:cs typeface="Times New Roman" panose="02020603050405020304" pitchFamily="18" charset="0"/>
              </a:rPr>
              <a:t> или </a:t>
            </a:r>
            <a:r>
              <a:rPr lang="ru-RU" sz="1500" b="1" dirty="0">
                <a:latin typeface="Calibri" panose="020F0502020204030204" pitchFamily="34" charset="0"/>
                <a:ea typeface="Calibri" panose="020F0502020204030204" pitchFamily="34" charset="0"/>
                <a:cs typeface="Times New Roman" panose="02020603050405020304" pitchFamily="18" charset="0"/>
              </a:rPr>
              <a:t>брендирана кредитна картичка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на некоја </a:t>
            </a:r>
            <a:r>
              <a:rPr lang="ru-RU" sz="1500" b="1" dirty="0">
                <a:latin typeface="Calibri" panose="020F0502020204030204" pitchFamily="34" charset="0"/>
                <a:ea typeface="Calibri" panose="020F0502020204030204" pitchFamily="34" charset="0"/>
                <a:cs typeface="Times New Roman" panose="02020603050405020304" pitchFamily="18" charset="0"/>
              </a:rPr>
              <a:t>стоковна куќа</a:t>
            </a:r>
            <a:r>
              <a:rPr lang="en-US" sz="1500" dirty="0" smtClean="0">
                <a:latin typeface="Calibri" panose="020F0502020204030204" pitchFamily="34" charset="0"/>
                <a:ea typeface="Calibri" panose="020F0502020204030204" pitchFamily="34" charset="0"/>
                <a:cs typeface="Times New Roman" panose="02020603050405020304" pitchFamily="18" charset="0"/>
              </a:rPr>
              <a: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ru-RU" sz="1500" dirty="0">
                <a:latin typeface="Calibri" panose="020F0502020204030204" pitchFamily="34" charset="0"/>
                <a:ea typeface="Calibri" panose="020F0502020204030204" pitchFamily="34" charset="0"/>
                <a:cs typeface="Times New Roman" panose="02020603050405020304" pitchFamily="18" charset="0"/>
              </a:rPr>
              <a:t>Кога</a:t>
            </a:r>
            <a:r>
              <a:rPr lang="ru-RU" sz="1500" b="1" dirty="0">
                <a:latin typeface="Calibri" panose="020F0502020204030204" pitchFamily="34" charset="0"/>
                <a:ea typeface="Calibri" panose="020F0502020204030204" pitchFamily="34" charset="0"/>
                <a:cs typeface="Times New Roman" panose="02020603050405020304" pitchFamily="18" charset="0"/>
              </a:rPr>
              <a:t> финансиската услуга или производ се вградени во небанкарско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окружување</a:t>
            </a:r>
            <a:r>
              <a:rPr lang="ru-RU" sz="1500" b="1" dirty="0">
                <a:latin typeface="Calibri" panose="020F0502020204030204" pitchFamily="34" charset="0"/>
                <a:ea typeface="Calibri" panose="020F0502020204030204" pitchFamily="34" charset="0"/>
                <a:cs typeface="Times New Roman" panose="02020603050405020304" pitchFamily="18" charset="0"/>
              </a:rPr>
              <a:t>, </a:t>
            </a:r>
            <a:r>
              <a:rPr lang="ru-RU" sz="1500" dirty="0">
                <a:latin typeface="Calibri" panose="020F0502020204030204" pitchFamily="34" charset="0"/>
                <a:ea typeface="Calibri" panose="020F0502020204030204" pitchFamily="34" charset="0"/>
                <a:cs typeface="Times New Roman" panose="02020603050405020304" pitchFamily="18" charset="0"/>
              </a:rPr>
              <a:t>тоа</a:t>
            </a:r>
            <a:r>
              <a:rPr lang="ru-RU" sz="1500" b="1" dirty="0">
                <a:latin typeface="Calibri" panose="020F0502020204030204" pitchFamily="34" charset="0"/>
                <a:ea typeface="Calibri" panose="020F0502020204030204" pitchFamily="34" charset="0"/>
                <a:cs typeface="Times New Roman" panose="02020603050405020304" pitchFamily="18" charset="0"/>
              </a:rPr>
              <a:t> создава подобро искуство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за </a:t>
            </a:r>
            <a:r>
              <a:rPr lang="ru-RU" sz="1500" b="1" dirty="0">
                <a:latin typeface="Calibri" panose="020F0502020204030204" pitchFamily="34" charset="0"/>
                <a:ea typeface="Calibri" panose="020F0502020204030204" pitchFamily="34" charset="0"/>
                <a:cs typeface="Times New Roman" panose="02020603050405020304" pitchFamily="18" charset="0"/>
              </a:rPr>
              <a:t>клиентите </a:t>
            </a:r>
            <a:r>
              <a:rPr lang="ru-RU" sz="1500" dirty="0">
                <a:latin typeface="Calibri" panose="020F0502020204030204" pitchFamily="34" charset="0"/>
                <a:ea typeface="Calibri" panose="020F0502020204030204" pitchFamily="34" charset="0"/>
                <a:cs typeface="Times New Roman" panose="02020603050405020304" pitchFamily="18" charset="0"/>
              </a:rPr>
              <a:t>и за </a:t>
            </a:r>
            <a:r>
              <a:rPr lang="ru-RU" sz="1500" b="1" dirty="0">
                <a:latin typeface="Calibri" panose="020F0502020204030204" pitchFamily="34" charset="0"/>
                <a:ea typeface="Calibri" panose="020F0502020204030204" pitchFamily="34" charset="0"/>
                <a:cs typeface="Times New Roman" panose="02020603050405020304" pitchFamily="18" charset="0"/>
              </a:rPr>
              <a:t>банките отвора можности за нови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приходи</a:t>
            </a:r>
            <a:r>
              <a:rPr lang="ru-RU" sz="1500" b="1" dirty="0">
                <a:latin typeface="Calibri" panose="020F0502020204030204" pitchFamily="34" charset="0"/>
                <a:ea typeface="Calibri" panose="020F0502020204030204" pitchFamily="34" charset="0"/>
                <a:cs typeface="Times New Roman" panose="02020603050405020304" pitchFamily="18" charset="0"/>
              </a:rPr>
              <a:t>.</a:t>
            </a:r>
            <a:endParaRPr lang="en-US" sz="15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603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84198" y="1129117"/>
            <a:ext cx="8166100" cy="407035"/>
          </a:xfrm>
          <a:prstGeom prst="rect">
            <a:avLst/>
          </a:prstGeom>
          <a:noFill/>
        </p:spPr>
        <p:txBody>
          <a:bodyPr wrap="square" rtlCol="0">
            <a:spAutoFit/>
          </a:bodyPr>
          <a:lstStyle/>
          <a:p>
            <a:pPr>
              <a:lnSpc>
                <a:spcPct val="107000"/>
              </a:lnSpc>
              <a:spcAft>
                <a:spcPts val="800"/>
              </a:spcAft>
            </a:pPr>
            <a:r>
              <a:rPr lang="mk-MK" sz="2000" b="1" dirty="0" smtClean="0">
                <a:latin typeface="Calibri" panose="020F0502020204030204" pitchFamily="34" charset="0"/>
                <a:ea typeface="Calibri" panose="020F0502020204030204" pitchFamily="34" charset="0"/>
                <a:cs typeface="Times New Roman" panose="02020603050405020304" pitchFamily="18" charset="0"/>
              </a:rPr>
              <a:t>ДРУГИ ФИНАНСИСКИ ИНОВАЦИИ</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564D-E1E6-8BCD-7FC1-376A18EA88D3}"/>
              </a:ext>
            </a:extLst>
          </p:cNvPr>
          <p:cNvSpPr txBox="1"/>
          <p:nvPr/>
        </p:nvSpPr>
        <p:spPr>
          <a:xfrm>
            <a:off x="668979" y="1613832"/>
            <a:ext cx="7996537" cy="2431435"/>
          </a:xfrm>
          <a:prstGeom prst="rect">
            <a:avLst/>
          </a:prstGeom>
          <a:noFill/>
        </p:spPr>
        <p:txBody>
          <a:bodyPr wrap="square" rtlCol="0">
            <a:spAutoFit/>
          </a:bodyPr>
          <a:lstStyle/>
          <a:p>
            <a:pPr algn="just">
              <a:spcAft>
                <a:spcPts val="800"/>
              </a:spcAft>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mk-MK" sz="1600" b="1" dirty="0">
                <a:latin typeface="Calibri" panose="020F0502020204030204" pitchFamily="34" charset="0"/>
                <a:ea typeface="Calibri" panose="020F0502020204030204" pitchFamily="34" charset="0"/>
                <a:cs typeface="Times New Roman" panose="02020603050405020304" pitchFamily="18" charset="0"/>
              </a:rPr>
              <a:t>Робо-советници и вештачка </a:t>
            </a:r>
            <a:r>
              <a:rPr lang="mk-MK" sz="1600" b="1" dirty="0" smtClean="0">
                <a:latin typeface="Calibri" panose="020F0502020204030204" pitchFamily="34" charset="0"/>
                <a:ea typeface="Calibri" panose="020F0502020204030204" pitchFamily="34" charset="0"/>
                <a:cs typeface="Times New Roman" panose="02020603050405020304" pitchFamily="18" charset="0"/>
              </a:rPr>
              <a:t>интелигенција</a:t>
            </a:r>
          </a:p>
          <a:p>
            <a:pPr marL="285750" indent="-285750" algn="just">
              <a:spcAft>
                <a:spcPts val="800"/>
              </a:spcAft>
              <a:buFont typeface="Arial" panose="020B0604020202020204" pitchFamily="34" charset="0"/>
              <a:buChar char="•"/>
            </a:pPr>
            <a:r>
              <a:rPr lang="en-US" sz="1600" b="1" dirty="0" smtClean="0">
                <a:latin typeface="Calibri" panose="020F0502020204030204" pitchFamily="34" charset="0"/>
                <a:ea typeface="Calibri" panose="020F0502020204030204" pitchFamily="34" charset="0"/>
                <a:cs typeface="Times New Roman" panose="02020603050405020304" pitchFamily="18" charset="0"/>
              </a:rPr>
              <a:t>Block-chain </a:t>
            </a:r>
            <a:r>
              <a:rPr lang="mk-MK" sz="1600" b="1" dirty="0" smtClean="0">
                <a:latin typeface="Calibri" panose="020F0502020204030204" pitchFamily="34" charset="0"/>
                <a:ea typeface="Calibri" panose="020F0502020204030204" pitchFamily="34" charset="0"/>
                <a:cs typeface="Times New Roman" panose="02020603050405020304" pitchFamily="18" charset="0"/>
              </a:rPr>
              <a:t>технологија</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mk-MK" sz="1600" b="1" dirty="0">
                <a:latin typeface="Calibri" panose="020F0502020204030204" pitchFamily="34" charset="0"/>
                <a:ea typeface="Calibri" panose="020F0502020204030204" pitchFamily="34" charset="0"/>
                <a:cs typeface="Times New Roman" panose="02020603050405020304" pitchFamily="18" charset="0"/>
              </a:rPr>
              <a:t>Биометриска </a:t>
            </a:r>
            <a:r>
              <a:rPr lang="mk-MK" sz="1600" b="1" dirty="0" smtClean="0">
                <a:latin typeface="Calibri" panose="020F0502020204030204" pitchFamily="34" charset="0"/>
                <a:ea typeface="Calibri" panose="020F0502020204030204" pitchFamily="34" charset="0"/>
                <a:cs typeface="Times New Roman" panose="02020603050405020304" pitchFamily="18" charset="0"/>
              </a:rPr>
              <a:t>автентикација</a:t>
            </a:r>
          </a:p>
          <a:p>
            <a:pPr marL="285750" indent="-285750" algn="just">
              <a:spcAft>
                <a:spcPts val="800"/>
              </a:spcAft>
              <a:buFont typeface="Arial" panose="020B0604020202020204" pitchFamily="34" charset="0"/>
              <a:buChar char="•"/>
            </a:pPr>
            <a:r>
              <a:rPr lang="mk-MK" sz="1600" b="1" dirty="0" smtClean="0">
                <a:latin typeface="Calibri" panose="020F0502020204030204" pitchFamily="34" charset="0"/>
                <a:ea typeface="Calibri" panose="020F0502020204030204" pitchFamily="34" charset="0"/>
                <a:cs typeface="Times New Roman" panose="02020603050405020304" pitchFamily="18" charset="0"/>
              </a:rPr>
              <a:t>Криптовалути</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n-GB" sz="1600" b="1" dirty="0" smtClean="0">
                <a:latin typeface="Calibri" panose="020F0502020204030204" pitchFamily="34" charset="0"/>
                <a:ea typeface="Calibri" panose="020F0502020204030204" pitchFamily="34" charset="0"/>
                <a:cs typeface="Times New Roman" panose="02020603050405020304" pitchFamily="18" charset="0"/>
              </a:rPr>
              <a:t>Crowdfunding</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9C2BBEA-40F1-1174-677B-24E91D4FF576}"/>
              </a:ext>
            </a:extLst>
          </p:cNvPr>
          <p:cNvSpPr txBox="1"/>
          <p:nvPr/>
        </p:nvSpPr>
        <p:spPr>
          <a:xfrm>
            <a:off x="557135" y="4045267"/>
            <a:ext cx="8029729" cy="1014380"/>
          </a:xfrm>
          <a:prstGeom prst="rect">
            <a:avLst/>
          </a:prstGeom>
          <a:noFill/>
        </p:spPr>
        <p:txBody>
          <a:bodyPr wrap="square" rtlCol="0">
            <a:spAutoFit/>
          </a:bodyPr>
          <a:lstStyle/>
          <a:p>
            <a:pPr algn="ctr">
              <a:lnSpc>
                <a:spcPct val="107000"/>
              </a:lnSpc>
              <a:spcAft>
                <a:spcPts val="800"/>
              </a:spcAft>
            </a:pPr>
            <a:r>
              <a:rPr lang="mk-MK" sz="2800" b="1" dirty="0" smtClean="0">
                <a:latin typeface="Calibri" panose="020F0502020204030204" pitchFamily="34" charset="0"/>
                <a:ea typeface="Calibri" panose="020F0502020204030204" pitchFamily="34" charset="0"/>
                <a:cs typeface="Times New Roman" panose="02020603050405020304" pitchFamily="18" charset="0"/>
              </a:rPr>
              <a:t>Дали сте слушнале за други финансиски иновации</a:t>
            </a:r>
            <a:r>
              <a:rPr lang="en-US" sz="2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605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63614E66-D30C-B78C-7F18-EE0FC6F67AAE}"/>
              </a:ext>
            </a:extLst>
          </p:cNvPr>
          <p:cNvSpPr txBox="1"/>
          <p:nvPr/>
        </p:nvSpPr>
        <p:spPr>
          <a:xfrm>
            <a:off x="584198" y="1129117"/>
            <a:ext cx="8166100" cy="388696"/>
          </a:xfrm>
          <a:prstGeom prst="rect">
            <a:avLst/>
          </a:prstGeom>
          <a:noFill/>
        </p:spPr>
        <p:txBody>
          <a:bodyPr wrap="square" rtlCol="0">
            <a:spAutoFit/>
          </a:bodyPr>
          <a:lstStyle/>
          <a:p>
            <a:pP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Како да </a:t>
            </a:r>
            <a:r>
              <a:rPr lang="ru-RU" b="1" dirty="0" smtClean="0">
                <a:latin typeface="Calibri" panose="020F0502020204030204" pitchFamily="34" charset="0"/>
                <a:ea typeface="Calibri" panose="020F0502020204030204" pitchFamily="34" charset="0"/>
                <a:cs typeface="Times New Roman" panose="02020603050405020304" pitchFamily="18" charset="0"/>
              </a:rPr>
              <a:t>бидете </a:t>
            </a:r>
            <a:r>
              <a:rPr lang="ru-RU" b="1" dirty="0">
                <a:latin typeface="Calibri" panose="020F0502020204030204" pitchFamily="34" charset="0"/>
                <a:ea typeface="Calibri" panose="020F0502020204030204" pitchFamily="34" charset="0"/>
                <a:cs typeface="Times New Roman" panose="02020603050405020304" pitchFamily="18" charset="0"/>
              </a:rPr>
              <a:t>финансиски </a:t>
            </a:r>
            <a:r>
              <a:rPr lang="mk-MK" b="1" dirty="0" smtClean="0">
                <a:latin typeface="Calibri" panose="020F0502020204030204" pitchFamily="34" charset="0"/>
                <a:ea typeface="Calibri" panose="020F0502020204030204" pitchFamily="34" charset="0"/>
                <a:cs typeface="Times New Roman" panose="02020603050405020304" pitchFamily="18" charset="0"/>
              </a:rPr>
              <a:t>заштитени во иднина</a:t>
            </a:r>
            <a:r>
              <a:rPr lang="ru-RU" b="1" dirty="0" smtClean="0">
                <a:latin typeface="Calibri" panose="020F0502020204030204" pitchFamily="34" charset="0"/>
                <a:ea typeface="Calibri" panose="020F0502020204030204" pitchFamily="34" charset="0"/>
                <a:cs typeface="Times New Roman" panose="02020603050405020304" pitchFamily="18" charset="0"/>
              </a:rPr>
              <a:t>? </a:t>
            </a:r>
            <a:r>
              <a:rPr lang="ru-RU" b="1" dirty="0">
                <a:latin typeface="Calibri" panose="020F0502020204030204" pitchFamily="34" charset="0"/>
                <a:ea typeface="Calibri" panose="020F0502020204030204" pitchFamily="34" charset="0"/>
                <a:cs typeface="Times New Roman" panose="02020603050405020304" pitchFamily="18" charset="0"/>
              </a:rPr>
              <a:t>Еве неколку совети:</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CEB564D-E1E6-8BCD-7FC1-376A18EA88D3}"/>
              </a:ext>
            </a:extLst>
          </p:cNvPr>
          <p:cNvSpPr txBox="1"/>
          <p:nvPr/>
        </p:nvSpPr>
        <p:spPr>
          <a:xfrm>
            <a:off x="687768" y="1582948"/>
            <a:ext cx="7996537" cy="2990562"/>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mk-MK" sz="1500" b="1" dirty="0" smtClean="0">
                <a:latin typeface="Calibri" panose="020F0502020204030204" pitchFamily="34" charset="0"/>
                <a:ea typeface="Calibri" panose="020F0502020204030204" pitchFamily="34" charset="0"/>
                <a:cs typeface="Times New Roman" panose="02020603050405020304" pitchFamily="18" charset="0"/>
              </a:rPr>
              <a:t>Почнете со штедење рано</a:t>
            </a: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mk-MK" sz="1500" b="1" dirty="0">
                <a:latin typeface="Calibri" panose="020F0502020204030204" pitchFamily="34" charset="0"/>
                <a:ea typeface="Calibri" panose="020F0502020204030204" pitchFamily="34" charset="0"/>
                <a:cs typeface="Times New Roman" panose="02020603050405020304" pitchFamily="18" charset="0"/>
              </a:rPr>
              <a:t>Живејте според вашите </a:t>
            </a:r>
            <a:r>
              <a:rPr lang="mk-MK" sz="1500" b="1" dirty="0" smtClean="0">
                <a:latin typeface="Calibri" panose="020F0502020204030204" pitchFamily="34" charset="0"/>
                <a:ea typeface="Calibri" panose="020F0502020204030204" pitchFamily="34" charset="0"/>
                <a:cs typeface="Times New Roman" panose="02020603050405020304" pitchFamily="18" charset="0"/>
              </a:rPr>
              <a:t>можности</a:t>
            </a:r>
          </a:p>
          <a:p>
            <a:pPr marL="285750" indent="-285750" algn="just">
              <a:spcAft>
                <a:spcPts val="800"/>
              </a:spcAft>
              <a:buFont typeface="Arial" panose="020B0604020202020204" pitchFamily="34" charset="0"/>
              <a:buChar char="•"/>
            </a:pPr>
            <a:r>
              <a:rPr lang="ru-RU" sz="1500" b="1" dirty="0">
                <a:latin typeface="Calibri" panose="020F0502020204030204" pitchFamily="34" charset="0"/>
                <a:ea typeface="Calibri" panose="020F0502020204030204" pitchFamily="34" charset="0"/>
                <a:cs typeface="Times New Roman" panose="02020603050405020304" pitchFamily="18" charset="0"/>
              </a:rPr>
              <a:t>Направете буџет и управувајте со вашите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пари</a:t>
            </a:r>
          </a:p>
          <a:p>
            <a:pPr marL="285750" indent="-285750" algn="just">
              <a:spcAft>
                <a:spcPts val="800"/>
              </a:spcAft>
              <a:buFont typeface="Arial" panose="020B0604020202020204" pitchFamily="34" charset="0"/>
              <a:buChar char="•"/>
            </a:pPr>
            <a:r>
              <a:rPr lang="mk-MK" sz="1500" b="1" dirty="0" smtClean="0">
                <a:latin typeface="Calibri" panose="020F0502020204030204" pitchFamily="34" charset="0"/>
                <a:ea typeface="Calibri" panose="020F0502020204030204" pitchFamily="34" charset="0"/>
                <a:cs typeface="Times New Roman" panose="02020603050405020304" pitchFamily="18" charset="0"/>
              </a:rPr>
              <a:t>Инвестирајте во своето образование</a:t>
            </a: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ru-RU" sz="1500" b="1" dirty="0" smtClean="0">
                <a:latin typeface="Calibri" panose="020F0502020204030204" pitchFamily="34" charset="0"/>
                <a:ea typeface="Calibri" panose="020F0502020204030204" pitchFamily="34" charset="0"/>
                <a:cs typeface="Times New Roman" panose="02020603050405020304" pitchFamily="18" charset="0"/>
              </a:rPr>
              <a:t>Создадете </a:t>
            </a:r>
            <a:r>
              <a:rPr lang="ru-RU" sz="1500" b="1" dirty="0">
                <a:latin typeface="Calibri" panose="020F0502020204030204" pitchFamily="34" charset="0"/>
                <a:ea typeface="Calibri" panose="020F0502020204030204" pitchFamily="34" charset="0"/>
                <a:cs typeface="Times New Roman" panose="02020603050405020304" pitchFamily="18" charset="0"/>
              </a:rPr>
              <a:t>фонд за итни </a:t>
            </a:r>
            <a:r>
              <a:rPr lang="ru-RU" sz="1500" b="1" dirty="0" smtClean="0">
                <a:latin typeface="Calibri" panose="020F0502020204030204" pitchFamily="34" charset="0"/>
                <a:ea typeface="Calibri" panose="020F0502020204030204" pitchFamily="34" charset="0"/>
                <a:cs typeface="Times New Roman" panose="02020603050405020304" pitchFamily="18" charset="0"/>
              </a:rPr>
              <a:t>случаи</a:t>
            </a:r>
          </a:p>
          <a:p>
            <a:pPr marL="285750" indent="-285750" algn="just">
              <a:spcAft>
                <a:spcPts val="800"/>
              </a:spcAft>
              <a:buFont typeface="Arial" panose="020B0604020202020204" pitchFamily="34" charset="0"/>
              <a:buChar char="•"/>
            </a:pPr>
            <a:r>
              <a:rPr lang="mk-MK" sz="1500" b="1" dirty="0">
                <a:latin typeface="Calibri" panose="020F0502020204030204" pitchFamily="34" charset="0"/>
                <a:ea typeface="Calibri" panose="020F0502020204030204" pitchFamily="34" charset="0"/>
                <a:cs typeface="Times New Roman" panose="02020603050405020304" pitchFamily="18" charset="0"/>
              </a:rPr>
              <a:t>Земете </a:t>
            </a:r>
            <a:r>
              <a:rPr lang="mk-MK" sz="1500" b="1" dirty="0" smtClean="0">
                <a:latin typeface="Calibri" panose="020F0502020204030204" pitchFamily="34" charset="0"/>
                <a:ea typeface="Calibri" panose="020F0502020204030204" pitchFamily="34" charset="0"/>
                <a:cs typeface="Times New Roman" panose="02020603050405020304" pitchFamily="18" charset="0"/>
              </a:rPr>
              <a:t>осигурување</a:t>
            </a:r>
          </a:p>
          <a:p>
            <a:pPr marL="285750" indent="-285750" algn="just">
              <a:spcAft>
                <a:spcPts val="800"/>
              </a:spcAft>
              <a:buFont typeface="Arial" panose="020B0604020202020204" pitchFamily="34" charset="0"/>
              <a:buChar char="•"/>
            </a:pPr>
            <a:r>
              <a:rPr lang="ru-RU" sz="1500" b="1" dirty="0">
                <a:latin typeface="Calibri" panose="020F0502020204030204" pitchFamily="34" charset="0"/>
                <a:ea typeface="Calibri" panose="020F0502020204030204" pitchFamily="34" charset="0"/>
                <a:cs typeface="Times New Roman" panose="02020603050405020304" pitchFamily="18" charset="0"/>
              </a:rPr>
              <a:t>Запознајте се со концептот на финансиско </a:t>
            </a:r>
            <a:r>
              <a:rPr lang="ru-RU" sz="1500" b="1" dirty="0" smtClean="0">
                <a:latin typeface="Calibri" panose="020F0502020204030204" pitchFamily="34" charset="0"/>
                <a:ea typeface="Calibri" panose="020F0502020204030204" pitchFamily="34" charset="0"/>
                <a:cs typeface="Times New Roman" panose="02020603050405020304" pitchFamily="18" charset="0"/>
              </a:rPr>
              <a:t>планирање</a:t>
            </a:r>
          </a:p>
          <a:p>
            <a:pPr marL="285750" indent="-285750" algn="just">
              <a:spcAft>
                <a:spcPts val="800"/>
              </a:spcAft>
              <a:buFont typeface="Arial" panose="020B0604020202020204" pitchFamily="34" charset="0"/>
              <a:buChar char="•"/>
            </a:pPr>
            <a:r>
              <a:rPr lang="mk-MK" sz="1500" b="1" dirty="0">
                <a:latin typeface="Calibri" panose="020F0502020204030204" pitchFamily="34" charset="0"/>
                <a:ea typeface="Calibri" panose="020F0502020204030204" pitchFamily="34" charset="0"/>
                <a:cs typeface="Times New Roman" panose="02020603050405020304" pitchFamily="18" charset="0"/>
              </a:rPr>
              <a:t>Избегнувајте импулсни </a:t>
            </a:r>
            <a:r>
              <a:rPr lang="mk-MK" sz="1500" b="1" dirty="0" smtClean="0">
                <a:latin typeface="Calibri" panose="020F0502020204030204" pitchFamily="34" charset="0"/>
                <a:ea typeface="Calibri" panose="020F0502020204030204" pitchFamily="34" charset="0"/>
                <a:cs typeface="Times New Roman" panose="02020603050405020304" pitchFamily="18" charset="0"/>
              </a:rPr>
              <a:t>купувања </a:t>
            </a:r>
            <a:r>
              <a:rPr lang="en-US" sz="1500" b="1" dirty="0" smtClean="0">
                <a:latin typeface="Calibri" panose="020F0502020204030204" pitchFamily="34" charset="0"/>
                <a:ea typeface="Calibri" panose="020F0502020204030204" pitchFamily="34" charset="0"/>
                <a:cs typeface="Times New Roman" panose="02020603050405020304" pitchFamily="18" charset="0"/>
              </a:rPr>
              <a:t>(</a:t>
            </a:r>
            <a:r>
              <a:rPr lang="mk-MK" sz="1500" b="1" dirty="0" smtClean="0">
                <a:latin typeface="Calibri" panose="020F0502020204030204" pitchFamily="34" charset="0"/>
                <a:ea typeface="Calibri" panose="020F0502020204030204" pitchFamily="34" charset="0"/>
                <a:cs typeface="Times New Roman" panose="02020603050405020304" pitchFamily="18" charset="0"/>
              </a:rPr>
              <a:t>добро, не секогаш</a:t>
            </a:r>
            <a:r>
              <a:rPr lang="en-US" sz="15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5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mk-MK" sz="1500" b="1" dirty="0">
                <a:latin typeface="Calibri" panose="020F0502020204030204" pitchFamily="34" charset="0"/>
                <a:ea typeface="Calibri" panose="020F0502020204030204" pitchFamily="34" charset="0"/>
                <a:cs typeface="Times New Roman" panose="02020603050405020304" pitchFamily="18" charset="0"/>
              </a:rPr>
              <a:t>Донирајте и поддржувајте други.</a:t>
            </a:r>
            <a:endParaRPr lang="en-US" sz="15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389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299589" y="787818"/>
            <a:ext cx="4684162" cy="646331"/>
          </a:xfrm>
          <a:prstGeom prst="rect">
            <a:avLst/>
          </a:prstGeom>
          <a:noFill/>
        </p:spPr>
        <p:txBody>
          <a:bodyPr wrap="square" rtlCol="0">
            <a:spAutoFit/>
          </a:bodyPr>
          <a:lstStyle/>
          <a:p>
            <a:r>
              <a:rPr lang="mk-MK" sz="3600" b="1" dirty="0" smtClean="0"/>
              <a:t>Групна дискусија</a:t>
            </a:r>
            <a:endParaRPr lang="en-GB" sz="3600" b="1" dirty="0"/>
          </a:p>
        </p:txBody>
      </p:sp>
      <p:sp>
        <p:nvSpPr>
          <p:cNvPr id="5" name="TextBox 4">
            <a:extLst>
              <a:ext uri="{FF2B5EF4-FFF2-40B4-BE49-F238E27FC236}">
                <a16:creationId xmlns:a16="http://schemas.microsoft.com/office/drawing/2014/main" id="{63CC663A-5C39-D009-13E1-42C7E3AA561B}"/>
              </a:ext>
            </a:extLst>
          </p:cNvPr>
          <p:cNvSpPr txBox="1"/>
          <p:nvPr/>
        </p:nvSpPr>
        <p:spPr>
          <a:xfrm>
            <a:off x="698434" y="1272567"/>
            <a:ext cx="8033903" cy="3754874"/>
          </a:xfrm>
          <a:prstGeom prst="rect">
            <a:avLst/>
          </a:prstGeom>
          <a:noFill/>
        </p:spPr>
        <p:txBody>
          <a:bodyPr wrap="square">
            <a:spAutoFit/>
          </a:bodyPr>
          <a:lstStyle/>
          <a:p>
            <a:pPr algn="l"/>
            <a:r>
              <a:rPr lang="mk-MK" sz="2000" b="1" i="1" dirty="0" smtClean="0">
                <a:solidFill>
                  <a:srgbClr val="3C3F44"/>
                </a:solidFill>
                <a:effectLst/>
                <a:latin typeface="-apple-system"/>
              </a:rPr>
              <a:t>Вашето искуство при користење финансиска услуга</a:t>
            </a:r>
            <a:r>
              <a:rPr lang="en-US" sz="2000" b="1" i="1" dirty="0" smtClean="0">
                <a:solidFill>
                  <a:srgbClr val="3C3F44"/>
                </a:solidFill>
                <a:effectLst/>
                <a:latin typeface="-apple-system"/>
              </a:rPr>
              <a:t>!</a:t>
            </a:r>
            <a:endParaRPr lang="mk-MK" sz="2000" b="1" i="1" dirty="0">
              <a:solidFill>
                <a:srgbClr val="3C3F44"/>
              </a:solidFill>
              <a:latin typeface="-apple-system"/>
            </a:endParaRPr>
          </a:p>
          <a:p>
            <a:pPr algn="l"/>
            <a:endParaRPr lang="en-US" sz="2000" b="1" i="1" dirty="0" smtClean="0">
              <a:solidFill>
                <a:srgbClr val="3C3F44"/>
              </a:solidFill>
              <a:effectLst/>
              <a:latin typeface="-apple-system"/>
            </a:endParaRPr>
          </a:p>
          <a:p>
            <a:pPr marL="285750" indent="-285750">
              <a:buFontTx/>
              <a:buChar char="-"/>
            </a:pPr>
            <a:r>
              <a:rPr lang="ru-RU" b="1" i="1" dirty="0">
                <a:solidFill>
                  <a:srgbClr val="3C3F44"/>
                </a:solidFill>
                <a:latin typeface="-apple-system"/>
              </a:rPr>
              <a:t>Каков вид на услуга или производ сте користеле? </a:t>
            </a:r>
            <a:r>
              <a:rPr lang="ru-RU" i="1" dirty="0">
                <a:solidFill>
                  <a:srgbClr val="3C3F44"/>
                </a:solidFill>
                <a:latin typeface="-apple-system"/>
              </a:rPr>
              <a:t>(на пр. банка, онлајн плаќање, дигитална валута, онлајн/мобилна апликација, итн.).</a:t>
            </a:r>
          </a:p>
          <a:p>
            <a:pPr marL="285750" indent="-285750">
              <a:buFontTx/>
              <a:buChar char="-"/>
            </a:pPr>
            <a:r>
              <a:rPr lang="ru-RU" b="1" i="1" dirty="0">
                <a:solidFill>
                  <a:srgbClr val="3C3F44"/>
                </a:solidFill>
                <a:latin typeface="-apple-system"/>
              </a:rPr>
              <a:t>Дали сте се соочиле со какви било предизвици/недостатоци </a:t>
            </a:r>
            <a:r>
              <a:rPr lang="ru-RU" i="1" dirty="0">
                <a:solidFill>
                  <a:srgbClr val="3C3F44"/>
                </a:solidFill>
                <a:latin typeface="-apple-system"/>
              </a:rPr>
              <a:t>додека го користите овој конкретен производ/услуга?</a:t>
            </a:r>
          </a:p>
          <a:p>
            <a:pPr marL="285750" indent="-285750">
              <a:buFontTx/>
              <a:buChar char="-"/>
            </a:pPr>
            <a:r>
              <a:rPr lang="ru-RU" b="1" i="1" dirty="0">
                <a:solidFill>
                  <a:srgbClr val="3C3F44"/>
                </a:solidFill>
                <a:latin typeface="-apple-system"/>
              </a:rPr>
              <a:t>Какви подобрувања сакате да видите во овие услуги, </a:t>
            </a:r>
            <a:r>
              <a:rPr lang="ru-RU" i="1" dirty="0">
                <a:solidFill>
                  <a:srgbClr val="3C3F44"/>
                </a:solidFill>
                <a:latin typeface="-apple-system"/>
              </a:rPr>
              <a:t>т.е. што можеше да биде подобро?</a:t>
            </a:r>
          </a:p>
          <a:p>
            <a:pPr marL="285750" indent="-285750">
              <a:buFontTx/>
              <a:buChar char="-"/>
            </a:pPr>
            <a:r>
              <a:rPr lang="ru-RU" b="1" i="1" dirty="0">
                <a:solidFill>
                  <a:srgbClr val="3C3F44"/>
                </a:solidFill>
                <a:latin typeface="-apple-system"/>
              </a:rPr>
              <a:t>Ваши совети </a:t>
            </a:r>
            <a:r>
              <a:rPr lang="ru-RU" b="1" i="1" dirty="0" smtClean="0">
                <a:solidFill>
                  <a:srgbClr val="3C3F44"/>
                </a:solidFill>
                <a:latin typeface="-apple-system"/>
              </a:rPr>
              <a:t>за </a:t>
            </a:r>
            <a:r>
              <a:rPr lang="ru-RU" b="1" i="1" dirty="0">
                <a:solidFill>
                  <a:srgbClr val="3C3F44"/>
                </a:solidFill>
                <a:latin typeface="-apple-system"/>
              </a:rPr>
              <a:t>другите </a:t>
            </a:r>
            <a:r>
              <a:rPr lang="ru-RU" i="1" dirty="0">
                <a:solidFill>
                  <a:srgbClr val="3C3F44"/>
                </a:solidFill>
                <a:latin typeface="-apple-system"/>
              </a:rPr>
              <a:t>кои размислуваат да користат финансиска услуга</a:t>
            </a:r>
            <a:r>
              <a:rPr lang="ru-RU" i="1" dirty="0" smtClean="0">
                <a:solidFill>
                  <a:srgbClr val="3C3F44"/>
                </a:solidFill>
                <a:latin typeface="-apple-system"/>
              </a:rPr>
              <a:t>?</a:t>
            </a:r>
          </a:p>
          <a:p>
            <a:pPr marL="285750" indent="-285750">
              <a:buFontTx/>
              <a:buChar char="-"/>
            </a:pPr>
            <a:endParaRPr lang="en-US" i="1" dirty="0" smtClean="0">
              <a:solidFill>
                <a:srgbClr val="3C3F44"/>
              </a:solidFill>
              <a:latin typeface="-apple-system"/>
            </a:endParaRPr>
          </a:p>
          <a:p>
            <a:pPr algn="l"/>
            <a:r>
              <a:rPr lang="mk-MK" b="1" i="1" dirty="0" smtClean="0">
                <a:solidFill>
                  <a:srgbClr val="3C3F44"/>
                </a:solidFill>
                <a:latin typeface="-apple-system"/>
              </a:rPr>
              <a:t>Време за размислување </a:t>
            </a:r>
            <a:r>
              <a:rPr lang="en-US" b="1" i="1" dirty="0" smtClean="0">
                <a:solidFill>
                  <a:srgbClr val="3C3F44"/>
                </a:solidFill>
                <a:latin typeface="-apple-system"/>
              </a:rPr>
              <a:t>– </a:t>
            </a:r>
            <a:r>
              <a:rPr lang="en-US" b="1" i="1" dirty="0">
                <a:solidFill>
                  <a:srgbClr val="3C3F44"/>
                </a:solidFill>
                <a:latin typeface="-apple-system"/>
              </a:rPr>
              <a:t>5 </a:t>
            </a:r>
            <a:r>
              <a:rPr lang="mk-MK" b="1" i="1" dirty="0" smtClean="0">
                <a:solidFill>
                  <a:srgbClr val="3C3F44"/>
                </a:solidFill>
                <a:latin typeface="-apple-system"/>
              </a:rPr>
              <a:t>минути</a:t>
            </a:r>
            <a:r>
              <a:rPr lang="en-US" b="1" i="1" dirty="0" smtClean="0">
                <a:solidFill>
                  <a:srgbClr val="3C3F44"/>
                </a:solidFill>
                <a:latin typeface="-apple-system"/>
              </a:rPr>
              <a:t>!</a:t>
            </a:r>
          </a:p>
        </p:txBody>
      </p:sp>
    </p:spTree>
    <p:extLst>
      <p:ext uri="{BB962C8B-B14F-4D97-AF65-F5344CB8AC3E}">
        <p14:creationId xmlns:p14="http://schemas.microsoft.com/office/powerpoint/2010/main" val="1027254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5" name="TextBox 4">
            <a:extLst>
              <a:ext uri="{FF2B5EF4-FFF2-40B4-BE49-F238E27FC236}">
                <a16:creationId xmlns:a16="http://schemas.microsoft.com/office/drawing/2014/main" id="{5ABD7553-A32E-6B24-F453-D2F8E0928ACF}"/>
              </a:ext>
            </a:extLst>
          </p:cNvPr>
          <p:cNvSpPr txBox="1"/>
          <p:nvPr/>
        </p:nvSpPr>
        <p:spPr>
          <a:xfrm>
            <a:off x="2232024" y="2110084"/>
            <a:ext cx="5612168" cy="1938992"/>
          </a:xfrm>
          <a:prstGeom prst="rect">
            <a:avLst/>
          </a:prstGeom>
          <a:noFill/>
        </p:spPr>
        <p:txBody>
          <a:bodyPr wrap="square" rtlCol="0">
            <a:spAutoFit/>
          </a:bodyPr>
          <a:lstStyle/>
          <a:p>
            <a:pPr algn="ctr"/>
            <a:r>
              <a:rPr lang="mk-MK" sz="2400" b="1" dirty="0" smtClean="0"/>
              <a:t>ПРОДОЛЖУВА</a:t>
            </a:r>
            <a:r>
              <a:rPr lang="en-US" sz="2400" b="1" dirty="0" smtClean="0"/>
              <a:t>..</a:t>
            </a:r>
            <a:endParaRPr lang="en-US" sz="2400" b="1" dirty="0"/>
          </a:p>
          <a:p>
            <a:pPr algn="ctr"/>
            <a:endParaRPr lang="en-US" sz="2400" b="1" dirty="0"/>
          </a:p>
          <a:p>
            <a:pPr algn="ctr"/>
            <a:r>
              <a:rPr lang="mk-MK" sz="2400" b="1" dirty="0" smtClean="0"/>
              <a:t>Модул</a:t>
            </a:r>
            <a:r>
              <a:rPr lang="en-US" sz="2400" b="1" dirty="0" smtClean="0"/>
              <a:t> 4: </a:t>
            </a:r>
            <a:r>
              <a:rPr lang="ru-RU" sz="2400" b="1" dirty="0" smtClean="0"/>
              <a:t>Буџетирање (Управување со личните финансии) – Каде одат моите пари?</a:t>
            </a:r>
            <a:endParaRPr lang="en-US" sz="2800" b="1" dirty="0"/>
          </a:p>
        </p:txBody>
      </p:sp>
    </p:spTree>
    <p:extLst>
      <p:ext uri="{BB962C8B-B14F-4D97-AF65-F5344CB8AC3E}">
        <p14:creationId xmlns:p14="http://schemas.microsoft.com/office/powerpoint/2010/main" val="1234850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38C2331-E73C-428F-BB51-FB5D85724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79821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6847"/>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200" y="1358729"/>
            <a:ext cx="8166100" cy="369332"/>
          </a:xfrm>
          <a:prstGeom prst="rect">
            <a:avLst/>
          </a:prstGeom>
          <a:noFill/>
        </p:spPr>
        <p:txBody>
          <a:bodyPr wrap="square" rtlCol="0">
            <a:spAutoFit/>
          </a:bodyPr>
          <a:lstStyle/>
          <a:p>
            <a:r>
              <a:rPr lang="mk-MK" b="1" dirty="0" smtClean="0"/>
              <a:t>Пред да започнеме – кои се целите на сесијата?</a:t>
            </a:r>
            <a:endParaRPr lang="en-US" dirty="0"/>
          </a:p>
        </p:txBody>
      </p:sp>
      <p:sp>
        <p:nvSpPr>
          <p:cNvPr id="5" name="TextBox 4">
            <a:extLst>
              <a:ext uri="{FF2B5EF4-FFF2-40B4-BE49-F238E27FC236}">
                <a16:creationId xmlns:a16="http://schemas.microsoft.com/office/drawing/2014/main" id="{6EB4F7BA-257A-52CF-39F5-13E591BCBDB8}"/>
              </a:ext>
            </a:extLst>
          </p:cNvPr>
          <p:cNvSpPr txBox="1"/>
          <p:nvPr/>
        </p:nvSpPr>
        <p:spPr>
          <a:xfrm>
            <a:off x="905133" y="1793832"/>
            <a:ext cx="7299754" cy="315483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mk-MK" sz="2400" i="1" dirty="0" smtClean="0">
                <a:latin typeface="Calibri" panose="020F0502020204030204" pitchFamily="34" charset="0"/>
                <a:ea typeface="Calibri" panose="020F0502020204030204" pitchFamily="34" charset="0"/>
                <a:cs typeface="Times New Roman" panose="02020603050405020304" pitchFamily="18" charset="0"/>
              </a:rPr>
              <a:t>Да се разберат </a:t>
            </a:r>
            <a:r>
              <a:rPr lang="mk-MK" sz="1800" b="1" i="1" dirty="0" smtClean="0">
                <a:effectLst/>
                <a:latin typeface="Calibri" panose="020F0502020204030204" pitchFamily="34" charset="0"/>
                <a:ea typeface="Calibri" panose="020F0502020204030204" pitchFamily="34" charset="0"/>
                <a:cs typeface="Times New Roman" panose="02020603050405020304" pitchFamily="18" charset="0"/>
              </a:rPr>
              <a:t>секторите за финансиски услуги</a:t>
            </a:r>
            <a:r>
              <a:rPr lang="en-US" sz="1800"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mk-MK" sz="1800" b="1" i="1" dirty="0" smtClean="0">
                <a:effectLst/>
                <a:latin typeface="Calibri" panose="020F0502020204030204" pitchFamily="34" charset="0"/>
                <a:ea typeface="Calibri" panose="020F0502020204030204" pitchFamily="34" charset="0"/>
                <a:cs typeface="Times New Roman" panose="02020603050405020304" pitchFamily="18" charset="0"/>
              </a:rPr>
              <a:t>нивната улога</a:t>
            </a:r>
            <a:r>
              <a:rPr lang="en-US" sz="1800"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mk-MK" sz="1800" b="1" i="1" dirty="0" smtClean="0">
                <a:effectLst/>
                <a:latin typeface="Calibri" panose="020F0502020204030204" pitchFamily="34" charset="0"/>
                <a:ea typeface="Calibri" panose="020F0502020204030204" pitchFamily="34" charset="0"/>
                <a:cs typeface="Times New Roman" panose="02020603050405020304" pitchFamily="18" charset="0"/>
              </a:rPr>
              <a:t>и како тие влијаат на личните финансии</a:t>
            </a:r>
            <a:r>
              <a:rPr lang="bg-BG" sz="1800" b="1" i="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mk-MK" sz="2400" i="1" dirty="0" smtClean="0">
                <a:effectLst/>
                <a:latin typeface="Calibri" panose="020F0502020204030204" pitchFamily="34" charset="0"/>
                <a:ea typeface="Calibri" panose="020F0502020204030204" pitchFamily="34" charset="0"/>
                <a:cs typeface="Times New Roman" panose="02020603050405020304" pitchFamily="18" charset="0"/>
              </a:rPr>
              <a:t>Да можете </a:t>
            </a:r>
            <a:r>
              <a:rPr lang="mk-MK" sz="1800" b="1" i="1" dirty="0" smtClean="0">
                <a:effectLst/>
                <a:latin typeface="Calibri" panose="020F0502020204030204" pitchFamily="34" charset="0"/>
                <a:ea typeface="Calibri" panose="020F0502020204030204" pitchFamily="34" charset="0"/>
                <a:cs typeface="Times New Roman" panose="02020603050405020304" pitchFamily="18" charset="0"/>
              </a:rPr>
              <a:t>да ги </a:t>
            </a:r>
            <a:r>
              <a:rPr lang="mk-MK" b="1" i="1" dirty="0" smtClean="0">
                <a:latin typeface="Calibri" panose="020F0502020204030204" pitchFamily="34" charset="0"/>
                <a:ea typeface="Calibri" panose="020F0502020204030204" pitchFamily="34" charset="0"/>
                <a:cs typeface="Times New Roman" panose="02020603050405020304" pitchFamily="18" charset="0"/>
              </a:rPr>
              <a:t>правилно да г</a:t>
            </a:r>
            <a:r>
              <a:rPr lang="mk-MK" sz="1800" b="1" i="1" dirty="0" smtClean="0">
                <a:effectLst/>
                <a:latin typeface="Calibri" panose="020F0502020204030204" pitchFamily="34" charset="0"/>
                <a:ea typeface="Calibri" panose="020F0502020204030204" pitchFamily="34" charset="0"/>
                <a:cs typeface="Times New Roman" panose="02020603050405020304" pitchFamily="18" charset="0"/>
              </a:rPr>
              <a:t>и користите најчестите финансиски услуги</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mk-MK" sz="1800" i="1" dirty="0" smtClean="0">
                <a:effectLst/>
                <a:latin typeface="Calibri" panose="020F0502020204030204" pitchFamily="34" charset="0"/>
                <a:ea typeface="Calibri" panose="020F0502020204030204" pitchFamily="34" charset="0"/>
                <a:cs typeface="Times New Roman" panose="02020603050405020304" pitchFamily="18" charset="0"/>
              </a:rPr>
              <a:t>Да се разберат </a:t>
            </a:r>
            <a:r>
              <a:rPr lang="mk-MK" sz="2400" i="1" dirty="0" smtClean="0">
                <a:effectLst/>
                <a:latin typeface="Calibri" panose="020F0502020204030204" pitchFamily="34" charset="0"/>
                <a:ea typeface="Calibri" panose="020F0502020204030204" pitchFamily="34" charset="0"/>
                <a:cs typeface="Times New Roman" panose="02020603050405020304" pitchFamily="18" charset="0"/>
              </a:rPr>
              <a:t>главните ризици и придобивки</a:t>
            </a:r>
            <a:r>
              <a:rPr lang="en-US" sz="18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mk-MK" sz="1800" i="1" dirty="0" smtClean="0">
                <a:effectLst/>
                <a:latin typeface="Calibri" panose="020F0502020204030204" pitchFamily="34" charset="0"/>
                <a:ea typeface="Calibri" panose="020F0502020204030204" pitchFamily="34" charset="0"/>
                <a:cs typeface="Times New Roman" panose="02020603050405020304" pitchFamily="18" charset="0"/>
              </a:rPr>
              <a:t>на </a:t>
            </a:r>
            <a:r>
              <a:rPr lang="mk-MK" sz="1800" b="1" i="1" dirty="0" smtClean="0">
                <a:effectLst/>
                <a:latin typeface="Calibri" panose="020F0502020204030204" pitchFamily="34" charset="0"/>
                <a:ea typeface="Calibri" panose="020F0502020204030204" pitchFamily="34" charset="0"/>
                <a:cs typeface="Times New Roman" panose="02020603050405020304" pitchFamily="18" charset="0"/>
              </a:rPr>
              <a:t>финансиските услуги и производи </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mk-MK" sz="2400" i="1" dirty="0" smtClean="0">
                <a:effectLst/>
                <a:latin typeface="Calibri" panose="020F0502020204030204" pitchFamily="34" charset="0"/>
                <a:ea typeface="Calibri" panose="020F0502020204030204" pitchFamily="34" charset="0"/>
                <a:cs typeface="Times New Roman" panose="02020603050405020304" pitchFamily="18" charset="0"/>
              </a:rPr>
              <a:t>Да се научи повеќе </a:t>
            </a:r>
            <a:r>
              <a:rPr lang="mk-MK" i="1" dirty="0" smtClean="0">
                <a:latin typeface="Calibri" panose="020F0502020204030204" pitchFamily="34" charset="0"/>
                <a:ea typeface="Calibri" panose="020F0502020204030204" pitchFamily="34" charset="0"/>
                <a:cs typeface="Times New Roman" panose="02020603050405020304" pitchFamily="18" charset="0"/>
              </a:rPr>
              <a:t>за дигиталните алатки кои можат да ги поддржат младите луѓе во користењето на </a:t>
            </a:r>
            <a:r>
              <a:rPr lang="mk-MK" sz="1800" b="1" i="1" dirty="0" smtClean="0">
                <a:effectLst/>
                <a:latin typeface="Calibri" panose="020F0502020204030204" pitchFamily="34" charset="0"/>
                <a:ea typeface="Calibri" panose="020F0502020204030204" pitchFamily="34" charset="0"/>
                <a:cs typeface="Times New Roman" panose="02020603050405020304" pitchFamily="18" charset="0"/>
              </a:rPr>
              <a:t>финансиските услуги и производи </a:t>
            </a:r>
            <a:r>
              <a:rPr lang="en-US" b="1" i="1" dirty="0" smtClean="0">
                <a:latin typeface="Calibri" panose="020F0502020204030204" pitchFamily="34" charset="0"/>
                <a:ea typeface="Calibri" panose="020F0502020204030204" pitchFamily="34" charset="0"/>
                <a:cs typeface="Times New Roman" panose="02020603050405020304" pitchFamily="18" charset="0"/>
              </a:rPr>
              <a:t>.</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721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8630"/>
            <a:ext cx="9144000" cy="5142857"/>
          </a:xfrm>
          <a:prstGeom prst="rect">
            <a:avLst/>
          </a:prstGeom>
        </p:spPr>
      </p:pic>
      <p:sp>
        <p:nvSpPr>
          <p:cNvPr id="6" name="TextBox 5">
            <a:extLst>
              <a:ext uri="{FF2B5EF4-FFF2-40B4-BE49-F238E27FC236}">
                <a16:creationId xmlns:a16="http://schemas.microsoft.com/office/drawing/2014/main" id="{F570AB11-D84A-3E63-19CF-89CCDA402A26}"/>
              </a:ext>
            </a:extLst>
          </p:cNvPr>
          <p:cNvSpPr txBox="1"/>
          <p:nvPr/>
        </p:nvSpPr>
        <p:spPr>
          <a:xfrm>
            <a:off x="949582" y="2310713"/>
            <a:ext cx="7398265" cy="1384995"/>
          </a:xfrm>
          <a:prstGeom prst="rect">
            <a:avLst/>
          </a:prstGeom>
          <a:noFill/>
        </p:spPr>
        <p:txBody>
          <a:bodyPr wrap="square" rtlCol="0">
            <a:spAutoFit/>
          </a:bodyPr>
          <a:lstStyle/>
          <a:p>
            <a:pPr algn="ctr"/>
            <a:r>
              <a:rPr lang="mk-MK" sz="2800" b="1" i="1" dirty="0" smtClean="0"/>
              <a:t>Што би сакале повеќе – 10 милиони евра сега, или 20 милиони евра за 20 години од денес?</a:t>
            </a:r>
            <a:endParaRPr lang="en-US" sz="2800" b="1" i="1" dirty="0"/>
          </a:p>
        </p:txBody>
      </p:sp>
    </p:spTree>
    <p:extLst>
      <p:ext uri="{BB962C8B-B14F-4D97-AF65-F5344CB8AC3E}">
        <p14:creationId xmlns:p14="http://schemas.microsoft.com/office/powerpoint/2010/main" val="227470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96392" y="1012239"/>
            <a:ext cx="8166100" cy="4130618"/>
          </a:xfrm>
          <a:prstGeom prst="rect">
            <a:avLst/>
          </a:prstGeom>
          <a:noFill/>
        </p:spPr>
        <p:txBody>
          <a:bodyPr wrap="square" rtlCol="0">
            <a:spAutoFit/>
          </a:bodyPr>
          <a:lstStyle/>
          <a:p>
            <a:pPr>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Во денешната сесија ќе ги обработиме следните </a:t>
            </a:r>
            <a:r>
              <a:rPr lang="ru-RU" b="1" dirty="0" smtClean="0">
                <a:latin typeface="Calibri" panose="020F0502020204030204" pitchFamily="34" charset="0"/>
                <a:ea typeface="Calibri" panose="020F0502020204030204" pitchFamily="34" charset="0"/>
                <a:cs typeface="Times New Roman" panose="02020603050405020304" pitchFamily="18" charset="0"/>
              </a:rPr>
              <a:t>теми</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mk-MK" sz="1700" b="1" i="1" dirty="0" smtClean="0">
                <a:effectLst/>
                <a:latin typeface="Calibri" panose="020F0502020204030204" pitchFamily="34" charset="0"/>
                <a:ea typeface="Calibri" panose="020F0502020204030204" pitchFamily="34" charset="0"/>
                <a:cs typeface="Times New Roman" panose="02020603050405020304" pitchFamily="18" charset="0"/>
              </a:rPr>
              <a:t>Индустријата на финансиски услуги </a:t>
            </a:r>
            <a:r>
              <a:rPr lang="en-US" sz="17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mk-MK" sz="1700" i="1" dirty="0" smtClean="0">
                <a:effectLst/>
                <a:latin typeface="Calibri" panose="020F0502020204030204" pitchFamily="34" charset="0"/>
                <a:ea typeface="Calibri" panose="020F0502020204030204" pitchFamily="34" charset="0"/>
                <a:cs typeface="Times New Roman" panose="02020603050405020304" pitchFamily="18" charset="0"/>
              </a:rPr>
              <a:t>„географијата на секторот</a:t>
            </a:r>
            <a:r>
              <a:rPr lang="en-US" sz="17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mk-MK" sz="1700" i="1" dirty="0" smtClean="0">
                <a:effectLst/>
                <a:latin typeface="Calibri" panose="020F0502020204030204" pitchFamily="34" charset="0"/>
                <a:ea typeface="Calibri" panose="020F0502020204030204" pitchFamily="34" charset="0"/>
                <a:cs typeface="Times New Roman" panose="02020603050405020304" pitchFamily="18" charset="0"/>
              </a:rPr>
              <a:t>и зошто е важно за економијата и севкупниот просперитет на општеството, главните актери и како тие комуницираат меѓусебно, </a:t>
            </a:r>
            <a:r>
              <a:rPr lang="mk-MK" sz="1700"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која е разликата помеѓу финансиски услуги и финансиски производи.</a:t>
            </a:r>
            <a:endParaRPr lang="en-US" sz="17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mk-MK" sz="1700" b="1" dirty="0" smtClean="0">
                <a:effectLst/>
                <a:latin typeface="Calibri" panose="020F0502020204030204" pitchFamily="34" charset="0"/>
                <a:ea typeface="Calibri" panose="020F0502020204030204" pitchFamily="34" charset="0"/>
                <a:cs typeface="Times New Roman" panose="02020603050405020304" pitchFamily="18" charset="0"/>
              </a:rPr>
              <a:t>Користење на финансиски услуги и производи </a:t>
            </a:r>
            <a:r>
              <a:rPr lang="en-US" sz="1700" dirty="0" smtClean="0">
                <a:effectLst/>
                <a:latin typeface="Calibri" panose="020F0502020204030204" pitchFamily="34" charset="0"/>
                <a:ea typeface="Calibri" panose="020F0502020204030204" pitchFamily="34" charset="0"/>
                <a:cs typeface="Times New Roman" panose="02020603050405020304" pitchFamily="18" charset="0"/>
              </a:rPr>
              <a:t>– </a:t>
            </a:r>
            <a:r>
              <a:rPr lang="mk-MK" sz="1700" dirty="0" smtClean="0">
                <a:effectLst/>
                <a:latin typeface="Calibri" panose="020F0502020204030204" pitchFamily="34" charset="0"/>
                <a:ea typeface="Calibri" panose="020F0502020204030204" pitchFamily="34" charset="0"/>
                <a:cs typeface="Times New Roman" panose="02020603050405020304" pitchFamily="18" charset="0"/>
              </a:rPr>
              <a:t>кои се различните типови на финансиски услуги, најпопуларните финансиски услуги, споделување на лично искуство со користење финансиски услуги, ризици и придобивки и што треба и што не треба при користењето на финансиски услуги. </a:t>
            </a:r>
          </a:p>
          <a:p>
            <a:pPr marL="342900" lvl="0" indent="-342900" algn="just">
              <a:lnSpc>
                <a:spcPct val="107000"/>
              </a:lnSpc>
              <a:buFont typeface="Symbol" panose="05050102010706020507" pitchFamily="18" charset="2"/>
              <a:buChar char=""/>
            </a:pPr>
            <a:r>
              <a:rPr lang="mk-MK" sz="1700" b="1" dirty="0" smtClean="0">
                <a:effectLst/>
                <a:latin typeface="Calibri" panose="020F0502020204030204" pitchFamily="34" charset="0"/>
                <a:ea typeface="Calibri" panose="020F0502020204030204" pitchFamily="34" charset="0"/>
                <a:cs typeface="Times New Roman" panose="02020603050405020304" pitchFamily="18" charset="0"/>
              </a:rPr>
              <a:t>Иднината </a:t>
            </a:r>
            <a:r>
              <a:rPr lang="mk-MK" sz="1700" b="1" dirty="0" smtClean="0">
                <a:latin typeface="Calibri" panose="020F0502020204030204" pitchFamily="34" charset="0"/>
                <a:ea typeface="Calibri" panose="020F0502020204030204" pitchFamily="34" charset="0"/>
                <a:cs typeface="Times New Roman" panose="02020603050405020304" pitchFamily="18" charset="0"/>
              </a:rPr>
              <a:t>на индустријата за финансиски услуги </a:t>
            </a:r>
            <a:r>
              <a:rPr lang="en-US" sz="170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700" dirty="0">
                <a:latin typeface="Calibri" panose="020F0502020204030204" pitchFamily="34" charset="0"/>
                <a:ea typeface="Calibri" panose="020F0502020204030204" pitchFamily="34" charset="0"/>
                <a:cs typeface="Times New Roman" panose="02020603050405020304" pitchFamily="18" charset="0"/>
              </a:rPr>
              <a:t>како очекуваме да еволуира секторот на финансиски услуги, што </a:t>
            </a:r>
            <a:r>
              <a:rPr lang="ru-RU" sz="1700" dirty="0" smtClean="0">
                <a:latin typeface="Calibri" panose="020F0502020204030204" pitchFamily="34" charset="0"/>
                <a:ea typeface="Calibri" panose="020F0502020204030204" pitchFamily="34" charset="0"/>
                <a:cs typeface="Times New Roman" panose="02020603050405020304" pitchFamily="18" charset="0"/>
              </a:rPr>
              <a:t>се вградени </a:t>
            </a:r>
            <a:r>
              <a:rPr lang="ru-RU" sz="1700" dirty="0">
                <a:latin typeface="Calibri" panose="020F0502020204030204" pitchFamily="34" charset="0"/>
                <a:ea typeface="Calibri" panose="020F0502020204030204" pitchFamily="34" charset="0"/>
                <a:cs typeface="Times New Roman" panose="02020603050405020304" pitchFamily="18" charset="0"/>
              </a:rPr>
              <a:t>финансии и како може да го </a:t>
            </a:r>
            <a:r>
              <a:rPr lang="ru-RU" sz="1700" dirty="0" smtClean="0">
                <a:latin typeface="Calibri" panose="020F0502020204030204" pitchFamily="34" charset="0"/>
                <a:ea typeface="Calibri" panose="020F0502020204030204" pitchFamily="34" charset="0"/>
                <a:cs typeface="Times New Roman" panose="02020603050405020304" pitchFamily="18" charset="0"/>
              </a:rPr>
              <a:t>променат </a:t>
            </a:r>
            <a:r>
              <a:rPr lang="ru-RU" sz="1700" dirty="0">
                <a:latin typeface="Calibri" panose="020F0502020204030204" pitchFamily="34" charset="0"/>
                <a:ea typeface="Calibri" panose="020F0502020204030204" pitchFamily="34" charset="0"/>
                <a:cs typeface="Times New Roman" panose="02020603050405020304" pitchFamily="18" charset="0"/>
              </a:rPr>
              <a:t>секторот, кои се најновите иновации во индустријата за финансиски услуги и на крај, но не и најмалку важно, совети за тоа како можете (како </a:t>
            </a:r>
            <a:r>
              <a:rPr lang="ru-RU" sz="1700" dirty="0" smtClean="0">
                <a:latin typeface="Calibri" panose="020F0502020204030204" pitchFamily="34" charset="0"/>
                <a:ea typeface="Calibri" panose="020F0502020204030204" pitchFamily="34" charset="0"/>
                <a:cs typeface="Times New Roman" panose="02020603050405020304" pitchFamily="18" charset="0"/>
              </a:rPr>
              <a:t>младо </a:t>
            </a:r>
            <a:r>
              <a:rPr lang="ru-RU" sz="1700" dirty="0">
                <a:latin typeface="Calibri" panose="020F0502020204030204" pitchFamily="34" charset="0"/>
                <a:ea typeface="Calibri" panose="020F0502020204030204" pitchFamily="34" charset="0"/>
                <a:cs typeface="Times New Roman" panose="02020603050405020304" pitchFamily="18" charset="0"/>
              </a:rPr>
              <a:t>лице) </a:t>
            </a:r>
            <a:r>
              <a:rPr lang="ru-RU" sz="1700" dirty="0" smtClean="0">
                <a:latin typeface="Calibri" panose="020F0502020204030204" pitchFamily="34" charset="0"/>
                <a:ea typeface="Calibri" panose="020F0502020204030204" pitchFamily="34" charset="0"/>
                <a:cs typeface="Times New Roman" panose="02020603050405020304" pitchFamily="18" charset="0"/>
              </a:rPr>
              <a:t>да станете пример преку </a:t>
            </a:r>
            <a:r>
              <a:rPr lang="ru-RU" sz="1700" dirty="0">
                <a:latin typeface="Calibri" panose="020F0502020204030204" pitchFamily="34" charset="0"/>
                <a:ea typeface="Calibri" panose="020F0502020204030204" pitchFamily="34" charset="0"/>
                <a:cs typeface="Times New Roman" panose="02020603050405020304" pitchFamily="18" charset="0"/>
              </a:rPr>
              <a:t>развивање </a:t>
            </a:r>
            <a:r>
              <a:rPr lang="ru-RU" sz="1700" dirty="0" smtClean="0">
                <a:latin typeface="Calibri" panose="020F0502020204030204" pitchFamily="34" charset="0"/>
                <a:ea typeface="Calibri" panose="020F0502020204030204" pitchFamily="34" charset="0"/>
                <a:cs typeface="Times New Roman" panose="02020603050405020304" pitchFamily="18" charset="0"/>
              </a:rPr>
              <a:t>на здрави </a:t>
            </a:r>
            <a:r>
              <a:rPr lang="ru-RU" sz="1700" dirty="0">
                <a:latin typeface="Calibri" panose="020F0502020204030204" pitchFamily="34" charset="0"/>
                <a:ea typeface="Calibri" panose="020F0502020204030204" pitchFamily="34" charset="0"/>
                <a:cs typeface="Times New Roman" panose="02020603050405020304" pitchFamily="18" charset="0"/>
              </a:rPr>
              <a:t>финансиски навики.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356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FD84B417-4C8F-A6B6-A2E2-7F4EA8C6F5DE}"/>
              </a:ext>
            </a:extLst>
          </p:cNvPr>
          <p:cNvSpPr txBox="1"/>
          <p:nvPr/>
        </p:nvSpPr>
        <p:spPr>
          <a:xfrm>
            <a:off x="462427" y="1555154"/>
            <a:ext cx="4684162" cy="1754326"/>
          </a:xfrm>
          <a:prstGeom prst="rect">
            <a:avLst/>
          </a:prstGeom>
          <a:noFill/>
        </p:spPr>
        <p:txBody>
          <a:bodyPr wrap="square" rtlCol="0">
            <a:spAutoFit/>
          </a:bodyPr>
          <a:lstStyle/>
          <a:p>
            <a:r>
              <a:rPr lang="mk-MK" sz="3600" b="1" dirty="0" smtClean="0"/>
              <a:t>Дел</a:t>
            </a:r>
            <a:r>
              <a:rPr lang="en-US" sz="3600" b="1" dirty="0" smtClean="0"/>
              <a:t> </a:t>
            </a:r>
            <a:r>
              <a:rPr lang="en-US" sz="3600" b="1" dirty="0"/>
              <a:t>1: </a:t>
            </a:r>
            <a:endParaRPr lang="mk-MK" sz="3600" b="1" dirty="0"/>
          </a:p>
          <a:p>
            <a:r>
              <a:rPr lang="mk-MK" sz="3600" b="1" dirty="0" smtClean="0"/>
              <a:t>ИНДУСТРИЈАТА ЗА ФИНАНСИСКИ УСЛУГИ</a:t>
            </a:r>
            <a:endParaRPr lang="en-US" sz="3600" b="1" dirty="0"/>
          </a:p>
        </p:txBody>
      </p:sp>
      <p:sp>
        <p:nvSpPr>
          <p:cNvPr id="5" name="TextBox 4">
            <a:extLst>
              <a:ext uri="{FF2B5EF4-FFF2-40B4-BE49-F238E27FC236}">
                <a16:creationId xmlns:a16="http://schemas.microsoft.com/office/drawing/2014/main" id="{63CC663A-5C39-D009-13E1-42C7E3AA561B}"/>
              </a:ext>
            </a:extLst>
          </p:cNvPr>
          <p:cNvSpPr txBox="1"/>
          <p:nvPr/>
        </p:nvSpPr>
        <p:spPr>
          <a:xfrm>
            <a:off x="5331942" y="1915298"/>
            <a:ext cx="3397156" cy="1200329"/>
          </a:xfrm>
          <a:prstGeom prst="rect">
            <a:avLst/>
          </a:prstGeom>
          <a:noFill/>
        </p:spPr>
        <p:txBody>
          <a:bodyPr wrap="square">
            <a:spAutoFit/>
          </a:bodyPr>
          <a:lstStyle/>
          <a:p>
            <a:pPr algn="l"/>
            <a:r>
              <a:rPr lang="mk-MK" b="1" i="1" dirty="0" smtClean="0">
                <a:solidFill>
                  <a:srgbClr val="3C3F44"/>
                </a:solidFill>
                <a:latin typeface="-apple-system"/>
              </a:rPr>
              <a:t>„Парите се ужасен господар, но одличен слуга</a:t>
            </a:r>
            <a:r>
              <a:rPr lang="en-US" b="1" i="1" dirty="0" smtClean="0">
                <a:solidFill>
                  <a:srgbClr val="3C3F44"/>
                </a:solidFill>
                <a:effectLst/>
                <a:latin typeface="-apple-system"/>
              </a:rPr>
              <a:t>.”</a:t>
            </a:r>
            <a:endParaRPr lang="en-US" b="0" i="0" dirty="0">
              <a:solidFill>
                <a:srgbClr val="3C3F44"/>
              </a:solidFill>
              <a:effectLst/>
              <a:latin typeface="-apple-system"/>
            </a:endParaRPr>
          </a:p>
          <a:p>
            <a:pPr algn="l"/>
            <a:r>
              <a:rPr lang="en-US" b="1" i="1" dirty="0">
                <a:solidFill>
                  <a:srgbClr val="3C3F44"/>
                </a:solidFill>
                <a:effectLst/>
                <a:latin typeface="-apple-system"/>
              </a:rPr>
              <a:t>– </a:t>
            </a:r>
            <a:r>
              <a:rPr lang="mk-MK" b="1" i="1" dirty="0" smtClean="0">
                <a:solidFill>
                  <a:srgbClr val="3C3F44"/>
                </a:solidFill>
                <a:effectLst/>
                <a:latin typeface="-apple-system"/>
              </a:rPr>
              <a:t>П.Т. Барнум</a:t>
            </a:r>
            <a:endParaRPr lang="en-US" b="0" i="0" dirty="0">
              <a:solidFill>
                <a:srgbClr val="3C3F44"/>
              </a:solidFill>
              <a:effectLst/>
              <a:latin typeface="-apple-system"/>
            </a:endParaRPr>
          </a:p>
        </p:txBody>
      </p:sp>
    </p:spTree>
    <p:extLst>
      <p:ext uri="{BB962C8B-B14F-4D97-AF65-F5344CB8AC3E}">
        <p14:creationId xmlns:p14="http://schemas.microsoft.com/office/powerpoint/2010/main" val="188534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955"/>
            <a:ext cx="9144000" cy="5142857"/>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84200" y="1123950"/>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ИНДУСТРИЈАТА НА ФИНАНСИСКИ УСЛУГИ</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mk-MK" b="1" dirty="0" smtClean="0">
                <a:latin typeface="Calibri" panose="020F0502020204030204" pitchFamily="34" charset="0"/>
                <a:ea typeface="Calibri" panose="020F0502020204030204" pitchFamily="34" charset="0"/>
                <a:cs typeface="Times New Roman" panose="02020603050405020304" pitchFamily="18" charset="0"/>
              </a:rPr>
              <a:t>ШТО Е ТОА</a:t>
            </a:r>
            <a:r>
              <a:rPr lang="en-US" b="1" dirty="0" smtClean="0">
                <a:latin typeface="Calibri" panose="020F0502020204030204" pitchFamily="34" charset="0"/>
                <a:ea typeface="Calibri" panose="020F0502020204030204" pitchFamily="34" charset="0"/>
                <a:cs typeface="Times New Roman" panose="02020603050405020304" pitchFamily="18" charset="0"/>
              </a:rPr>
              <a:t>?</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3D850F6-1246-B164-860E-FEEDAA5492EC}"/>
              </a:ext>
            </a:extLst>
          </p:cNvPr>
          <p:cNvSpPr txBox="1"/>
          <p:nvPr/>
        </p:nvSpPr>
        <p:spPr>
          <a:xfrm>
            <a:off x="584200" y="1646208"/>
            <a:ext cx="8166100" cy="3352328"/>
          </a:xfrm>
          <a:prstGeom prst="rect">
            <a:avLst/>
          </a:prstGeom>
          <a:noFill/>
        </p:spPr>
        <p:txBody>
          <a:bodyPr wrap="square" rtlCol="0">
            <a:spAutoFit/>
          </a:bodyPr>
          <a:lstStyle/>
          <a:p>
            <a:pPr algn="just">
              <a:lnSpc>
                <a:spcPct val="107000"/>
              </a:lnSpc>
              <a:spcAft>
                <a:spcPts val="800"/>
              </a:spcAft>
            </a:pPr>
            <a:r>
              <a:rPr lang="mk-MK" i="1" dirty="0" smtClean="0">
                <a:latin typeface="Calibri" panose="020F0502020204030204" pitchFamily="34" charset="0"/>
                <a:ea typeface="Calibri" panose="020F0502020204030204" pitchFamily="34" charset="0"/>
                <a:cs typeface="Times New Roman" panose="02020603050405020304" pitchFamily="18" charset="0"/>
              </a:rPr>
              <a:t>„</a:t>
            </a:r>
            <a:r>
              <a:rPr lang="mk-MK" b="1" i="1" dirty="0" smtClean="0">
                <a:latin typeface="Calibri" panose="020F0502020204030204" pitchFamily="34" charset="0"/>
                <a:ea typeface="Calibri" panose="020F0502020204030204" pitchFamily="34" charset="0"/>
                <a:cs typeface="Times New Roman" panose="02020603050405020304" pitchFamily="18" charset="0"/>
              </a:rPr>
              <a:t>Индустријата на финансиски услуги </a:t>
            </a:r>
            <a:r>
              <a:rPr lang="mk-MK" i="1" dirty="0" smtClean="0">
                <a:latin typeface="Calibri" panose="020F0502020204030204" pitchFamily="34" charset="0"/>
                <a:ea typeface="Calibri" panose="020F0502020204030204" pitchFamily="34" charset="0"/>
                <a:cs typeface="Times New Roman" panose="02020603050405020304" pitchFamily="18" charset="0"/>
              </a:rPr>
              <a:t>вклучува широк опсег на бизниси и организации кои управуваат со пари, вклучувајќи банки, кредитни унии, осигурителни компании, инвестициски фирми и брокери. </a:t>
            </a:r>
            <a:r>
              <a:rPr lang="ru-RU" i="1" dirty="0">
                <a:latin typeface="Calibri" panose="020F0502020204030204" pitchFamily="34" charset="0"/>
                <a:ea typeface="Calibri" panose="020F0502020204030204" pitchFamily="34" charset="0"/>
                <a:cs typeface="Times New Roman" panose="02020603050405020304" pitchFamily="18" charset="0"/>
              </a:rPr>
              <a:t>Овие компании обезбедуваат услуги како што се </a:t>
            </a:r>
            <a:r>
              <a:rPr lang="ru-RU" i="1" dirty="0" smtClean="0">
                <a:latin typeface="Calibri" panose="020F0502020204030204" pitchFamily="34" charset="0"/>
                <a:ea typeface="Calibri" panose="020F0502020204030204" pitchFamily="34" charset="0"/>
                <a:cs typeface="Times New Roman" panose="02020603050405020304" pitchFamily="18" charset="0"/>
              </a:rPr>
              <a:t>водење на тековни </a:t>
            </a:r>
            <a:r>
              <a:rPr lang="ru-RU" i="1" dirty="0">
                <a:latin typeface="Calibri" panose="020F0502020204030204" pitchFamily="34" charset="0"/>
                <a:ea typeface="Calibri" panose="020F0502020204030204" pitchFamily="34" charset="0"/>
                <a:cs typeface="Times New Roman" panose="02020603050405020304" pitchFamily="18" charset="0"/>
              </a:rPr>
              <a:t>сметки, заеми, </a:t>
            </a:r>
            <a:r>
              <a:rPr lang="ru-RU" i="1" dirty="0" smtClean="0">
                <a:latin typeface="Calibri" panose="020F0502020204030204" pitchFamily="34" charset="0"/>
                <a:ea typeface="Calibri" panose="020F0502020204030204" pitchFamily="34" charset="0"/>
                <a:cs typeface="Times New Roman" panose="02020603050405020304" pitchFamily="18" charset="0"/>
              </a:rPr>
              <a:t>хипотекарни кредити, </a:t>
            </a:r>
            <a:r>
              <a:rPr lang="ru-RU" i="1" dirty="0">
                <a:latin typeface="Calibri" panose="020F0502020204030204" pitchFamily="34" charset="0"/>
                <a:ea typeface="Calibri" panose="020F0502020204030204" pitchFamily="34" charset="0"/>
                <a:cs typeface="Times New Roman" panose="02020603050405020304" pitchFamily="18" charset="0"/>
              </a:rPr>
              <a:t>полиси за осигурување, инвестициски совети и тргување со хартии од вредност. Целта на секторот е да им помогне на поединците и бизнисите ефикасно да управуваат со своите финансии, да го </a:t>
            </a:r>
            <a:r>
              <a:rPr lang="ru-RU" i="1" dirty="0" smtClean="0">
                <a:latin typeface="Calibri" panose="020F0502020204030204" pitchFamily="34" charset="0"/>
                <a:ea typeface="Calibri" panose="020F0502020204030204" pitchFamily="34" charset="0"/>
                <a:cs typeface="Times New Roman" panose="02020603050405020304" pitchFamily="18" charset="0"/>
              </a:rPr>
              <a:t>зголемуваат </a:t>
            </a:r>
            <a:r>
              <a:rPr lang="ru-RU" i="1" dirty="0">
                <a:latin typeface="Calibri" panose="020F0502020204030204" pitchFamily="34" charset="0"/>
                <a:ea typeface="Calibri" panose="020F0502020204030204" pitchFamily="34" charset="0"/>
                <a:cs typeface="Times New Roman" panose="02020603050405020304" pitchFamily="18" charset="0"/>
              </a:rPr>
              <a:t>своето богатство и да планираат за иднината. Индустријата за финансиски услуги е </a:t>
            </a:r>
            <a:r>
              <a:rPr lang="ru-RU" i="1" dirty="0" smtClean="0">
                <a:latin typeface="Calibri" panose="020F0502020204030204" pitchFamily="34" charset="0"/>
                <a:ea typeface="Calibri" panose="020F0502020204030204" pitchFamily="34" charset="0"/>
                <a:cs typeface="Times New Roman" panose="02020603050405020304" pitchFamily="18" charset="0"/>
              </a:rPr>
              <a:t>клучна </a:t>
            </a:r>
            <a:r>
              <a:rPr lang="ru-RU" i="1" dirty="0">
                <a:latin typeface="Calibri" panose="020F0502020204030204" pitchFamily="34" charset="0"/>
                <a:ea typeface="Calibri" panose="020F0502020204030204" pitchFamily="34" charset="0"/>
                <a:cs typeface="Times New Roman" panose="02020603050405020304" pitchFamily="18" charset="0"/>
              </a:rPr>
              <a:t>компонента на глобалната економија, а нејзиниот успех зависи од стабилноста и довербата на финансиските пазари“.</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723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8152"/>
          <a:stretch/>
        </p:blipFill>
        <p:spPr>
          <a:xfrm>
            <a:off x="0" y="-320955"/>
            <a:ext cx="9144000" cy="1123629"/>
          </a:xfrm>
          <a:prstGeom prst="rect">
            <a:avLst/>
          </a:prstGeom>
        </p:spPr>
      </p:pic>
      <p:sp>
        <p:nvSpPr>
          <p:cNvPr id="2" name="TextBox 1">
            <a:extLst>
              <a:ext uri="{FF2B5EF4-FFF2-40B4-BE49-F238E27FC236}">
                <a16:creationId xmlns:a16="http://schemas.microsoft.com/office/drawing/2014/main" id="{5ABD7553-A32E-6B24-F453-D2F8E0928ACF}"/>
              </a:ext>
            </a:extLst>
          </p:cNvPr>
          <p:cNvSpPr txBox="1"/>
          <p:nvPr/>
        </p:nvSpPr>
        <p:spPr>
          <a:xfrm>
            <a:off x="572185" y="738643"/>
            <a:ext cx="8166100" cy="388696"/>
          </a:xfrm>
          <a:prstGeom prst="rect">
            <a:avLst/>
          </a:prstGeom>
          <a:noFill/>
        </p:spPr>
        <p:txBody>
          <a:bodyPr wrap="square" rtlCol="0">
            <a:spAutoFit/>
          </a:bodyPr>
          <a:lstStyle/>
          <a:p>
            <a:pPr>
              <a:lnSpc>
                <a:spcPct val="107000"/>
              </a:lnSpc>
              <a:spcAft>
                <a:spcPts val="800"/>
              </a:spcAft>
            </a:pPr>
            <a:r>
              <a:rPr lang="mk-MK" b="1" dirty="0" smtClean="0">
                <a:latin typeface="Calibri" panose="020F0502020204030204" pitchFamily="34" charset="0"/>
                <a:ea typeface="Calibri" panose="020F0502020204030204" pitchFamily="34" charset="0"/>
                <a:cs typeface="Times New Roman" panose="02020603050405020304" pitchFamily="18" charset="0"/>
              </a:rPr>
              <a:t>ЗОШТО СЕКТОРОТ НА ФИНАНСИСКИ УСЛУГИ Е ВАЖЕН</a:t>
            </a:r>
            <a:r>
              <a:rPr lang="en-US" b="1" dirty="0" smtClean="0">
                <a:latin typeface="Calibri" panose="020F0502020204030204" pitchFamily="34" charset="0"/>
                <a:ea typeface="Calibri" panose="020F0502020204030204" pitchFamily="34" charset="0"/>
                <a:cs typeface="Times New Roman" panose="02020603050405020304" pitchFamily="18" charset="0"/>
              </a:rPr>
              <a:t>?</a:t>
            </a:r>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8A1546E-6F92-0443-B3F3-B9BEBE3D7797}"/>
              </a:ext>
            </a:extLst>
          </p:cNvPr>
          <p:cNvSpPr txBox="1"/>
          <p:nvPr/>
        </p:nvSpPr>
        <p:spPr>
          <a:xfrm>
            <a:off x="572185" y="1155272"/>
            <a:ext cx="8166100" cy="685059"/>
          </a:xfrm>
          <a:prstGeom prst="rect">
            <a:avLst/>
          </a:prstGeom>
          <a:noFill/>
        </p:spPr>
        <p:txBody>
          <a:bodyPr wrap="square" rtlCol="0">
            <a:spAutoFit/>
          </a:bodyPr>
          <a:lstStyle/>
          <a:p>
            <a:pPr algn="just">
              <a:lnSpc>
                <a:spcPct val="107000"/>
              </a:lnSpc>
              <a:spcAft>
                <a:spcPts val="800"/>
              </a:spcAft>
            </a:pPr>
            <a:r>
              <a:rPr lang="mk-MK" sz="1800" b="1" dirty="0" smtClean="0">
                <a:effectLst/>
                <a:latin typeface="Calibri" panose="020F0502020204030204" pitchFamily="34" charset="0"/>
                <a:ea typeface="Calibri" panose="020F0502020204030204" pitchFamily="34" charset="0"/>
                <a:cs typeface="Times New Roman" panose="02020603050405020304" pitchFamily="18" charset="0"/>
              </a:rPr>
              <a:t>Секторот на финансиски услуги е клучен за економијата и благосостојбата на општеството. </a:t>
            </a:r>
            <a:r>
              <a:rPr lang="mk-MK" sz="1800" dirty="0" smtClean="0">
                <a:effectLst/>
                <a:latin typeface="Calibri" panose="020F0502020204030204" pitchFamily="34" charset="0"/>
                <a:ea typeface="Calibri" panose="020F0502020204030204" pitchFamily="34" charset="0"/>
                <a:cs typeface="Times New Roman" panose="02020603050405020304" pitchFamily="18" charset="0"/>
              </a:rPr>
              <a:t>Еве неколку примери зошто</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8B60D8B4-09E2-0581-8DD4-1FCF6057BD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192930"/>
            <a:ext cx="4318477" cy="2044529"/>
          </a:xfrm>
          <a:prstGeom prst="rect">
            <a:avLst/>
          </a:prstGeom>
        </p:spPr>
      </p:pic>
      <p:sp>
        <p:nvSpPr>
          <p:cNvPr id="10" name="TextBox 9">
            <a:extLst>
              <a:ext uri="{FF2B5EF4-FFF2-40B4-BE49-F238E27FC236}">
                <a16:creationId xmlns:a16="http://schemas.microsoft.com/office/drawing/2014/main" id="{CEC724B7-50A8-DDD4-684F-2E6D9762E534}"/>
              </a:ext>
            </a:extLst>
          </p:cNvPr>
          <p:cNvSpPr txBox="1"/>
          <p:nvPr/>
        </p:nvSpPr>
        <p:spPr>
          <a:xfrm>
            <a:off x="572185" y="2035049"/>
            <a:ext cx="5767893" cy="2679836"/>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mk-MK" b="1" dirty="0" smtClean="0">
                <a:latin typeface="Calibri" panose="020F0502020204030204" pitchFamily="34" charset="0"/>
                <a:ea typeface="Calibri" panose="020F0502020204030204" pitchFamily="34" charset="0"/>
                <a:cs typeface="Times New Roman" panose="02020603050405020304" pitchFamily="18" charset="0"/>
              </a:rPr>
              <a:t>Пристап до кредит</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mk-MK" b="1" dirty="0">
                <a:latin typeface="Calibri" panose="020F0502020204030204" pitchFamily="34" charset="0"/>
                <a:ea typeface="Calibri" panose="020F0502020204030204" pitchFamily="34" charset="0"/>
                <a:cs typeface="Times New Roman" panose="02020603050405020304" pitchFamily="18" charset="0"/>
              </a:rPr>
              <a:t>У</a:t>
            </a:r>
            <a:r>
              <a:rPr lang="mk-MK" sz="1800" b="1" dirty="0" smtClean="0">
                <a:effectLst/>
                <a:latin typeface="Calibri" panose="020F0502020204030204" pitchFamily="34" charset="0"/>
                <a:ea typeface="Calibri" panose="020F0502020204030204" pitchFamily="34" charset="0"/>
                <a:cs typeface="Times New Roman" panose="02020603050405020304" pitchFamily="18" charset="0"/>
              </a:rPr>
              <a:t>правување со богатство</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mk-MK" b="1" dirty="0" smtClean="0">
                <a:latin typeface="Calibri" panose="020F0502020204030204" pitchFamily="34" charset="0"/>
                <a:ea typeface="Calibri" panose="020F0502020204030204" pitchFamily="34" charset="0"/>
                <a:cs typeface="Times New Roman" panose="02020603050405020304" pitchFamily="18" charset="0"/>
              </a:rPr>
              <a:t>Економска стабилност</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mk-MK" sz="1800" b="1" dirty="0" smtClean="0">
                <a:effectLst/>
                <a:latin typeface="Calibri" panose="020F0502020204030204" pitchFamily="34" charset="0"/>
                <a:ea typeface="Calibri" panose="020F0502020204030204" pitchFamily="34" charset="0"/>
                <a:cs typeface="Times New Roman" panose="02020603050405020304" pitchFamily="18" charset="0"/>
              </a:rPr>
              <a:t>Иновации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mk-MK" b="1" dirty="0" smtClean="0">
                <a:latin typeface="Calibri" panose="020F0502020204030204" pitchFamily="34" charset="0"/>
                <a:ea typeface="Calibri" panose="020F0502020204030204" pitchFamily="34" charset="0"/>
                <a:cs typeface="Times New Roman" panose="02020603050405020304" pitchFamily="18" charset="0"/>
              </a:rPr>
              <a:t>Поддршка на претприемништвото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ru-RU" b="1" dirty="0">
                <a:latin typeface="Calibri" panose="020F0502020204030204" pitchFamily="34" charset="0"/>
                <a:ea typeface="Calibri" panose="020F0502020204030204" pitchFamily="34" charset="0"/>
                <a:cs typeface="Times New Roman" panose="02020603050405020304" pitchFamily="18" charset="0"/>
              </a:rPr>
              <a:t>Ја зголемува довербата и куповната моќ на потрошувачите</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16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E345C3E-2780-470E-A08D-45AB4585B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0955"/>
            <a:ext cx="9144000" cy="5142857"/>
          </a:xfrm>
          <a:prstGeom prst="rect">
            <a:avLst/>
          </a:prstGeom>
        </p:spPr>
      </p:pic>
      <p:sp>
        <p:nvSpPr>
          <p:cNvPr id="5" name="TextBox 4">
            <a:extLst>
              <a:ext uri="{FF2B5EF4-FFF2-40B4-BE49-F238E27FC236}">
                <a16:creationId xmlns:a16="http://schemas.microsoft.com/office/drawing/2014/main" id="{08A1546E-6F92-0443-B3F3-B9BEBE3D7797}"/>
              </a:ext>
            </a:extLst>
          </p:cNvPr>
          <p:cNvSpPr txBox="1"/>
          <p:nvPr/>
        </p:nvSpPr>
        <p:spPr>
          <a:xfrm>
            <a:off x="125641" y="777047"/>
            <a:ext cx="7511123" cy="3568926"/>
          </a:xfrm>
          <a:prstGeom prst="rect">
            <a:avLst/>
          </a:prstGeom>
          <a:noFill/>
        </p:spPr>
        <p:txBody>
          <a:bodyPr wrap="square" rtlCol="0">
            <a:spAutoFit/>
          </a:bodyPr>
          <a:lstStyle/>
          <a:p>
            <a:pPr algn="just">
              <a:lnSpc>
                <a:spcPct val="107000"/>
              </a:lnSpc>
              <a:spcAft>
                <a:spcPts val="800"/>
              </a:spcAft>
            </a:pPr>
            <a:r>
              <a:rPr lang="ru-RU" b="1" dirty="0">
                <a:latin typeface="Calibri" panose="020F0502020204030204" pitchFamily="34" charset="0"/>
                <a:ea typeface="Calibri" panose="020F0502020204030204" pitchFamily="34" charset="0"/>
                <a:cs typeface="Times New Roman" panose="02020603050405020304" pitchFamily="18" charset="0"/>
              </a:rPr>
              <a:t>Но, што се случува ако индустријата </a:t>
            </a:r>
            <a:r>
              <a:rPr lang="ru-RU" b="1" dirty="0" smtClean="0">
                <a:latin typeface="Calibri" panose="020F0502020204030204" pitchFamily="34" charset="0"/>
                <a:ea typeface="Calibri" panose="020F0502020204030204" pitchFamily="34" charset="0"/>
                <a:cs typeface="Times New Roman" panose="02020603050405020304" pitchFamily="18" charset="0"/>
              </a:rPr>
              <a:t>на финансиски услуги </a:t>
            </a:r>
            <a:r>
              <a:rPr lang="ru-RU" b="1" dirty="0">
                <a:latin typeface="Calibri" panose="020F0502020204030204" pitchFamily="34" charset="0"/>
                <a:ea typeface="Calibri" panose="020F0502020204030204" pitchFamily="34" charset="0"/>
                <a:cs typeface="Times New Roman" panose="02020603050405020304" pitchFamily="18" charset="0"/>
              </a:rPr>
              <a:t>е недоволно развиена</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ru-RU" dirty="0">
                <a:latin typeface="Calibri" panose="020F0502020204030204" pitchFamily="34" charset="0"/>
                <a:ea typeface="Calibri" panose="020F0502020204030204" pitchFamily="34" charset="0"/>
                <a:cs typeface="Times New Roman" panose="02020603050405020304" pitchFamily="18" charset="0"/>
              </a:rPr>
              <a:t>Неуспешниот и слаб финансиски систем може да ја вовлече </a:t>
            </a:r>
            <a:r>
              <a:rPr lang="ru-RU" b="1" dirty="0">
                <a:latin typeface="Calibri" panose="020F0502020204030204" pitchFamily="34" charset="0"/>
                <a:ea typeface="Calibri" panose="020F0502020204030204" pitchFamily="34" charset="0"/>
                <a:cs typeface="Times New Roman" panose="02020603050405020304" pitchFamily="18" charset="0"/>
              </a:rPr>
              <a:t>економијата во рецесија што ќе доведе до</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r>
              <a:rPr lang="ru-RU" dirty="0">
                <a:latin typeface="Calibri" panose="020F0502020204030204" pitchFamily="34" charset="0"/>
                <a:ea typeface="Calibri" panose="020F0502020204030204" pitchFamily="34" charset="0"/>
                <a:cs typeface="Times New Roman" panose="02020603050405020304" pitchFamily="18" charset="0"/>
              </a:rPr>
              <a:t>Н</a:t>
            </a:r>
            <a:r>
              <a:rPr lang="ru-RU" dirty="0" smtClean="0">
                <a:latin typeface="Calibri" panose="020F0502020204030204" pitchFamily="34" charset="0"/>
                <a:ea typeface="Calibri" panose="020F0502020204030204" pitchFamily="34" charset="0"/>
                <a:cs typeface="Times New Roman" panose="02020603050405020304" pitchFamily="18" charset="0"/>
              </a:rPr>
              <a:t>амалена </a:t>
            </a:r>
            <a:r>
              <a:rPr lang="ru-RU" dirty="0">
                <a:latin typeface="Calibri" panose="020F0502020204030204" pitchFamily="34" charset="0"/>
                <a:ea typeface="Calibri" panose="020F0502020204030204" pitchFamily="34" charset="0"/>
                <a:cs typeface="Times New Roman" panose="02020603050405020304" pitchFamily="18" charset="0"/>
              </a:rPr>
              <a:t>кредитна активност од страна на финансиските институции.</a:t>
            </a:r>
          </a:p>
          <a:p>
            <a:pPr marL="285750" indent="-285750" algn="just">
              <a:lnSpc>
                <a:spcPct val="107000"/>
              </a:lnSpc>
              <a:spcAft>
                <a:spcPts val="800"/>
              </a:spcAft>
              <a:buFontTx/>
              <a:buChar char="-"/>
            </a:pPr>
            <a:r>
              <a:rPr lang="ru-RU" dirty="0">
                <a:latin typeface="Calibri" panose="020F0502020204030204" pitchFamily="34" charset="0"/>
                <a:ea typeface="Calibri" panose="020F0502020204030204" pitchFamily="34" charset="0"/>
                <a:cs typeface="Times New Roman" panose="02020603050405020304" pitchFamily="18" charset="0"/>
              </a:rPr>
              <a:t>Пад на економската активност, а со тоа и зголемување на невработеноста.</a:t>
            </a:r>
          </a:p>
          <a:p>
            <a:pPr marL="285750" indent="-285750" algn="just">
              <a:lnSpc>
                <a:spcPct val="107000"/>
              </a:lnSpc>
              <a:spcAft>
                <a:spcPts val="800"/>
              </a:spcAft>
              <a:buFontTx/>
              <a:buChar char="-"/>
            </a:pPr>
            <a:r>
              <a:rPr lang="ru-RU" dirty="0" smtClean="0">
                <a:latin typeface="Calibri" panose="020F0502020204030204" pitchFamily="34" charset="0"/>
                <a:ea typeface="Calibri" panose="020F0502020204030204" pitchFamily="34" charset="0"/>
                <a:cs typeface="Times New Roman" panose="02020603050405020304" pitchFamily="18" charset="0"/>
              </a:rPr>
              <a:t>Нагло зголемување на паричната маса во оптек </a:t>
            </a:r>
            <a:r>
              <a:rPr lang="ru-RU" dirty="0">
                <a:latin typeface="Calibri" panose="020F0502020204030204" pitchFamily="34" charset="0"/>
                <a:ea typeface="Calibri" panose="020F0502020204030204" pitchFamily="34" charset="0"/>
                <a:cs typeface="Times New Roman" panose="02020603050405020304" pitchFamily="18" charset="0"/>
              </a:rPr>
              <a:t>(поради недостаток на регулативи), што може да доведе до инфлација.</a:t>
            </a:r>
          </a:p>
          <a:p>
            <a:pPr marL="285750" indent="-285750" algn="just">
              <a:lnSpc>
                <a:spcPct val="107000"/>
              </a:lnSpc>
              <a:spcAft>
                <a:spcPts val="800"/>
              </a:spcAft>
              <a:buFontTx/>
              <a:buChar char="-"/>
            </a:pPr>
            <a:r>
              <a:rPr lang="ru-RU" dirty="0">
                <a:latin typeface="Calibri" panose="020F0502020204030204" pitchFamily="34" charset="0"/>
                <a:ea typeface="Calibri" panose="020F0502020204030204" pitchFamily="34" charset="0"/>
                <a:cs typeface="Times New Roman" panose="02020603050405020304" pitchFamily="18" charset="0"/>
              </a:rPr>
              <a:t>Недостаток на </a:t>
            </a:r>
            <a:r>
              <a:rPr lang="ru-RU" dirty="0" smtClean="0">
                <a:latin typeface="Calibri" panose="020F0502020204030204" pitchFamily="34" charset="0"/>
                <a:ea typeface="Calibri" panose="020F0502020204030204" pitchFamily="34" charset="0"/>
                <a:cs typeface="Times New Roman" panose="02020603050405020304" pitchFamily="18" charset="0"/>
              </a:rPr>
              <a:t>девизи и </a:t>
            </a:r>
            <a:r>
              <a:rPr lang="ru-RU" dirty="0">
                <a:latin typeface="Calibri" panose="020F0502020204030204" pitchFamily="34" charset="0"/>
                <a:ea typeface="Calibri" panose="020F0502020204030204" pitchFamily="34" charset="0"/>
                <a:cs typeface="Times New Roman" panose="02020603050405020304" pitchFamily="18" charset="0"/>
              </a:rPr>
              <a:t>зголемени </a:t>
            </a:r>
            <a:r>
              <a:rPr lang="ru-RU" dirty="0" smtClean="0">
                <a:latin typeface="Calibri" panose="020F0502020204030204" pitchFamily="34" charset="0"/>
                <a:ea typeface="Calibri" panose="020F0502020204030204" pitchFamily="34" charset="0"/>
                <a:cs typeface="Times New Roman" panose="02020603050405020304" pitchFamily="18" charset="0"/>
              </a:rPr>
              <a:t>трошоци.</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r>
              <a:rPr lang="ru-RU" dirty="0" smtClean="0">
                <a:latin typeface="Calibri" panose="020F0502020204030204" pitchFamily="34" charset="0"/>
                <a:ea typeface="Calibri" panose="020F0502020204030204" pitchFamily="34" charset="0"/>
                <a:cs typeface="Times New Roman" panose="02020603050405020304" pitchFamily="18" charset="0"/>
              </a:rPr>
              <a:t>Рестриктивна владина политика.</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Chart, histogram&#10;&#10;Description automatically generated">
            <a:extLst>
              <a:ext uri="{FF2B5EF4-FFF2-40B4-BE49-F238E27FC236}">
                <a16:creationId xmlns:a16="http://schemas.microsoft.com/office/drawing/2014/main" id="{1F531A1F-1915-BC6C-9581-D608652C68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0087">
            <a:off x="4965954" y="2561510"/>
            <a:ext cx="4572000" cy="3046809"/>
          </a:xfrm>
          <a:prstGeom prst="rect">
            <a:avLst/>
          </a:prstGeom>
        </p:spPr>
      </p:pic>
    </p:spTree>
    <p:extLst>
      <p:ext uri="{BB962C8B-B14F-4D97-AF65-F5344CB8AC3E}">
        <p14:creationId xmlns:p14="http://schemas.microsoft.com/office/powerpoint/2010/main" val="1785516676"/>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7995</TotalTime>
  <Words>6876</Words>
  <Application>Microsoft Office PowerPoint</Application>
  <PresentationFormat>On-screen Show (16:9)</PresentationFormat>
  <Paragraphs>412</Paragraphs>
  <Slides>27</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-apple-system</vt:lpstr>
      <vt:lpstr>Arial</vt:lpstr>
      <vt:lpstr>Calibri</vt:lpstr>
      <vt:lpstr>Calibri Light</vt:lpstr>
      <vt:lpstr>Gilroy Heavy</vt:lpstr>
      <vt:lpstr>Lato</vt:lpstr>
      <vt:lpstr>Segoe UI</vt:lpstr>
      <vt:lpstr>Söhne</vt:lpstr>
      <vt:lpstr>Symbol</vt:lpstr>
      <vt:lpstr>Times New Roman</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User1</cp:lastModifiedBy>
  <cp:revision>134</cp:revision>
  <dcterms:created xsi:type="dcterms:W3CDTF">2022-03-09T08:32:52Z</dcterms:created>
  <dcterms:modified xsi:type="dcterms:W3CDTF">2023-07-20T14:09:15Z</dcterms:modified>
</cp:coreProperties>
</file>