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4"/>
  </p:notesMasterIdLst>
  <p:sldIdLst>
    <p:sldId id="256" r:id="rId2"/>
    <p:sldId id="257" r:id="rId3"/>
    <p:sldId id="288" r:id="rId4"/>
    <p:sldId id="289" r:id="rId5"/>
    <p:sldId id="261" r:id="rId6"/>
    <p:sldId id="262" r:id="rId7"/>
    <p:sldId id="263" r:id="rId8"/>
    <p:sldId id="264" r:id="rId9"/>
    <p:sldId id="265" r:id="rId10"/>
    <p:sldId id="266" r:id="rId11"/>
    <p:sldId id="267" r:id="rId12"/>
    <p:sldId id="268" r:id="rId13"/>
    <p:sldId id="269" r:id="rId14"/>
    <p:sldId id="290"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hWNaVBAoa/HqZ0rARtzqqD14xVP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D0EAB39-C366-4FA7-AC6F-1E6EF222453A}">
  <a:tblStyle styleId="{FD0EAB39-C366-4FA7-AC6F-1E6EF222453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651" autoAdjust="0"/>
  </p:normalViewPr>
  <p:slideViewPr>
    <p:cSldViewPr snapToGrid="0">
      <p:cViewPr varScale="1">
        <p:scale>
          <a:sx n="79" d="100"/>
          <a:sy n="79" d="100"/>
        </p:scale>
        <p:origin x="108" y="104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customschemas.google.com/relationships/presentationmetadata" Target="meta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investopedia.com/family-finances-4689715"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apa.org/topics/money/family"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mk-MK" b="1" i="1" dirty="0" smtClean="0"/>
              <a:t>Забелешки</a:t>
            </a:r>
            <a:r>
              <a:rPr lang="en-US" b="1" i="1" dirty="0" smtClean="0"/>
              <a:t>:</a:t>
            </a:r>
            <a:r>
              <a:rPr lang="mk-MK" b="1" i="1" dirty="0" smtClean="0"/>
              <a:t>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just" rtl="0">
              <a:spcBef>
                <a:spcPts val="0"/>
              </a:spcBef>
              <a:spcAft>
                <a:spcPts val="0"/>
              </a:spcAft>
              <a:buNone/>
            </a:pPr>
            <a:r>
              <a:rPr lang="en-US" dirty="0"/>
              <a:t>The Role of the Trainer in this Training Provision and especially in this Module is supporting the learners (who are supposed to be young people with low level of financial knowledge or completely lacking it) and giving them real life examples of the definitions, and the basic terms and concepts of Financial Literacy. Furthermore, the aim is to make the learners think and understand why it is very important to be Financially Literate and to make them understand that Financial Literacy is not only for people working in finance but for everyone, especially young people who are just starting to manage their money by themselves and who have so many important financial decisions awaiting ahead.</a:t>
            </a:r>
            <a:endParaRPr dirty="0"/>
          </a:p>
          <a:p>
            <a:pPr marL="0" lvl="0" indent="0" algn="just" rtl="0">
              <a:spcBef>
                <a:spcPts val="0"/>
              </a:spcBef>
              <a:spcAft>
                <a:spcPts val="0"/>
              </a:spcAft>
              <a:buNone/>
            </a:pPr>
            <a:endParaRPr dirty="0"/>
          </a:p>
          <a:p>
            <a:pPr marL="0" lvl="0" indent="0" algn="just" rtl="0">
              <a:spcBef>
                <a:spcPts val="0"/>
              </a:spcBef>
              <a:spcAft>
                <a:spcPts val="0"/>
              </a:spcAft>
              <a:buNone/>
            </a:pPr>
            <a:r>
              <a:rPr lang="en-US" dirty="0"/>
              <a:t>To make learning sessions attractive for the trainees, the facilitator is encouraged to revise the Module prior to the training and to adapt the learning outcomes to the target group.</a:t>
            </a: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3dfb39c1d0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g23dfb39c1d0_0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mk-MK" b="1" i="1" dirty="0" smtClean="0"/>
              <a:t>Забелешки: /</a:t>
            </a:r>
            <a:endParaRPr lang="mk-MK" dirty="0" smtClean="0"/>
          </a:p>
        </p:txBody>
      </p:sp>
      <p:sp>
        <p:nvSpPr>
          <p:cNvPr id="161" name="Google Shape;161;g23dfb39c1d0_0_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3dfb39c1d0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23dfb39c1d0_0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mk-MK" b="1" i="1" dirty="0" smtClean="0"/>
              <a:t>Забелешки: /</a:t>
            </a:r>
            <a:endParaRPr lang="mk-MK" dirty="0" smtClean="0"/>
          </a:p>
        </p:txBody>
      </p:sp>
      <p:sp>
        <p:nvSpPr>
          <p:cNvPr id="169" name="Google Shape;169;g23dfb39c1d0_0_2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3dfb39c1d0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g23dfb39c1d0_0_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mk-MK" b="1" i="1" dirty="0" smtClean="0"/>
              <a:t>Забелешки: /</a:t>
            </a:r>
            <a:endParaRPr lang="mk-MK" dirty="0" smtClean="0"/>
          </a:p>
        </p:txBody>
      </p:sp>
      <p:sp>
        <p:nvSpPr>
          <p:cNvPr id="177" name="Google Shape;177;g23dfb39c1d0_0_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3dfb39c1d0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g23dfb39c1d0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mk-MK" b="1" i="1" dirty="0" smtClean="0"/>
              <a:t>Забелешки: /</a:t>
            </a:r>
            <a:endParaRPr lang="mk-MK" dirty="0" smtClean="0"/>
          </a:p>
          <a:p>
            <a:pPr marL="0" lvl="0" indent="0" algn="l" rtl="0">
              <a:spcBef>
                <a:spcPts val="0"/>
              </a:spcBef>
              <a:spcAft>
                <a:spcPts val="0"/>
              </a:spcAft>
              <a:buNone/>
            </a:pPr>
            <a:endParaRPr dirty="0"/>
          </a:p>
        </p:txBody>
      </p:sp>
      <p:sp>
        <p:nvSpPr>
          <p:cNvPr id="185" name="Google Shape;185;g23dfb39c1d0_0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3dfb39c1d0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g23dfb39c1d0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mk-MK" b="1" i="1" dirty="0" smtClean="0"/>
              <a:t>Забелешки: /</a:t>
            </a:r>
            <a:endParaRPr lang="mk-MK" dirty="0" smtClean="0"/>
          </a:p>
          <a:p>
            <a:pPr marL="0" lvl="0" indent="0" algn="l" rtl="0">
              <a:spcBef>
                <a:spcPts val="0"/>
              </a:spcBef>
              <a:spcAft>
                <a:spcPts val="0"/>
              </a:spcAft>
              <a:buNone/>
            </a:pPr>
            <a:endParaRPr dirty="0"/>
          </a:p>
        </p:txBody>
      </p:sp>
      <p:sp>
        <p:nvSpPr>
          <p:cNvPr id="185" name="Google Shape;185;g23dfb39c1d0_0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2714172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3dfb39c1d0_0_2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23dfb39c1d0_0_2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mk-MK" b="1" i="1" dirty="0" smtClean="0"/>
              <a:t>Забелешки: /</a:t>
            </a:r>
            <a:endParaRPr lang="mk-MK" dirty="0" smtClean="0"/>
          </a:p>
        </p:txBody>
      </p:sp>
      <p:sp>
        <p:nvSpPr>
          <p:cNvPr id="194" name="Google Shape;194;g23dfb39c1d0_0_2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3dfb39c1d0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23dfb39c1d0_0_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mk-MK" b="1" i="1" dirty="0" smtClean="0"/>
              <a:t>Забелешки: /</a:t>
            </a:r>
            <a:endParaRPr lang="mk-MK" dirty="0" smtClean="0"/>
          </a:p>
        </p:txBody>
      </p:sp>
      <p:sp>
        <p:nvSpPr>
          <p:cNvPr id="203" name="Google Shape;203;g23dfb39c1d0_0_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3dfb39c1d0_0_1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23dfb39c1d0_0_1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mk-MK" b="1" i="1" dirty="0" smtClean="0"/>
              <a:t>Забелешки: /</a:t>
            </a:r>
            <a:endParaRPr lang="mk-MK" dirty="0" smtClean="0"/>
          </a:p>
        </p:txBody>
      </p:sp>
      <p:sp>
        <p:nvSpPr>
          <p:cNvPr id="213" name="Google Shape;213;g23dfb39c1d0_0_18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3dfb39c1d0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g23dfb39c1d0_0_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mk-MK" b="1" i="1" dirty="0" smtClean="0"/>
              <a:t>Забелешки: /</a:t>
            </a:r>
            <a:endParaRPr lang="mk-MK" dirty="0" smtClean="0"/>
          </a:p>
        </p:txBody>
      </p:sp>
      <p:sp>
        <p:nvSpPr>
          <p:cNvPr id="220" name="Google Shape;220;g23dfb39c1d0_0_6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3dfb39c1d0_0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23dfb39c1d0_0_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mk-MK" b="1" i="1" dirty="0" smtClean="0"/>
              <a:t>Забелешки: /</a:t>
            </a:r>
            <a:endParaRPr lang="mk-MK" dirty="0" smtClean="0"/>
          </a:p>
        </p:txBody>
      </p:sp>
      <p:sp>
        <p:nvSpPr>
          <p:cNvPr id="229" name="Google Shape;229;g23dfb39c1d0_0_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mk-MK" b="1" i="1" dirty="0" smtClean="0"/>
              <a:t>Забелешки: /</a:t>
            </a:r>
            <a:endParaRPr lang="mk-MK" dirty="0" smtClean="0"/>
          </a:p>
          <a:p>
            <a:pPr marL="0" lvl="0" indent="0" algn="l" rtl="0">
              <a:spcBef>
                <a:spcPts val="0"/>
              </a:spcBef>
              <a:spcAft>
                <a:spcPts val="0"/>
              </a:spcAft>
              <a:buNone/>
            </a:pPr>
            <a:endParaRPr b="0" i="0" dirty="0"/>
          </a:p>
          <a:p>
            <a:pPr marL="0" lvl="0" indent="0" algn="l" rtl="0">
              <a:spcBef>
                <a:spcPts val="0"/>
              </a:spcBef>
              <a:spcAft>
                <a:spcPts val="0"/>
              </a:spcAft>
              <a:buNone/>
            </a:pPr>
            <a:endParaRPr b="0" i="0" dirty="0"/>
          </a:p>
        </p:txBody>
      </p:sp>
      <p:sp>
        <p:nvSpPr>
          <p:cNvPr id="93" name="Google Shape;9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3dfb39c1d0_0_1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23dfb39c1d0_0_1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mk-MK" b="1" i="1" dirty="0" smtClean="0"/>
              <a:t>Забелешки: /</a:t>
            </a:r>
            <a:endParaRPr lang="mk-MK" dirty="0" smtClean="0"/>
          </a:p>
        </p:txBody>
      </p:sp>
      <p:sp>
        <p:nvSpPr>
          <p:cNvPr id="237" name="Google Shape;237;g23dfb39c1d0_0_17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3dfb39c1d0_0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g23dfb39c1d0_0_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mk-MK" b="1" i="1" dirty="0" smtClean="0"/>
              <a:t>Забелешки: /</a:t>
            </a:r>
            <a:endParaRPr lang="mk-MK" dirty="0" smtClean="0"/>
          </a:p>
        </p:txBody>
      </p:sp>
      <p:sp>
        <p:nvSpPr>
          <p:cNvPr id="245" name="Google Shape;245;g23dfb39c1d0_0_8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Calibri"/>
              <a:buNone/>
              <a:tabLst/>
              <a:defRPr/>
            </a:pPr>
            <a:r>
              <a:rPr lang="mk-MK" sz="1400" b="1" i="1" dirty="0" smtClean="0"/>
              <a:t>Забелешки: </a:t>
            </a:r>
            <a:endParaRPr dirty="0"/>
          </a:p>
          <a:p>
            <a:pPr marL="0" marR="0" lvl="0" indent="0" algn="l" rtl="0">
              <a:lnSpc>
                <a:spcPct val="100000"/>
              </a:lnSpc>
              <a:spcBef>
                <a:spcPts val="0"/>
              </a:spcBef>
              <a:spcAft>
                <a:spcPts val="0"/>
              </a:spcAft>
              <a:buClr>
                <a:schemeClr val="dk1"/>
              </a:buClr>
              <a:buSzPts val="1400"/>
              <a:buFont typeface="Calibri"/>
              <a:buNone/>
            </a:pPr>
            <a:endParaRPr sz="1400" b="1" i="1" dirty="0"/>
          </a:p>
          <a:p>
            <a:pPr marL="0" lvl="0" indent="0" algn="l" rtl="0">
              <a:spcBef>
                <a:spcPts val="0"/>
              </a:spcBef>
              <a:spcAft>
                <a:spcPts val="0"/>
              </a:spcAft>
              <a:buNone/>
            </a:pPr>
            <a:r>
              <a:rPr lang="mk-MK" sz="1400" b="1" dirty="0" smtClean="0">
                <a:solidFill>
                  <a:schemeClr val="dk1"/>
                </a:solidFill>
                <a:latin typeface="Calibri"/>
                <a:ea typeface="Calibri"/>
                <a:cs typeface="Calibri"/>
                <a:sym typeface="Calibri"/>
              </a:rPr>
              <a:t>Чекор</a:t>
            </a:r>
            <a:r>
              <a:rPr lang="en-US" sz="1400" b="1" dirty="0" smtClean="0">
                <a:solidFill>
                  <a:schemeClr val="dk1"/>
                </a:solidFill>
                <a:latin typeface="Calibri"/>
                <a:ea typeface="Calibri"/>
                <a:cs typeface="Calibri"/>
                <a:sym typeface="Calibri"/>
              </a:rPr>
              <a:t> </a:t>
            </a:r>
            <a:r>
              <a:rPr lang="en-US" sz="1400" b="1" dirty="0">
                <a:solidFill>
                  <a:schemeClr val="dk1"/>
                </a:solidFill>
                <a:latin typeface="Calibri"/>
                <a:ea typeface="Calibri"/>
                <a:cs typeface="Calibri"/>
                <a:sym typeface="Calibri"/>
              </a:rPr>
              <a:t>1: </a:t>
            </a:r>
            <a:r>
              <a:rPr lang="mk-MK" sz="1400" dirty="0" smtClean="0">
                <a:solidFill>
                  <a:schemeClr val="dk1"/>
                </a:solidFill>
                <a:latin typeface="Calibri"/>
                <a:ea typeface="Calibri"/>
                <a:cs typeface="Calibri"/>
                <a:sym typeface="Calibri"/>
              </a:rPr>
              <a:t>Фасилитаторот ја подготвува студијата на случај и ја дистрибуира до групата, а потоа ја воведува активноста.</a:t>
            </a:r>
            <a:r>
              <a:rPr lang="en-US" sz="1400" dirty="0" smtClean="0">
                <a:solidFill>
                  <a:schemeClr val="dk1"/>
                </a:solidFill>
                <a:latin typeface="Calibri"/>
                <a:ea typeface="Calibri"/>
                <a:cs typeface="Calibri"/>
                <a:sym typeface="Calibri"/>
              </a:rPr>
              <a:t>.</a:t>
            </a:r>
            <a:endParaRPr dirty="0"/>
          </a:p>
          <a:p>
            <a:pPr marL="0" lvl="0" indent="0" algn="l" rtl="0">
              <a:spcBef>
                <a:spcPts val="0"/>
              </a:spcBef>
              <a:spcAft>
                <a:spcPts val="0"/>
              </a:spcAft>
              <a:buNone/>
            </a:pPr>
            <a:r>
              <a:rPr lang="en-US" sz="1400" b="1" dirty="0">
                <a:solidFill>
                  <a:schemeClr val="dk1"/>
                </a:solidFill>
                <a:latin typeface="Calibri"/>
                <a:ea typeface="Calibri"/>
                <a:cs typeface="Calibri"/>
                <a:sym typeface="Calibri"/>
              </a:rPr>
              <a:t> </a:t>
            </a:r>
            <a:endParaRPr sz="1400" dirty="0">
              <a:solidFill>
                <a:schemeClr val="dk1"/>
              </a:solidFill>
              <a:latin typeface="Calibri"/>
              <a:ea typeface="Calibri"/>
              <a:cs typeface="Calibri"/>
              <a:sym typeface="Calibri"/>
            </a:endParaRPr>
          </a:p>
          <a:p>
            <a:pPr marL="0" lvl="0" indent="0" algn="l" rtl="0">
              <a:spcBef>
                <a:spcPts val="0"/>
              </a:spcBef>
              <a:spcAft>
                <a:spcPts val="0"/>
              </a:spcAft>
              <a:buNone/>
            </a:pPr>
            <a:r>
              <a:rPr lang="mk-MK" sz="1400" b="1" dirty="0" smtClean="0">
                <a:solidFill>
                  <a:schemeClr val="dk1"/>
                </a:solidFill>
                <a:latin typeface="Calibri"/>
                <a:ea typeface="Calibri"/>
                <a:cs typeface="Calibri"/>
                <a:sym typeface="Calibri"/>
              </a:rPr>
              <a:t>Чекор</a:t>
            </a:r>
            <a:r>
              <a:rPr lang="en-US" sz="1400" b="1" dirty="0" smtClean="0">
                <a:solidFill>
                  <a:schemeClr val="dk1"/>
                </a:solidFill>
                <a:latin typeface="Calibri"/>
                <a:ea typeface="Calibri"/>
                <a:cs typeface="Calibri"/>
                <a:sym typeface="Calibri"/>
              </a:rPr>
              <a:t> </a:t>
            </a:r>
            <a:r>
              <a:rPr lang="en-US" sz="1400" b="1" dirty="0">
                <a:solidFill>
                  <a:schemeClr val="dk1"/>
                </a:solidFill>
                <a:latin typeface="Calibri"/>
                <a:ea typeface="Calibri"/>
                <a:cs typeface="Calibri"/>
                <a:sym typeface="Calibri"/>
              </a:rPr>
              <a:t>2: </a:t>
            </a:r>
            <a:r>
              <a:rPr lang="mk-MK" sz="1400" dirty="0" smtClean="0">
                <a:solidFill>
                  <a:schemeClr val="dk1"/>
                </a:solidFill>
                <a:latin typeface="Calibri"/>
                <a:ea typeface="Calibri"/>
                <a:cs typeface="Calibri"/>
                <a:sym typeface="Calibri"/>
              </a:rPr>
              <a:t>Студија на случај</a:t>
            </a:r>
          </a:p>
          <a:p>
            <a:pPr marL="0" lvl="0" indent="0" algn="l" rtl="0">
              <a:spcBef>
                <a:spcPts val="0"/>
              </a:spcBef>
              <a:spcAft>
                <a:spcPts val="0"/>
              </a:spcAft>
              <a:buNone/>
            </a:pPr>
            <a:r>
              <a:rPr lang="en-US" sz="1400" b="1" dirty="0">
                <a:solidFill>
                  <a:schemeClr val="dk1"/>
                </a:solidFill>
                <a:latin typeface="Calibri"/>
                <a:ea typeface="Calibri"/>
                <a:cs typeface="Calibri"/>
                <a:sym typeface="Calibri"/>
              </a:rPr>
              <a:t> </a:t>
            </a:r>
            <a:endParaRPr sz="1400" dirty="0">
              <a:solidFill>
                <a:schemeClr val="dk1"/>
              </a:solidFill>
              <a:latin typeface="Calibri"/>
              <a:ea typeface="Calibri"/>
              <a:cs typeface="Calibri"/>
              <a:sym typeface="Calibri"/>
            </a:endParaRPr>
          </a:p>
          <a:p>
            <a:pPr marL="0" lvl="0" indent="0" algn="l" rtl="0">
              <a:spcBef>
                <a:spcPts val="0"/>
              </a:spcBef>
              <a:spcAft>
                <a:spcPts val="0"/>
              </a:spcAft>
              <a:buNone/>
            </a:pPr>
            <a:r>
              <a:rPr lang="mk-MK" sz="1400" b="1" dirty="0" smtClean="0">
                <a:solidFill>
                  <a:schemeClr val="dk1"/>
                </a:solidFill>
                <a:latin typeface="Calibri"/>
                <a:ea typeface="Calibri"/>
                <a:cs typeface="Calibri"/>
                <a:sym typeface="Calibri"/>
              </a:rPr>
              <a:t>Чекор</a:t>
            </a:r>
            <a:r>
              <a:rPr lang="en-US" sz="1400" b="1" dirty="0" smtClean="0">
                <a:solidFill>
                  <a:schemeClr val="dk1"/>
                </a:solidFill>
                <a:latin typeface="Calibri"/>
                <a:ea typeface="Calibri"/>
                <a:cs typeface="Calibri"/>
                <a:sym typeface="Calibri"/>
              </a:rPr>
              <a:t> </a:t>
            </a:r>
            <a:r>
              <a:rPr lang="en-US" sz="1400" b="1" dirty="0">
                <a:solidFill>
                  <a:schemeClr val="dk1"/>
                </a:solidFill>
                <a:latin typeface="Calibri"/>
                <a:ea typeface="Calibri"/>
                <a:cs typeface="Calibri"/>
                <a:sym typeface="Calibri"/>
              </a:rPr>
              <a:t>3: </a:t>
            </a:r>
            <a:r>
              <a:rPr lang="mk-MK" sz="1400" dirty="0" smtClean="0">
                <a:solidFill>
                  <a:schemeClr val="dk1"/>
                </a:solidFill>
                <a:latin typeface="Calibri"/>
                <a:ea typeface="Calibri"/>
                <a:cs typeface="Calibri"/>
                <a:sym typeface="Calibri"/>
              </a:rPr>
              <a:t>Вежбата е проследена со презентации и сесии лице в лице или квиз.</a:t>
            </a:r>
            <a:r>
              <a:rPr lang="en-US" sz="1400" dirty="0">
                <a:solidFill>
                  <a:schemeClr val="dk1"/>
                </a:solidFill>
                <a:latin typeface="Calibri"/>
                <a:ea typeface="Calibri"/>
                <a:cs typeface="Calibri"/>
                <a:sym typeface="Calibri"/>
              </a:rPr>
              <a:t> </a:t>
            </a:r>
            <a:r>
              <a:rPr lang="mk-MK" sz="1400" dirty="0" smtClean="0">
                <a:solidFill>
                  <a:schemeClr val="dk1"/>
                </a:solidFill>
                <a:latin typeface="Calibri"/>
                <a:ea typeface="Calibri"/>
                <a:cs typeface="Calibri"/>
                <a:sym typeface="Calibri"/>
              </a:rPr>
              <a:t>Практична задача: Искористете</a:t>
            </a:r>
            <a:r>
              <a:rPr lang="mk-MK" sz="1400" baseline="0" dirty="0" smtClean="0">
                <a:solidFill>
                  <a:schemeClr val="dk1"/>
                </a:solidFill>
                <a:latin typeface="Calibri"/>
                <a:ea typeface="Calibri"/>
                <a:cs typeface="Calibri"/>
                <a:sym typeface="Calibri"/>
              </a:rPr>
              <a:t> ја оваа вежба </a:t>
            </a:r>
            <a:r>
              <a:rPr lang="mk-MK" sz="1400" dirty="0" smtClean="0">
                <a:solidFill>
                  <a:schemeClr val="dk1"/>
                </a:solidFill>
                <a:latin typeface="Calibri"/>
                <a:ea typeface="Calibri"/>
                <a:cs typeface="Calibri"/>
                <a:sym typeface="Calibri"/>
              </a:rPr>
              <a:t>со следните прашања за да разговарате на темата со учесниците и да извлечете заклучоци.</a:t>
            </a:r>
            <a:endParaRPr dirty="0"/>
          </a:p>
          <a:p>
            <a:pPr marL="0" lvl="0" indent="0" algn="l" rtl="0">
              <a:spcBef>
                <a:spcPts val="0"/>
              </a:spcBef>
              <a:spcAft>
                <a:spcPts val="0"/>
              </a:spcAft>
              <a:buNone/>
            </a:pPr>
            <a:r>
              <a:rPr lang="mk-MK" sz="1400" b="1" dirty="0" smtClean="0">
                <a:solidFill>
                  <a:schemeClr val="dk1"/>
                </a:solidFill>
                <a:latin typeface="Calibri"/>
                <a:ea typeface="Calibri"/>
                <a:cs typeface="Calibri"/>
                <a:sym typeface="Calibri"/>
              </a:rPr>
              <a:t>Прашања</a:t>
            </a:r>
            <a:r>
              <a:rPr lang="en-US" sz="1400" b="1" dirty="0" smtClean="0">
                <a:solidFill>
                  <a:schemeClr val="dk1"/>
                </a:solidFill>
                <a:latin typeface="Calibri"/>
                <a:ea typeface="Calibri"/>
                <a:cs typeface="Calibri"/>
                <a:sym typeface="Calibri"/>
              </a:rPr>
              <a:t>: </a:t>
            </a:r>
            <a:endParaRPr dirty="0"/>
          </a:p>
          <a:p>
            <a:pPr marL="285750" lvl="0" indent="-285750">
              <a:buClr>
                <a:schemeClr val="dk1"/>
              </a:buClr>
              <a:buSzPts val="1800"/>
              <a:buFont typeface="Noto Sans Symbols"/>
              <a:buChar char="✔"/>
            </a:pPr>
            <a:r>
              <a:rPr lang="mk-MK" sz="1800" dirty="0" smtClean="0">
                <a:solidFill>
                  <a:schemeClr val="dk1"/>
                </a:solidFill>
                <a:latin typeface="Calibri"/>
                <a:ea typeface="Calibri"/>
                <a:cs typeface="Calibri"/>
                <a:sym typeface="Calibri"/>
              </a:rPr>
              <a:t>Што чувствувате за студијата на случај, од ваша перспектива? </a:t>
            </a:r>
            <a:endParaRPr lang="mk-MK" sz="2000" dirty="0" smtClean="0">
              <a:solidFill>
                <a:schemeClr val="dk1"/>
              </a:solidFill>
              <a:latin typeface="Calibri"/>
              <a:ea typeface="Calibri"/>
              <a:cs typeface="Calibri"/>
              <a:sym typeface="Calibri"/>
            </a:endParaRPr>
          </a:p>
          <a:p>
            <a:pPr marL="285750" lvl="0" indent="-285750">
              <a:buClr>
                <a:schemeClr val="dk1"/>
              </a:buClr>
              <a:buSzPts val="1800"/>
              <a:buFont typeface="Noto Sans Symbols"/>
              <a:buChar char="✔"/>
            </a:pPr>
            <a:r>
              <a:rPr lang="mk-MK" sz="1800" dirty="0" smtClean="0">
                <a:solidFill>
                  <a:schemeClr val="dk1"/>
                </a:solidFill>
                <a:latin typeface="Calibri"/>
                <a:ea typeface="Calibri"/>
                <a:cs typeface="Calibri"/>
                <a:sym typeface="Calibri"/>
              </a:rPr>
              <a:t>Како можете да ја користите оваа вежба во реалниот живот?</a:t>
            </a:r>
            <a:endParaRPr lang="mk-MK" dirty="0" smtClean="0"/>
          </a:p>
          <a:p>
            <a:pPr marL="457200" lvl="1" indent="0" algn="l" rtl="0">
              <a:spcBef>
                <a:spcPts val="0"/>
              </a:spcBef>
              <a:spcAft>
                <a:spcPts val="0"/>
              </a:spcAft>
              <a:buNone/>
            </a:pPr>
            <a:endParaRPr sz="1400" dirty="0">
              <a:solidFill>
                <a:schemeClr val="dk1"/>
              </a:solidFill>
              <a:latin typeface="Calibri"/>
              <a:ea typeface="Calibri"/>
              <a:cs typeface="Calibri"/>
              <a:sym typeface="Calibri"/>
            </a:endParaRPr>
          </a:p>
          <a:p>
            <a:pPr lvl="0"/>
            <a:r>
              <a:rPr lang="mk-MK" sz="1200" b="1" dirty="0" smtClean="0">
                <a:solidFill>
                  <a:srgbClr val="0070C0"/>
                </a:solidFill>
                <a:latin typeface="Calibri"/>
                <a:ea typeface="Calibri"/>
                <a:cs typeface="Calibri"/>
                <a:sym typeface="Calibri"/>
              </a:rPr>
              <a:t>Повеќе може да дознаете за семејните финансии овде:</a:t>
            </a:r>
          </a:p>
          <a:p>
            <a:pPr marL="0" marR="0" lvl="0" indent="0" algn="l" rtl="0">
              <a:spcBef>
                <a:spcPts val="0"/>
              </a:spcBef>
              <a:spcAft>
                <a:spcPts val="0"/>
              </a:spcAft>
              <a:buNone/>
            </a:pPr>
            <a:r>
              <a:rPr lang="mk-MK" sz="1200" dirty="0" smtClean="0">
                <a:solidFill>
                  <a:schemeClr val="dk1"/>
                </a:solidFill>
                <a:latin typeface="Calibri"/>
                <a:ea typeface="Calibri"/>
                <a:cs typeface="Calibri"/>
                <a:sym typeface="Calibri"/>
              </a:rPr>
              <a:t>Семејни финансии:  </a:t>
            </a:r>
            <a:endParaRPr lang="mk-MK" dirty="0" smtClean="0"/>
          </a:p>
          <a:p>
            <a:pPr marL="0" marR="0" lvl="0" indent="0" algn="l" rtl="0">
              <a:spcBef>
                <a:spcPts val="0"/>
              </a:spcBef>
              <a:spcAft>
                <a:spcPts val="0"/>
              </a:spcAft>
              <a:buNone/>
            </a:pPr>
            <a:r>
              <a:rPr lang="en-GB" sz="1200" u="sng" dirty="0" smtClean="0">
                <a:solidFill>
                  <a:schemeClr val="dk1"/>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lc="http://schemas.openxmlformats.org/drawingml/2006/lockedCanvas" val="tx"/>
                    </a:ext>
                  </a:extLst>
                </a:hlinkClick>
              </a:rPr>
              <a:t>https://www.investopedia.com/family-finances-4689715</a:t>
            </a:r>
            <a:r>
              <a:rPr lang="en-GB" sz="1200" dirty="0" smtClean="0">
                <a:solidFill>
                  <a:schemeClr val="dk1"/>
                </a:solidFill>
                <a:latin typeface="Calibri"/>
                <a:ea typeface="Calibri"/>
                <a:cs typeface="Calibri"/>
                <a:sym typeface="Calibri"/>
              </a:rPr>
              <a:t> </a:t>
            </a:r>
            <a:endParaRPr lang="en-GB" dirty="0" smtClean="0"/>
          </a:p>
          <a:p>
            <a:pPr marL="0" marR="0" lvl="0" indent="0" algn="l" rtl="0">
              <a:spcBef>
                <a:spcPts val="0"/>
              </a:spcBef>
              <a:spcAft>
                <a:spcPts val="0"/>
              </a:spcAft>
              <a:buNone/>
            </a:pPr>
            <a:r>
              <a:rPr lang="en-GB" sz="1200" dirty="0" smtClean="0">
                <a:solidFill>
                  <a:schemeClr val="dk1"/>
                </a:solidFill>
                <a:latin typeface="Calibri"/>
                <a:ea typeface="Calibri"/>
                <a:cs typeface="Calibri"/>
                <a:sym typeface="Calibri"/>
              </a:rPr>
              <a:t> </a:t>
            </a:r>
            <a:endParaRPr lang="en-GB" dirty="0" smtClean="0"/>
          </a:p>
          <a:p>
            <a:pPr marL="0" marR="0" lvl="0" indent="0" algn="l" rtl="0">
              <a:spcBef>
                <a:spcPts val="0"/>
              </a:spcBef>
              <a:spcAft>
                <a:spcPts val="0"/>
              </a:spcAft>
              <a:buNone/>
            </a:pPr>
            <a:r>
              <a:rPr lang="mk-MK" sz="1200" dirty="0" smtClean="0">
                <a:solidFill>
                  <a:schemeClr val="dk1"/>
                </a:solidFill>
                <a:latin typeface="Calibri"/>
                <a:ea typeface="Calibri"/>
                <a:cs typeface="Calibri"/>
                <a:sym typeface="Calibri"/>
              </a:rPr>
              <a:t>Создавање добри семејни навики:  </a:t>
            </a:r>
            <a:endParaRPr lang="mk-MK" dirty="0" smtClean="0"/>
          </a:p>
          <a:p>
            <a:pPr marL="0" marR="0" lvl="0" indent="0" algn="l" rtl="0">
              <a:spcBef>
                <a:spcPts val="0"/>
              </a:spcBef>
              <a:spcAft>
                <a:spcPts val="0"/>
              </a:spcAft>
              <a:buNone/>
            </a:pPr>
            <a:r>
              <a:rPr lang="en-GB" sz="1200" u="sng" dirty="0" smtClean="0">
                <a:solidFill>
                  <a:schemeClr val="dk1"/>
                </a:solidFill>
                <a:latin typeface="Calibri"/>
                <a:ea typeface="Calibri"/>
                <a:cs typeface="Calibri"/>
                <a:sym typeface="Calibri"/>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lc="http://schemas.openxmlformats.org/drawingml/2006/lockedCanvas" val="tx"/>
                    </a:ext>
                  </a:extLst>
                </a:hlinkClick>
              </a:rPr>
              <a:t>https://www.apa.org/topics/money/family</a:t>
            </a:r>
            <a:endParaRPr lang="en-GB" sz="1200" b="1" dirty="0" smtClean="0">
              <a:solidFill>
                <a:srgbClr val="0070C0"/>
              </a:solidFill>
              <a:latin typeface="Calibri"/>
              <a:ea typeface="Calibri"/>
              <a:cs typeface="Calibri"/>
              <a:sym typeface="Calibri"/>
            </a:endParaRPr>
          </a:p>
          <a:p>
            <a:pPr marL="0" lvl="0" indent="0" algn="l" rtl="0">
              <a:spcBef>
                <a:spcPts val="0"/>
              </a:spcBef>
              <a:spcAft>
                <a:spcPts val="0"/>
              </a:spcAft>
              <a:buNone/>
            </a:pPr>
            <a:endParaRPr dirty="0"/>
          </a:p>
        </p:txBody>
      </p:sp>
      <p:sp>
        <p:nvSpPr>
          <p:cNvPr id="253" name="Google Shape;25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mk-MK" b="1" i="1" dirty="0" smtClean="0"/>
              <a:t>Забелешки: /</a:t>
            </a:r>
            <a:endParaRPr lang="mk-MK" dirty="0" smtClean="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60" name="Google Shape;26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3dfb39c1d0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g23dfb39c1d0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mk-MK" b="1" i="1" dirty="0" smtClean="0"/>
              <a:t>Забелешки: /</a:t>
            </a:r>
            <a:endParaRPr lang="mk-MK" dirty="0" smtClean="0"/>
          </a:p>
          <a:p>
            <a:pPr marL="0" marR="0" lvl="0" indent="0" algn="l" rtl="0">
              <a:lnSpc>
                <a:spcPct val="100000"/>
              </a:lnSpc>
              <a:spcBef>
                <a:spcPts val="0"/>
              </a:spcBef>
              <a:spcAft>
                <a:spcPts val="0"/>
              </a:spcAft>
              <a:buClr>
                <a:schemeClr val="dk1"/>
              </a:buClr>
              <a:buSzPts val="1200"/>
              <a:buFont typeface="Calibri"/>
              <a:buNone/>
            </a:pPr>
            <a:endParaRPr b="1" i="1" dirty="0"/>
          </a:p>
          <a:p>
            <a:pPr marL="0" marR="0" lvl="0" indent="0" algn="l" rtl="0">
              <a:lnSpc>
                <a:spcPct val="100000"/>
              </a:lnSpc>
              <a:spcBef>
                <a:spcPts val="0"/>
              </a:spcBef>
              <a:spcAft>
                <a:spcPts val="0"/>
              </a:spcAft>
              <a:buClr>
                <a:schemeClr val="dk1"/>
              </a:buClr>
              <a:buSzPts val="1200"/>
              <a:buFont typeface="Calibri"/>
              <a:buNone/>
            </a:pPr>
            <a:endParaRPr b="0" i="0" dirty="0"/>
          </a:p>
          <a:p>
            <a:pPr marL="0" lvl="0" indent="0" algn="l" rtl="0">
              <a:spcBef>
                <a:spcPts val="0"/>
              </a:spcBef>
              <a:spcAft>
                <a:spcPts val="0"/>
              </a:spcAft>
              <a:buNone/>
            </a:pPr>
            <a:endParaRPr dirty="0"/>
          </a:p>
        </p:txBody>
      </p:sp>
      <p:sp>
        <p:nvSpPr>
          <p:cNvPr id="267" name="Google Shape;267;g23dfb39c1d0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3dfb39c1d0_0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g23dfb39c1d0_0_1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mk-MK" b="1" i="1" dirty="0" smtClean="0"/>
              <a:t>Забелешки: /</a:t>
            </a:r>
            <a:endParaRPr lang="mk-MK" dirty="0" smtClean="0"/>
          </a:p>
          <a:p>
            <a:pPr marL="0" marR="0" lvl="0" indent="0" algn="l" rtl="0">
              <a:lnSpc>
                <a:spcPct val="100000"/>
              </a:lnSpc>
              <a:spcBef>
                <a:spcPts val="0"/>
              </a:spcBef>
              <a:spcAft>
                <a:spcPts val="0"/>
              </a:spcAft>
              <a:buClr>
                <a:schemeClr val="dk1"/>
              </a:buClr>
              <a:buSzPts val="1200"/>
              <a:buFont typeface="Calibri"/>
              <a:buNone/>
            </a:pPr>
            <a:endParaRPr b="1" i="1" dirty="0"/>
          </a:p>
          <a:p>
            <a:pPr marL="0" marR="0" lvl="0" indent="0" algn="l" rtl="0">
              <a:lnSpc>
                <a:spcPct val="100000"/>
              </a:lnSpc>
              <a:spcBef>
                <a:spcPts val="0"/>
              </a:spcBef>
              <a:spcAft>
                <a:spcPts val="0"/>
              </a:spcAft>
              <a:buClr>
                <a:schemeClr val="dk1"/>
              </a:buClr>
              <a:buSzPts val="1200"/>
              <a:buFont typeface="Calibri"/>
              <a:buNone/>
            </a:pPr>
            <a:endParaRPr b="0" i="0" dirty="0"/>
          </a:p>
          <a:p>
            <a:pPr marL="0" lvl="0" indent="0" algn="l" rtl="0">
              <a:spcBef>
                <a:spcPts val="0"/>
              </a:spcBef>
              <a:spcAft>
                <a:spcPts val="0"/>
              </a:spcAft>
              <a:buNone/>
            </a:pPr>
            <a:endParaRPr dirty="0"/>
          </a:p>
        </p:txBody>
      </p:sp>
      <p:sp>
        <p:nvSpPr>
          <p:cNvPr id="276" name="Google Shape;276;g23dfb39c1d0_0_10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3dfb39c1d0_0_2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g23dfb39c1d0_0_20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mk-MK" b="1" i="1" dirty="0" smtClean="0"/>
              <a:t>Забелешки: /</a:t>
            </a:r>
            <a:endParaRPr lang="mk-MK" dirty="0" smtClean="0"/>
          </a:p>
          <a:p>
            <a:pPr marL="0" marR="0" lvl="0" indent="0" algn="l" rtl="0">
              <a:lnSpc>
                <a:spcPct val="100000"/>
              </a:lnSpc>
              <a:spcBef>
                <a:spcPts val="0"/>
              </a:spcBef>
              <a:spcAft>
                <a:spcPts val="0"/>
              </a:spcAft>
              <a:buClr>
                <a:schemeClr val="dk1"/>
              </a:buClr>
              <a:buSzPts val="1200"/>
              <a:buFont typeface="Calibri"/>
              <a:buNone/>
            </a:pPr>
            <a:endParaRPr b="1" i="1" dirty="0"/>
          </a:p>
          <a:p>
            <a:pPr marL="0" marR="0" lvl="0" indent="0" algn="l" rtl="0">
              <a:lnSpc>
                <a:spcPct val="100000"/>
              </a:lnSpc>
              <a:spcBef>
                <a:spcPts val="0"/>
              </a:spcBef>
              <a:spcAft>
                <a:spcPts val="0"/>
              </a:spcAft>
              <a:buClr>
                <a:schemeClr val="dk1"/>
              </a:buClr>
              <a:buSzPts val="1200"/>
              <a:buFont typeface="Calibri"/>
              <a:buNone/>
            </a:pPr>
            <a:endParaRPr b="0" i="0" dirty="0"/>
          </a:p>
          <a:p>
            <a:pPr marL="0" lvl="0" indent="0" algn="l" rtl="0">
              <a:spcBef>
                <a:spcPts val="0"/>
              </a:spcBef>
              <a:spcAft>
                <a:spcPts val="0"/>
              </a:spcAft>
              <a:buNone/>
            </a:pPr>
            <a:endParaRPr dirty="0"/>
          </a:p>
        </p:txBody>
      </p:sp>
      <p:sp>
        <p:nvSpPr>
          <p:cNvPr id="284" name="Google Shape;284;g23dfb39c1d0_0_20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3dfb39c1d0_0_1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g23dfb39c1d0_0_1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mk-MK" b="1" i="1" dirty="0" smtClean="0"/>
              <a:t>Забелешки: /</a:t>
            </a:r>
            <a:endParaRPr lang="mk-MK" dirty="0" smtClean="0"/>
          </a:p>
          <a:p>
            <a:pPr marL="0" marR="0" lvl="0" indent="0" algn="l" rtl="0">
              <a:lnSpc>
                <a:spcPct val="100000"/>
              </a:lnSpc>
              <a:spcBef>
                <a:spcPts val="0"/>
              </a:spcBef>
              <a:spcAft>
                <a:spcPts val="0"/>
              </a:spcAft>
              <a:buClr>
                <a:schemeClr val="dk1"/>
              </a:buClr>
              <a:buSzPts val="1200"/>
              <a:buFont typeface="Calibri"/>
              <a:buNone/>
            </a:pPr>
            <a:endParaRPr b="1" i="1" dirty="0"/>
          </a:p>
          <a:p>
            <a:pPr marL="0" marR="0" lvl="0" indent="0" algn="l" rtl="0">
              <a:lnSpc>
                <a:spcPct val="100000"/>
              </a:lnSpc>
              <a:spcBef>
                <a:spcPts val="0"/>
              </a:spcBef>
              <a:spcAft>
                <a:spcPts val="0"/>
              </a:spcAft>
              <a:buClr>
                <a:schemeClr val="dk1"/>
              </a:buClr>
              <a:buSzPts val="1200"/>
              <a:buFont typeface="Calibri"/>
              <a:buNone/>
            </a:pPr>
            <a:endParaRPr b="0" i="0" dirty="0"/>
          </a:p>
          <a:p>
            <a:pPr marL="0" lvl="0" indent="0" algn="l" rtl="0">
              <a:spcBef>
                <a:spcPts val="0"/>
              </a:spcBef>
              <a:spcAft>
                <a:spcPts val="0"/>
              </a:spcAft>
              <a:buNone/>
            </a:pPr>
            <a:endParaRPr dirty="0"/>
          </a:p>
        </p:txBody>
      </p:sp>
      <p:sp>
        <p:nvSpPr>
          <p:cNvPr id="292" name="Google Shape;292;g23dfb39c1d0_0_1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3dfb39c1d0_0_1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g23dfb39c1d0_0_1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mk-MK" b="1" i="1" dirty="0" smtClean="0"/>
              <a:t>Забелешки: /</a:t>
            </a:r>
            <a:endParaRPr lang="mk-MK" dirty="0" smtClean="0"/>
          </a:p>
          <a:p>
            <a:pPr marL="0" marR="0" lvl="0" indent="0" algn="l" rtl="0">
              <a:lnSpc>
                <a:spcPct val="100000"/>
              </a:lnSpc>
              <a:spcBef>
                <a:spcPts val="0"/>
              </a:spcBef>
              <a:spcAft>
                <a:spcPts val="0"/>
              </a:spcAft>
              <a:buClr>
                <a:schemeClr val="dk1"/>
              </a:buClr>
              <a:buSzPts val="1200"/>
              <a:buFont typeface="Calibri"/>
              <a:buNone/>
            </a:pPr>
            <a:endParaRPr b="1" i="1" dirty="0"/>
          </a:p>
          <a:p>
            <a:pPr marL="0" marR="0" lvl="0" indent="0" algn="l" rtl="0">
              <a:lnSpc>
                <a:spcPct val="100000"/>
              </a:lnSpc>
              <a:spcBef>
                <a:spcPts val="0"/>
              </a:spcBef>
              <a:spcAft>
                <a:spcPts val="0"/>
              </a:spcAft>
              <a:buClr>
                <a:schemeClr val="dk1"/>
              </a:buClr>
              <a:buSzPts val="1200"/>
              <a:buFont typeface="Calibri"/>
              <a:buNone/>
            </a:pPr>
            <a:endParaRPr b="0" i="0" dirty="0"/>
          </a:p>
          <a:p>
            <a:pPr marL="0" lvl="0" indent="0" algn="l" rtl="0">
              <a:spcBef>
                <a:spcPts val="0"/>
              </a:spcBef>
              <a:spcAft>
                <a:spcPts val="0"/>
              </a:spcAft>
              <a:buNone/>
            </a:pPr>
            <a:endParaRPr dirty="0"/>
          </a:p>
        </p:txBody>
      </p:sp>
      <p:sp>
        <p:nvSpPr>
          <p:cNvPr id="301" name="Google Shape;301;g23dfb39c1d0_0_1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mk-MK" b="1" i="1" dirty="0" smtClean="0"/>
              <a:t>Забелешки:</a:t>
            </a:r>
            <a:endParaRPr dirty="0"/>
          </a:p>
          <a:p>
            <a:pPr marL="0" lvl="0" indent="0" algn="l" rtl="0">
              <a:spcBef>
                <a:spcPts val="0"/>
              </a:spcBef>
              <a:spcAft>
                <a:spcPts val="0"/>
              </a:spcAft>
              <a:buNone/>
            </a:pPr>
            <a:endParaRPr b="1" i="1" dirty="0"/>
          </a:p>
          <a:p>
            <a:pPr marL="0" lvl="0" indent="0" algn="l" rtl="0">
              <a:spcBef>
                <a:spcPts val="0"/>
              </a:spcBef>
              <a:spcAft>
                <a:spcPts val="0"/>
              </a:spcAft>
              <a:buNone/>
            </a:pPr>
            <a:r>
              <a:rPr lang="mk-MK" sz="1200" b="1" dirty="0" smtClean="0">
                <a:solidFill>
                  <a:schemeClr val="dk1"/>
                </a:solidFill>
                <a:latin typeface="Calibri"/>
                <a:ea typeface="Calibri"/>
                <a:cs typeface="Calibri"/>
                <a:sym typeface="Calibri"/>
              </a:rPr>
              <a:t>Чекор</a:t>
            </a:r>
            <a:r>
              <a:rPr lang="en-US" sz="1200" b="1" dirty="0" smtClean="0">
                <a:solidFill>
                  <a:schemeClr val="dk1"/>
                </a:solidFill>
                <a:latin typeface="Calibri"/>
                <a:ea typeface="Calibri"/>
                <a:cs typeface="Calibri"/>
                <a:sym typeface="Calibri"/>
              </a:rPr>
              <a:t> </a:t>
            </a:r>
            <a:r>
              <a:rPr lang="en-US" sz="1200" b="1" dirty="0">
                <a:solidFill>
                  <a:schemeClr val="dk1"/>
                </a:solidFill>
                <a:latin typeface="Calibri"/>
                <a:ea typeface="Calibri"/>
                <a:cs typeface="Calibri"/>
                <a:sym typeface="Calibri"/>
              </a:rPr>
              <a:t>1: </a:t>
            </a:r>
            <a:r>
              <a:rPr lang="mk-MK" sz="1200" b="1" dirty="0" smtClean="0">
                <a:solidFill>
                  <a:schemeClr val="dk1"/>
                </a:solidFill>
                <a:latin typeface="Calibri"/>
                <a:ea typeface="Calibri"/>
                <a:cs typeface="Calibri"/>
                <a:sym typeface="Calibri"/>
              </a:rPr>
              <a:t>Само-оценување</a:t>
            </a:r>
            <a:r>
              <a:rPr lang="en-US" sz="1200" b="1" dirty="0" smtClean="0">
                <a:solidFill>
                  <a:schemeClr val="dk1"/>
                </a:solidFill>
                <a:latin typeface="Calibri"/>
                <a:ea typeface="Calibri"/>
                <a:cs typeface="Calibri"/>
                <a:sym typeface="Calibri"/>
              </a:rPr>
              <a:t> </a:t>
            </a:r>
            <a:r>
              <a:rPr lang="en-US" sz="1200" dirty="0">
                <a:solidFill>
                  <a:schemeClr val="dk1"/>
                </a:solidFill>
                <a:latin typeface="Calibri"/>
                <a:ea typeface="Calibri"/>
                <a:cs typeface="Calibri"/>
                <a:sym typeface="Calibri"/>
              </a:rPr>
              <a:t>(15 </a:t>
            </a:r>
            <a:r>
              <a:rPr lang="mk-MK" sz="1200" dirty="0" smtClean="0">
                <a:solidFill>
                  <a:schemeClr val="dk1"/>
                </a:solidFill>
                <a:latin typeface="Calibri"/>
                <a:ea typeface="Calibri"/>
                <a:cs typeface="Calibri"/>
                <a:sym typeface="Calibri"/>
              </a:rPr>
              <a:t>минути</a:t>
            </a:r>
            <a:r>
              <a:rPr lang="en-US" sz="1200" dirty="0" smtClean="0">
                <a:solidFill>
                  <a:schemeClr val="dk1"/>
                </a:solidFill>
                <a:latin typeface="Calibri"/>
                <a:ea typeface="Calibri"/>
                <a:cs typeface="Calibri"/>
                <a:sym typeface="Calibri"/>
              </a:rPr>
              <a:t>) </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mk-MK" sz="1200" dirty="0" smtClean="0">
                <a:solidFill>
                  <a:schemeClr val="dk1"/>
                </a:solidFill>
                <a:latin typeface="Calibri"/>
                <a:ea typeface="Calibri"/>
                <a:cs typeface="Calibri"/>
                <a:sym typeface="Calibri"/>
              </a:rPr>
              <a:t>Искористете го прашалникот и одговорете на дополнителни прашања од учесниците.</a:t>
            </a:r>
            <a:endParaRPr b="1" i="1" dirty="0"/>
          </a:p>
          <a:p>
            <a:pPr marL="0" lvl="0" indent="0" algn="l" rtl="0">
              <a:spcBef>
                <a:spcPts val="0"/>
              </a:spcBef>
              <a:spcAft>
                <a:spcPts val="0"/>
              </a:spcAft>
              <a:buNone/>
            </a:pPr>
            <a:endParaRPr b="0" i="0" dirty="0"/>
          </a:p>
          <a:p>
            <a:pPr marL="0" lvl="0" indent="0" algn="l" rtl="0">
              <a:spcBef>
                <a:spcPts val="0"/>
              </a:spcBef>
              <a:spcAft>
                <a:spcPts val="0"/>
              </a:spcAft>
              <a:buNone/>
            </a:pPr>
            <a:endParaRPr b="0" i="0" dirty="0"/>
          </a:p>
        </p:txBody>
      </p:sp>
      <p:sp>
        <p:nvSpPr>
          <p:cNvPr id="310" name="Google Shape;31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3dfb39c1d0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g23dfb39c1d0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mk-MK" b="1" i="1" dirty="0" smtClean="0"/>
              <a:t>Забелешки: /</a:t>
            </a:r>
            <a:endParaRPr lang="mk-MK" dirty="0" smtClean="0"/>
          </a:p>
          <a:p>
            <a:pPr marL="0" lvl="0" indent="0" algn="l" rtl="0">
              <a:spcBef>
                <a:spcPts val="0"/>
              </a:spcBef>
              <a:spcAft>
                <a:spcPts val="0"/>
              </a:spcAft>
              <a:buNone/>
            </a:pPr>
            <a:endParaRPr b="0" i="0" dirty="0"/>
          </a:p>
          <a:p>
            <a:pPr marL="0" lvl="0" indent="0" algn="l" rtl="0">
              <a:spcBef>
                <a:spcPts val="0"/>
              </a:spcBef>
              <a:spcAft>
                <a:spcPts val="0"/>
              </a:spcAft>
              <a:buNone/>
            </a:pPr>
            <a:endParaRPr b="0" i="0" dirty="0"/>
          </a:p>
        </p:txBody>
      </p:sp>
      <p:sp>
        <p:nvSpPr>
          <p:cNvPr id="101" name="Google Shape;101;g23dfb39c1d0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7993944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mk-MK" b="1" i="1" dirty="0" smtClean="0"/>
              <a:t>Забелешки: /</a:t>
            </a:r>
            <a:endParaRPr b="1" i="1" dirty="0"/>
          </a:p>
          <a:p>
            <a:pPr marL="0" lvl="0" indent="0" algn="l" rtl="0">
              <a:spcBef>
                <a:spcPts val="0"/>
              </a:spcBef>
              <a:spcAft>
                <a:spcPts val="0"/>
              </a:spcAft>
              <a:buNone/>
            </a:pPr>
            <a:endParaRPr dirty="0"/>
          </a:p>
        </p:txBody>
      </p:sp>
      <p:sp>
        <p:nvSpPr>
          <p:cNvPr id="317" name="Google Shape;31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mk-MK" b="1" i="1" dirty="0" smtClean="0"/>
              <a:t>Забелешки: /</a:t>
            </a:r>
            <a:endParaRPr lang="mk-MK" dirty="0" smtClean="0"/>
          </a:p>
        </p:txBody>
      </p:sp>
      <p:sp>
        <p:nvSpPr>
          <p:cNvPr id="324" name="Google Shape;32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3dfb39c1d0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g23dfb39c1d0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mk-MK" b="1" i="1" dirty="0" smtClean="0"/>
              <a:t>Забелешки: /</a:t>
            </a:r>
            <a:endParaRPr lang="mk-MK" dirty="0" smtClean="0"/>
          </a:p>
          <a:p>
            <a:pPr marL="0" lvl="0" indent="0" algn="l" rtl="0">
              <a:spcBef>
                <a:spcPts val="0"/>
              </a:spcBef>
              <a:spcAft>
                <a:spcPts val="0"/>
              </a:spcAft>
              <a:buNone/>
            </a:pPr>
            <a:endParaRPr b="0" i="0" dirty="0"/>
          </a:p>
          <a:p>
            <a:pPr marL="0" lvl="0" indent="0" algn="l" rtl="0">
              <a:spcBef>
                <a:spcPts val="0"/>
              </a:spcBef>
              <a:spcAft>
                <a:spcPts val="0"/>
              </a:spcAft>
              <a:buNone/>
            </a:pPr>
            <a:endParaRPr b="0" i="0" dirty="0"/>
          </a:p>
        </p:txBody>
      </p:sp>
      <p:sp>
        <p:nvSpPr>
          <p:cNvPr id="101" name="Google Shape;101;g23dfb39c1d0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3168383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mk-MK" b="1" i="1" dirty="0" smtClean="0"/>
              <a:t>Забелешки: /</a:t>
            </a:r>
            <a:endParaRPr lang="mk-MK" dirty="0" smtClean="0"/>
          </a:p>
          <a:p>
            <a:pPr marL="0" lvl="0" indent="0" algn="l" rtl="0">
              <a:spcBef>
                <a:spcPts val="0"/>
              </a:spcBef>
              <a:spcAft>
                <a:spcPts val="0"/>
              </a:spcAft>
              <a:buNone/>
            </a:pPr>
            <a:endParaRPr b="1" i="1" dirty="0"/>
          </a:p>
          <a:p>
            <a:pPr marL="0" lvl="0" indent="0" algn="l" rtl="0">
              <a:spcBef>
                <a:spcPts val="0"/>
              </a:spcBef>
              <a:spcAft>
                <a:spcPts val="0"/>
              </a:spcAft>
              <a:buNone/>
            </a:pPr>
            <a:endParaRPr dirty="0"/>
          </a:p>
        </p:txBody>
      </p:sp>
      <p:sp>
        <p:nvSpPr>
          <p:cNvPr id="123" name="Google Shape;12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mk-MK" b="1" i="1" dirty="0" smtClean="0"/>
              <a:t>Забелешки: /</a:t>
            </a:r>
            <a:endParaRPr b="0" i="0" dirty="0"/>
          </a:p>
          <a:p>
            <a:pPr marL="0" lvl="0" indent="0" algn="l" rtl="0">
              <a:spcBef>
                <a:spcPts val="0"/>
              </a:spcBef>
              <a:spcAft>
                <a:spcPts val="0"/>
              </a:spcAft>
              <a:buNone/>
            </a:pPr>
            <a:endParaRPr dirty="0"/>
          </a:p>
        </p:txBody>
      </p:sp>
      <p:sp>
        <p:nvSpPr>
          <p:cNvPr id="130" name="Google Shape;13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3dfb39c1d0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23dfb39c1d0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mk-MK" b="1" i="1" dirty="0" smtClean="0"/>
              <a:t>Забелешки: /</a:t>
            </a:r>
            <a:endParaRPr lang="mk-MK" dirty="0" smtClean="0"/>
          </a:p>
        </p:txBody>
      </p:sp>
      <p:sp>
        <p:nvSpPr>
          <p:cNvPr id="138" name="Google Shape;138;g23dfb39c1d0_0_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3dfb39c1d0_0_1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g23dfb39c1d0_0_1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mk-MK" b="1" i="1" dirty="0" smtClean="0"/>
              <a:t>Забелешки: /</a:t>
            </a:r>
            <a:endParaRPr lang="mk-MK" dirty="0" smtClean="0"/>
          </a:p>
        </p:txBody>
      </p:sp>
      <p:sp>
        <p:nvSpPr>
          <p:cNvPr id="145" name="Google Shape;145;g23dfb39c1d0_0_16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3dfb39c1d0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g23dfb39c1d0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mk-MK" b="1" i="1" dirty="0" smtClean="0"/>
              <a:t>Забелешки: /</a:t>
            </a:r>
            <a:endParaRPr lang="mk-MK" dirty="0" smtClean="0"/>
          </a:p>
          <a:p>
            <a:pPr marL="0" lvl="0" indent="0" algn="l" rtl="0">
              <a:spcBef>
                <a:spcPts val="0"/>
              </a:spcBef>
              <a:spcAft>
                <a:spcPts val="0"/>
              </a:spcAft>
              <a:buNone/>
            </a:pPr>
            <a:endParaRPr dirty="0"/>
          </a:p>
        </p:txBody>
      </p:sp>
      <p:sp>
        <p:nvSpPr>
          <p:cNvPr id="152" name="Google Shape;152;g23dfb39c1d0_0_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15"/>
        <p:cNvGrpSpPr/>
        <p:nvPr/>
      </p:nvGrpSpPr>
      <p:grpSpPr>
        <a:xfrm>
          <a:off x="0" y="0"/>
          <a:ext cx="0" cy="0"/>
          <a:chOff x="0" y="0"/>
          <a:chExt cx="0" cy="0"/>
        </a:xfrm>
      </p:grpSpPr>
      <p:sp>
        <p:nvSpPr>
          <p:cNvPr id="16" name="Google Shape;16;p21"/>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1"/>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2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78"/>
        <p:cNvGrpSpPr/>
        <p:nvPr/>
      </p:nvGrpSpPr>
      <p:grpSpPr>
        <a:xfrm>
          <a:off x="0" y="0"/>
          <a:ext cx="0" cy="0"/>
          <a:chOff x="0" y="0"/>
          <a:chExt cx="0" cy="0"/>
        </a:xfrm>
      </p:grpSpPr>
      <p:sp>
        <p:nvSpPr>
          <p:cNvPr id="79" name="Google Shape;79;p31"/>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1"/>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3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27"/>
        <p:cNvGrpSpPr/>
        <p:nvPr/>
      </p:nvGrpSpPr>
      <p:grpSpPr>
        <a:xfrm>
          <a:off x="0" y="0"/>
          <a:ext cx="0" cy="0"/>
          <a:chOff x="0" y="0"/>
          <a:chExt cx="0" cy="0"/>
        </a:xfrm>
      </p:grpSpPr>
      <p:sp>
        <p:nvSpPr>
          <p:cNvPr id="28" name="Google Shape;28;p23"/>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3"/>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0" name="Google Shape;30;p2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33"/>
        <p:cNvGrpSpPr/>
        <p:nvPr/>
      </p:nvGrpSpPr>
      <p:grpSpPr>
        <a:xfrm>
          <a:off x="0" y="0"/>
          <a:ext cx="0" cy="0"/>
          <a:chOff x="0" y="0"/>
          <a:chExt cx="0" cy="0"/>
        </a:xfrm>
      </p:grpSpPr>
      <p:sp>
        <p:nvSpPr>
          <p:cNvPr id="34" name="Google Shape;34;p24"/>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4"/>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6" name="Google Shape;36;p24"/>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2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40"/>
        <p:cNvGrpSpPr/>
        <p:nvPr/>
      </p:nvGrpSpPr>
      <p:grpSpPr>
        <a:xfrm>
          <a:off x="0" y="0"/>
          <a:ext cx="0" cy="0"/>
          <a:chOff x="0" y="0"/>
          <a:chExt cx="0" cy="0"/>
        </a:xfrm>
      </p:grpSpPr>
      <p:sp>
        <p:nvSpPr>
          <p:cNvPr id="41" name="Google Shape;41;p25"/>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5"/>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3" name="Google Shape;43;p25"/>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4" name="Google Shape;44;p25"/>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5" name="Google Shape;45;p25"/>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2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49"/>
        <p:cNvGrpSpPr/>
        <p:nvPr/>
      </p:nvGrpSpPr>
      <p:grpSpPr>
        <a:xfrm>
          <a:off x="0" y="0"/>
          <a:ext cx="0" cy="0"/>
          <a:chOff x="0" y="0"/>
          <a:chExt cx="0" cy="0"/>
        </a:xfrm>
      </p:grpSpPr>
      <p:sp>
        <p:nvSpPr>
          <p:cNvPr id="50" name="Google Shape;50;p26"/>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54"/>
        <p:cNvGrpSpPr/>
        <p:nvPr/>
      </p:nvGrpSpPr>
      <p:grpSpPr>
        <a:xfrm>
          <a:off x="0" y="0"/>
          <a:ext cx="0" cy="0"/>
          <a:chOff x="0" y="0"/>
          <a:chExt cx="0" cy="0"/>
        </a:xfrm>
      </p:grpSpPr>
      <p:sp>
        <p:nvSpPr>
          <p:cNvPr id="55" name="Google Shape;55;p2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58"/>
        <p:cNvGrpSpPr/>
        <p:nvPr/>
      </p:nvGrpSpPr>
      <p:grpSpPr>
        <a:xfrm>
          <a:off x="0" y="0"/>
          <a:ext cx="0" cy="0"/>
          <a:chOff x="0" y="0"/>
          <a:chExt cx="0" cy="0"/>
        </a:xfrm>
      </p:grpSpPr>
      <p:sp>
        <p:nvSpPr>
          <p:cNvPr id="59" name="Google Shape;59;p28"/>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8"/>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28"/>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2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65"/>
        <p:cNvGrpSpPr/>
        <p:nvPr/>
      </p:nvGrpSpPr>
      <p:grpSpPr>
        <a:xfrm>
          <a:off x="0" y="0"/>
          <a:ext cx="0" cy="0"/>
          <a:chOff x="0" y="0"/>
          <a:chExt cx="0" cy="0"/>
        </a:xfrm>
      </p:grpSpPr>
      <p:sp>
        <p:nvSpPr>
          <p:cNvPr id="66" name="Google Shape;66;p29"/>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9"/>
          <p:cNvSpPr>
            <a:spLocks noGrp="1"/>
          </p:cNvSpPr>
          <p:nvPr>
            <p:ph type="pic" idx="2"/>
          </p:nvPr>
        </p:nvSpPr>
        <p:spPr>
          <a:xfrm>
            <a:off x="3887391" y="740569"/>
            <a:ext cx="4629150" cy="3655219"/>
          </a:xfrm>
          <a:prstGeom prst="rect">
            <a:avLst/>
          </a:prstGeom>
          <a:noFill/>
          <a:ln>
            <a:noFill/>
          </a:ln>
        </p:spPr>
      </p:sp>
      <p:sp>
        <p:nvSpPr>
          <p:cNvPr id="68" name="Google Shape;68;p29"/>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2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72"/>
        <p:cNvGrpSpPr/>
        <p:nvPr/>
      </p:nvGrpSpPr>
      <p:grpSpPr>
        <a:xfrm>
          <a:off x="0" y="0"/>
          <a:ext cx="0" cy="0"/>
          <a:chOff x="0" y="0"/>
          <a:chExt cx="0" cy="0"/>
        </a:xfrm>
      </p:grpSpPr>
      <p:sp>
        <p:nvSpPr>
          <p:cNvPr id="73" name="Google Shape;73;p30"/>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0"/>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3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321"/>
            <a:ext cx="9144000" cy="514285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g23dfb39c1d0_0_37"/>
          <p:cNvPicPr preferRelativeResize="0"/>
          <p:nvPr/>
        </p:nvPicPr>
        <p:blipFill rotWithShape="1">
          <a:blip r:embed="rId3">
            <a:alphaModFix/>
          </a:blip>
          <a:srcRect/>
          <a:stretch/>
        </p:blipFill>
        <p:spPr>
          <a:xfrm>
            <a:off x="0" y="643"/>
            <a:ext cx="9143998" cy="5142858"/>
          </a:xfrm>
          <a:prstGeom prst="rect">
            <a:avLst/>
          </a:prstGeom>
          <a:noFill/>
          <a:ln>
            <a:noFill/>
          </a:ln>
        </p:spPr>
      </p:pic>
      <p:sp>
        <p:nvSpPr>
          <p:cNvPr id="164" name="Google Shape;164;g23dfb39c1d0_0_37"/>
          <p:cNvSpPr/>
          <p:nvPr/>
        </p:nvSpPr>
        <p:spPr>
          <a:xfrm>
            <a:off x="200875" y="999639"/>
            <a:ext cx="8616900" cy="4046400"/>
          </a:xfrm>
          <a:prstGeom prst="rect">
            <a:avLst/>
          </a:prstGeom>
          <a:noFill/>
          <a:ln>
            <a:noFill/>
          </a:ln>
        </p:spPr>
        <p:txBody>
          <a:bodyPr spcFirstLastPara="1" wrap="square" lIns="91425" tIns="45700" rIns="91425" bIns="45700" anchor="t" anchorCtr="0">
            <a:noAutofit/>
          </a:bodyPr>
          <a:lstStyle/>
          <a:p>
            <a:pPr lvl="0" algn="just">
              <a:lnSpc>
                <a:spcPct val="115000"/>
              </a:lnSpc>
              <a:spcBef>
                <a:spcPts val="1200"/>
              </a:spcBef>
              <a:buClr>
                <a:schemeClr val="dk1"/>
              </a:buClr>
              <a:buSzPts val="1100"/>
            </a:pPr>
            <a:r>
              <a:rPr lang="mk-MK" sz="1700" dirty="0">
                <a:solidFill>
                  <a:schemeClr val="dk1"/>
                </a:solidFill>
                <a:latin typeface="Calibri"/>
                <a:ea typeface="Calibri"/>
                <a:cs typeface="Calibri"/>
                <a:sym typeface="Calibri"/>
              </a:rPr>
              <a:t>Исто така, </a:t>
            </a:r>
            <a:r>
              <a:rPr lang="mk-MK" sz="1700" b="1" dirty="0">
                <a:solidFill>
                  <a:schemeClr val="dk1"/>
                </a:solidFill>
                <a:latin typeface="Calibri"/>
                <a:ea typeface="Calibri"/>
                <a:cs typeface="Calibri"/>
                <a:sym typeface="Calibri"/>
              </a:rPr>
              <a:t>даноците</a:t>
            </a:r>
            <a:r>
              <a:rPr lang="mk-MK" sz="1700" dirty="0">
                <a:solidFill>
                  <a:schemeClr val="dk1"/>
                </a:solidFill>
                <a:latin typeface="Calibri"/>
                <a:ea typeface="Calibri"/>
                <a:cs typeface="Calibri"/>
                <a:sym typeface="Calibri"/>
              </a:rPr>
              <a:t> се примарен извор на приходи за повеќето влади. Ова вклучува разбирање на вашите даночни </a:t>
            </a:r>
            <a:r>
              <a:rPr lang="mk-MK" sz="1700" dirty="0" smtClean="0">
                <a:solidFill>
                  <a:schemeClr val="dk1"/>
                </a:solidFill>
                <a:latin typeface="Calibri"/>
                <a:ea typeface="Calibri"/>
                <a:cs typeface="Calibri"/>
                <a:sym typeface="Calibri"/>
              </a:rPr>
              <a:t>обврски кои ги имате на годишно ниво.</a:t>
            </a:r>
            <a:endParaRPr sz="1700" dirty="0">
              <a:solidFill>
                <a:schemeClr val="dk1"/>
              </a:solidFill>
              <a:latin typeface="Calibri"/>
              <a:ea typeface="Calibri"/>
              <a:cs typeface="Calibri"/>
              <a:sym typeface="Calibri"/>
            </a:endParaRPr>
          </a:p>
          <a:p>
            <a:pPr marL="457200" lvl="0" indent="-336550" algn="just">
              <a:lnSpc>
                <a:spcPct val="115000"/>
              </a:lnSpc>
              <a:spcBef>
                <a:spcPts val="1200"/>
              </a:spcBef>
              <a:buClr>
                <a:schemeClr val="dk1"/>
              </a:buClr>
              <a:buSzPts val="1700"/>
              <a:buFont typeface="Calibri"/>
              <a:buChar char="●"/>
            </a:pPr>
            <a:r>
              <a:rPr lang="mk-MK" sz="1700" b="1" dirty="0">
                <a:solidFill>
                  <a:schemeClr val="dk1"/>
                </a:solidFill>
                <a:latin typeface="Calibri"/>
                <a:ea typeface="Calibri"/>
                <a:cs typeface="Calibri"/>
                <a:sym typeface="Calibri"/>
              </a:rPr>
              <a:t>Управувањето со долгот </a:t>
            </a:r>
            <a:r>
              <a:rPr lang="mk-MK" sz="1700" dirty="0">
                <a:solidFill>
                  <a:schemeClr val="dk1"/>
                </a:solidFill>
                <a:latin typeface="Calibri"/>
                <a:ea typeface="Calibri"/>
                <a:cs typeface="Calibri"/>
                <a:sym typeface="Calibri"/>
              </a:rPr>
              <a:t>вклучува управување со сите долгови што може да ги имате, како што се долгови за кредитни картички или студентски заеми, и нивно навремено и ефикасно </a:t>
            </a:r>
            <a:r>
              <a:rPr lang="mk-MK" sz="1700" dirty="0" smtClean="0">
                <a:solidFill>
                  <a:schemeClr val="dk1"/>
                </a:solidFill>
                <a:latin typeface="Calibri"/>
                <a:ea typeface="Calibri"/>
                <a:cs typeface="Calibri"/>
                <a:sym typeface="Calibri"/>
              </a:rPr>
              <a:t>плаќање</a:t>
            </a:r>
            <a:r>
              <a:rPr lang="en-US" sz="1700" dirty="0" smtClean="0">
                <a:solidFill>
                  <a:schemeClr val="dk1"/>
                </a:solidFill>
                <a:latin typeface="Calibri"/>
                <a:ea typeface="Calibri"/>
                <a:cs typeface="Calibri"/>
                <a:sym typeface="Calibri"/>
              </a:rPr>
              <a:t>.</a:t>
            </a:r>
            <a:endParaRPr sz="1100" dirty="0">
              <a:solidFill>
                <a:schemeClr val="dk1"/>
              </a:solidFill>
              <a:latin typeface="Calibri"/>
              <a:ea typeface="Calibri"/>
              <a:cs typeface="Calibri"/>
              <a:sym typeface="Calibri"/>
            </a:endParaRPr>
          </a:p>
          <a:p>
            <a:pPr marL="457200" lvl="0" indent="-336550" algn="just">
              <a:lnSpc>
                <a:spcPct val="115000"/>
              </a:lnSpc>
              <a:buClr>
                <a:schemeClr val="dk1"/>
              </a:buClr>
              <a:buSzPts val="1700"/>
              <a:buFont typeface="Calibri"/>
              <a:buAutoNum type="arabicPeriod" startAt="3"/>
            </a:pPr>
            <a:r>
              <a:rPr lang="mk-MK" sz="1700" b="1" u="sng" dirty="0">
                <a:solidFill>
                  <a:schemeClr val="dk1"/>
                </a:solidFill>
                <a:latin typeface="Calibri"/>
                <a:ea typeface="Calibri"/>
                <a:cs typeface="Calibri"/>
                <a:sym typeface="Calibri"/>
              </a:rPr>
              <a:t>Заштеда</a:t>
            </a:r>
            <a:r>
              <a:rPr lang="en-US" sz="1700" b="1" u="sng" dirty="0" smtClean="0">
                <a:solidFill>
                  <a:schemeClr val="dk1"/>
                </a:solidFill>
                <a:latin typeface="Calibri"/>
                <a:ea typeface="Calibri"/>
                <a:cs typeface="Calibri"/>
                <a:sym typeface="Calibri"/>
              </a:rPr>
              <a:t> </a:t>
            </a:r>
            <a:endParaRPr sz="1700" b="1" u="sng" dirty="0">
              <a:solidFill>
                <a:schemeClr val="dk1"/>
              </a:solidFill>
              <a:latin typeface="Calibri"/>
              <a:ea typeface="Calibri"/>
              <a:cs typeface="Calibri"/>
              <a:sym typeface="Calibri"/>
            </a:endParaRPr>
          </a:p>
          <a:p>
            <a:pPr lvl="0" algn="just">
              <a:lnSpc>
                <a:spcPct val="115000"/>
              </a:lnSpc>
            </a:pPr>
            <a:r>
              <a:rPr lang="mk-MK" sz="1700" dirty="0">
                <a:solidFill>
                  <a:schemeClr val="dk1"/>
                </a:solidFill>
                <a:latin typeface="Calibri"/>
                <a:ea typeface="Calibri"/>
                <a:cs typeface="Calibri"/>
                <a:sym typeface="Calibri"/>
              </a:rPr>
              <a:t>Заштедата е </a:t>
            </a:r>
            <a:r>
              <a:rPr lang="mk-MK" sz="1700" dirty="0" smtClean="0">
                <a:solidFill>
                  <a:schemeClr val="dk1"/>
                </a:solidFill>
                <a:latin typeface="Calibri"/>
                <a:ea typeface="Calibri"/>
                <a:cs typeface="Calibri"/>
                <a:sym typeface="Calibri"/>
              </a:rPr>
              <a:t>дел од приходот </a:t>
            </a:r>
            <a:r>
              <a:rPr lang="mk-MK" sz="1700" dirty="0">
                <a:solidFill>
                  <a:schemeClr val="dk1"/>
                </a:solidFill>
                <a:latin typeface="Calibri"/>
                <a:ea typeface="Calibri"/>
                <a:cs typeface="Calibri"/>
                <a:sym typeface="Calibri"/>
              </a:rPr>
              <a:t>што останува </a:t>
            </a:r>
            <a:r>
              <a:rPr lang="mk-MK" sz="1700" dirty="0" smtClean="0">
                <a:solidFill>
                  <a:schemeClr val="dk1"/>
                </a:solidFill>
                <a:latin typeface="Calibri"/>
                <a:ea typeface="Calibri"/>
                <a:cs typeface="Calibri"/>
                <a:sym typeface="Calibri"/>
              </a:rPr>
              <a:t>откако ќе се покријат сите трошоци. </a:t>
            </a:r>
            <a:r>
              <a:rPr lang="mk-MK" sz="1700" dirty="0">
                <a:solidFill>
                  <a:schemeClr val="dk1"/>
                </a:solidFill>
                <a:latin typeface="Calibri"/>
                <a:ea typeface="Calibri"/>
                <a:cs typeface="Calibri"/>
                <a:sym typeface="Calibri"/>
              </a:rPr>
              <a:t>Секој треба да има за цел да </a:t>
            </a:r>
            <a:r>
              <a:rPr lang="mk-MK" sz="1700" dirty="0" smtClean="0">
                <a:solidFill>
                  <a:schemeClr val="dk1"/>
                </a:solidFill>
                <a:latin typeface="Calibri"/>
                <a:ea typeface="Calibri"/>
                <a:cs typeface="Calibri"/>
                <a:sym typeface="Calibri"/>
              </a:rPr>
              <a:t>штеди, за да може да покрие некои големи и неочекувани </a:t>
            </a:r>
            <a:r>
              <a:rPr lang="mk-MK" sz="1700" dirty="0">
                <a:solidFill>
                  <a:schemeClr val="dk1"/>
                </a:solidFill>
                <a:latin typeface="Calibri"/>
                <a:ea typeface="Calibri"/>
                <a:cs typeface="Calibri"/>
                <a:sym typeface="Calibri"/>
              </a:rPr>
              <a:t>трошоци или </a:t>
            </a:r>
            <a:r>
              <a:rPr lang="mk-MK" sz="1700" dirty="0" smtClean="0">
                <a:solidFill>
                  <a:schemeClr val="dk1"/>
                </a:solidFill>
                <a:latin typeface="Calibri"/>
                <a:ea typeface="Calibri"/>
                <a:cs typeface="Calibri"/>
                <a:sym typeface="Calibri"/>
              </a:rPr>
              <a:t>итни случаи. </a:t>
            </a:r>
            <a:r>
              <a:rPr lang="mk-MK" sz="1700" dirty="0">
                <a:solidFill>
                  <a:schemeClr val="dk1"/>
                </a:solidFill>
                <a:latin typeface="Calibri"/>
                <a:ea typeface="Calibri"/>
                <a:cs typeface="Calibri"/>
                <a:sym typeface="Calibri"/>
              </a:rPr>
              <a:t>Наместо тоа, </a:t>
            </a:r>
            <a:r>
              <a:rPr lang="mk-MK" sz="1700" dirty="0" smtClean="0">
                <a:solidFill>
                  <a:schemeClr val="dk1"/>
                </a:solidFill>
                <a:latin typeface="Calibri"/>
                <a:ea typeface="Calibri"/>
                <a:cs typeface="Calibri"/>
                <a:sym typeface="Calibri"/>
              </a:rPr>
              <a:t>парите кои не се за </a:t>
            </a:r>
            <a:r>
              <a:rPr lang="mk-MK" sz="1700" dirty="0">
                <a:solidFill>
                  <a:schemeClr val="dk1"/>
                </a:solidFill>
                <a:latin typeface="Calibri"/>
                <a:ea typeface="Calibri"/>
                <a:cs typeface="Calibri"/>
                <a:sym typeface="Calibri"/>
              </a:rPr>
              <a:t>трошење треба да се </a:t>
            </a:r>
            <a:r>
              <a:rPr lang="mk-MK" sz="1700" dirty="0" smtClean="0">
                <a:solidFill>
                  <a:schemeClr val="dk1"/>
                </a:solidFill>
                <a:latin typeface="Calibri"/>
                <a:ea typeface="Calibri"/>
                <a:cs typeface="Calibri"/>
                <a:sym typeface="Calibri"/>
              </a:rPr>
              <a:t>инвестираат </a:t>
            </a:r>
            <a:r>
              <a:rPr lang="mk-MK" sz="1700" dirty="0">
                <a:solidFill>
                  <a:schemeClr val="dk1"/>
                </a:solidFill>
                <a:latin typeface="Calibri"/>
                <a:ea typeface="Calibri"/>
                <a:cs typeface="Calibri"/>
                <a:sym typeface="Calibri"/>
              </a:rPr>
              <a:t>во нешто што ќе ја задржи или зголеми </a:t>
            </a:r>
            <a:r>
              <a:rPr lang="mk-MK" sz="1700" dirty="0" smtClean="0">
                <a:solidFill>
                  <a:schemeClr val="dk1"/>
                </a:solidFill>
                <a:latin typeface="Calibri"/>
                <a:ea typeface="Calibri"/>
                <a:cs typeface="Calibri"/>
                <a:sym typeface="Calibri"/>
              </a:rPr>
              <a:t>нивната </a:t>
            </a:r>
            <a:r>
              <a:rPr lang="mk-MK" sz="1700" dirty="0">
                <a:solidFill>
                  <a:schemeClr val="dk1"/>
                </a:solidFill>
                <a:latin typeface="Calibri"/>
                <a:ea typeface="Calibri"/>
                <a:cs typeface="Calibri"/>
                <a:sym typeface="Calibri"/>
              </a:rPr>
              <a:t>вредност, како што се инвестициите. Заштедите се однесуваат на парите што едно лице ги става настрана од својот </a:t>
            </a:r>
            <a:r>
              <a:rPr lang="mk-MK" sz="1700" dirty="0" smtClean="0">
                <a:solidFill>
                  <a:schemeClr val="dk1"/>
                </a:solidFill>
                <a:latin typeface="Calibri"/>
                <a:ea typeface="Calibri"/>
                <a:cs typeface="Calibri"/>
                <a:sym typeface="Calibri"/>
              </a:rPr>
              <a:t>приход и служат за </a:t>
            </a:r>
            <a:r>
              <a:rPr lang="mk-MK" sz="1700" dirty="0">
                <a:solidFill>
                  <a:schemeClr val="dk1"/>
                </a:solidFill>
                <a:latin typeface="Calibri"/>
                <a:ea typeface="Calibri"/>
                <a:cs typeface="Calibri"/>
                <a:sym typeface="Calibri"/>
              </a:rPr>
              <a:t>идни </a:t>
            </a:r>
            <a:r>
              <a:rPr lang="mk-MK" sz="1700" dirty="0" smtClean="0">
                <a:solidFill>
                  <a:schemeClr val="dk1"/>
                </a:solidFill>
                <a:latin typeface="Calibri"/>
                <a:ea typeface="Calibri"/>
                <a:cs typeface="Calibri"/>
                <a:sym typeface="Calibri"/>
              </a:rPr>
              <a:t>потреби.</a:t>
            </a:r>
            <a:endParaRPr sz="1700" b="1" dirty="0">
              <a:solidFill>
                <a:schemeClr val="dk1"/>
              </a:solidFill>
              <a:latin typeface="Calibri"/>
              <a:ea typeface="Calibri"/>
              <a:cs typeface="Calibri"/>
              <a:sym typeface="Calibri"/>
            </a:endParaRPr>
          </a:p>
        </p:txBody>
      </p:sp>
      <p:sp>
        <p:nvSpPr>
          <p:cNvPr id="165" name="Google Shape;165;g23dfb39c1d0_0_37"/>
          <p:cNvSpPr txBox="1"/>
          <p:nvPr/>
        </p:nvSpPr>
        <p:spPr>
          <a:xfrm>
            <a:off x="542875" y="3477666"/>
            <a:ext cx="793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g23dfb39c1d0_0_214"/>
          <p:cNvPicPr preferRelativeResize="0"/>
          <p:nvPr/>
        </p:nvPicPr>
        <p:blipFill rotWithShape="1">
          <a:blip r:embed="rId3">
            <a:alphaModFix/>
          </a:blip>
          <a:srcRect/>
          <a:stretch/>
        </p:blipFill>
        <p:spPr>
          <a:xfrm>
            <a:off x="-47474" y="-96893"/>
            <a:ext cx="9143998" cy="5142858"/>
          </a:xfrm>
          <a:prstGeom prst="rect">
            <a:avLst/>
          </a:prstGeom>
          <a:noFill/>
          <a:ln>
            <a:noFill/>
          </a:ln>
        </p:spPr>
      </p:pic>
      <p:sp>
        <p:nvSpPr>
          <p:cNvPr id="172" name="Google Shape;172;g23dfb39c1d0_0_214"/>
          <p:cNvSpPr/>
          <p:nvPr/>
        </p:nvSpPr>
        <p:spPr>
          <a:xfrm>
            <a:off x="105025" y="554630"/>
            <a:ext cx="8808600" cy="487081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endParaRPr sz="1100" dirty="0">
              <a:solidFill>
                <a:schemeClr val="dk1"/>
              </a:solidFill>
              <a:latin typeface="Calibri"/>
              <a:ea typeface="Calibri"/>
              <a:cs typeface="Calibri"/>
              <a:sym typeface="Calibri"/>
            </a:endParaRPr>
          </a:p>
          <a:p>
            <a:pPr marL="457200" lvl="0" indent="-336550" algn="just">
              <a:lnSpc>
                <a:spcPct val="115000"/>
              </a:lnSpc>
              <a:spcBef>
                <a:spcPts val="1200"/>
              </a:spcBef>
              <a:buClr>
                <a:schemeClr val="dk1"/>
              </a:buClr>
              <a:buSzPts val="1700"/>
              <a:buFont typeface="Calibri"/>
              <a:buChar char="●"/>
            </a:pPr>
            <a:r>
              <a:rPr lang="mk-MK" sz="1700" b="1" dirty="0">
                <a:solidFill>
                  <a:schemeClr val="dk1"/>
                </a:solidFill>
                <a:latin typeface="Calibri"/>
                <a:ea typeface="Calibri"/>
                <a:cs typeface="Calibri"/>
                <a:sym typeface="Calibri"/>
              </a:rPr>
              <a:t>Планирањето за пензионирање </a:t>
            </a:r>
            <a:r>
              <a:rPr lang="mk-MK" sz="1700" dirty="0">
                <a:solidFill>
                  <a:schemeClr val="dk1"/>
                </a:solidFill>
                <a:latin typeface="Calibri"/>
                <a:ea typeface="Calibri"/>
                <a:cs typeface="Calibri"/>
                <a:sym typeface="Calibri"/>
              </a:rPr>
              <a:t>со заштеда на сметките за пензионирање </a:t>
            </a:r>
            <a:r>
              <a:rPr lang="mk-MK" sz="1700" dirty="0" smtClean="0">
                <a:solidFill>
                  <a:schemeClr val="dk1"/>
                </a:solidFill>
                <a:latin typeface="Calibri"/>
                <a:ea typeface="Calibri"/>
                <a:cs typeface="Calibri"/>
                <a:sym typeface="Calibri"/>
              </a:rPr>
              <a:t>како </a:t>
            </a:r>
            <a:r>
              <a:rPr lang="mk-MK" sz="1700" dirty="0">
                <a:solidFill>
                  <a:schemeClr val="dk1"/>
                </a:solidFill>
                <a:latin typeface="Calibri"/>
                <a:ea typeface="Calibri"/>
                <a:cs typeface="Calibri"/>
                <a:sym typeface="Calibri"/>
              </a:rPr>
              <a:t>и разгледувањето на бенефициите за социјално осигурување, е од суштинско значење за обезбедување финансиска сигурност подоцна во животот.</a:t>
            </a:r>
            <a:r>
              <a:rPr lang="en-US" sz="1700" dirty="0" smtClean="0">
                <a:solidFill>
                  <a:schemeClr val="dk1"/>
                </a:solidFill>
                <a:latin typeface="Calibri"/>
                <a:ea typeface="Calibri"/>
                <a:cs typeface="Calibri"/>
                <a:sym typeface="Calibri"/>
              </a:rPr>
              <a:t>.</a:t>
            </a:r>
            <a:r>
              <a:rPr lang="en-US" sz="1700" dirty="0">
                <a:solidFill>
                  <a:schemeClr val="dk1"/>
                </a:solidFill>
                <a:latin typeface="Calibri"/>
                <a:ea typeface="Calibri"/>
                <a:cs typeface="Calibri"/>
                <a:sym typeface="Calibri"/>
              </a:rPr>
              <a:t/>
            </a:r>
            <a:br>
              <a:rPr lang="en-US" sz="1700" dirty="0">
                <a:solidFill>
                  <a:schemeClr val="dk1"/>
                </a:solidFill>
                <a:latin typeface="Calibri"/>
                <a:ea typeface="Calibri"/>
                <a:cs typeface="Calibri"/>
                <a:sym typeface="Calibri"/>
              </a:rPr>
            </a:br>
            <a:endParaRPr sz="1700" dirty="0">
              <a:solidFill>
                <a:schemeClr val="dk1"/>
              </a:solidFill>
              <a:latin typeface="Calibri"/>
              <a:ea typeface="Calibri"/>
              <a:cs typeface="Calibri"/>
              <a:sym typeface="Calibri"/>
            </a:endParaRPr>
          </a:p>
          <a:p>
            <a:pPr marL="457200" lvl="0" indent="-336550" algn="just">
              <a:lnSpc>
                <a:spcPct val="115000"/>
              </a:lnSpc>
              <a:buClr>
                <a:schemeClr val="dk1"/>
              </a:buClr>
              <a:buSzPts val="1700"/>
              <a:buFont typeface="Calibri"/>
              <a:buChar char="●"/>
            </a:pPr>
            <a:r>
              <a:rPr lang="mk-MK" sz="1700" b="1" dirty="0" smtClean="0">
                <a:solidFill>
                  <a:schemeClr val="dk1"/>
                </a:solidFill>
                <a:latin typeface="Calibri"/>
                <a:ea typeface="Calibri"/>
                <a:cs typeface="Calibri"/>
                <a:sym typeface="Calibri"/>
              </a:rPr>
              <a:t>Буџетирање</a:t>
            </a:r>
            <a:r>
              <a:rPr lang="en-US" sz="1700" b="1" dirty="0" smtClean="0">
                <a:solidFill>
                  <a:schemeClr val="dk1"/>
                </a:solidFill>
                <a:latin typeface="Calibri"/>
                <a:ea typeface="Calibri"/>
                <a:cs typeface="Calibri"/>
                <a:sym typeface="Calibri"/>
              </a:rPr>
              <a:t>! </a:t>
            </a:r>
            <a:r>
              <a:rPr lang="mk-MK" sz="1700" dirty="0">
                <a:solidFill>
                  <a:schemeClr val="dk1"/>
                </a:solidFill>
                <a:latin typeface="Calibri"/>
                <a:ea typeface="Calibri"/>
                <a:cs typeface="Calibri"/>
                <a:sym typeface="Calibri"/>
              </a:rPr>
              <a:t>Буџетот е систем во кој поставувате </a:t>
            </a:r>
            <a:r>
              <a:rPr lang="mk-MK" sz="1700" dirty="0" smtClean="0">
                <a:solidFill>
                  <a:schemeClr val="dk1"/>
                </a:solidFill>
                <a:latin typeface="Calibri"/>
                <a:ea typeface="Calibri"/>
                <a:cs typeface="Calibri"/>
                <a:sym typeface="Calibri"/>
              </a:rPr>
              <a:t>граници </a:t>
            </a:r>
            <a:r>
              <a:rPr lang="mk-MK" sz="1700" dirty="0">
                <a:solidFill>
                  <a:schemeClr val="dk1"/>
                </a:solidFill>
                <a:latin typeface="Calibri"/>
                <a:ea typeface="Calibri"/>
                <a:cs typeface="Calibri"/>
                <a:sym typeface="Calibri"/>
              </a:rPr>
              <a:t>за тоа колку пари можете да потрошите. Ова вклучува креирање план за вашите приходи и </a:t>
            </a:r>
            <a:r>
              <a:rPr lang="mk-MK" sz="1700" dirty="0" smtClean="0">
                <a:solidFill>
                  <a:schemeClr val="dk1"/>
                </a:solidFill>
                <a:latin typeface="Calibri"/>
                <a:ea typeface="Calibri"/>
                <a:cs typeface="Calibri"/>
                <a:sym typeface="Calibri"/>
              </a:rPr>
              <a:t>трошоци </a:t>
            </a:r>
            <a:r>
              <a:rPr lang="mk-MK" sz="1700" dirty="0">
                <a:solidFill>
                  <a:schemeClr val="dk1"/>
                </a:solidFill>
                <a:latin typeface="Calibri"/>
                <a:ea typeface="Calibri"/>
                <a:cs typeface="Calibri"/>
                <a:sym typeface="Calibri"/>
              </a:rPr>
              <a:t>секој месец, за да можете ефикасно да управувате со вашите пари и да избегнете прекумерно трошење. </a:t>
            </a:r>
            <a:r>
              <a:rPr lang="mk-MK" sz="1700" b="1" dirty="0" smtClean="0">
                <a:solidFill>
                  <a:schemeClr val="dk1"/>
                </a:solidFill>
                <a:latin typeface="Calibri"/>
                <a:ea typeface="Calibri"/>
                <a:cs typeface="Calibri"/>
                <a:sym typeface="Calibri"/>
              </a:rPr>
              <a:t>Овој концепт е детално разработен во модул бр.4</a:t>
            </a:r>
            <a:r>
              <a:rPr lang="en-US" sz="1700" dirty="0" smtClean="0">
                <a:solidFill>
                  <a:schemeClr val="dk1"/>
                </a:solidFill>
                <a:latin typeface="Calibri"/>
                <a:ea typeface="Calibri"/>
                <a:cs typeface="Calibri"/>
                <a:sym typeface="Calibri"/>
              </a:rPr>
              <a:t>.</a:t>
            </a:r>
            <a:endParaRPr sz="1700" dirty="0">
              <a:solidFill>
                <a:schemeClr val="dk1"/>
              </a:solidFill>
              <a:latin typeface="Calibri"/>
              <a:ea typeface="Calibri"/>
              <a:cs typeface="Calibri"/>
              <a:sym typeface="Calibri"/>
            </a:endParaRPr>
          </a:p>
          <a:p>
            <a:pPr marL="457200" lvl="0" indent="-336550" algn="just">
              <a:lnSpc>
                <a:spcPct val="115000"/>
              </a:lnSpc>
              <a:buClr>
                <a:schemeClr val="dk1"/>
              </a:buClr>
              <a:buSzPts val="1700"/>
              <a:buFont typeface="Calibri"/>
              <a:buAutoNum type="arabicPeriod" startAt="4"/>
            </a:pPr>
            <a:r>
              <a:rPr lang="mk-MK" sz="1700" b="1" u="sng" dirty="0">
                <a:solidFill>
                  <a:schemeClr val="dk1"/>
                </a:solidFill>
                <a:latin typeface="Calibri"/>
                <a:ea typeface="Calibri"/>
                <a:cs typeface="Calibri"/>
                <a:sym typeface="Calibri"/>
              </a:rPr>
              <a:t>Инвестирање</a:t>
            </a:r>
            <a:r>
              <a:rPr lang="en-US" sz="1700" b="1" u="sng" dirty="0" smtClean="0">
                <a:solidFill>
                  <a:schemeClr val="dk1"/>
                </a:solidFill>
                <a:latin typeface="Calibri"/>
                <a:ea typeface="Calibri"/>
                <a:cs typeface="Calibri"/>
                <a:sym typeface="Calibri"/>
              </a:rPr>
              <a:t> </a:t>
            </a:r>
            <a:endParaRPr sz="1700" b="1" dirty="0">
              <a:solidFill>
                <a:schemeClr val="dk1"/>
              </a:solidFill>
              <a:latin typeface="Calibri"/>
              <a:ea typeface="Calibri"/>
              <a:cs typeface="Calibri"/>
              <a:sym typeface="Calibri"/>
            </a:endParaRPr>
          </a:p>
          <a:p>
            <a:pPr lvl="0" algn="just">
              <a:lnSpc>
                <a:spcPct val="115000"/>
              </a:lnSpc>
              <a:buClr>
                <a:schemeClr val="dk1"/>
              </a:buClr>
              <a:buSzPts val="1100"/>
            </a:pPr>
            <a:r>
              <a:rPr lang="mk-MK" sz="1700" dirty="0">
                <a:solidFill>
                  <a:schemeClr val="dk1"/>
                </a:solidFill>
                <a:latin typeface="Calibri"/>
                <a:ea typeface="Calibri"/>
                <a:cs typeface="Calibri"/>
                <a:sym typeface="Calibri"/>
              </a:rPr>
              <a:t>Инвестирањето </a:t>
            </a:r>
            <a:r>
              <a:rPr lang="mk-MK" sz="1700" dirty="0" smtClean="0">
                <a:solidFill>
                  <a:schemeClr val="dk1"/>
                </a:solidFill>
                <a:latin typeface="Calibri"/>
                <a:ea typeface="Calibri"/>
                <a:cs typeface="Calibri"/>
                <a:sym typeface="Calibri"/>
              </a:rPr>
              <a:t>подразбира вложување пари (во бизнис, недвижности, хартии од вредност или сл.) со </a:t>
            </a:r>
            <a:r>
              <a:rPr lang="mk-MK" sz="1700" dirty="0">
                <a:solidFill>
                  <a:schemeClr val="dk1"/>
                </a:solidFill>
                <a:latin typeface="Calibri"/>
                <a:ea typeface="Calibri"/>
                <a:cs typeface="Calibri"/>
                <a:sym typeface="Calibri"/>
              </a:rPr>
              <a:t>цел да се заработи поврат на вложените пари. Тоа вклучува ставање на вашите пари во различни видови финансиски производи, како што се акции, обврзници, </a:t>
            </a:r>
            <a:r>
              <a:rPr lang="mk-MK" sz="1700" dirty="0" smtClean="0">
                <a:solidFill>
                  <a:schemeClr val="dk1"/>
                </a:solidFill>
                <a:latin typeface="Calibri"/>
                <a:ea typeface="Calibri"/>
                <a:cs typeface="Calibri"/>
                <a:sym typeface="Calibri"/>
              </a:rPr>
              <a:t>инвестициски </a:t>
            </a:r>
            <a:r>
              <a:rPr lang="mk-MK" sz="1700" dirty="0">
                <a:solidFill>
                  <a:schemeClr val="dk1"/>
                </a:solidFill>
                <a:latin typeface="Calibri"/>
                <a:ea typeface="Calibri"/>
                <a:cs typeface="Calibri"/>
                <a:sym typeface="Calibri"/>
              </a:rPr>
              <a:t>фондови, недвижен имот и стоки, со очекување да заработите поврат на вашата инвестиција со текот на времето.</a:t>
            </a:r>
            <a:endParaRPr sz="1700" b="1" dirty="0">
              <a:solidFill>
                <a:schemeClr val="dk1"/>
              </a:solidFill>
              <a:highlight>
                <a:srgbClr val="EFEFEF"/>
              </a:highlight>
              <a:latin typeface="Calibri"/>
              <a:ea typeface="Calibri"/>
              <a:cs typeface="Calibri"/>
              <a:sym typeface="Calibri"/>
            </a:endParaRPr>
          </a:p>
          <a:p>
            <a:pPr marL="0" marR="0" lvl="0" indent="0" algn="just" rtl="0">
              <a:spcBef>
                <a:spcPts val="0"/>
              </a:spcBef>
              <a:spcAft>
                <a:spcPts val="0"/>
              </a:spcAft>
              <a:buNone/>
            </a:pPr>
            <a:endParaRPr sz="3000" b="1" dirty="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g23dfb39c1d0_0_45"/>
          <p:cNvPicPr preferRelativeResize="0"/>
          <p:nvPr/>
        </p:nvPicPr>
        <p:blipFill rotWithShape="1">
          <a:blip r:embed="rId3">
            <a:alphaModFix/>
          </a:blip>
          <a:srcRect/>
          <a:stretch/>
        </p:blipFill>
        <p:spPr>
          <a:xfrm>
            <a:off x="0" y="642"/>
            <a:ext cx="9143998" cy="5802749"/>
          </a:xfrm>
          <a:prstGeom prst="rect">
            <a:avLst/>
          </a:prstGeom>
          <a:noFill/>
          <a:ln>
            <a:noFill/>
          </a:ln>
        </p:spPr>
      </p:pic>
      <p:sp>
        <p:nvSpPr>
          <p:cNvPr id="180" name="Google Shape;180;g23dfb39c1d0_0_45"/>
          <p:cNvSpPr/>
          <p:nvPr/>
        </p:nvSpPr>
        <p:spPr>
          <a:xfrm>
            <a:off x="240850" y="1020974"/>
            <a:ext cx="8670300" cy="4684881"/>
          </a:xfrm>
          <a:prstGeom prst="rect">
            <a:avLst/>
          </a:prstGeom>
          <a:noFill/>
          <a:ln>
            <a:noFill/>
          </a:ln>
        </p:spPr>
        <p:txBody>
          <a:bodyPr spcFirstLastPara="1" wrap="square" lIns="91425" tIns="45700" rIns="91425" bIns="45700" anchor="t" anchorCtr="0">
            <a:noAutofit/>
          </a:bodyPr>
          <a:lstStyle/>
          <a:p>
            <a:pPr lvl="0" algn="just">
              <a:lnSpc>
                <a:spcPct val="115000"/>
              </a:lnSpc>
            </a:pPr>
            <a:r>
              <a:rPr lang="en-US" sz="1700" b="1" i="1" dirty="0" smtClean="0">
                <a:solidFill>
                  <a:srgbClr val="181818"/>
                </a:solidFill>
                <a:highlight>
                  <a:srgbClr val="EFEFEF"/>
                </a:highlight>
                <a:latin typeface="Calibri"/>
                <a:ea typeface="Calibri"/>
                <a:cs typeface="Calibri"/>
                <a:sym typeface="Calibri"/>
              </a:rPr>
              <a:t>“</a:t>
            </a:r>
            <a:r>
              <a:rPr lang="mk-MK" sz="1700" b="1" i="1" dirty="0">
                <a:solidFill>
                  <a:srgbClr val="181818"/>
                </a:solidFill>
                <a:highlight>
                  <a:srgbClr val="EFEFEF"/>
                </a:highlight>
                <a:latin typeface="Calibri"/>
                <a:ea typeface="Calibri"/>
                <a:cs typeface="Calibri"/>
                <a:sym typeface="Calibri"/>
              </a:rPr>
              <a:t>Кога работите на нешто што има капацитет да </a:t>
            </a:r>
            <a:r>
              <a:rPr lang="mk-MK" sz="1700" b="1" i="1" dirty="0" smtClean="0">
                <a:solidFill>
                  <a:srgbClr val="181818"/>
                </a:solidFill>
                <a:highlight>
                  <a:srgbClr val="EFEFEF"/>
                </a:highlight>
                <a:latin typeface="Calibri"/>
                <a:ea typeface="Calibri"/>
                <a:cs typeface="Calibri"/>
                <a:sym typeface="Calibri"/>
              </a:rPr>
              <a:t>ви донесе 5 </a:t>
            </a:r>
            <a:r>
              <a:rPr lang="mk-MK" sz="1700" b="1" i="1" dirty="0">
                <a:solidFill>
                  <a:srgbClr val="181818"/>
                </a:solidFill>
                <a:highlight>
                  <a:srgbClr val="EFEFEF"/>
                </a:highlight>
                <a:latin typeface="Calibri"/>
                <a:ea typeface="Calibri"/>
                <a:cs typeface="Calibri"/>
                <a:sym typeface="Calibri"/>
              </a:rPr>
              <a:t>долари, не е важно колку понапорно работите – најмногу што ќе заработите се 5 долари</a:t>
            </a:r>
            <a:r>
              <a:rPr lang="en-US" sz="1700" b="1" i="1" dirty="0" smtClean="0">
                <a:solidFill>
                  <a:srgbClr val="181818"/>
                </a:solidFill>
                <a:highlight>
                  <a:srgbClr val="EFEFEF"/>
                </a:highlight>
                <a:latin typeface="Calibri"/>
                <a:ea typeface="Calibri"/>
                <a:cs typeface="Calibri"/>
                <a:sym typeface="Calibri"/>
              </a:rPr>
              <a:t>.” </a:t>
            </a:r>
            <a:r>
              <a:rPr lang="en-US" sz="1700" b="1" dirty="0">
                <a:solidFill>
                  <a:srgbClr val="181818"/>
                </a:solidFill>
                <a:highlight>
                  <a:srgbClr val="EFEFEF"/>
                </a:highlight>
                <a:latin typeface="Calibri"/>
                <a:ea typeface="Calibri"/>
                <a:cs typeface="Calibri"/>
                <a:sym typeface="Calibri"/>
              </a:rPr>
              <a:t>- </a:t>
            </a:r>
            <a:r>
              <a:rPr lang="en-US" sz="1700" b="1" dirty="0">
                <a:solidFill>
                  <a:srgbClr val="333333"/>
                </a:solidFill>
                <a:highlight>
                  <a:srgbClr val="EFEFEF"/>
                </a:highlight>
                <a:latin typeface="Calibri"/>
                <a:ea typeface="Calibri"/>
                <a:cs typeface="Calibri"/>
                <a:sym typeface="Calibri"/>
              </a:rPr>
              <a:t>idowu koyenikan</a:t>
            </a:r>
            <a:endParaRPr sz="1700" dirty="0">
              <a:solidFill>
                <a:schemeClr val="dk1"/>
              </a:solidFill>
              <a:latin typeface="Calibri"/>
              <a:ea typeface="Calibri"/>
              <a:cs typeface="Calibri"/>
              <a:sym typeface="Calibri"/>
            </a:endParaRPr>
          </a:p>
          <a:p>
            <a:pPr marL="457200" lvl="0" indent="-336550" algn="just" rtl="0">
              <a:lnSpc>
                <a:spcPct val="115000"/>
              </a:lnSpc>
              <a:spcBef>
                <a:spcPts val="1200"/>
              </a:spcBef>
              <a:spcAft>
                <a:spcPts val="0"/>
              </a:spcAft>
              <a:buClr>
                <a:schemeClr val="dk1"/>
              </a:buClr>
              <a:buSzPts val="1700"/>
              <a:buFont typeface="Calibri"/>
              <a:buAutoNum type="arabicPeriod" startAt="5"/>
            </a:pPr>
            <a:r>
              <a:rPr lang="mk-MK" sz="1700" b="1" u="sng" dirty="0" smtClean="0">
                <a:solidFill>
                  <a:schemeClr val="dk1"/>
                </a:solidFill>
                <a:latin typeface="Calibri"/>
                <a:ea typeface="Calibri"/>
                <a:cs typeface="Calibri"/>
                <a:sym typeface="Calibri"/>
              </a:rPr>
              <a:t>Осигурување</a:t>
            </a:r>
            <a:r>
              <a:rPr lang="en-US" sz="1700" b="1" u="sng" dirty="0" smtClean="0">
                <a:solidFill>
                  <a:schemeClr val="dk1"/>
                </a:solidFill>
                <a:latin typeface="Calibri"/>
                <a:ea typeface="Calibri"/>
                <a:cs typeface="Calibri"/>
                <a:sym typeface="Calibri"/>
              </a:rPr>
              <a:t> </a:t>
            </a:r>
            <a:endParaRPr sz="1700" b="1" dirty="0">
              <a:solidFill>
                <a:schemeClr val="dk1"/>
              </a:solidFill>
              <a:latin typeface="Calibri"/>
              <a:ea typeface="Calibri"/>
              <a:cs typeface="Calibri"/>
              <a:sym typeface="Calibri"/>
            </a:endParaRPr>
          </a:p>
          <a:p>
            <a:pPr lvl="0" algn="just">
              <a:lnSpc>
                <a:spcPct val="115000"/>
              </a:lnSpc>
              <a:spcBef>
                <a:spcPts val="1200"/>
              </a:spcBef>
              <a:buSzPts val="1100"/>
            </a:pPr>
            <a:r>
              <a:rPr lang="mk-MK" sz="1700" dirty="0">
                <a:solidFill>
                  <a:schemeClr val="dk1"/>
                </a:solidFill>
                <a:latin typeface="Calibri"/>
                <a:ea typeface="Calibri"/>
                <a:cs typeface="Calibri"/>
                <a:sym typeface="Calibri"/>
              </a:rPr>
              <a:t>Терминот </a:t>
            </a:r>
            <a:r>
              <a:rPr lang="mk-MK" sz="1700" dirty="0" smtClean="0">
                <a:solidFill>
                  <a:schemeClr val="dk1"/>
                </a:solidFill>
                <a:latin typeface="Calibri"/>
                <a:ea typeface="Calibri"/>
                <a:cs typeface="Calibri"/>
                <a:sym typeface="Calibri"/>
              </a:rPr>
              <a:t>„осигурување“ </a:t>
            </a:r>
            <a:r>
              <a:rPr lang="mk-MK" sz="1700" dirty="0">
                <a:solidFill>
                  <a:schemeClr val="dk1"/>
                </a:solidFill>
                <a:latin typeface="Calibri"/>
                <a:ea typeface="Calibri"/>
                <a:cs typeface="Calibri"/>
                <a:sym typeface="Calibri"/>
              </a:rPr>
              <a:t>се однесува на чекорите што луѓето ги преземаат за да се заштитат од неочекувани настани, како што се болест или несреќи, и да ги зачуваат своите добра. Ова вклучува заштита на себе си и </a:t>
            </a:r>
            <a:r>
              <a:rPr lang="mk-MK" sz="1700" dirty="0" smtClean="0">
                <a:solidFill>
                  <a:schemeClr val="dk1"/>
                </a:solidFill>
                <a:latin typeface="Calibri"/>
                <a:ea typeface="Calibri"/>
                <a:cs typeface="Calibri"/>
                <a:sym typeface="Calibri"/>
              </a:rPr>
              <a:t>на средствата </a:t>
            </a:r>
            <a:r>
              <a:rPr lang="mk-MK" sz="1700" dirty="0">
                <a:solidFill>
                  <a:schemeClr val="dk1"/>
                </a:solidFill>
                <a:latin typeface="Calibri"/>
                <a:ea typeface="Calibri"/>
                <a:cs typeface="Calibri"/>
                <a:sym typeface="Calibri"/>
              </a:rPr>
              <a:t>од потенцијални </a:t>
            </a:r>
            <a:r>
              <a:rPr lang="mk-MK" sz="1700" dirty="0" smtClean="0">
                <a:solidFill>
                  <a:schemeClr val="dk1"/>
                </a:solidFill>
                <a:latin typeface="Calibri"/>
                <a:ea typeface="Calibri"/>
                <a:cs typeface="Calibri"/>
                <a:sym typeface="Calibri"/>
              </a:rPr>
              <a:t>ризици, </a:t>
            </a:r>
            <a:r>
              <a:rPr lang="mk-MK" sz="1700" dirty="0">
                <a:solidFill>
                  <a:schemeClr val="dk1"/>
                </a:solidFill>
                <a:latin typeface="Calibri"/>
                <a:ea typeface="Calibri"/>
                <a:cs typeface="Calibri"/>
                <a:sym typeface="Calibri"/>
              </a:rPr>
              <a:t>како што се сообраќајни несреќи или медицински итни случаи, со купување полиси за осигурување. Мнозинството луѓе имаат одредено осигурување: за нивниот автомобил, нивната куќа, нивното здравје или нивниот </a:t>
            </a:r>
            <a:r>
              <a:rPr lang="mk-MK" sz="1700" dirty="0" smtClean="0">
                <a:solidFill>
                  <a:schemeClr val="dk1"/>
                </a:solidFill>
                <a:latin typeface="Calibri"/>
                <a:ea typeface="Calibri"/>
                <a:cs typeface="Calibri"/>
                <a:sym typeface="Calibri"/>
              </a:rPr>
              <a:t>живот.</a:t>
            </a:r>
            <a:r>
              <a:rPr lang="mk-MK" sz="1700" dirty="0">
                <a:solidFill>
                  <a:srgbClr val="111111"/>
                </a:solidFill>
                <a:highlight>
                  <a:srgbClr val="FFFFFF"/>
                </a:highlight>
                <a:latin typeface="Calibri"/>
                <a:ea typeface="Calibri"/>
                <a:cs typeface="Calibri"/>
                <a:sym typeface="Calibri"/>
              </a:rPr>
              <a:t> </a:t>
            </a:r>
            <a:r>
              <a:rPr lang="mk-MK" sz="1700" dirty="0" smtClean="0">
                <a:solidFill>
                  <a:srgbClr val="111111"/>
                </a:solidFill>
                <a:highlight>
                  <a:srgbClr val="FFFFFF"/>
                </a:highlight>
                <a:latin typeface="Calibri"/>
                <a:ea typeface="Calibri"/>
                <a:cs typeface="Calibri"/>
                <a:sym typeface="Calibri"/>
              </a:rPr>
              <a:t>Осигурувањето е карактеристично како за физички лица, така и за компании</a:t>
            </a:r>
            <a:endParaRPr sz="1700" dirty="0">
              <a:solidFill>
                <a:srgbClr val="111111"/>
              </a:solidFill>
              <a:highlight>
                <a:srgbClr val="FFFFFF"/>
              </a:highlight>
              <a:latin typeface="Calibri"/>
              <a:ea typeface="Calibri"/>
              <a:cs typeface="Calibri"/>
              <a:sym typeface="Calibri"/>
            </a:endParaRPr>
          </a:p>
          <a:p>
            <a:pPr marL="457200" lvl="0" indent="-336550" algn="just">
              <a:lnSpc>
                <a:spcPct val="115000"/>
              </a:lnSpc>
              <a:spcBef>
                <a:spcPts val="1200"/>
              </a:spcBef>
              <a:buClr>
                <a:srgbClr val="111111"/>
              </a:buClr>
              <a:buSzPts val="1700"/>
              <a:buFont typeface="Calibri"/>
              <a:buChar char="●"/>
            </a:pPr>
            <a:r>
              <a:rPr lang="mk-MK" sz="1700" b="1" dirty="0">
                <a:solidFill>
                  <a:srgbClr val="111111"/>
                </a:solidFill>
                <a:highlight>
                  <a:srgbClr val="FFFFFF"/>
                </a:highlight>
                <a:latin typeface="Calibri"/>
                <a:ea typeface="Calibri"/>
                <a:cs typeface="Calibri"/>
                <a:sym typeface="Calibri"/>
              </a:rPr>
              <a:t>П</a:t>
            </a:r>
            <a:r>
              <a:rPr lang="mk-MK" sz="1700" b="1" dirty="0" smtClean="0">
                <a:solidFill>
                  <a:srgbClr val="111111"/>
                </a:solidFill>
                <a:highlight>
                  <a:srgbClr val="FFFFFF"/>
                </a:highlight>
                <a:latin typeface="Calibri"/>
                <a:ea typeface="Calibri"/>
                <a:cs typeface="Calibri"/>
                <a:sym typeface="Calibri"/>
              </a:rPr>
              <a:t>ример</a:t>
            </a:r>
            <a:r>
              <a:rPr lang="mk-MK" sz="1700" b="1" dirty="0">
                <a:solidFill>
                  <a:srgbClr val="111111"/>
                </a:solidFill>
                <a:highlight>
                  <a:srgbClr val="FFFFFF"/>
                </a:highlight>
                <a:latin typeface="Calibri"/>
                <a:ea typeface="Calibri"/>
                <a:cs typeface="Calibri"/>
                <a:sym typeface="Calibri"/>
              </a:rPr>
              <a:t>: </a:t>
            </a:r>
            <a:r>
              <a:rPr lang="mk-MK" sz="1700" dirty="0">
                <a:solidFill>
                  <a:srgbClr val="111111"/>
                </a:solidFill>
                <a:highlight>
                  <a:srgbClr val="FFFFFF"/>
                </a:highlight>
                <a:latin typeface="Calibri"/>
                <a:ea typeface="Calibri"/>
                <a:cs typeface="Calibri"/>
                <a:sym typeface="Calibri"/>
              </a:rPr>
              <a:t>Градежната компанија мора да се погрижи нивните вработени да бидат осигурани во случај да бидат повредени </a:t>
            </a:r>
            <a:r>
              <a:rPr lang="mk-MK" sz="1700" dirty="0" smtClean="0">
                <a:solidFill>
                  <a:srgbClr val="111111"/>
                </a:solidFill>
                <a:highlight>
                  <a:srgbClr val="FFFFFF"/>
                </a:highlight>
                <a:latin typeface="Calibri"/>
                <a:ea typeface="Calibri"/>
                <a:cs typeface="Calibri"/>
                <a:sym typeface="Calibri"/>
              </a:rPr>
              <a:t>за време на работа. </a:t>
            </a:r>
            <a:r>
              <a:rPr lang="mk-MK" sz="1700" dirty="0">
                <a:solidFill>
                  <a:srgbClr val="111111"/>
                </a:solidFill>
                <a:highlight>
                  <a:srgbClr val="FFFFFF"/>
                </a:highlight>
                <a:latin typeface="Calibri"/>
                <a:ea typeface="Calibri"/>
                <a:cs typeface="Calibri"/>
                <a:sym typeface="Calibri"/>
              </a:rPr>
              <a:t>На овој начин компанијата и работникот </a:t>
            </a:r>
            <a:r>
              <a:rPr lang="mk-MK" sz="1700" dirty="0" smtClean="0">
                <a:solidFill>
                  <a:srgbClr val="111111"/>
                </a:solidFill>
                <a:highlight>
                  <a:srgbClr val="FFFFFF"/>
                </a:highlight>
                <a:latin typeface="Calibri"/>
                <a:ea typeface="Calibri"/>
                <a:cs typeface="Calibri"/>
                <a:sym typeface="Calibri"/>
              </a:rPr>
              <a:t>имаат бенефит од осигурувањето.</a:t>
            </a:r>
            <a:endParaRPr sz="1700" dirty="0">
              <a:solidFill>
                <a:schemeClr val="dk1"/>
              </a:solidFill>
              <a:latin typeface="Calibri"/>
              <a:ea typeface="Calibri"/>
              <a:cs typeface="Calibri"/>
              <a:sym typeface="Calibri"/>
            </a:endParaRPr>
          </a:p>
        </p:txBody>
      </p:sp>
      <p:sp>
        <p:nvSpPr>
          <p:cNvPr id="181" name="Google Shape;181;g23dfb39c1d0_0_45"/>
          <p:cNvSpPr txBox="1"/>
          <p:nvPr/>
        </p:nvSpPr>
        <p:spPr>
          <a:xfrm>
            <a:off x="542875" y="3502050"/>
            <a:ext cx="793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g23dfb39c1d0_0_52"/>
          <p:cNvPicPr preferRelativeResize="0"/>
          <p:nvPr/>
        </p:nvPicPr>
        <p:blipFill rotWithShape="1">
          <a:blip r:embed="rId3">
            <a:alphaModFix/>
          </a:blip>
          <a:srcRect/>
          <a:stretch/>
        </p:blipFill>
        <p:spPr>
          <a:xfrm>
            <a:off x="0" y="642"/>
            <a:ext cx="9143998" cy="5376029"/>
          </a:xfrm>
          <a:prstGeom prst="rect">
            <a:avLst/>
          </a:prstGeom>
          <a:noFill/>
          <a:ln>
            <a:noFill/>
          </a:ln>
        </p:spPr>
      </p:pic>
      <p:sp>
        <p:nvSpPr>
          <p:cNvPr id="188" name="Google Shape;188;g23dfb39c1d0_0_52"/>
          <p:cNvSpPr/>
          <p:nvPr/>
        </p:nvSpPr>
        <p:spPr>
          <a:xfrm>
            <a:off x="196425" y="1441099"/>
            <a:ext cx="8616900" cy="3935571"/>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b="1" dirty="0">
              <a:solidFill>
                <a:srgbClr val="00B0F0"/>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100" b="1" dirty="0">
              <a:solidFill>
                <a:srgbClr val="00B0F0"/>
              </a:solidFill>
              <a:latin typeface="Calibri"/>
              <a:ea typeface="Calibri"/>
              <a:cs typeface="Calibri"/>
              <a:sym typeface="Calibri"/>
            </a:endParaRPr>
          </a:p>
        </p:txBody>
      </p:sp>
      <p:sp>
        <p:nvSpPr>
          <p:cNvPr id="189" name="Google Shape;189;g23dfb39c1d0_0_52"/>
          <p:cNvSpPr txBox="1"/>
          <p:nvPr/>
        </p:nvSpPr>
        <p:spPr>
          <a:xfrm>
            <a:off x="542875" y="3502050"/>
            <a:ext cx="793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90" name="Google Shape;190;g23dfb39c1d0_0_52"/>
          <p:cNvSpPr txBox="1"/>
          <p:nvPr/>
        </p:nvSpPr>
        <p:spPr>
          <a:xfrm>
            <a:off x="266100" y="1031075"/>
            <a:ext cx="6884700" cy="48548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mk-MK" sz="1700" b="1" dirty="0" smtClean="0">
                <a:solidFill>
                  <a:srgbClr val="00B0F0"/>
                </a:solidFill>
                <a:latin typeface="Calibri"/>
                <a:ea typeface="Calibri"/>
                <a:cs typeface="Calibri"/>
                <a:sym typeface="Calibri"/>
              </a:rPr>
              <a:t>КОИ СЕ РАЗЛИКИТЕ МЕЃУ КРЕДИТНА И ДЕБИТНА КАРТИЧКА</a:t>
            </a:r>
            <a:r>
              <a:rPr lang="en-US" sz="1700" b="1" dirty="0" smtClean="0">
                <a:solidFill>
                  <a:srgbClr val="00B0F0"/>
                </a:solidFill>
                <a:latin typeface="Calibri"/>
                <a:ea typeface="Calibri"/>
                <a:cs typeface="Calibri"/>
                <a:sym typeface="Calibri"/>
              </a:rPr>
              <a:t>?  </a:t>
            </a:r>
            <a:endParaRPr sz="1900" dirty="0">
              <a:latin typeface="Calibri"/>
              <a:ea typeface="Calibri"/>
              <a:cs typeface="Calibri"/>
              <a:sym typeface="Calibri"/>
            </a:endParaRPr>
          </a:p>
        </p:txBody>
      </p:sp>
      <p:pic>
        <p:nvPicPr>
          <p:cNvPr id="6" name="Google Shape;185;g255d62be4cc_0_16"/>
          <p:cNvPicPr preferRelativeResize="0"/>
          <p:nvPr/>
        </p:nvPicPr>
        <p:blipFill>
          <a:blip r:embed="rId4">
            <a:alphaModFix/>
          </a:blip>
          <a:stretch>
            <a:fillRect/>
          </a:stretch>
        </p:blipFill>
        <p:spPr>
          <a:xfrm>
            <a:off x="388277" y="1824703"/>
            <a:ext cx="4544700" cy="302980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g23dfb39c1d0_0_52"/>
          <p:cNvPicPr preferRelativeResize="0"/>
          <p:nvPr/>
        </p:nvPicPr>
        <p:blipFill rotWithShape="1">
          <a:blip r:embed="rId3">
            <a:alphaModFix/>
          </a:blip>
          <a:srcRect/>
          <a:stretch/>
        </p:blipFill>
        <p:spPr>
          <a:xfrm>
            <a:off x="0" y="642"/>
            <a:ext cx="9143998" cy="5376029"/>
          </a:xfrm>
          <a:prstGeom prst="rect">
            <a:avLst/>
          </a:prstGeom>
          <a:noFill/>
          <a:ln>
            <a:noFill/>
          </a:ln>
        </p:spPr>
      </p:pic>
      <p:sp>
        <p:nvSpPr>
          <p:cNvPr id="188" name="Google Shape;188;g23dfb39c1d0_0_52"/>
          <p:cNvSpPr/>
          <p:nvPr/>
        </p:nvSpPr>
        <p:spPr>
          <a:xfrm>
            <a:off x="200875" y="1207929"/>
            <a:ext cx="8616900" cy="3935571"/>
          </a:xfrm>
          <a:prstGeom prst="rect">
            <a:avLst/>
          </a:prstGeom>
          <a:noFill/>
          <a:ln>
            <a:noFill/>
          </a:ln>
        </p:spPr>
        <p:txBody>
          <a:bodyPr spcFirstLastPara="1" wrap="square" lIns="91425" tIns="45700" rIns="91425" bIns="45700" anchor="t" anchorCtr="0">
            <a:noAutofit/>
          </a:bodyPr>
          <a:lstStyle/>
          <a:p>
            <a:pPr lvl="0" algn="just">
              <a:lnSpc>
                <a:spcPct val="115000"/>
              </a:lnSpc>
              <a:buClr>
                <a:schemeClr val="dk1"/>
              </a:buClr>
              <a:buSzPts val="1100"/>
            </a:pPr>
            <a:r>
              <a:rPr lang="mk-MK" sz="1800" b="1" dirty="0" smtClean="0">
                <a:solidFill>
                  <a:schemeClr val="dk1"/>
                </a:solidFill>
                <a:latin typeface="Calibri"/>
                <a:ea typeface="Calibri"/>
                <a:cs typeface="Calibri"/>
                <a:sym typeface="Calibri"/>
              </a:rPr>
              <a:t>Што </a:t>
            </a:r>
            <a:r>
              <a:rPr lang="mk-MK" sz="1800" b="1" dirty="0" smtClean="0">
                <a:solidFill>
                  <a:schemeClr val="dk1"/>
                </a:solidFill>
                <a:latin typeface="Calibri"/>
                <a:ea typeface="Calibri"/>
                <a:cs typeface="Calibri"/>
                <a:sym typeface="Calibri"/>
              </a:rPr>
              <a:t>претставува кредитната </a:t>
            </a:r>
            <a:r>
              <a:rPr lang="mk-MK" sz="1800" b="1" dirty="0">
                <a:solidFill>
                  <a:schemeClr val="dk1"/>
                </a:solidFill>
                <a:latin typeface="Calibri"/>
                <a:ea typeface="Calibri"/>
                <a:cs typeface="Calibri"/>
                <a:sym typeface="Calibri"/>
              </a:rPr>
              <a:t>картичка</a:t>
            </a:r>
            <a:r>
              <a:rPr lang="en-US" sz="1800" b="1" dirty="0" smtClean="0">
                <a:solidFill>
                  <a:schemeClr val="dk1"/>
                </a:solidFill>
                <a:latin typeface="Calibri"/>
                <a:ea typeface="Calibri"/>
                <a:cs typeface="Calibri"/>
                <a:sym typeface="Calibri"/>
              </a:rPr>
              <a:t>?</a:t>
            </a:r>
            <a:endParaRPr sz="1800" b="1" dirty="0">
              <a:solidFill>
                <a:schemeClr val="dk1"/>
              </a:solidFill>
              <a:latin typeface="Calibri"/>
              <a:ea typeface="Calibri"/>
              <a:cs typeface="Calibri"/>
              <a:sym typeface="Calibri"/>
            </a:endParaRPr>
          </a:p>
          <a:p>
            <a:pPr lvl="0" algn="just">
              <a:lnSpc>
                <a:spcPct val="115000"/>
              </a:lnSpc>
            </a:pPr>
            <a:r>
              <a:rPr lang="mk-MK" sz="1800" dirty="0">
                <a:solidFill>
                  <a:schemeClr val="dk1"/>
                </a:solidFill>
                <a:latin typeface="Calibri"/>
                <a:ea typeface="Calibri"/>
                <a:cs typeface="Calibri"/>
                <a:sym typeface="Calibri"/>
              </a:rPr>
              <a:t>Кредитна картичка е картичка издадена од финансиска институција, обично банка, која му овозможува на </a:t>
            </a:r>
            <a:r>
              <a:rPr lang="mk-MK" sz="1800" dirty="0" smtClean="0">
                <a:solidFill>
                  <a:schemeClr val="dk1"/>
                </a:solidFill>
                <a:latin typeface="Calibri"/>
                <a:ea typeface="Calibri"/>
                <a:cs typeface="Calibri"/>
                <a:sym typeface="Calibri"/>
              </a:rPr>
              <a:t>носителот </a:t>
            </a:r>
            <a:r>
              <a:rPr lang="mk-MK" sz="1800" dirty="0">
                <a:solidFill>
                  <a:schemeClr val="dk1"/>
                </a:solidFill>
                <a:latin typeface="Calibri"/>
                <a:ea typeface="Calibri"/>
                <a:cs typeface="Calibri"/>
                <a:sym typeface="Calibri"/>
              </a:rPr>
              <a:t>на картичката да позајми пари од таа институција. Сопствениците на картички се согласуваат да ги вратат парите со камата според </a:t>
            </a:r>
            <a:r>
              <a:rPr lang="mk-MK" sz="1800" dirty="0" smtClean="0">
                <a:solidFill>
                  <a:schemeClr val="dk1"/>
                </a:solidFill>
                <a:latin typeface="Calibri"/>
                <a:ea typeface="Calibri"/>
                <a:cs typeface="Calibri"/>
                <a:sym typeface="Calibri"/>
              </a:rPr>
              <a:t>дадените услови. </a:t>
            </a:r>
            <a:r>
              <a:rPr lang="mk-MK" sz="1800" dirty="0">
                <a:solidFill>
                  <a:schemeClr val="dk1"/>
                </a:solidFill>
                <a:latin typeface="Calibri"/>
                <a:ea typeface="Calibri"/>
                <a:cs typeface="Calibri"/>
                <a:sym typeface="Calibri"/>
              </a:rPr>
              <a:t>Кредитните картички може да се користат за различни видови трансакции, како што се купување стоки и услуги онлајн или на физички локации или подигање готовина од </a:t>
            </a:r>
            <a:r>
              <a:rPr lang="mk-MK" sz="1800" dirty="0" smtClean="0">
                <a:solidFill>
                  <a:schemeClr val="dk1"/>
                </a:solidFill>
                <a:latin typeface="Calibri"/>
                <a:ea typeface="Calibri"/>
                <a:cs typeface="Calibri"/>
                <a:sym typeface="Calibri"/>
              </a:rPr>
              <a:t>банкомат</a:t>
            </a:r>
            <a:r>
              <a:rPr lang="en-US" sz="1800" dirty="0" smtClean="0">
                <a:solidFill>
                  <a:schemeClr val="dk1"/>
                </a:solidFill>
                <a:latin typeface="Calibri"/>
                <a:ea typeface="Calibri"/>
                <a:cs typeface="Calibri"/>
                <a:sym typeface="Calibri"/>
              </a:rPr>
              <a:t>. </a:t>
            </a:r>
            <a:r>
              <a:rPr lang="mk-MK" sz="1800" dirty="0">
                <a:solidFill>
                  <a:schemeClr val="dk1"/>
                </a:solidFill>
                <a:latin typeface="Calibri"/>
                <a:ea typeface="Calibri"/>
                <a:cs typeface="Calibri"/>
                <a:sym typeface="Calibri"/>
              </a:rPr>
              <a:t>Кредитните картички честопати </a:t>
            </a:r>
            <a:r>
              <a:rPr lang="mk-MK" sz="1800" dirty="0" smtClean="0">
                <a:solidFill>
                  <a:schemeClr val="dk1"/>
                </a:solidFill>
                <a:latin typeface="Calibri"/>
                <a:ea typeface="Calibri"/>
                <a:cs typeface="Calibri"/>
                <a:sym typeface="Calibri"/>
              </a:rPr>
              <a:t>вклучуваат различни </a:t>
            </a:r>
            <a:r>
              <a:rPr lang="mk-MK" sz="1800" dirty="0">
                <a:solidFill>
                  <a:schemeClr val="dk1"/>
                </a:solidFill>
                <a:latin typeface="Calibri"/>
                <a:ea typeface="Calibri"/>
                <a:cs typeface="Calibri"/>
                <a:sym typeface="Calibri"/>
              </a:rPr>
              <a:t>бенефиции</a:t>
            </a:r>
            <a:r>
              <a:rPr lang="mk-MK" sz="1800" dirty="0" smtClean="0">
                <a:solidFill>
                  <a:schemeClr val="dk1"/>
                </a:solidFill>
                <a:latin typeface="Calibri"/>
                <a:ea typeface="Calibri"/>
                <a:cs typeface="Calibri"/>
                <a:sym typeface="Calibri"/>
              </a:rPr>
              <a:t>,</a:t>
            </a:r>
            <a:r>
              <a:rPr lang="en-US" sz="1800" dirty="0" smtClean="0">
                <a:solidFill>
                  <a:schemeClr val="dk1"/>
                </a:solidFill>
                <a:latin typeface="Calibri"/>
                <a:ea typeface="Calibri"/>
                <a:cs typeface="Calibri"/>
                <a:sym typeface="Calibri"/>
              </a:rPr>
              <a:t> </a:t>
            </a:r>
            <a:r>
              <a:rPr lang="mk-MK" sz="1800" dirty="0" smtClean="0">
                <a:solidFill>
                  <a:schemeClr val="dk1"/>
                </a:solidFill>
                <a:latin typeface="Calibri"/>
                <a:ea typeface="Calibri"/>
                <a:cs typeface="Calibri"/>
                <a:sym typeface="Calibri"/>
              </a:rPr>
              <a:t>како што се поени при купување</a:t>
            </a:r>
            <a:r>
              <a:rPr lang="en-US" sz="1800" dirty="0" smtClean="0">
                <a:solidFill>
                  <a:schemeClr val="dk1"/>
                </a:solidFill>
                <a:latin typeface="Calibri"/>
                <a:ea typeface="Calibri"/>
                <a:cs typeface="Calibri"/>
                <a:sym typeface="Calibri"/>
              </a:rPr>
              <a:t>, </a:t>
            </a:r>
            <a:r>
              <a:rPr lang="mk-MK" sz="1800" dirty="0" smtClean="0">
                <a:solidFill>
                  <a:schemeClr val="dk1"/>
                </a:solidFill>
                <a:latin typeface="Calibri"/>
                <a:ea typeface="Calibri"/>
                <a:cs typeface="Calibri"/>
                <a:sym typeface="Calibri"/>
              </a:rPr>
              <a:t>патничко осигурување и други</a:t>
            </a:r>
            <a:r>
              <a:rPr lang="mk-MK" sz="1800" dirty="0">
                <a:solidFill>
                  <a:schemeClr val="dk1"/>
                </a:solidFill>
                <a:latin typeface="Calibri"/>
                <a:ea typeface="Calibri"/>
                <a:cs typeface="Calibri"/>
                <a:sym typeface="Calibri"/>
              </a:rPr>
              <a:t> </a:t>
            </a:r>
            <a:r>
              <a:rPr lang="mk-MK" sz="1800" dirty="0" smtClean="0">
                <a:solidFill>
                  <a:schemeClr val="dk1"/>
                </a:solidFill>
                <a:latin typeface="Calibri"/>
                <a:ea typeface="Calibri"/>
                <a:cs typeface="Calibri"/>
                <a:sym typeface="Calibri"/>
              </a:rPr>
              <a:t>поволности</a:t>
            </a:r>
            <a:r>
              <a:rPr lang="en-US" sz="1800" dirty="0" smtClean="0">
                <a:solidFill>
                  <a:schemeClr val="dk1"/>
                </a:solidFill>
                <a:latin typeface="Calibri"/>
                <a:ea typeface="Calibri"/>
                <a:cs typeface="Calibri"/>
                <a:sym typeface="Calibri"/>
              </a:rPr>
              <a:t>. </a:t>
            </a:r>
            <a:r>
              <a:rPr lang="mk-MK" sz="1800" dirty="0">
                <a:solidFill>
                  <a:schemeClr val="dk1"/>
                </a:solidFill>
                <a:latin typeface="Calibri"/>
                <a:ea typeface="Calibri"/>
                <a:cs typeface="Calibri"/>
                <a:sym typeface="Calibri"/>
              </a:rPr>
              <a:t>Сепак, важно е паметно да се користи </a:t>
            </a:r>
            <a:r>
              <a:rPr lang="mk-MK" sz="1800" dirty="0" smtClean="0">
                <a:solidFill>
                  <a:schemeClr val="dk1"/>
                </a:solidFill>
                <a:latin typeface="Calibri"/>
                <a:ea typeface="Calibri"/>
                <a:cs typeface="Calibri"/>
                <a:sym typeface="Calibri"/>
              </a:rPr>
              <a:t>кредитната картичка </a:t>
            </a:r>
            <a:r>
              <a:rPr lang="mk-MK" sz="1800" dirty="0">
                <a:solidFill>
                  <a:schemeClr val="dk1"/>
                </a:solidFill>
                <a:latin typeface="Calibri"/>
                <a:ea typeface="Calibri"/>
                <a:cs typeface="Calibri"/>
                <a:sym typeface="Calibri"/>
              </a:rPr>
              <a:t>и да се избегне прекумерно </a:t>
            </a:r>
            <a:r>
              <a:rPr lang="mk-MK" sz="1800" dirty="0" smtClean="0">
                <a:solidFill>
                  <a:schemeClr val="dk1"/>
                </a:solidFill>
                <a:latin typeface="Calibri"/>
                <a:ea typeface="Calibri"/>
                <a:cs typeface="Calibri"/>
                <a:sym typeface="Calibri"/>
              </a:rPr>
              <a:t>трошење, </a:t>
            </a:r>
            <a:r>
              <a:rPr lang="mk-MK" sz="1800" dirty="0">
                <a:solidFill>
                  <a:schemeClr val="dk1"/>
                </a:solidFill>
                <a:latin typeface="Calibri"/>
                <a:ea typeface="Calibri"/>
                <a:cs typeface="Calibri"/>
                <a:sym typeface="Calibri"/>
              </a:rPr>
              <a:t>што може да доведе до високи каматни </a:t>
            </a:r>
            <a:r>
              <a:rPr lang="mk-MK" sz="1800" dirty="0" smtClean="0">
                <a:solidFill>
                  <a:schemeClr val="dk1"/>
                </a:solidFill>
                <a:latin typeface="Calibri"/>
                <a:ea typeface="Calibri"/>
                <a:cs typeface="Calibri"/>
                <a:sym typeface="Calibri"/>
              </a:rPr>
              <a:t>трошоци и генерирање на долг.</a:t>
            </a:r>
            <a:endParaRPr sz="1100" dirty="0">
              <a:solidFill>
                <a:schemeClr val="dk1"/>
              </a:solidFill>
              <a:latin typeface="Calibri"/>
              <a:ea typeface="Calibri"/>
              <a:cs typeface="Calibri"/>
              <a:sym typeface="Calibri"/>
            </a:endParaRPr>
          </a:p>
        </p:txBody>
      </p:sp>
      <p:sp>
        <p:nvSpPr>
          <p:cNvPr id="189" name="Google Shape;189;g23dfb39c1d0_0_52"/>
          <p:cNvSpPr txBox="1"/>
          <p:nvPr/>
        </p:nvSpPr>
        <p:spPr>
          <a:xfrm>
            <a:off x="542875" y="3502050"/>
            <a:ext cx="793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Tree>
    <p:extLst>
      <p:ext uri="{BB962C8B-B14F-4D97-AF65-F5344CB8AC3E}">
        <p14:creationId xmlns:p14="http://schemas.microsoft.com/office/powerpoint/2010/main" val="3614203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g23dfb39c1d0_0_228"/>
          <p:cNvPicPr preferRelativeResize="0"/>
          <p:nvPr/>
        </p:nvPicPr>
        <p:blipFill rotWithShape="1">
          <a:blip r:embed="rId3">
            <a:alphaModFix/>
          </a:blip>
          <a:srcRect/>
          <a:stretch/>
        </p:blipFill>
        <p:spPr>
          <a:xfrm>
            <a:off x="0" y="643"/>
            <a:ext cx="9143998" cy="5142858"/>
          </a:xfrm>
          <a:prstGeom prst="rect">
            <a:avLst/>
          </a:prstGeom>
          <a:noFill/>
          <a:ln>
            <a:noFill/>
          </a:ln>
        </p:spPr>
      </p:pic>
      <p:sp>
        <p:nvSpPr>
          <p:cNvPr id="197" name="Google Shape;197;g23dfb39c1d0_0_228"/>
          <p:cNvSpPr/>
          <p:nvPr/>
        </p:nvSpPr>
        <p:spPr>
          <a:xfrm>
            <a:off x="200875" y="1002188"/>
            <a:ext cx="8616900" cy="3702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1200" b="1" dirty="0">
              <a:solidFill>
                <a:srgbClr val="00B0F0"/>
              </a:solidFill>
              <a:latin typeface="Calibri"/>
              <a:ea typeface="Calibri"/>
              <a:cs typeface="Calibri"/>
              <a:sym typeface="Calibri"/>
            </a:endParaRPr>
          </a:p>
          <a:p>
            <a:pPr marL="0" lvl="0" indent="0" algn="l" rtl="0">
              <a:lnSpc>
                <a:spcPct val="115000"/>
              </a:lnSpc>
              <a:spcBef>
                <a:spcPts val="0"/>
              </a:spcBef>
              <a:spcAft>
                <a:spcPts val="0"/>
              </a:spcAft>
              <a:buNone/>
            </a:pPr>
            <a:endParaRPr sz="1100" b="1" dirty="0">
              <a:solidFill>
                <a:srgbClr val="00B0F0"/>
              </a:solidFill>
              <a:latin typeface="Calibri"/>
              <a:ea typeface="Calibri"/>
              <a:cs typeface="Calibri"/>
              <a:sym typeface="Calibri"/>
            </a:endParaRPr>
          </a:p>
          <a:p>
            <a:pPr marL="0" lvl="0" indent="0" algn="just" rtl="0">
              <a:lnSpc>
                <a:spcPct val="115000"/>
              </a:lnSpc>
              <a:spcBef>
                <a:spcPts val="0"/>
              </a:spcBef>
              <a:spcAft>
                <a:spcPts val="0"/>
              </a:spcAft>
              <a:buNone/>
            </a:pPr>
            <a:r>
              <a:rPr lang="mk-MK" sz="1800" b="1" dirty="0" smtClean="0">
                <a:solidFill>
                  <a:schemeClr val="dk1"/>
                </a:solidFill>
                <a:latin typeface="Calibri"/>
                <a:ea typeface="Calibri"/>
                <a:cs typeface="Calibri"/>
                <a:sym typeface="Calibri"/>
              </a:rPr>
              <a:t>Што претставува дебитната картичка</a:t>
            </a:r>
            <a:r>
              <a:rPr lang="en-US" sz="1800" b="1" dirty="0" smtClean="0">
                <a:solidFill>
                  <a:schemeClr val="dk1"/>
                </a:solidFill>
                <a:latin typeface="Calibri"/>
                <a:ea typeface="Calibri"/>
                <a:cs typeface="Calibri"/>
                <a:sym typeface="Calibri"/>
              </a:rPr>
              <a:t>?</a:t>
            </a:r>
            <a:endParaRPr sz="1800" b="1" dirty="0">
              <a:solidFill>
                <a:schemeClr val="dk1"/>
              </a:solidFill>
              <a:latin typeface="Calibri"/>
              <a:ea typeface="Calibri"/>
              <a:cs typeface="Calibri"/>
              <a:sym typeface="Calibri"/>
            </a:endParaRPr>
          </a:p>
          <a:p>
            <a:pPr lvl="0" algn="just">
              <a:lnSpc>
                <a:spcPct val="115000"/>
              </a:lnSpc>
            </a:pPr>
            <a:r>
              <a:rPr lang="mk-MK" sz="1800" dirty="0">
                <a:solidFill>
                  <a:schemeClr val="dk1"/>
                </a:solidFill>
                <a:latin typeface="Calibri"/>
                <a:ea typeface="Calibri"/>
                <a:cs typeface="Calibri"/>
                <a:sym typeface="Calibri"/>
              </a:rPr>
              <a:t>Дебитна картичка е платежна картичка што се користи за </a:t>
            </a:r>
            <a:r>
              <a:rPr lang="mk-MK" sz="1800" dirty="0" smtClean="0">
                <a:solidFill>
                  <a:schemeClr val="dk1"/>
                </a:solidFill>
                <a:latin typeface="Calibri"/>
                <a:ea typeface="Calibri"/>
                <a:cs typeface="Calibri"/>
                <a:sym typeface="Calibri"/>
              </a:rPr>
              <a:t>вршење плаќања </a:t>
            </a:r>
            <a:r>
              <a:rPr lang="mk-MK" sz="1800" dirty="0">
                <a:solidFill>
                  <a:schemeClr val="dk1"/>
                </a:solidFill>
                <a:latin typeface="Calibri"/>
                <a:ea typeface="Calibri"/>
                <a:cs typeface="Calibri"/>
                <a:sym typeface="Calibri"/>
              </a:rPr>
              <a:t>директно од тековната сметка на </a:t>
            </a:r>
            <a:r>
              <a:rPr lang="mk-MK" sz="1800" dirty="0" smtClean="0">
                <a:solidFill>
                  <a:schemeClr val="dk1"/>
                </a:solidFill>
                <a:latin typeface="Calibri"/>
                <a:ea typeface="Calibri"/>
                <a:cs typeface="Calibri"/>
                <a:sym typeface="Calibri"/>
              </a:rPr>
              <a:t>потрошувачот. Дебитните </a:t>
            </a:r>
            <a:r>
              <a:rPr lang="mk-MK" sz="1800" dirty="0">
                <a:solidFill>
                  <a:schemeClr val="dk1"/>
                </a:solidFill>
                <a:latin typeface="Calibri"/>
                <a:ea typeface="Calibri"/>
                <a:cs typeface="Calibri"/>
                <a:sym typeface="Calibri"/>
              </a:rPr>
              <a:t>картички нудат удобност на кредитни картички и </a:t>
            </a:r>
            <a:r>
              <a:rPr lang="mk-MK" sz="1800" dirty="0" smtClean="0">
                <a:solidFill>
                  <a:schemeClr val="dk1"/>
                </a:solidFill>
                <a:latin typeface="Calibri"/>
                <a:ea typeface="Calibri"/>
                <a:cs typeface="Calibri"/>
                <a:sym typeface="Calibri"/>
              </a:rPr>
              <a:t>нудат заштита на потрошувачите, како што се картичките од големите </a:t>
            </a:r>
            <a:r>
              <a:rPr lang="mk-MK" sz="1800" dirty="0">
                <a:solidFill>
                  <a:schemeClr val="dk1"/>
                </a:solidFill>
                <a:latin typeface="Calibri"/>
                <a:ea typeface="Calibri"/>
                <a:cs typeface="Calibri"/>
                <a:sym typeface="Calibri"/>
              </a:rPr>
              <a:t>даватели на платежни услуги како што се </a:t>
            </a:r>
            <a:r>
              <a:rPr lang="en-US" sz="1800" dirty="0">
                <a:solidFill>
                  <a:schemeClr val="dk1"/>
                </a:solidFill>
                <a:latin typeface="Calibri"/>
                <a:ea typeface="Calibri"/>
                <a:cs typeface="Calibri"/>
                <a:sym typeface="Calibri"/>
              </a:rPr>
              <a:t>Visa </a:t>
            </a:r>
            <a:r>
              <a:rPr lang="mk-MK" sz="1800" dirty="0">
                <a:solidFill>
                  <a:schemeClr val="dk1"/>
                </a:solidFill>
                <a:latin typeface="Calibri"/>
                <a:ea typeface="Calibri"/>
                <a:cs typeface="Calibri"/>
                <a:sym typeface="Calibri"/>
              </a:rPr>
              <a:t>или </a:t>
            </a:r>
            <a:r>
              <a:rPr lang="en-US" sz="1800" dirty="0">
                <a:solidFill>
                  <a:schemeClr val="dk1"/>
                </a:solidFill>
                <a:latin typeface="Calibri"/>
                <a:ea typeface="Calibri"/>
                <a:cs typeface="Calibri"/>
                <a:sym typeface="Calibri"/>
              </a:rPr>
              <a:t>Mastercard. </a:t>
            </a:r>
            <a:r>
              <a:rPr lang="mk-MK" sz="1800" dirty="0">
                <a:solidFill>
                  <a:schemeClr val="dk1"/>
                </a:solidFill>
                <a:latin typeface="Calibri"/>
                <a:ea typeface="Calibri"/>
                <a:cs typeface="Calibri"/>
                <a:sym typeface="Calibri"/>
              </a:rPr>
              <a:t>За разлика од кредитната картичка, корисникот не позајмува пари од заемодавачот кога користи дебитна картичка, туку користи сопствени </a:t>
            </a:r>
            <a:r>
              <a:rPr lang="mk-MK" sz="1800" dirty="0" smtClean="0">
                <a:solidFill>
                  <a:schemeClr val="dk1"/>
                </a:solidFill>
                <a:latin typeface="Calibri"/>
                <a:ea typeface="Calibri"/>
                <a:cs typeface="Calibri"/>
                <a:sym typeface="Calibri"/>
              </a:rPr>
              <a:t>средства. Тоа подразбира дека не се плаќа камата </a:t>
            </a:r>
            <a:r>
              <a:rPr lang="mk-MK" sz="1800" dirty="0">
                <a:solidFill>
                  <a:schemeClr val="dk1"/>
                </a:solidFill>
                <a:latin typeface="Calibri"/>
                <a:ea typeface="Calibri"/>
                <a:cs typeface="Calibri"/>
                <a:sym typeface="Calibri"/>
              </a:rPr>
              <a:t>за трансакции со дебитни картички. Износот што може да се потроши со помош на дебитна картичка е ограничен на расположливото салдо на сметката со која е поврзана.</a:t>
            </a:r>
            <a:endParaRPr sz="1100" dirty="0">
              <a:solidFill>
                <a:schemeClr val="dk1"/>
              </a:solidFill>
              <a:latin typeface="Calibri"/>
              <a:ea typeface="Calibri"/>
              <a:cs typeface="Calibri"/>
              <a:sym typeface="Calibri"/>
            </a:endParaRPr>
          </a:p>
        </p:txBody>
      </p:sp>
      <p:sp>
        <p:nvSpPr>
          <p:cNvPr id="198" name="Google Shape;198;g23dfb39c1d0_0_228"/>
          <p:cNvSpPr txBox="1"/>
          <p:nvPr/>
        </p:nvSpPr>
        <p:spPr>
          <a:xfrm>
            <a:off x="542875" y="3502050"/>
            <a:ext cx="793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g23dfb39c1d0_0_60"/>
          <p:cNvPicPr preferRelativeResize="0"/>
          <p:nvPr/>
        </p:nvPicPr>
        <p:blipFill rotWithShape="1">
          <a:blip r:embed="rId3">
            <a:alphaModFix/>
          </a:blip>
          <a:srcRect/>
          <a:stretch/>
        </p:blipFill>
        <p:spPr>
          <a:xfrm>
            <a:off x="0" y="643"/>
            <a:ext cx="9143998" cy="5142858"/>
          </a:xfrm>
          <a:prstGeom prst="rect">
            <a:avLst/>
          </a:prstGeom>
          <a:noFill/>
          <a:ln>
            <a:noFill/>
          </a:ln>
        </p:spPr>
      </p:pic>
      <p:sp>
        <p:nvSpPr>
          <p:cNvPr id="206" name="Google Shape;206;g23dfb39c1d0_0_60"/>
          <p:cNvSpPr/>
          <p:nvPr/>
        </p:nvSpPr>
        <p:spPr>
          <a:xfrm>
            <a:off x="196425" y="1441100"/>
            <a:ext cx="8616900" cy="3372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1200" b="1">
              <a:solidFill>
                <a:srgbClr val="00B0F0"/>
              </a:solidFill>
              <a:latin typeface="Calibri"/>
              <a:ea typeface="Calibri"/>
              <a:cs typeface="Calibri"/>
              <a:sym typeface="Calibri"/>
            </a:endParaRPr>
          </a:p>
          <a:p>
            <a:pPr marL="0" lvl="0" indent="0" algn="just" rtl="0">
              <a:lnSpc>
                <a:spcPct val="115000"/>
              </a:lnSpc>
              <a:spcBef>
                <a:spcPts val="0"/>
              </a:spcBef>
              <a:spcAft>
                <a:spcPts val="0"/>
              </a:spcAft>
              <a:buNone/>
            </a:pPr>
            <a:endParaRPr sz="110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endParaRPr sz="1100">
              <a:solidFill>
                <a:schemeClr val="dk1"/>
              </a:solidFill>
              <a:latin typeface="Calibri"/>
              <a:ea typeface="Calibri"/>
              <a:cs typeface="Calibri"/>
              <a:sym typeface="Calibri"/>
            </a:endParaRPr>
          </a:p>
        </p:txBody>
      </p:sp>
      <p:sp>
        <p:nvSpPr>
          <p:cNvPr id="207" name="Google Shape;207;g23dfb39c1d0_0_60"/>
          <p:cNvSpPr txBox="1"/>
          <p:nvPr/>
        </p:nvSpPr>
        <p:spPr>
          <a:xfrm>
            <a:off x="542875" y="3502050"/>
            <a:ext cx="793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08" name="Google Shape;208;g23dfb39c1d0_0_60"/>
          <p:cNvSpPr txBox="1"/>
          <p:nvPr/>
        </p:nvSpPr>
        <p:spPr>
          <a:xfrm>
            <a:off x="1062525" y="1110699"/>
            <a:ext cx="6884700" cy="1547316"/>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mk-MK" sz="3000" b="1" dirty="0" smtClean="0">
                <a:solidFill>
                  <a:schemeClr val="dk1"/>
                </a:solidFill>
                <a:latin typeface="Calibri"/>
                <a:ea typeface="Calibri"/>
                <a:cs typeface="Calibri"/>
                <a:sym typeface="Calibri"/>
              </a:rPr>
              <a:t>ДЕЛ</a:t>
            </a:r>
            <a:r>
              <a:rPr lang="en-US" sz="3000" b="1" dirty="0" smtClean="0">
                <a:solidFill>
                  <a:schemeClr val="dk1"/>
                </a:solidFill>
                <a:latin typeface="Calibri"/>
                <a:ea typeface="Calibri"/>
                <a:cs typeface="Calibri"/>
                <a:sym typeface="Calibri"/>
              </a:rPr>
              <a:t> </a:t>
            </a:r>
            <a:r>
              <a:rPr lang="en-US" sz="3000" b="1" dirty="0">
                <a:solidFill>
                  <a:schemeClr val="dk1"/>
                </a:solidFill>
                <a:latin typeface="Calibri"/>
                <a:ea typeface="Calibri"/>
                <a:cs typeface="Calibri"/>
                <a:sym typeface="Calibri"/>
              </a:rPr>
              <a:t>2. </a:t>
            </a:r>
            <a:r>
              <a:rPr lang="mk-MK" sz="3000" b="1" dirty="0" smtClean="0">
                <a:solidFill>
                  <a:schemeClr val="dk1"/>
                </a:solidFill>
                <a:latin typeface="Calibri"/>
                <a:ea typeface="Calibri"/>
                <a:cs typeface="Calibri"/>
                <a:sym typeface="Calibri"/>
              </a:rPr>
              <a:t>ПЛАНИРАЊЕ НА ЛИЧНИТЕ ФИНАНСИИ</a:t>
            </a:r>
            <a:endParaRPr sz="30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700" b="1" dirty="0">
              <a:solidFill>
                <a:srgbClr val="00B0F0"/>
              </a:solidFill>
              <a:latin typeface="Calibri"/>
              <a:ea typeface="Calibri"/>
              <a:cs typeface="Calibri"/>
              <a:sym typeface="Calibri"/>
            </a:endParaRPr>
          </a:p>
        </p:txBody>
      </p:sp>
      <p:pic>
        <p:nvPicPr>
          <p:cNvPr id="209" name="Google Shape;209;g23dfb39c1d0_0_60"/>
          <p:cNvPicPr preferRelativeResize="0"/>
          <p:nvPr/>
        </p:nvPicPr>
        <p:blipFill>
          <a:blip r:embed="rId4">
            <a:alphaModFix/>
          </a:blip>
          <a:stretch>
            <a:fillRect/>
          </a:stretch>
        </p:blipFill>
        <p:spPr>
          <a:xfrm>
            <a:off x="1907119" y="2237075"/>
            <a:ext cx="4791975" cy="25089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g23dfb39c1d0_0_188"/>
          <p:cNvPicPr preferRelativeResize="0"/>
          <p:nvPr/>
        </p:nvPicPr>
        <p:blipFill rotWithShape="1">
          <a:blip r:embed="rId3">
            <a:alphaModFix/>
          </a:blip>
          <a:srcRect/>
          <a:stretch/>
        </p:blipFill>
        <p:spPr>
          <a:xfrm>
            <a:off x="0" y="643"/>
            <a:ext cx="9143998" cy="5142858"/>
          </a:xfrm>
          <a:prstGeom prst="rect">
            <a:avLst/>
          </a:prstGeom>
          <a:noFill/>
          <a:ln>
            <a:noFill/>
          </a:ln>
        </p:spPr>
      </p:pic>
      <p:sp>
        <p:nvSpPr>
          <p:cNvPr id="216" name="Google Shape;216;g23dfb39c1d0_0_188"/>
          <p:cNvSpPr/>
          <p:nvPr/>
        </p:nvSpPr>
        <p:spPr>
          <a:xfrm>
            <a:off x="263549" y="1771501"/>
            <a:ext cx="8616900" cy="3372000"/>
          </a:xfrm>
          <a:prstGeom prst="rect">
            <a:avLst/>
          </a:prstGeom>
          <a:noFill/>
          <a:ln>
            <a:noFill/>
          </a:ln>
        </p:spPr>
        <p:txBody>
          <a:bodyPr spcFirstLastPara="1" wrap="square" lIns="91425" tIns="45700" rIns="91425" bIns="45700" anchor="t" anchorCtr="0">
            <a:noAutofit/>
          </a:bodyPr>
          <a:lstStyle/>
          <a:p>
            <a:pPr lvl="0" algn="just">
              <a:lnSpc>
                <a:spcPct val="115000"/>
              </a:lnSpc>
            </a:pPr>
            <a:r>
              <a:rPr lang="mk-MK" sz="1700" dirty="0" smtClean="0">
                <a:solidFill>
                  <a:schemeClr val="dk1"/>
                </a:solidFill>
                <a:highlight>
                  <a:srgbClr val="FFFFFF"/>
                </a:highlight>
                <a:latin typeface="Calibri"/>
                <a:ea typeface="Calibri"/>
                <a:cs typeface="Calibri"/>
                <a:sym typeface="Calibri"/>
              </a:rPr>
              <a:t>Планирањето на личните финансии </a:t>
            </a:r>
            <a:r>
              <a:rPr lang="mk-MK" sz="1700" dirty="0">
                <a:solidFill>
                  <a:schemeClr val="dk1"/>
                </a:solidFill>
                <a:highlight>
                  <a:srgbClr val="FFFFFF"/>
                </a:highlight>
                <a:latin typeface="Calibri"/>
                <a:ea typeface="Calibri"/>
                <a:cs typeface="Calibri"/>
                <a:sym typeface="Calibri"/>
              </a:rPr>
              <a:t>е систематски пристап со кој поединецот ги максимизира постоечките финансиски ресурси преку правилно </a:t>
            </a:r>
            <a:r>
              <a:rPr lang="mk-MK" sz="1700" dirty="0" smtClean="0">
                <a:solidFill>
                  <a:schemeClr val="dk1"/>
                </a:solidFill>
                <a:highlight>
                  <a:srgbClr val="FFFFFF"/>
                </a:highlight>
                <a:latin typeface="Calibri"/>
                <a:ea typeface="Calibri"/>
                <a:cs typeface="Calibri"/>
                <a:sym typeface="Calibri"/>
              </a:rPr>
              <a:t>управување</a:t>
            </a:r>
            <a:r>
              <a:rPr lang="en-US" sz="1700" dirty="0" smtClean="0">
                <a:solidFill>
                  <a:schemeClr val="dk1"/>
                </a:solidFill>
                <a:highlight>
                  <a:srgbClr val="FFFFFF"/>
                </a:highlight>
                <a:latin typeface="Calibri"/>
                <a:ea typeface="Calibri"/>
                <a:cs typeface="Calibri"/>
                <a:sym typeface="Calibri"/>
              </a:rPr>
              <a:t>. </a:t>
            </a:r>
            <a:r>
              <a:rPr lang="mk-MK" sz="1700" dirty="0" smtClean="0">
                <a:solidFill>
                  <a:schemeClr val="dk1"/>
                </a:solidFill>
                <a:highlight>
                  <a:srgbClr val="FFFFFF"/>
                </a:highlight>
                <a:latin typeface="Calibri"/>
                <a:ea typeface="Calibri"/>
                <a:cs typeface="Calibri"/>
                <a:sym typeface="Calibri"/>
              </a:rPr>
              <a:t>Со цел подобро да се разбере концептот на планирање, преку разгледување на студија на случај ќе </a:t>
            </a:r>
            <a:r>
              <a:rPr lang="mk-MK" sz="1700" dirty="0">
                <a:solidFill>
                  <a:schemeClr val="dk1"/>
                </a:solidFill>
                <a:highlight>
                  <a:srgbClr val="FFFFFF"/>
                </a:highlight>
                <a:latin typeface="Calibri"/>
                <a:ea typeface="Calibri"/>
                <a:cs typeface="Calibri"/>
                <a:sym typeface="Calibri"/>
              </a:rPr>
              <a:t>поттикнеме критички начин на размислување за вашите финансиски одлуки и преиспитување на секој чекор до конечна и позитивна финансиска цел.</a:t>
            </a:r>
            <a:endParaRPr sz="11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800" b="1" i="1" dirty="0" smtClean="0">
                <a:solidFill>
                  <a:schemeClr val="dk1"/>
                </a:solidFill>
                <a:highlight>
                  <a:srgbClr val="EFEFEF"/>
                </a:highlight>
                <a:latin typeface="Calibri"/>
                <a:ea typeface="Calibri"/>
                <a:cs typeface="Calibri"/>
                <a:sym typeface="Calibri"/>
              </a:rPr>
              <a:t>“</a:t>
            </a:r>
            <a:r>
              <a:rPr lang="mk-MK" sz="1800" b="1" i="1" dirty="0" smtClean="0">
                <a:solidFill>
                  <a:schemeClr val="dk1"/>
                </a:solidFill>
                <a:highlight>
                  <a:srgbClr val="EFEFEF"/>
                </a:highlight>
                <a:latin typeface="Calibri"/>
                <a:ea typeface="Calibri"/>
                <a:cs typeface="Calibri"/>
                <a:sym typeface="Calibri"/>
              </a:rPr>
              <a:t>Едноставен факт што е тешко да се научи е дека правилно време за штедење е тогаш кога имате пари</a:t>
            </a:r>
            <a:r>
              <a:rPr lang="en-US" sz="1800" b="1" i="1" dirty="0" smtClean="0">
                <a:solidFill>
                  <a:schemeClr val="dk1"/>
                </a:solidFill>
                <a:highlight>
                  <a:srgbClr val="EFEFEF"/>
                </a:highlight>
                <a:latin typeface="Calibri"/>
                <a:ea typeface="Calibri"/>
                <a:cs typeface="Calibri"/>
                <a:sym typeface="Calibri"/>
              </a:rPr>
              <a:t>”</a:t>
            </a:r>
            <a:r>
              <a:rPr lang="en-US" sz="1800" b="1" dirty="0" smtClean="0">
                <a:solidFill>
                  <a:schemeClr val="dk1"/>
                </a:solidFill>
                <a:latin typeface="Calibri"/>
                <a:ea typeface="Calibri"/>
                <a:cs typeface="Calibri"/>
                <a:sym typeface="Calibri"/>
              </a:rPr>
              <a:t> </a:t>
            </a:r>
            <a:r>
              <a:rPr lang="en-US" sz="1800" b="1" dirty="0">
                <a:solidFill>
                  <a:schemeClr val="dk1"/>
                </a:solidFill>
                <a:latin typeface="Calibri"/>
                <a:ea typeface="Calibri"/>
                <a:cs typeface="Calibri"/>
                <a:sym typeface="Calibri"/>
              </a:rPr>
              <a:t>-  Joe Moore</a:t>
            </a:r>
            <a:endParaRPr sz="1800" b="1"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endParaRPr sz="1100" dirty="0">
              <a:solidFill>
                <a:schemeClr val="dk1"/>
              </a:solidFill>
              <a:latin typeface="Calibri"/>
              <a:ea typeface="Calibri"/>
              <a:cs typeface="Calibri"/>
              <a:sym typeface="Calibri"/>
            </a:endParaRPr>
          </a:p>
        </p:txBody>
      </p:sp>
      <p:sp>
        <p:nvSpPr>
          <p:cNvPr id="4" name="Google Shape;219;g23dfb39c1d0_0_188"/>
          <p:cNvSpPr txBox="1"/>
          <p:nvPr/>
        </p:nvSpPr>
        <p:spPr>
          <a:xfrm>
            <a:off x="271425" y="937925"/>
            <a:ext cx="6179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mk-MK" sz="1800" b="1" dirty="0" smtClean="0">
                <a:latin typeface="Calibri"/>
                <a:ea typeface="Calibri"/>
                <a:cs typeface="Calibri"/>
                <a:sym typeface="Calibri"/>
              </a:rPr>
              <a:t>ЛИЧНИ ФИНАНСИИ – ШТО ПРЕТСТАВУВААТ ТИЕ?</a:t>
            </a:r>
            <a:endParaRPr sz="1800" b="1" dirty="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g23dfb39c1d0_0_69"/>
          <p:cNvPicPr preferRelativeResize="0"/>
          <p:nvPr/>
        </p:nvPicPr>
        <p:blipFill rotWithShape="1">
          <a:blip r:embed="rId3">
            <a:alphaModFix/>
          </a:blip>
          <a:srcRect/>
          <a:stretch/>
        </p:blipFill>
        <p:spPr>
          <a:xfrm>
            <a:off x="0" y="643"/>
            <a:ext cx="9143998" cy="5248322"/>
          </a:xfrm>
          <a:prstGeom prst="rect">
            <a:avLst/>
          </a:prstGeom>
          <a:noFill/>
          <a:ln>
            <a:noFill/>
          </a:ln>
        </p:spPr>
      </p:pic>
      <p:sp>
        <p:nvSpPr>
          <p:cNvPr id="223" name="Google Shape;223;g23dfb39c1d0_0_69"/>
          <p:cNvSpPr txBox="1"/>
          <p:nvPr/>
        </p:nvSpPr>
        <p:spPr>
          <a:xfrm>
            <a:off x="542875" y="3502050"/>
            <a:ext cx="793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24" name="Google Shape;224;g23dfb39c1d0_0_69"/>
          <p:cNvSpPr txBox="1"/>
          <p:nvPr/>
        </p:nvSpPr>
        <p:spPr>
          <a:xfrm>
            <a:off x="214799" y="817013"/>
            <a:ext cx="8714400" cy="4431952"/>
          </a:xfrm>
          <a:prstGeom prst="rect">
            <a:avLst/>
          </a:prstGeom>
          <a:noFill/>
          <a:ln>
            <a:noFill/>
          </a:ln>
        </p:spPr>
        <p:txBody>
          <a:bodyPr spcFirstLastPara="1" wrap="square" lIns="91425" tIns="91425" rIns="91425" bIns="91425" anchor="t" anchorCtr="0">
            <a:spAutoFit/>
          </a:bodyPr>
          <a:lstStyle/>
          <a:p>
            <a:pPr lvl="0">
              <a:lnSpc>
                <a:spcPct val="115000"/>
              </a:lnSpc>
            </a:pPr>
            <a:r>
              <a:rPr lang="mk-MK" sz="1800" b="1" dirty="0">
                <a:solidFill>
                  <a:schemeClr val="tx1"/>
                </a:solidFill>
                <a:latin typeface="Calibri"/>
                <a:ea typeface="Calibri"/>
                <a:cs typeface="Calibri"/>
                <a:sym typeface="Calibri"/>
              </a:rPr>
              <a:t>Микро и макро аспекти на личните </a:t>
            </a:r>
            <a:r>
              <a:rPr lang="mk-MK" sz="1800" b="1" dirty="0" smtClean="0">
                <a:solidFill>
                  <a:schemeClr val="tx1"/>
                </a:solidFill>
                <a:latin typeface="Calibri"/>
                <a:ea typeface="Calibri"/>
                <a:cs typeface="Calibri"/>
                <a:sym typeface="Calibri"/>
              </a:rPr>
              <a:t>финансии</a:t>
            </a:r>
            <a:r>
              <a:rPr lang="en-US" sz="1800" b="1" dirty="0" smtClean="0">
                <a:solidFill>
                  <a:schemeClr val="tx1"/>
                </a:solidFill>
                <a:latin typeface="Calibri"/>
                <a:ea typeface="Calibri"/>
                <a:cs typeface="Calibri"/>
                <a:sym typeface="Calibri"/>
              </a:rPr>
              <a:t>:</a:t>
            </a:r>
            <a:endParaRPr sz="1800" b="1" dirty="0" smtClean="0">
              <a:solidFill>
                <a:schemeClr val="tx1"/>
              </a:solidFill>
              <a:latin typeface="Calibri"/>
              <a:ea typeface="Calibri"/>
              <a:cs typeface="Calibri"/>
              <a:sym typeface="Calibri"/>
            </a:endParaRPr>
          </a:p>
          <a:p>
            <a:pPr marL="0" lvl="0" indent="0" algn="l" rtl="0">
              <a:lnSpc>
                <a:spcPct val="115000"/>
              </a:lnSpc>
              <a:spcBef>
                <a:spcPts val="0"/>
              </a:spcBef>
              <a:spcAft>
                <a:spcPts val="0"/>
              </a:spcAft>
              <a:buNone/>
            </a:pPr>
            <a:r>
              <a:rPr lang="en-US" sz="1800" b="1" dirty="0" smtClean="0">
                <a:solidFill>
                  <a:srgbClr val="0070C0"/>
                </a:solidFill>
                <a:latin typeface="Calibri"/>
                <a:ea typeface="Calibri"/>
                <a:cs typeface="Calibri"/>
                <a:sym typeface="Calibri"/>
              </a:rPr>
              <a:t> </a:t>
            </a:r>
            <a:endParaRPr sz="1800" b="1" dirty="0">
              <a:solidFill>
                <a:srgbClr val="0070C0"/>
              </a:solidFill>
              <a:latin typeface="Calibri"/>
              <a:ea typeface="Calibri"/>
              <a:cs typeface="Calibri"/>
              <a:sym typeface="Calibri"/>
            </a:endParaRPr>
          </a:p>
          <a:p>
            <a:pPr marL="457200" lvl="0" indent="-336550" algn="just">
              <a:lnSpc>
                <a:spcPct val="115000"/>
              </a:lnSpc>
              <a:buClr>
                <a:schemeClr val="dk1"/>
              </a:buClr>
              <a:buSzPts val="1700"/>
              <a:buFont typeface="Calibri"/>
              <a:buChar char="❖"/>
            </a:pPr>
            <a:r>
              <a:rPr lang="mk-MK" sz="1700" b="1" dirty="0">
                <a:solidFill>
                  <a:schemeClr val="dk1"/>
                </a:solidFill>
                <a:latin typeface="Calibri"/>
                <a:ea typeface="Calibri"/>
                <a:cs typeface="Calibri"/>
                <a:sym typeface="Calibri"/>
              </a:rPr>
              <a:t>На микро ниво, </a:t>
            </a:r>
            <a:r>
              <a:rPr lang="mk-MK" sz="1700" dirty="0">
                <a:solidFill>
                  <a:schemeClr val="dk1"/>
                </a:solidFill>
                <a:latin typeface="Calibri"/>
                <a:ea typeface="Calibri"/>
                <a:cs typeface="Calibri"/>
                <a:sym typeface="Calibri"/>
              </a:rPr>
              <a:t>поединците можат да ги анализираат и управуваат сопствените финансии преку креирање буџет, следење на нивното трошење и донесување </a:t>
            </a:r>
            <a:r>
              <a:rPr lang="mk-MK" sz="1700" dirty="0" smtClean="0">
                <a:solidFill>
                  <a:schemeClr val="dk1"/>
                </a:solidFill>
                <a:latin typeface="Calibri"/>
                <a:ea typeface="Calibri"/>
                <a:cs typeface="Calibri"/>
                <a:sym typeface="Calibri"/>
              </a:rPr>
              <a:t>одлуки </a:t>
            </a:r>
            <a:r>
              <a:rPr lang="mk-MK" sz="1700" dirty="0">
                <a:solidFill>
                  <a:schemeClr val="dk1"/>
                </a:solidFill>
                <a:latin typeface="Calibri"/>
                <a:ea typeface="Calibri"/>
                <a:cs typeface="Calibri"/>
                <a:sym typeface="Calibri"/>
              </a:rPr>
              <a:t>за штедење и </a:t>
            </a:r>
            <a:r>
              <a:rPr lang="mk-MK" sz="1700" dirty="0" smtClean="0">
                <a:solidFill>
                  <a:schemeClr val="dk1"/>
                </a:solidFill>
                <a:latin typeface="Calibri"/>
                <a:ea typeface="Calibri"/>
                <a:cs typeface="Calibri"/>
                <a:sym typeface="Calibri"/>
              </a:rPr>
              <a:t>инвестирање, врз база на релевантни информации. </a:t>
            </a:r>
            <a:r>
              <a:rPr lang="mk-MK" sz="1700" dirty="0">
                <a:solidFill>
                  <a:schemeClr val="dk1"/>
                </a:solidFill>
                <a:latin typeface="Calibri"/>
                <a:ea typeface="Calibri"/>
                <a:cs typeface="Calibri"/>
                <a:sym typeface="Calibri"/>
              </a:rPr>
              <a:t>Ова вклучува проценка на </a:t>
            </a:r>
            <a:r>
              <a:rPr lang="mk-MK" sz="1700" dirty="0" smtClean="0">
                <a:solidFill>
                  <a:schemeClr val="dk1"/>
                </a:solidFill>
                <a:latin typeface="Calibri"/>
                <a:ea typeface="Calibri"/>
                <a:cs typeface="Calibri"/>
                <a:sym typeface="Calibri"/>
              </a:rPr>
              <a:t>приходите </a:t>
            </a:r>
            <a:r>
              <a:rPr lang="mk-MK" sz="1700" dirty="0">
                <a:solidFill>
                  <a:schemeClr val="dk1"/>
                </a:solidFill>
                <a:latin typeface="Calibri"/>
                <a:ea typeface="Calibri"/>
                <a:cs typeface="Calibri"/>
                <a:sym typeface="Calibri"/>
              </a:rPr>
              <a:t>и </a:t>
            </a:r>
            <a:r>
              <a:rPr lang="mk-MK" sz="1700" dirty="0" smtClean="0">
                <a:solidFill>
                  <a:schemeClr val="dk1"/>
                </a:solidFill>
                <a:latin typeface="Calibri"/>
                <a:ea typeface="Calibri"/>
                <a:cs typeface="Calibri"/>
                <a:sym typeface="Calibri"/>
              </a:rPr>
              <a:t>расходите, </a:t>
            </a:r>
            <a:r>
              <a:rPr lang="mk-MK" sz="1700" dirty="0">
                <a:solidFill>
                  <a:schemeClr val="dk1"/>
                </a:solidFill>
                <a:latin typeface="Calibri"/>
                <a:ea typeface="Calibri"/>
                <a:cs typeface="Calibri"/>
                <a:sym typeface="Calibri"/>
              </a:rPr>
              <a:t>идентификување области каде што </a:t>
            </a:r>
            <a:r>
              <a:rPr lang="mk-MK" sz="1700" dirty="0" smtClean="0">
                <a:solidFill>
                  <a:schemeClr val="dk1"/>
                </a:solidFill>
                <a:latin typeface="Calibri"/>
                <a:ea typeface="Calibri"/>
                <a:cs typeface="Calibri"/>
                <a:sym typeface="Calibri"/>
              </a:rPr>
              <a:t>може </a:t>
            </a:r>
            <a:r>
              <a:rPr lang="mk-MK" sz="1700" dirty="0">
                <a:solidFill>
                  <a:schemeClr val="dk1"/>
                </a:solidFill>
                <a:latin typeface="Calibri"/>
                <a:ea typeface="Calibri"/>
                <a:cs typeface="Calibri"/>
                <a:sym typeface="Calibri"/>
              </a:rPr>
              <a:t>да </a:t>
            </a:r>
            <a:r>
              <a:rPr lang="mk-MK" sz="1700" dirty="0" smtClean="0">
                <a:solidFill>
                  <a:schemeClr val="dk1"/>
                </a:solidFill>
                <a:latin typeface="Calibri"/>
                <a:ea typeface="Calibri"/>
                <a:cs typeface="Calibri"/>
                <a:sym typeface="Calibri"/>
              </a:rPr>
              <a:t>се намали </a:t>
            </a:r>
            <a:r>
              <a:rPr lang="mk-MK" sz="1700" dirty="0">
                <a:solidFill>
                  <a:schemeClr val="dk1"/>
                </a:solidFill>
                <a:latin typeface="Calibri"/>
                <a:ea typeface="Calibri"/>
                <a:cs typeface="Calibri"/>
                <a:sym typeface="Calibri"/>
              </a:rPr>
              <a:t>трошењето или да </a:t>
            </a:r>
            <a:r>
              <a:rPr lang="mk-MK" sz="1700" dirty="0" smtClean="0">
                <a:solidFill>
                  <a:schemeClr val="dk1"/>
                </a:solidFill>
                <a:latin typeface="Calibri"/>
                <a:ea typeface="Calibri"/>
                <a:cs typeface="Calibri"/>
                <a:sym typeface="Calibri"/>
              </a:rPr>
              <a:t>се зголеми </a:t>
            </a:r>
            <a:r>
              <a:rPr lang="mk-MK" sz="1700" dirty="0">
                <a:solidFill>
                  <a:schemeClr val="dk1"/>
                </a:solidFill>
                <a:latin typeface="Calibri"/>
                <a:ea typeface="Calibri"/>
                <a:cs typeface="Calibri"/>
                <a:sym typeface="Calibri"/>
              </a:rPr>
              <a:t>заработката и </a:t>
            </a:r>
            <a:r>
              <a:rPr lang="mk-MK" sz="1700" dirty="0" smtClean="0">
                <a:solidFill>
                  <a:schemeClr val="dk1"/>
                </a:solidFill>
                <a:latin typeface="Calibri"/>
                <a:ea typeface="Calibri"/>
                <a:cs typeface="Calibri"/>
                <a:sym typeface="Calibri"/>
              </a:rPr>
              <a:t>поставување на финансиски цели</a:t>
            </a:r>
            <a:r>
              <a:rPr lang="en-US" sz="1700" dirty="0" smtClean="0">
                <a:solidFill>
                  <a:schemeClr val="dk1"/>
                </a:solidFill>
                <a:latin typeface="Calibri"/>
                <a:ea typeface="Calibri"/>
                <a:cs typeface="Calibri"/>
                <a:sym typeface="Calibri"/>
              </a:rPr>
              <a:t>.</a:t>
            </a:r>
            <a:endParaRPr sz="1700" dirty="0">
              <a:solidFill>
                <a:schemeClr val="dk1"/>
              </a:solidFill>
              <a:latin typeface="Calibri"/>
              <a:ea typeface="Calibri"/>
              <a:cs typeface="Calibri"/>
              <a:sym typeface="Calibri"/>
            </a:endParaRPr>
          </a:p>
          <a:p>
            <a:pPr marL="457200" lvl="0" indent="-336550" algn="just">
              <a:lnSpc>
                <a:spcPct val="115000"/>
              </a:lnSpc>
              <a:buClr>
                <a:schemeClr val="dk1"/>
              </a:buClr>
              <a:buSzPts val="1700"/>
              <a:buFont typeface="Calibri"/>
              <a:buChar char="❖"/>
            </a:pPr>
            <a:r>
              <a:rPr lang="mk-MK" sz="1700" b="1" dirty="0" smtClean="0">
                <a:solidFill>
                  <a:schemeClr val="dk1"/>
                </a:solidFill>
                <a:latin typeface="Calibri"/>
                <a:ea typeface="Calibri"/>
                <a:cs typeface="Calibri"/>
                <a:sym typeface="Calibri"/>
              </a:rPr>
              <a:t>На макро ниво, </a:t>
            </a:r>
            <a:r>
              <a:rPr lang="mk-MK" sz="1700" dirty="0" smtClean="0">
                <a:solidFill>
                  <a:schemeClr val="dk1"/>
                </a:solidFill>
                <a:latin typeface="Calibri"/>
                <a:ea typeface="Calibri"/>
                <a:cs typeface="Calibri"/>
                <a:sym typeface="Calibri"/>
              </a:rPr>
              <a:t>личните </a:t>
            </a:r>
            <a:r>
              <a:rPr lang="mk-MK" sz="1700" dirty="0">
                <a:solidFill>
                  <a:schemeClr val="dk1"/>
                </a:solidFill>
                <a:latin typeface="Calibri"/>
                <a:ea typeface="Calibri"/>
                <a:cs typeface="Calibri"/>
                <a:sym typeface="Calibri"/>
              </a:rPr>
              <a:t>финансии можат да бидат засегнати од други </a:t>
            </a:r>
            <a:r>
              <a:rPr lang="mk-MK" sz="1700" dirty="0" smtClean="0">
                <a:solidFill>
                  <a:schemeClr val="dk1"/>
                </a:solidFill>
                <a:latin typeface="Calibri"/>
                <a:ea typeface="Calibri"/>
                <a:cs typeface="Calibri"/>
                <a:sym typeface="Calibri"/>
              </a:rPr>
              <a:t>прашања</a:t>
            </a:r>
            <a:r>
              <a:rPr lang="en-US" sz="1700" dirty="0" smtClean="0">
                <a:solidFill>
                  <a:schemeClr val="dk1"/>
                </a:solidFill>
                <a:latin typeface="Calibri"/>
                <a:ea typeface="Calibri"/>
                <a:cs typeface="Calibri"/>
                <a:sym typeface="Calibri"/>
              </a:rPr>
              <a:t>. </a:t>
            </a:r>
            <a:r>
              <a:rPr lang="mk-MK" sz="1700" dirty="0">
                <a:solidFill>
                  <a:schemeClr val="dk1"/>
                </a:solidFill>
                <a:latin typeface="Calibri"/>
                <a:ea typeface="Calibri"/>
                <a:cs typeface="Calibri"/>
                <a:sym typeface="Calibri"/>
              </a:rPr>
              <a:t>Економски </a:t>
            </a:r>
            <a:r>
              <a:rPr lang="mk-MK" sz="1700" dirty="0" smtClean="0">
                <a:solidFill>
                  <a:schemeClr val="dk1"/>
                </a:solidFill>
                <a:latin typeface="Calibri"/>
                <a:ea typeface="Calibri"/>
                <a:cs typeface="Calibri"/>
                <a:sym typeface="Calibri"/>
              </a:rPr>
              <a:t>фактори </a:t>
            </a:r>
            <a:r>
              <a:rPr lang="mk-MK" sz="1700" dirty="0">
                <a:solidFill>
                  <a:schemeClr val="dk1"/>
                </a:solidFill>
                <a:latin typeface="Calibri"/>
                <a:ea typeface="Calibri"/>
                <a:cs typeface="Calibri"/>
                <a:sym typeface="Calibri"/>
              </a:rPr>
              <a:t>како што се инфлацијата, каматните стапки и </a:t>
            </a:r>
            <a:r>
              <a:rPr lang="mk-MK" sz="1700" dirty="0" smtClean="0">
                <a:solidFill>
                  <a:schemeClr val="dk1"/>
                </a:solidFill>
                <a:latin typeface="Calibri"/>
                <a:ea typeface="Calibri"/>
                <a:cs typeface="Calibri"/>
                <a:sym typeface="Calibri"/>
              </a:rPr>
              <a:t>целокупната состојба на </a:t>
            </a:r>
            <a:r>
              <a:rPr lang="mk-MK" sz="1700" dirty="0">
                <a:solidFill>
                  <a:schemeClr val="dk1"/>
                </a:solidFill>
                <a:latin typeface="Calibri"/>
                <a:ea typeface="Calibri"/>
                <a:cs typeface="Calibri"/>
                <a:sym typeface="Calibri"/>
              </a:rPr>
              <a:t>економијата</a:t>
            </a:r>
            <a:r>
              <a:rPr lang="en-US" sz="1700" dirty="0" smtClean="0">
                <a:solidFill>
                  <a:schemeClr val="dk1"/>
                </a:solidFill>
                <a:latin typeface="Calibri"/>
                <a:ea typeface="Calibri"/>
                <a:cs typeface="Calibri"/>
                <a:sym typeface="Calibri"/>
              </a:rPr>
              <a:t>. </a:t>
            </a:r>
            <a:r>
              <a:rPr lang="mk-MK" sz="1700" dirty="0">
                <a:solidFill>
                  <a:schemeClr val="dk1"/>
                </a:solidFill>
                <a:latin typeface="Calibri"/>
                <a:ea typeface="Calibri"/>
                <a:cs typeface="Calibri"/>
                <a:sym typeface="Calibri"/>
              </a:rPr>
              <a:t>Овие фактори можат да влијаат на достапноста на работните места, </a:t>
            </a:r>
            <a:r>
              <a:rPr lang="mk-MK" sz="1700" dirty="0" smtClean="0">
                <a:solidFill>
                  <a:schemeClr val="dk1"/>
                </a:solidFill>
                <a:latin typeface="Calibri"/>
                <a:ea typeface="Calibri"/>
                <a:cs typeface="Calibri"/>
                <a:sym typeface="Calibri"/>
              </a:rPr>
              <a:t>нивото </a:t>
            </a:r>
            <a:r>
              <a:rPr lang="mk-MK" sz="1700" dirty="0">
                <a:solidFill>
                  <a:schemeClr val="dk1"/>
                </a:solidFill>
                <a:latin typeface="Calibri"/>
                <a:ea typeface="Calibri"/>
                <a:cs typeface="Calibri"/>
                <a:sym typeface="Calibri"/>
              </a:rPr>
              <a:t>на плати и трошоците за живот, а сето тоа може да влијае на способноста на поединецот ефикасно да управува со своите финансии</a:t>
            </a:r>
            <a:r>
              <a:rPr lang="mk-MK" sz="1700" dirty="0" smtClean="0">
                <a:solidFill>
                  <a:schemeClr val="dk1"/>
                </a:solidFill>
                <a:latin typeface="Calibri"/>
                <a:ea typeface="Calibri"/>
                <a:cs typeface="Calibri"/>
                <a:sym typeface="Calibri"/>
              </a:rPr>
              <a:t>.</a:t>
            </a:r>
            <a:endParaRPr sz="1700" dirty="0">
              <a:solidFill>
                <a:schemeClr val="dk1"/>
              </a:solidFill>
              <a:latin typeface="Calibri"/>
              <a:ea typeface="Calibri"/>
              <a:cs typeface="Calibri"/>
              <a:sym typeface="Calibri"/>
            </a:endParaRPr>
          </a:p>
          <a:p>
            <a:pPr lvl="0" algn="just">
              <a:lnSpc>
                <a:spcPct val="115000"/>
              </a:lnSpc>
              <a:buClr>
                <a:schemeClr val="dk1"/>
              </a:buClr>
              <a:buSzPts val="1100"/>
            </a:pPr>
            <a:r>
              <a:rPr lang="mk-MK" sz="1700" dirty="0">
                <a:solidFill>
                  <a:schemeClr val="dk1"/>
                </a:solidFill>
                <a:latin typeface="Calibri"/>
                <a:ea typeface="Calibri"/>
                <a:cs typeface="Calibri"/>
                <a:sym typeface="Calibri"/>
              </a:rPr>
              <a:t>Со разбирање на овие концепти, поединците можат да донесат </a:t>
            </a:r>
            <a:r>
              <a:rPr lang="mk-MK" sz="1700" dirty="0" smtClean="0">
                <a:solidFill>
                  <a:schemeClr val="dk1"/>
                </a:solidFill>
                <a:latin typeface="Calibri"/>
                <a:ea typeface="Calibri"/>
                <a:cs typeface="Calibri"/>
                <a:sym typeface="Calibri"/>
              </a:rPr>
              <a:t>одлуки </a:t>
            </a:r>
            <a:r>
              <a:rPr lang="mk-MK" sz="1700" dirty="0">
                <a:solidFill>
                  <a:schemeClr val="dk1"/>
                </a:solidFill>
                <a:latin typeface="Calibri"/>
                <a:ea typeface="Calibri"/>
                <a:cs typeface="Calibri"/>
                <a:sym typeface="Calibri"/>
              </a:rPr>
              <a:t>врз база на релевантни </a:t>
            </a:r>
            <a:r>
              <a:rPr lang="mk-MK" sz="1700" dirty="0" smtClean="0">
                <a:solidFill>
                  <a:schemeClr val="dk1"/>
                </a:solidFill>
                <a:latin typeface="Calibri"/>
                <a:ea typeface="Calibri"/>
                <a:cs typeface="Calibri"/>
                <a:sym typeface="Calibri"/>
              </a:rPr>
              <a:t>информации, кои се поврзани со личните </a:t>
            </a:r>
            <a:r>
              <a:rPr lang="mk-MK" sz="1700" dirty="0">
                <a:solidFill>
                  <a:schemeClr val="dk1"/>
                </a:solidFill>
                <a:latin typeface="Calibri"/>
                <a:ea typeface="Calibri"/>
                <a:cs typeface="Calibri"/>
                <a:sym typeface="Calibri"/>
              </a:rPr>
              <a:t>финансии.</a:t>
            </a:r>
            <a:endParaRPr sz="1700" dirty="0">
              <a:solidFill>
                <a:schemeClr val="dk1"/>
              </a:solidFill>
              <a:highlight>
                <a:srgbClr val="FFFFFF"/>
              </a:highlight>
              <a:latin typeface="Calibri"/>
              <a:ea typeface="Calibri"/>
              <a:cs typeface="Calibri"/>
              <a:sym typeface="Calibri"/>
            </a:endParaRPr>
          </a:p>
        </p:txBody>
      </p:sp>
      <p:sp>
        <p:nvSpPr>
          <p:cNvPr id="225" name="Google Shape;225;g23dfb39c1d0_0_69"/>
          <p:cNvSpPr txBox="1"/>
          <p:nvPr/>
        </p:nvSpPr>
        <p:spPr>
          <a:xfrm>
            <a:off x="534000" y="1903025"/>
            <a:ext cx="9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g23dfb39c1d0_0_78"/>
          <p:cNvPicPr preferRelativeResize="0"/>
          <p:nvPr/>
        </p:nvPicPr>
        <p:blipFill rotWithShape="1">
          <a:blip r:embed="rId3">
            <a:alphaModFix/>
          </a:blip>
          <a:srcRect/>
          <a:stretch/>
        </p:blipFill>
        <p:spPr>
          <a:xfrm>
            <a:off x="0" y="642"/>
            <a:ext cx="9143998" cy="5473565"/>
          </a:xfrm>
          <a:prstGeom prst="rect">
            <a:avLst/>
          </a:prstGeom>
          <a:noFill/>
          <a:ln>
            <a:noFill/>
          </a:ln>
        </p:spPr>
      </p:pic>
      <p:sp>
        <p:nvSpPr>
          <p:cNvPr id="232" name="Google Shape;232;g23dfb39c1d0_0_78"/>
          <p:cNvSpPr/>
          <p:nvPr/>
        </p:nvSpPr>
        <p:spPr>
          <a:xfrm>
            <a:off x="196425" y="1060100"/>
            <a:ext cx="8616900" cy="424342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mk-MK" sz="1800" b="1" dirty="0" smtClean="0">
                <a:solidFill>
                  <a:schemeClr val="tx1"/>
                </a:solidFill>
                <a:latin typeface="Calibri"/>
                <a:ea typeface="Calibri"/>
                <a:cs typeface="Calibri"/>
                <a:sym typeface="Calibri"/>
              </a:rPr>
              <a:t>ВРЕМЕНСКАТА РАМКА ПРИ ФИНАНСИСКОТО ПЛАНИРАЊЕ</a:t>
            </a:r>
            <a:r>
              <a:rPr lang="en-US" sz="1800" b="1" dirty="0" smtClean="0">
                <a:solidFill>
                  <a:schemeClr val="tx1"/>
                </a:solidFill>
                <a:latin typeface="Calibri"/>
                <a:ea typeface="Calibri"/>
                <a:cs typeface="Calibri"/>
                <a:sym typeface="Calibri"/>
              </a:rPr>
              <a:t>: </a:t>
            </a:r>
            <a:endParaRPr sz="1800" b="1" dirty="0">
              <a:solidFill>
                <a:schemeClr val="tx1"/>
              </a:solidFill>
              <a:latin typeface="Calibri"/>
              <a:ea typeface="Calibri"/>
              <a:cs typeface="Calibri"/>
              <a:sym typeface="Calibri"/>
            </a:endParaRPr>
          </a:p>
          <a:p>
            <a:pPr lvl="0" algn="just">
              <a:lnSpc>
                <a:spcPct val="115000"/>
              </a:lnSpc>
            </a:pPr>
            <a:r>
              <a:rPr lang="mk-MK" sz="1700" dirty="0" smtClean="0">
                <a:solidFill>
                  <a:schemeClr val="dk1"/>
                </a:solidFill>
                <a:latin typeface="Calibri"/>
                <a:ea typeface="Calibri"/>
                <a:cs typeface="Calibri"/>
                <a:sym typeface="Calibri"/>
              </a:rPr>
              <a:t>Времето е од суштинско значење при финансиското планирање</a:t>
            </a:r>
            <a:r>
              <a:rPr lang="en-US" sz="1700" dirty="0" smtClean="0">
                <a:solidFill>
                  <a:schemeClr val="dk1"/>
                </a:solidFill>
                <a:latin typeface="Calibri"/>
                <a:ea typeface="Calibri"/>
                <a:cs typeface="Calibri"/>
                <a:sym typeface="Calibri"/>
              </a:rPr>
              <a:t>. </a:t>
            </a:r>
            <a:r>
              <a:rPr lang="mk-MK" sz="1700" dirty="0">
                <a:solidFill>
                  <a:schemeClr val="dk1"/>
                </a:solidFill>
                <a:latin typeface="Calibri"/>
                <a:ea typeface="Calibri"/>
                <a:cs typeface="Calibri"/>
                <a:sym typeface="Calibri"/>
              </a:rPr>
              <a:t>Правилното финансиско планирање вклучува поставување приоритети, идентификување цели и планирање чекори за постигнување на тие цели во одредена временска </a:t>
            </a:r>
            <a:r>
              <a:rPr lang="mk-MK" sz="1700" dirty="0" smtClean="0">
                <a:solidFill>
                  <a:schemeClr val="dk1"/>
                </a:solidFill>
                <a:latin typeface="Calibri"/>
                <a:ea typeface="Calibri"/>
                <a:cs typeface="Calibri"/>
                <a:sym typeface="Calibri"/>
              </a:rPr>
              <a:t>рамка</a:t>
            </a:r>
            <a:r>
              <a:rPr lang="en-US" sz="1700" dirty="0" smtClean="0">
                <a:solidFill>
                  <a:schemeClr val="dk1"/>
                </a:solidFill>
                <a:latin typeface="Calibri"/>
                <a:ea typeface="Calibri"/>
                <a:cs typeface="Calibri"/>
                <a:sym typeface="Calibri"/>
              </a:rPr>
              <a:t>. </a:t>
            </a:r>
            <a:endParaRPr lang="mk-MK" sz="1700" dirty="0" smtClean="0">
              <a:solidFill>
                <a:schemeClr val="dk1"/>
              </a:solidFill>
              <a:latin typeface="Calibri"/>
              <a:ea typeface="Calibri"/>
              <a:cs typeface="Calibri"/>
              <a:sym typeface="Calibri"/>
            </a:endParaRPr>
          </a:p>
          <a:p>
            <a:pPr lvl="0" algn="just">
              <a:lnSpc>
                <a:spcPct val="115000"/>
              </a:lnSpc>
            </a:pPr>
            <a:r>
              <a:rPr lang="mk-MK" sz="1700" dirty="0">
                <a:solidFill>
                  <a:schemeClr val="dk1"/>
                </a:solidFill>
                <a:latin typeface="Calibri"/>
                <a:ea typeface="Calibri"/>
                <a:cs typeface="Calibri"/>
                <a:sym typeface="Calibri"/>
              </a:rPr>
              <a:t>Еве неколку причини зошто времето е важно во финансиското планирање:</a:t>
            </a:r>
            <a:r>
              <a:rPr lang="en-US" sz="1700" dirty="0" smtClean="0">
                <a:solidFill>
                  <a:schemeClr val="dk1"/>
                </a:solidFill>
                <a:latin typeface="Calibri"/>
                <a:ea typeface="Calibri"/>
                <a:cs typeface="Calibri"/>
                <a:sym typeface="Calibri"/>
              </a:rPr>
              <a:t>:</a:t>
            </a:r>
            <a:endParaRPr sz="17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endParaRPr sz="1700" dirty="0">
              <a:solidFill>
                <a:schemeClr val="dk1"/>
              </a:solidFill>
              <a:latin typeface="Calibri"/>
              <a:ea typeface="Calibri"/>
              <a:cs typeface="Calibri"/>
              <a:sym typeface="Calibri"/>
            </a:endParaRPr>
          </a:p>
          <a:p>
            <a:pPr lvl="0" algn="just">
              <a:lnSpc>
                <a:spcPct val="115000"/>
              </a:lnSpc>
            </a:pPr>
            <a:r>
              <a:rPr lang="en-US" sz="1700" b="1" dirty="0">
                <a:solidFill>
                  <a:schemeClr val="dk1"/>
                </a:solidFill>
                <a:latin typeface="Calibri"/>
                <a:ea typeface="Calibri"/>
                <a:cs typeface="Calibri"/>
                <a:sym typeface="Calibri"/>
              </a:rPr>
              <a:t>1. </a:t>
            </a:r>
            <a:r>
              <a:rPr lang="mk-MK" sz="1700" b="1" dirty="0" smtClean="0">
                <a:solidFill>
                  <a:schemeClr val="dk1"/>
                </a:solidFill>
                <a:latin typeface="Calibri"/>
                <a:ea typeface="Calibri"/>
                <a:cs typeface="Calibri"/>
                <a:sym typeface="Calibri"/>
              </a:rPr>
              <a:t>Времето овозможува заработка на камата</a:t>
            </a:r>
            <a:r>
              <a:rPr lang="en-US" sz="1700" b="1" dirty="0" smtClean="0">
                <a:solidFill>
                  <a:schemeClr val="dk1"/>
                </a:solidFill>
                <a:latin typeface="Calibri"/>
                <a:ea typeface="Calibri"/>
                <a:cs typeface="Calibri"/>
                <a:sym typeface="Calibri"/>
              </a:rPr>
              <a:t>:</a:t>
            </a:r>
            <a:r>
              <a:rPr lang="en-US" sz="1700" dirty="0" smtClean="0">
                <a:solidFill>
                  <a:schemeClr val="dk1"/>
                </a:solidFill>
                <a:latin typeface="Calibri"/>
                <a:ea typeface="Calibri"/>
                <a:cs typeface="Calibri"/>
                <a:sym typeface="Calibri"/>
              </a:rPr>
              <a:t> </a:t>
            </a:r>
            <a:r>
              <a:rPr lang="mk-MK" sz="1700" dirty="0">
                <a:solidFill>
                  <a:schemeClr val="dk1"/>
                </a:solidFill>
                <a:latin typeface="Calibri"/>
                <a:ea typeface="Calibri"/>
                <a:cs typeface="Calibri"/>
                <a:sym typeface="Calibri"/>
              </a:rPr>
              <a:t>Колку подолго </a:t>
            </a:r>
            <a:r>
              <a:rPr lang="mk-MK" sz="1700" dirty="0" smtClean="0">
                <a:solidFill>
                  <a:schemeClr val="dk1"/>
                </a:solidFill>
                <a:latin typeface="Calibri"/>
                <a:ea typeface="Calibri"/>
                <a:cs typeface="Calibri"/>
                <a:sym typeface="Calibri"/>
              </a:rPr>
              <a:t>трае вашата </a:t>
            </a:r>
            <a:r>
              <a:rPr lang="mk-MK" sz="1700" dirty="0">
                <a:solidFill>
                  <a:schemeClr val="dk1"/>
                </a:solidFill>
                <a:latin typeface="Calibri"/>
                <a:ea typeface="Calibri"/>
                <a:cs typeface="Calibri"/>
                <a:sym typeface="Calibri"/>
              </a:rPr>
              <a:t>инвестиција, толку повеќе </a:t>
            </a:r>
            <a:r>
              <a:rPr lang="mk-MK" sz="1700" dirty="0" smtClean="0">
                <a:solidFill>
                  <a:schemeClr val="dk1"/>
                </a:solidFill>
                <a:latin typeface="Calibri"/>
                <a:ea typeface="Calibri"/>
                <a:cs typeface="Calibri"/>
                <a:sym typeface="Calibri"/>
              </a:rPr>
              <a:t>заработувате од камата, преку принципот на сложена камата</a:t>
            </a:r>
            <a:r>
              <a:rPr lang="en-US" sz="1700" dirty="0" smtClean="0">
                <a:solidFill>
                  <a:schemeClr val="dk1"/>
                </a:solidFill>
                <a:latin typeface="Calibri"/>
                <a:ea typeface="Calibri"/>
                <a:cs typeface="Calibri"/>
                <a:sym typeface="Calibri"/>
              </a:rPr>
              <a:t>. </a:t>
            </a:r>
            <a:r>
              <a:rPr lang="mk-MK" sz="1700" dirty="0">
                <a:solidFill>
                  <a:schemeClr val="dk1"/>
                </a:solidFill>
                <a:latin typeface="Calibri"/>
                <a:ea typeface="Calibri"/>
                <a:cs typeface="Calibri"/>
                <a:sym typeface="Calibri"/>
              </a:rPr>
              <a:t>Овој процес ви овозможува да заработите повеќе камата на вашата почетна инвестиција со реинвестирање на каматата што веќе сте ја заработиле.</a:t>
            </a:r>
            <a:endParaRPr sz="1700" dirty="0">
              <a:solidFill>
                <a:schemeClr val="dk1"/>
              </a:solidFill>
              <a:latin typeface="Calibri"/>
              <a:ea typeface="Calibri"/>
              <a:cs typeface="Calibri"/>
              <a:sym typeface="Calibri"/>
            </a:endParaRPr>
          </a:p>
          <a:p>
            <a:pPr lvl="0" algn="just">
              <a:lnSpc>
                <a:spcPct val="115000"/>
              </a:lnSpc>
            </a:pPr>
            <a:r>
              <a:rPr lang="en-US" sz="1700" b="1" dirty="0">
                <a:solidFill>
                  <a:schemeClr val="dk1"/>
                </a:solidFill>
                <a:latin typeface="Calibri"/>
                <a:ea typeface="Calibri"/>
                <a:cs typeface="Calibri"/>
                <a:sym typeface="Calibri"/>
              </a:rPr>
              <a:t>2. </a:t>
            </a:r>
            <a:r>
              <a:rPr lang="mk-MK" sz="1700" b="1" dirty="0">
                <a:solidFill>
                  <a:schemeClr val="dk1"/>
                </a:solidFill>
                <a:latin typeface="Calibri"/>
                <a:ea typeface="Calibri"/>
                <a:cs typeface="Calibri"/>
                <a:sym typeface="Calibri"/>
              </a:rPr>
              <a:t>Времето овозможува поставување цели и </a:t>
            </a:r>
            <a:r>
              <a:rPr lang="mk-MK" sz="1700" b="1" dirty="0" smtClean="0">
                <a:solidFill>
                  <a:schemeClr val="dk1"/>
                </a:solidFill>
                <a:latin typeface="Calibri"/>
                <a:ea typeface="Calibri"/>
                <a:cs typeface="Calibri"/>
                <a:sym typeface="Calibri"/>
              </a:rPr>
              <a:t>нивно постигнување</a:t>
            </a:r>
            <a:r>
              <a:rPr lang="en-US" sz="1700" b="1" dirty="0" smtClean="0">
                <a:solidFill>
                  <a:schemeClr val="dk1"/>
                </a:solidFill>
                <a:latin typeface="Calibri"/>
                <a:ea typeface="Calibri"/>
                <a:cs typeface="Calibri"/>
                <a:sym typeface="Calibri"/>
              </a:rPr>
              <a:t>:</a:t>
            </a:r>
            <a:r>
              <a:rPr lang="en-US" sz="1700" dirty="0" smtClean="0">
                <a:solidFill>
                  <a:schemeClr val="dk1"/>
                </a:solidFill>
                <a:latin typeface="Calibri"/>
                <a:ea typeface="Calibri"/>
                <a:cs typeface="Calibri"/>
                <a:sym typeface="Calibri"/>
              </a:rPr>
              <a:t> </a:t>
            </a:r>
            <a:r>
              <a:rPr lang="mk-MK" sz="1700" dirty="0">
                <a:solidFill>
                  <a:schemeClr val="dk1"/>
                </a:solidFill>
                <a:latin typeface="Calibri"/>
                <a:ea typeface="Calibri"/>
                <a:cs typeface="Calibri"/>
                <a:sym typeface="Calibri"/>
              </a:rPr>
              <a:t>Поставувањето финансиски цели е важно </a:t>
            </a:r>
            <a:r>
              <a:rPr lang="mk-MK" sz="1700" dirty="0" smtClean="0">
                <a:solidFill>
                  <a:schemeClr val="dk1"/>
                </a:solidFill>
                <a:latin typeface="Calibri"/>
                <a:ea typeface="Calibri"/>
                <a:cs typeface="Calibri"/>
                <a:sym typeface="Calibri"/>
              </a:rPr>
              <a:t>при </a:t>
            </a:r>
            <a:r>
              <a:rPr lang="mk-MK" sz="1700" dirty="0">
                <a:solidFill>
                  <a:schemeClr val="dk1"/>
                </a:solidFill>
                <a:latin typeface="Calibri"/>
                <a:ea typeface="Calibri"/>
                <a:cs typeface="Calibri"/>
                <a:sym typeface="Calibri"/>
              </a:rPr>
              <a:t>финансиското планирање бидејќи им помага на поединците да ги одредат чекорите што треба да ги преземат за да ги постигнат тие цели во </a:t>
            </a:r>
            <a:r>
              <a:rPr lang="mk-MK" sz="1700" dirty="0" smtClean="0">
                <a:solidFill>
                  <a:schemeClr val="dk1"/>
                </a:solidFill>
                <a:latin typeface="Calibri"/>
                <a:ea typeface="Calibri"/>
                <a:cs typeface="Calibri"/>
                <a:sym typeface="Calibri"/>
              </a:rPr>
              <a:t>определена </a:t>
            </a:r>
            <a:r>
              <a:rPr lang="mk-MK" sz="1700" dirty="0">
                <a:solidFill>
                  <a:schemeClr val="dk1"/>
                </a:solidFill>
                <a:latin typeface="Calibri"/>
                <a:ea typeface="Calibri"/>
                <a:cs typeface="Calibri"/>
                <a:sym typeface="Calibri"/>
              </a:rPr>
              <a:t>временска рамка.</a:t>
            </a:r>
            <a:endParaRPr sz="1100" dirty="0">
              <a:solidFill>
                <a:schemeClr val="dk1"/>
              </a:solidFill>
              <a:latin typeface="Calibri"/>
              <a:ea typeface="Calibri"/>
              <a:cs typeface="Calibri"/>
              <a:sym typeface="Calibri"/>
            </a:endParaRPr>
          </a:p>
        </p:txBody>
      </p:sp>
      <p:sp>
        <p:nvSpPr>
          <p:cNvPr id="233" name="Google Shape;233;g23dfb39c1d0_0_78"/>
          <p:cNvSpPr txBox="1"/>
          <p:nvPr/>
        </p:nvSpPr>
        <p:spPr>
          <a:xfrm>
            <a:off x="542875" y="3502050"/>
            <a:ext cx="793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p:cNvPicPr preferRelativeResize="0"/>
          <p:nvPr/>
        </p:nvPicPr>
        <p:blipFill rotWithShape="1">
          <a:blip r:embed="rId3">
            <a:alphaModFix/>
          </a:blip>
          <a:srcRect/>
          <a:stretch/>
        </p:blipFill>
        <p:spPr>
          <a:xfrm>
            <a:off x="0" y="588149"/>
            <a:ext cx="9144000" cy="5142857"/>
          </a:xfrm>
          <a:prstGeom prst="rect">
            <a:avLst/>
          </a:prstGeom>
          <a:noFill/>
          <a:ln>
            <a:noFill/>
          </a:ln>
        </p:spPr>
      </p:pic>
      <p:sp>
        <p:nvSpPr>
          <p:cNvPr id="96" name="Google Shape;96;p2"/>
          <p:cNvSpPr txBox="1"/>
          <p:nvPr/>
        </p:nvSpPr>
        <p:spPr>
          <a:xfrm>
            <a:off x="674946" y="2376350"/>
            <a:ext cx="4149600" cy="1015800"/>
          </a:xfrm>
          <a:prstGeom prst="rect">
            <a:avLst/>
          </a:prstGeom>
          <a:noFill/>
          <a:ln>
            <a:noFill/>
          </a:ln>
        </p:spPr>
        <p:txBody>
          <a:bodyPr spcFirstLastPara="1" wrap="square" lIns="91425" tIns="45700" rIns="91425" bIns="45700" anchor="t" anchorCtr="0">
            <a:spAutoFit/>
          </a:bodyPr>
          <a:lstStyle/>
          <a:p>
            <a:pPr lvl="0" algn="ctr"/>
            <a:r>
              <a:rPr lang="mk-MK" sz="3000" b="1" i="0" u="none" strike="noStrike" cap="none" dirty="0" smtClean="0">
                <a:solidFill>
                  <a:schemeClr val="dk1"/>
                </a:solidFill>
                <a:latin typeface="Calibri"/>
                <a:ea typeface="Calibri"/>
                <a:cs typeface="Calibri"/>
                <a:sym typeface="Calibri"/>
              </a:rPr>
              <a:t>Модул</a:t>
            </a:r>
            <a:r>
              <a:rPr lang="en-US" sz="3000" b="1" i="0" u="none" strike="noStrike" cap="none" dirty="0" smtClean="0">
                <a:solidFill>
                  <a:schemeClr val="dk1"/>
                </a:solidFill>
                <a:latin typeface="Calibri"/>
                <a:ea typeface="Calibri"/>
                <a:cs typeface="Calibri"/>
                <a:sym typeface="Calibri"/>
              </a:rPr>
              <a:t> </a:t>
            </a:r>
            <a:r>
              <a:rPr lang="en-US" sz="3000" b="1" i="0" u="none" strike="noStrike" cap="none" dirty="0">
                <a:solidFill>
                  <a:schemeClr val="dk1"/>
                </a:solidFill>
                <a:latin typeface="Calibri"/>
                <a:ea typeface="Calibri"/>
                <a:cs typeface="Calibri"/>
                <a:sym typeface="Calibri"/>
              </a:rPr>
              <a:t>2. </a:t>
            </a:r>
            <a:r>
              <a:rPr lang="mk-MK" sz="3000" b="1" dirty="0">
                <a:solidFill>
                  <a:schemeClr val="dk1"/>
                </a:solidFill>
                <a:latin typeface="Calibri"/>
                <a:ea typeface="Calibri"/>
                <a:cs typeface="Calibri"/>
                <a:sym typeface="Calibri"/>
              </a:rPr>
              <a:t>Планирање на личните финансии</a:t>
            </a:r>
            <a:endParaRPr lang="mk-MK" sz="2400" dirty="0">
              <a:solidFill>
                <a:schemeClr val="dk1"/>
              </a:solidFill>
              <a:latin typeface="Calibri"/>
              <a:ea typeface="Calibri"/>
              <a:cs typeface="Calibri"/>
              <a:sym typeface="Calibri"/>
            </a:endParaRPr>
          </a:p>
        </p:txBody>
      </p:sp>
      <p:pic>
        <p:nvPicPr>
          <p:cNvPr id="97" name="Google Shape;97;p2"/>
          <p:cNvPicPr preferRelativeResize="0"/>
          <p:nvPr/>
        </p:nvPicPr>
        <p:blipFill>
          <a:blip r:embed="rId4">
            <a:alphaModFix/>
          </a:blip>
          <a:stretch>
            <a:fillRect/>
          </a:stretch>
        </p:blipFill>
        <p:spPr>
          <a:xfrm>
            <a:off x="5064525" y="1947475"/>
            <a:ext cx="3358800" cy="30213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g23dfb39c1d0_0_175"/>
          <p:cNvPicPr preferRelativeResize="0"/>
          <p:nvPr/>
        </p:nvPicPr>
        <p:blipFill rotWithShape="1">
          <a:blip r:embed="rId3">
            <a:alphaModFix/>
          </a:blip>
          <a:srcRect/>
          <a:stretch/>
        </p:blipFill>
        <p:spPr>
          <a:xfrm>
            <a:off x="0" y="643"/>
            <a:ext cx="9143998" cy="5142858"/>
          </a:xfrm>
          <a:prstGeom prst="rect">
            <a:avLst/>
          </a:prstGeom>
          <a:noFill/>
          <a:ln>
            <a:noFill/>
          </a:ln>
        </p:spPr>
      </p:pic>
      <p:sp>
        <p:nvSpPr>
          <p:cNvPr id="240" name="Google Shape;240;g23dfb39c1d0_0_175"/>
          <p:cNvSpPr/>
          <p:nvPr/>
        </p:nvSpPr>
        <p:spPr>
          <a:xfrm>
            <a:off x="200875" y="925988"/>
            <a:ext cx="8616900" cy="4011772"/>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endParaRPr sz="11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endParaRPr sz="1100" dirty="0">
              <a:solidFill>
                <a:schemeClr val="dk1"/>
              </a:solidFill>
              <a:latin typeface="Calibri"/>
              <a:ea typeface="Calibri"/>
              <a:cs typeface="Calibri"/>
              <a:sym typeface="Calibri"/>
            </a:endParaRPr>
          </a:p>
          <a:p>
            <a:pPr lvl="0" algn="just">
              <a:lnSpc>
                <a:spcPct val="115000"/>
              </a:lnSpc>
            </a:pPr>
            <a:r>
              <a:rPr lang="en-US" sz="1700" b="1" dirty="0">
                <a:solidFill>
                  <a:schemeClr val="dk1"/>
                </a:solidFill>
                <a:latin typeface="Calibri"/>
                <a:ea typeface="Calibri"/>
                <a:cs typeface="Calibri"/>
                <a:sym typeface="Calibri"/>
              </a:rPr>
              <a:t>3. </a:t>
            </a:r>
            <a:r>
              <a:rPr lang="mk-MK" sz="1700" b="1" dirty="0">
                <a:solidFill>
                  <a:schemeClr val="dk1"/>
                </a:solidFill>
                <a:latin typeface="Calibri"/>
                <a:ea typeface="Calibri"/>
                <a:cs typeface="Calibri"/>
                <a:sym typeface="Calibri"/>
              </a:rPr>
              <a:t>Времето овозможува финансиска стабилност</a:t>
            </a:r>
            <a:r>
              <a:rPr lang="en-US" sz="1700" b="1" dirty="0" smtClean="0">
                <a:solidFill>
                  <a:schemeClr val="dk1"/>
                </a:solidFill>
                <a:latin typeface="Calibri"/>
                <a:ea typeface="Calibri"/>
                <a:cs typeface="Calibri"/>
                <a:sym typeface="Calibri"/>
              </a:rPr>
              <a:t>:</a:t>
            </a:r>
            <a:r>
              <a:rPr lang="en-US" sz="1700" dirty="0" smtClean="0">
                <a:solidFill>
                  <a:schemeClr val="dk1"/>
                </a:solidFill>
                <a:latin typeface="Calibri"/>
                <a:ea typeface="Calibri"/>
                <a:cs typeface="Calibri"/>
                <a:sym typeface="Calibri"/>
              </a:rPr>
              <a:t> </a:t>
            </a:r>
            <a:r>
              <a:rPr lang="mk-MK" sz="1700" dirty="0">
                <a:solidFill>
                  <a:schemeClr val="dk1"/>
                </a:solidFill>
                <a:latin typeface="Calibri"/>
                <a:ea typeface="Calibri"/>
                <a:cs typeface="Calibri"/>
                <a:sym typeface="Calibri"/>
              </a:rPr>
              <a:t>со планирање за иднината, поединците можат да се осигураат дека се финансиски стабилни на долг рок. </a:t>
            </a:r>
            <a:r>
              <a:rPr lang="mk-MK" sz="1700" dirty="0" smtClean="0">
                <a:solidFill>
                  <a:schemeClr val="dk1"/>
                </a:solidFill>
                <a:latin typeface="Calibri"/>
                <a:ea typeface="Calibri"/>
                <a:cs typeface="Calibri"/>
                <a:sym typeface="Calibri"/>
              </a:rPr>
              <a:t>Времето овозможува да се штеди </a:t>
            </a:r>
            <a:r>
              <a:rPr lang="mk-MK" sz="1700" dirty="0">
                <a:solidFill>
                  <a:schemeClr val="dk1"/>
                </a:solidFill>
                <a:latin typeface="Calibri"/>
                <a:ea typeface="Calibri"/>
                <a:cs typeface="Calibri"/>
                <a:sym typeface="Calibri"/>
              </a:rPr>
              <a:t>и </a:t>
            </a:r>
            <a:r>
              <a:rPr lang="mk-MK" sz="1700" dirty="0" smtClean="0">
                <a:solidFill>
                  <a:schemeClr val="dk1"/>
                </a:solidFill>
                <a:latin typeface="Calibri"/>
                <a:ea typeface="Calibri"/>
                <a:cs typeface="Calibri"/>
                <a:sym typeface="Calibri"/>
              </a:rPr>
              <a:t>инвестира, да се акумулираат одредени средства и </a:t>
            </a:r>
            <a:r>
              <a:rPr lang="mk-MK" sz="1700" dirty="0">
                <a:solidFill>
                  <a:schemeClr val="dk1"/>
                </a:solidFill>
                <a:latin typeface="Calibri"/>
                <a:ea typeface="Calibri"/>
                <a:cs typeface="Calibri"/>
                <a:sym typeface="Calibri"/>
              </a:rPr>
              <a:t>да </a:t>
            </a:r>
            <a:r>
              <a:rPr lang="mk-MK" sz="1700" dirty="0" smtClean="0">
                <a:solidFill>
                  <a:schemeClr val="dk1"/>
                </a:solidFill>
                <a:latin typeface="Calibri"/>
                <a:ea typeface="Calibri"/>
                <a:cs typeface="Calibri"/>
                <a:sym typeface="Calibri"/>
              </a:rPr>
              <a:t>се изгради </a:t>
            </a:r>
            <a:r>
              <a:rPr lang="mk-MK" sz="1700" dirty="0">
                <a:solidFill>
                  <a:schemeClr val="dk1"/>
                </a:solidFill>
                <a:latin typeface="Calibri"/>
                <a:ea typeface="Calibri"/>
                <a:cs typeface="Calibri"/>
                <a:sym typeface="Calibri"/>
              </a:rPr>
              <a:t>солидна финансиска основа.</a:t>
            </a:r>
            <a:endParaRPr sz="1700" dirty="0">
              <a:solidFill>
                <a:schemeClr val="dk1"/>
              </a:solidFill>
              <a:latin typeface="Calibri"/>
              <a:ea typeface="Calibri"/>
              <a:cs typeface="Calibri"/>
              <a:sym typeface="Calibri"/>
            </a:endParaRPr>
          </a:p>
          <a:p>
            <a:pPr lvl="0" algn="just">
              <a:lnSpc>
                <a:spcPct val="115000"/>
              </a:lnSpc>
            </a:pPr>
            <a:r>
              <a:rPr lang="en-US" sz="1700" b="1" dirty="0">
                <a:solidFill>
                  <a:schemeClr val="dk1"/>
                </a:solidFill>
                <a:latin typeface="Calibri"/>
                <a:ea typeface="Calibri"/>
                <a:cs typeface="Calibri"/>
                <a:sym typeface="Calibri"/>
              </a:rPr>
              <a:t>4. </a:t>
            </a:r>
            <a:r>
              <a:rPr lang="mk-MK" sz="1700" b="1" dirty="0">
                <a:solidFill>
                  <a:schemeClr val="dk1"/>
                </a:solidFill>
                <a:latin typeface="Calibri"/>
                <a:ea typeface="Calibri"/>
                <a:cs typeface="Calibri"/>
                <a:sym typeface="Calibri"/>
              </a:rPr>
              <a:t>Времето помага да се намали финансискиот </a:t>
            </a:r>
            <a:r>
              <a:rPr lang="mk-MK" sz="1700" b="1" dirty="0" smtClean="0">
                <a:solidFill>
                  <a:schemeClr val="dk1"/>
                </a:solidFill>
                <a:latin typeface="Calibri"/>
                <a:ea typeface="Calibri"/>
                <a:cs typeface="Calibri"/>
                <a:sym typeface="Calibri"/>
              </a:rPr>
              <a:t>стрес</a:t>
            </a:r>
            <a:r>
              <a:rPr lang="en-US" sz="1700" b="1" dirty="0" smtClean="0">
                <a:solidFill>
                  <a:schemeClr val="dk1"/>
                </a:solidFill>
                <a:latin typeface="Calibri"/>
                <a:ea typeface="Calibri"/>
                <a:cs typeface="Calibri"/>
                <a:sym typeface="Calibri"/>
              </a:rPr>
              <a:t>:</a:t>
            </a:r>
            <a:r>
              <a:rPr lang="en-US" sz="1700" dirty="0" smtClean="0">
                <a:solidFill>
                  <a:schemeClr val="dk1"/>
                </a:solidFill>
                <a:latin typeface="Calibri"/>
                <a:ea typeface="Calibri"/>
                <a:cs typeface="Calibri"/>
                <a:sym typeface="Calibri"/>
              </a:rPr>
              <a:t> </a:t>
            </a:r>
            <a:r>
              <a:rPr lang="mk-MK" sz="1700" dirty="0">
                <a:solidFill>
                  <a:schemeClr val="dk1"/>
                </a:solidFill>
                <a:latin typeface="Calibri"/>
                <a:ea typeface="Calibri"/>
                <a:cs typeface="Calibri"/>
                <a:sym typeface="Calibri"/>
              </a:rPr>
              <a:t>Со однапред планирање на финансиите, поединците можат да го ублажат финансискиот стрес. Со долгорочна перспектива и соодветно </a:t>
            </a:r>
            <a:r>
              <a:rPr lang="mk-MK" sz="1700" dirty="0" smtClean="0">
                <a:solidFill>
                  <a:schemeClr val="dk1"/>
                </a:solidFill>
                <a:latin typeface="Calibri"/>
                <a:ea typeface="Calibri"/>
                <a:cs typeface="Calibri"/>
                <a:sym typeface="Calibri"/>
              </a:rPr>
              <a:t>планирање луѓето се подобро подготвени </a:t>
            </a:r>
            <a:r>
              <a:rPr lang="mk-MK" sz="1700" dirty="0">
                <a:solidFill>
                  <a:schemeClr val="dk1"/>
                </a:solidFill>
                <a:latin typeface="Calibri"/>
                <a:ea typeface="Calibri"/>
                <a:cs typeface="Calibri"/>
                <a:sym typeface="Calibri"/>
              </a:rPr>
              <a:t>за </a:t>
            </a:r>
            <a:r>
              <a:rPr lang="mk-MK" sz="1700" dirty="0" smtClean="0">
                <a:solidFill>
                  <a:schemeClr val="dk1"/>
                </a:solidFill>
                <a:latin typeface="Calibri"/>
                <a:ea typeface="Calibri"/>
                <a:cs typeface="Calibri"/>
                <a:sym typeface="Calibri"/>
              </a:rPr>
              <a:t>справување со неочекувани </a:t>
            </a:r>
            <a:r>
              <a:rPr lang="mk-MK" sz="1700" dirty="0">
                <a:solidFill>
                  <a:schemeClr val="dk1"/>
                </a:solidFill>
                <a:latin typeface="Calibri"/>
                <a:ea typeface="Calibri"/>
                <a:cs typeface="Calibri"/>
                <a:sym typeface="Calibri"/>
              </a:rPr>
              <a:t>трошоци и настани</a:t>
            </a:r>
            <a:r>
              <a:rPr lang="mk-MK" sz="1700" dirty="0" smtClean="0">
                <a:solidFill>
                  <a:schemeClr val="dk1"/>
                </a:solidFill>
                <a:latin typeface="Calibri"/>
                <a:ea typeface="Calibri"/>
                <a:cs typeface="Calibri"/>
                <a:sym typeface="Calibri"/>
              </a:rPr>
              <a:t>.</a:t>
            </a:r>
          </a:p>
          <a:p>
            <a:pPr lvl="0" algn="just">
              <a:lnSpc>
                <a:spcPct val="115000"/>
              </a:lnSpc>
            </a:pPr>
            <a:endParaRPr sz="1700" dirty="0">
              <a:solidFill>
                <a:schemeClr val="dk1"/>
              </a:solidFill>
              <a:latin typeface="Calibri"/>
              <a:ea typeface="Calibri"/>
              <a:cs typeface="Calibri"/>
              <a:sym typeface="Calibri"/>
            </a:endParaRPr>
          </a:p>
          <a:p>
            <a:pPr lvl="0" algn="just">
              <a:lnSpc>
                <a:spcPct val="115000"/>
              </a:lnSpc>
            </a:pPr>
            <a:r>
              <a:rPr lang="mk-MK" sz="1700" dirty="0">
                <a:solidFill>
                  <a:schemeClr val="dk1"/>
                </a:solidFill>
                <a:latin typeface="Calibri"/>
                <a:ea typeface="Calibri"/>
                <a:cs typeface="Calibri"/>
                <a:sym typeface="Calibri"/>
              </a:rPr>
              <a:t>Како заклучок, времето игра важна улога </a:t>
            </a:r>
            <a:r>
              <a:rPr lang="mk-MK" sz="1700" dirty="0" smtClean="0">
                <a:solidFill>
                  <a:schemeClr val="dk1"/>
                </a:solidFill>
                <a:latin typeface="Calibri"/>
                <a:ea typeface="Calibri"/>
                <a:cs typeface="Calibri"/>
                <a:sym typeface="Calibri"/>
              </a:rPr>
              <a:t>при </a:t>
            </a:r>
            <a:r>
              <a:rPr lang="mk-MK" sz="1700" dirty="0">
                <a:solidFill>
                  <a:schemeClr val="dk1"/>
                </a:solidFill>
                <a:latin typeface="Calibri"/>
                <a:ea typeface="Calibri"/>
                <a:cs typeface="Calibri"/>
                <a:sym typeface="Calibri"/>
              </a:rPr>
              <a:t>финансиското планирање. Тоа е </a:t>
            </a:r>
            <a:r>
              <a:rPr lang="mk-MK" sz="1700" dirty="0" smtClean="0">
                <a:solidFill>
                  <a:schemeClr val="dk1"/>
                </a:solidFill>
                <a:latin typeface="Calibri"/>
                <a:ea typeface="Calibri"/>
                <a:cs typeface="Calibri"/>
                <a:sym typeface="Calibri"/>
              </a:rPr>
              <a:t>клучно </a:t>
            </a:r>
            <a:r>
              <a:rPr lang="mk-MK" sz="1700" dirty="0">
                <a:solidFill>
                  <a:schemeClr val="dk1"/>
                </a:solidFill>
                <a:latin typeface="Calibri"/>
                <a:ea typeface="Calibri"/>
                <a:cs typeface="Calibri"/>
                <a:sym typeface="Calibri"/>
              </a:rPr>
              <a:t>за акумулација на </a:t>
            </a:r>
            <a:r>
              <a:rPr lang="mk-MK" sz="1700" dirty="0" smtClean="0">
                <a:solidFill>
                  <a:schemeClr val="dk1"/>
                </a:solidFill>
                <a:latin typeface="Calibri"/>
                <a:ea typeface="Calibri"/>
                <a:cs typeface="Calibri"/>
                <a:sym typeface="Calibri"/>
              </a:rPr>
              <a:t>финансиски средства, </a:t>
            </a:r>
            <a:r>
              <a:rPr lang="mk-MK" sz="1700" dirty="0">
                <a:solidFill>
                  <a:schemeClr val="dk1"/>
                </a:solidFill>
                <a:latin typeface="Calibri"/>
                <a:ea typeface="Calibri"/>
                <a:cs typeface="Calibri"/>
                <a:sym typeface="Calibri"/>
              </a:rPr>
              <a:t>поставување цели, финансиска стабилност и намалување на финансискиот стрес.</a:t>
            </a:r>
            <a:endParaRPr sz="1200" b="1" dirty="0">
              <a:solidFill>
                <a:srgbClr val="00B0F0"/>
              </a:solidFill>
              <a:latin typeface="Calibri"/>
              <a:ea typeface="Calibri"/>
              <a:cs typeface="Calibri"/>
              <a:sym typeface="Calibri"/>
            </a:endParaRPr>
          </a:p>
          <a:p>
            <a:pPr marL="0" lvl="0" indent="0" algn="just" rtl="0">
              <a:lnSpc>
                <a:spcPct val="115000"/>
              </a:lnSpc>
              <a:spcBef>
                <a:spcPts val="0"/>
              </a:spcBef>
              <a:spcAft>
                <a:spcPts val="0"/>
              </a:spcAft>
              <a:buNone/>
            </a:pPr>
            <a:endParaRPr sz="11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endParaRPr sz="1100" dirty="0">
              <a:solidFill>
                <a:schemeClr val="dk1"/>
              </a:solidFill>
              <a:latin typeface="Calibri"/>
              <a:ea typeface="Calibri"/>
              <a:cs typeface="Calibri"/>
              <a:sym typeface="Calibri"/>
            </a:endParaRPr>
          </a:p>
        </p:txBody>
      </p:sp>
      <p:sp>
        <p:nvSpPr>
          <p:cNvPr id="241" name="Google Shape;241;g23dfb39c1d0_0_175"/>
          <p:cNvSpPr txBox="1"/>
          <p:nvPr/>
        </p:nvSpPr>
        <p:spPr>
          <a:xfrm>
            <a:off x="542875" y="3502050"/>
            <a:ext cx="793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g23dfb39c1d0_0_87"/>
          <p:cNvPicPr preferRelativeResize="0"/>
          <p:nvPr/>
        </p:nvPicPr>
        <p:blipFill rotWithShape="1">
          <a:blip r:embed="rId3">
            <a:alphaModFix/>
          </a:blip>
          <a:srcRect/>
          <a:stretch/>
        </p:blipFill>
        <p:spPr>
          <a:xfrm>
            <a:off x="0" y="642"/>
            <a:ext cx="9143998" cy="5790558"/>
          </a:xfrm>
          <a:prstGeom prst="rect">
            <a:avLst/>
          </a:prstGeom>
          <a:noFill/>
          <a:ln>
            <a:noFill/>
          </a:ln>
        </p:spPr>
      </p:pic>
      <p:sp>
        <p:nvSpPr>
          <p:cNvPr id="248" name="Google Shape;248;g23dfb39c1d0_0_87"/>
          <p:cNvSpPr/>
          <p:nvPr/>
        </p:nvSpPr>
        <p:spPr>
          <a:xfrm>
            <a:off x="196425" y="1060100"/>
            <a:ext cx="8616900" cy="3372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mk-MK" sz="1800" b="1" dirty="0" smtClean="0">
                <a:solidFill>
                  <a:schemeClr val="tx1"/>
                </a:solidFill>
                <a:latin typeface="Calibri"/>
                <a:ea typeface="Calibri"/>
                <a:cs typeface="Calibri"/>
                <a:sym typeface="Calibri"/>
              </a:rPr>
              <a:t>ОПШЕСТВЕНО ОДГОВОРНО УПРАВУВАЊЕ СО ЛИЧНИТЕ ФИНАНСИИ</a:t>
            </a:r>
            <a:r>
              <a:rPr lang="en-US" sz="1800" b="1" dirty="0" smtClean="0">
                <a:solidFill>
                  <a:schemeClr val="tx1"/>
                </a:solidFill>
                <a:latin typeface="Calibri"/>
                <a:ea typeface="Calibri"/>
                <a:cs typeface="Calibri"/>
                <a:sym typeface="Calibri"/>
              </a:rPr>
              <a:t>: </a:t>
            </a:r>
            <a:endParaRPr sz="1800" b="1" dirty="0">
              <a:solidFill>
                <a:schemeClr val="tx1"/>
              </a:solidFill>
              <a:latin typeface="Calibri"/>
              <a:ea typeface="Calibri"/>
              <a:cs typeface="Calibri"/>
              <a:sym typeface="Calibri"/>
            </a:endParaRPr>
          </a:p>
          <a:p>
            <a:pPr marL="0" lvl="0" indent="0" algn="l" rtl="0">
              <a:lnSpc>
                <a:spcPct val="115000"/>
              </a:lnSpc>
              <a:spcBef>
                <a:spcPts val="0"/>
              </a:spcBef>
              <a:spcAft>
                <a:spcPts val="0"/>
              </a:spcAft>
              <a:buNone/>
            </a:pPr>
            <a:endParaRPr sz="1800" b="1" dirty="0">
              <a:solidFill>
                <a:srgbClr val="0070C0"/>
              </a:solidFill>
              <a:latin typeface="Calibri"/>
              <a:ea typeface="Calibri"/>
              <a:cs typeface="Calibri"/>
              <a:sym typeface="Calibri"/>
            </a:endParaRPr>
          </a:p>
          <a:p>
            <a:pPr lvl="0" algn="just">
              <a:lnSpc>
                <a:spcPct val="115000"/>
              </a:lnSpc>
            </a:pPr>
            <a:r>
              <a:rPr lang="mk-MK" sz="1700" dirty="0" smtClean="0">
                <a:solidFill>
                  <a:schemeClr val="dk1"/>
                </a:solidFill>
                <a:latin typeface="Calibri"/>
                <a:ea typeface="Calibri"/>
                <a:cs typeface="Calibri"/>
                <a:sym typeface="Calibri"/>
              </a:rPr>
              <a:t>Општествено одговорното управување со личните финансии претставува </a:t>
            </a:r>
            <a:r>
              <a:rPr lang="mk-MK" sz="1700" dirty="0">
                <a:solidFill>
                  <a:schemeClr val="dk1"/>
                </a:solidFill>
                <a:latin typeface="Calibri"/>
                <a:ea typeface="Calibri"/>
                <a:cs typeface="Calibri"/>
                <a:sym typeface="Calibri"/>
              </a:rPr>
              <a:t>практика на управување со вашите пари на начин што се усогласува со вашите лични вредности и придонесува за позитивни социјални, еколошки и етички </a:t>
            </a:r>
            <a:r>
              <a:rPr lang="mk-MK" sz="1700" dirty="0" smtClean="0">
                <a:solidFill>
                  <a:schemeClr val="dk1"/>
                </a:solidFill>
                <a:latin typeface="Calibri"/>
                <a:ea typeface="Calibri"/>
                <a:cs typeface="Calibri"/>
                <a:sym typeface="Calibri"/>
              </a:rPr>
              <a:t>резултати</a:t>
            </a:r>
            <a:r>
              <a:rPr lang="en-US" sz="1700" dirty="0" smtClean="0">
                <a:solidFill>
                  <a:schemeClr val="dk1"/>
                </a:solidFill>
                <a:latin typeface="Calibri"/>
                <a:ea typeface="Calibri"/>
                <a:cs typeface="Calibri"/>
                <a:sym typeface="Calibri"/>
              </a:rPr>
              <a:t>. </a:t>
            </a:r>
            <a:r>
              <a:rPr lang="mk-MK" sz="1700" dirty="0">
                <a:solidFill>
                  <a:schemeClr val="dk1"/>
                </a:solidFill>
                <a:latin typeface="Calibri"/>
                <a:ea typeface="Calibri"/>
                <a:cs typeface="Calibri"/>
                <a:sym typeface="Calibri"/>
              </a:rPr>
              <a:t>Тоа вклучува донесување свесни одлуки за тоа каде да </a:t>
            </a:r>
            <a:r>
              <a:rPr lang="mk-MK" sz="1700" dirty="0" smtClean="0">
                <a:solidFill>
                  <a:schemeClr val="dk1"/>
                </a:solidFill>
                <a:latin typeface="Calibri"/>
                <a:ea typeface="Calibri"/>
                <a:cs typeface="Calibri"/>
                <a:sym typeface="Calibri"/>
              </a:rPr>
              <a:t>штедите, </a:t>
            </a:r>
            <a:r>
              <a:rPr lang="mk-MK" sz="1700" dirty="0">
                <a:solidFill>
                  <a:schemeClr val="dk1"/>
                </a:solidFill>
                <a:latin typeface="Calibri"/>
                <a:ea typeface="Calibri"/>
                <a:cs typeface="Calibri"/>
                <a:sym typeface="Calibri"/>
              </a:rPr>
              <a:t>инвестирате и да ги потрошите вашите пари со цел да ги поддржите компаниите и иницијативите </a:t>
            </a:r>
            <a:r>
              <a:rPr lang="mk-MK" sz="1700" dirty="0" smtClean="0">
                <a:solidFill>
                  <a:schemeClr val="dk1"/>
                </a:solidFill>
                <a:latin typeface="Calibri"/>
                <a:ea typeface="Calibri"/>
                <a:cs typeface="Calibri"/>
                <a:sym typeface="Calibri"/>
              </a:rPr>
              <a:t>од кои општеството има бенефит.</a:t>
            </a:r>
          </a:p>
          <a:p>
            <a:pPr lvl="0" algn="just">
              <a:lnSpc>
                <a:spcPct val="115000"/>
              </a:lnSpc>
            </a:pPr>
            <a:r>
              <a:rPr lang="mk-MK" sz="1700" dirty="0" smtClean="0">
                <a:solidFill>
                  <a:schemeClr val="dk1"/>
                </a:solidFill>
                <a:latin typeface="Calibri"/>
                <a:ea typeface="Calibri"/>
                <a:cs typeface="Calibri"/>
                <a:sym typeface="Calibri"/>
              </a:rPr>
              <a:t>Ова се некои од начините на општествено одговорно управување со личните финансии</a:t>
            </a:r>
            <a:r>
              <a:rPr lang="en-US" sz="1700" dirty="0" smtClean="0">
                <a:solidFill>
                  <a:schemeClr val="dk1"/>
                </a:solidFill>
                <a:latin typeface="Calibri"/>
                <a:ea typeface="Calibri"/>
                <a:cs typeface="Calibri"/>
                <a:sym typeface="Calibri"/>
              </a:rPr>
              <a:t>:</a:t>
            </a:r>
            <a:endParaRPr sz="1700" dirty="0">
              <a:solidFill>
                <a:schemeClr val="dk1"/>
              </a:solidFill>
              <a:latin typeface="Calibri"/>
              <a:ea typeface="Calibri"/>
              <a:cs typeface="Calibri"/>
              <a:sym typeface="Calibri"/>
            </a:endParaRPr>
          </a:p>
          <a:p>
            <a:pPr marL="457200" lvl="0" indent="-336550" algn="just">
              <a:lnSpc>
                <a:spcPct val="115000"/>
              </a:lnSpc>
              <a:buClr>
                <a:schemeClr val="dk1"/>
              </a:buClr>
              <a:buSzPts val="1700"/>
              <a:buFont typeface="Calibri"/>
              <a:buChar char="●"/>
            </a:pPr>
            <a:r>
              <a:rPr lang="mk-MK" sz="1700" b="1" dirty="0">
                <a:solidFill>
                  <a:schemeClr val="dk1"/>
                </a:solidFill>
                <a:latin typeface="Calibri"/>
                <a:ea typeface="Calibri"/>
                <a:cs typeface="Calibri"/>
                <a:sym typeface="Calibri"/>
              </a:rPr>
              <a:t>Изберете етички </a:t>
            </a:r>
            <a:r>
              <a:rPr lang="mk-MK" sz="1700" b="1" dirty="0" smtClean="0">
                <a:solidFill>
                  <a:schemeClr val="dk1"/>
                </a:solidFill>
                <a:latin typeface="Calibri"/>
                <a:ea typeface="Calibri"/>
                <a:cs typeface="Calibri"/>
                <a:sym typeface="Calibri"/>
              </a:rPr>
              <a:t>инвестиции</a:t>
            </a:r>
            <a:r>
              <a:rPr lang="en-GB" sz="1700" b="1" dirty="0" smtClean="0">
                <a:solidFill>
                  <a:schemeClr val="dk1"/>
                </a:solidFill>
                <a:latin typeface="Calibri"/>
                <a:ea typeface="Calibri"/>
                <a:cs typeface="Calibri"/>
                <a:sym typeface="Calibri"/>
              </a:rPr>
              <a:t> </a:t>
            </a:r>
            <a:r>
              <a:rPr lang="en-US" sz="1700" dirty="0" smtClean="0">
                <a:solidFill>
                  <a:schemeClr val="dk1"/>
                </a:solidFill>
                <a:latin typeface="Calibri"/>
                <a:ea typeface="Calibri"/>
                <a:cs typeface="Calibri"/>
                <a:sym typeface="Calibri"/>
              </a:rPr>
              <a:t>(</a:t>
            </a:r>
            <a:r>
              <a:rPr lang="mk-MK" sz="1700" dirty="0">
                <a:solidFill>
                  <a:schemeClr val="dk1"/>
                </a:solidFill>
                <a:latin typeface="Calibri"/>
                <a:ea typeface="Calibri"/>
                <a:cs typeface="Calibri"/>
                <a:sym typeface="Calibri"/>
              </a:rPr>
              <a:t>инвестирајте во компании кои даваат приоритет на социјалната и еколошката одговорност</a:t>
            </a:r>
            <a:r>
              <a:rPr lang="en-US" sz="1700" dirty="0" smtClean="0">
                <a:solidFill>
                  <a:schemeClr val="dk1"/>
                </a:solidFill>
                <a:latin typeface="Calibri"/>
                <a:ea typeface="Calibri"/>
                <a:cs typeface="Calibri"/>
                <a:sym typeface="Calibri"/>
              </a:rPr>
              <a:t>);</a:t>
            </a:r>
            <a:endParaRPr sz="1700" dirty="0">
              <a:solidFill>
                <a:schemeClr val="dk1"/>
              </a:solidFill>
              <a:latin typeface="Calibri"/>
              <a:ea typeface="Calibri"/>
              <a:cs typeface="Calibri"/>
              <a:sym typeface="Calibri"/>
            </a:endParaRPr>
          </a:p>
          <a:p>
            <a:pPr marL="457200" lvl="0" indent="-336550" algn="just" rtl="0">
              <a:lnSpc>
                <a:spcPct val="115000"/>
              </a:lnSpc>
              <a:spcBef>
                <a:spcPts val="0"/>
              </a:spcBef>
              <a:spcAft>
                <a:spcPts val="0"/>
              </a:spcAft>
              <a:buClr>
                <a:schemeClr val="dk1"/>
              </a:buClr>
              <a:buSzPts val="1700"/>
              <a:buFont typeface="Calibri"/>
              <a:buChar char="●"/>
            </a:pPr>
            <a:r>
              <a:rPr lang="mk-MK" sz="1700" b="1" dirty="0" smtClean="0">
                <a:solidFill>
                  <a:schemeClr val="dk1"/>
                </a:solidFill>
                <a:latin typeface="Calibri"/>
                <a:ea typeface="Calibri"/>
                <a:cs typeface="Calibri"/>
                <a:sym typeface="Calibri"/>
              </a:rPr>
              <a:t>Поддржете локален бизнис</a:t>
            </a:r>
          </a:p>
          <a:p>
            <a:pPr marL="457200" lvl="0" indent="-336550" algn="just">
              <a:lnSpc>
                <a:spcPct val="115000"/>
              </a:lnSpc>
              <a:buClr>
                <a:schemeClr val="dk1"/>
              </a:buClr>
              <a:buSzPts val="1700"/>
              <a:buFont typeface="Calibri"/>
              <a:buChar char="●"/>
            </a:pPr>
            <a:r>
              <a:rPr lang="mk-MK" sz="1700" b="1" dirty="0" smtClean="0">
                <a:solidFill>
                  <a:schemeClr val="dk1"/>
                </a:solidFill>
                <a:latin typeface="Calibri"/>
                <a:ea typeface="Calibri"/>
                <a:cs typeface="Calibri"/>
                <a:sym typeface="Calibri"/>
              </a:rPr>
              <a:t>Бидете кредитно одговорни </a:t>
            </a:r>
            <a:r>
              <a:rPr lang="en-US" sz="1700" dirty="0" smtClean="0">
                <a:solidFill>
                  <a:schemeClr val="dk1"/>
                </a:solidFill>
                <a:latin typeface="Calibri"/>
                <a:ea typeface="Calibri"/>
                <a:cs typeface="Calibri"/>
                <a:sym typeface="Calibri"/>
              </a:rPr>
              <a:t>(</a:t>
            </a:r>
            <a:r>
              <a:rPr lang="mk-MK" sz="1700" dirty="0">
                <a:solidFill>
                  <a:schemeClr val="dk1"/>
                </a:solidFill>
                <a:latin typeface="Calibri"/>
                <a:ea typeface="Calibri"/>
                <a:cs typeface="Calibri"/>
                <a:sym typeface="Calibri"/>
              </a:rPr>
              <a:t>избегнувајте кредитни картички со висока камата</a:t>
            </a:r>
            <a:r>
              <a:rPr lang="en-US" sz="1700" dirty="0" smtClean="0">
                <a:solidFill>
                  <a:schemeClr val="dk1"/>
                </a:solidFill>
                <a:latin typeface="Calibri"/>
                <a:ea typeface="Calibri"/>
                <a:cs typeface="Calibri"/>
                <a:sym typeface="Calibri"/>
              </a:rPr>
              <a:t>) </a:t>
            </a:r>
            <a:r>
              <a:rPr lang="en-US" sz="1700" dirty="0">
                <a:solidFill>
                  <a:schemeClr val="dk1"/>
                </a:solidFill>
                <a:latin typeface="Calibri"/>
                <a:ea typeface="Calibri"/>
                <a:cs typeface="Calibri"/>
                <a:sym typeface="Calibri"/>
              </a:rPr>
              <a:t>;</a:t>
            </a:r>
            <a:endParaRPr sz="1700" dirty="0">
              <a:solidFill>
                <a:schemeClr val="dk1"/>
              </a:solidFill>
              <a:latin typeface="Calibri"/>
              <a:ea typeface="Calibri"/>
              <a:cs typeface="Calibri"/>
              <a:sym typeface="Calibri"/>
            </a:endParaRPr>
          </a:p>
          <a:p>
            <a:pPr marL="457200" lvl="0" indent="-336550" algn="just">
              <a:lnSpc>
                <a:spcPct val="115000"/>
              </a:lnSpc>
              <a:buClr>
                <a:schemeClr val="dk1"/>
              </a:buClr>
              <a:buSzPts val="1700"/>
              <a:buFont typeface="Calibri"/>
              <a:buChar char="●"/>
            </a:pPr>
            <a:r>
              <a:rPr lang="mk-MK" sz="1700" b="1" dirty="0" smtClean="0">
                <a:solidFill>
                  <a:schemeClr val="dk1"/>
                </a:solidFill>
                <a:latin typeface="Calibri"/>
                <a:ea typeface="Calibri"/>
                <a:cs typeface="Calibri"/>
                <a:sym typeface="Calibri"/>
              </a:rPr>
              <a:t>Практикувајте одржлив начин на живот </a:t>
            </a:r>
            <a:r>
              <a:rPr lang="en-US" sz="1700" dirty="0" smtClean="0">
                <a:solidFill>
                  <a:schemeClr val="dk1"/>
                </a:solidFill>
                <a:latin typeface="Calibri"/>
                <a:ea typeface="Calibri"/>
                <a:cs typeface="Calibri"/>
                <a:sym typeface="Calibri"/>
              </a:rPr>
              <a:t>(</a:t>
            </a:r>
            <a:r>
              <a:rPr lang="mk-MK" sz="1700" dirty="0" smtClean="0">
                <a:solidFill>
                  <a:schemeClr val="dk1"/>
                </a:solidFill>
                <a:latin typeface="Calibri"/>
                <a:ea typeface="Calibri"/>
                <a:cs typeface="Calibri"/>
                <a:sym typeface="Calibri"/>
              </a:rPr>
              <a:t>намалете го </a:t>
            </a:r>
            <a:r>
              <a:rPr lang="mk-MK" sz="1700" dirty="0">
                <a:solidFill>
                  <a:schemeClr val="dk1"/>
                </a:solidFill>
                <a:latin typeface="Calibri"/>
                <a:ea typeface="Calibri"/>
                <a:cs typeface="Calibri"/>
                <a:sym typeface="Calibri"/>
              </a:rPr>
              <a:t>отпадот </a:t>
            </a:r>
            <a:r>
              <a:rPr lang="mk-MK" sz="1700" dirty="0" smtClean="0">
                <a:solidFill>
                  <a:schemeClr val="dk1"/>
                </a:solidFill>
                <a:latin typeface="Calibri"/>
                <a:ea typeface="Calibri"/>
                <a:cs typeface="Calibri"/>
                <a:sym typeface="Calibri"/>
              </a:rPr>
              <a:t>и поттикнете го рециклирањето</a:t>
            </a:r>
            <a:r>
              <a:rPr lang="en-US" sz="1700" dirty="0" smtClean="0">
                <a:solidFill>
                  <a:schemeClr val="dk1"/>
                </a:solidFill>
                <a:latin typeface="Calibri"/>
                <a:ea typeface="Calibri"/>
                <a:cs typeface="Calibri"/>
                <a:sym typeface="Calibri"/>
              </a:rPr>
              <a:t>);</a:t>
            </a:r>
            <a:endParaRPr sz="17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endParaRPr sz="17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b="1" dirty="0">
              <a:solidFill>
                <a:srgbClr val="00B0F0"/>
              </a:solidFill>
              <a:latin typeface="Calibri"/>
              <a:ea typeface="Calibri"/>
              <a:cs typeface="Calibri"/>
              <a:sym typeface="Calibri"/>
            </a:endParaRPr>
          </a:p>
          <a:p>
            <a:pPr marL="0" lvl="0" indent="0" algn="just" rtl="0">
              <a:lnSpc>
                <a:spcPct val="115000"/>
              </a:lnSpc>
              <a:spcBef>
                <a:spcPts val="0"/>
              </a:spcBef>
              <a:spcAft>
                <a:spcPts val="0"/>
              </a:spcAft>
              <a:buNone/>
            </a:pPr>
            <a:endParaRPr sz="11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endParaRPr sz="1100" dirty="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12"/>
          <p:cNvPicPr preferRelativeResize="0"/>
          <p:nvPr/>
        </p:nvPicPr>
        <p:blipFill rotWithShape="1">
          <a:blip r:embed="rId3">
            <a:alphaModFix/>
          </a:blip>
          <a:srcRect/>
          <a:stretch/>
        </p:blipFill>
        <p:spPr>
          <a:xfrm>
            <a:off x="-87464" y="0"/>
            <a:ext cx="9144000" cy="5142857"/>
          </a:xfrm>
          <a:prstGeom prst="rect">
            <a:avLst/>
          </a:prstGeom>
          <a:noFill/>
          <a:ln>
            <a:noFill/>
          </a:ln>
        </p:spPr>
      </p:pic>
      <p:sp>
        <p:nvSpPr>
          <p:cNvPr id="256" name="Google Shape;256;p12"/>
          <p:cNvSpPr txBox="1"/>
          <p:nvPr/>
        </p:nvSpPr>
        <p:spPr>
          <a:xfrm>
            <a:off x="286871" y="1123818"/>
            <a:ext cx="8516470" cy="366250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mk-MK" sz="2000" b="1" dirty="0" smtClean="0">
                <a:solidFill>
                  <a:schemeClr val="tx1"/>
                </a:solidFill>
                <a:latin typeface="Calibri"/>
                <a:ea typeface="Calibri"/>
                <a:cs typeface="Calibri"/>
                <a:sym typeface="Calibri"/>
              </a:rPr>
              <a:t>Дел</a:t>
            </a:r>
            <a:r>
              <a:rPr lang="en-US" sz="2000" b="1" dirty="0" smtClean="0">
                <a:solidFill>
                  <a:schemeClr val="tx1"/>
                </a:solidFill>
                <a:latin typeface="Calibri"/>
                <a:ea typeface="Calibri"/>
                <a:cs typeface="Calibri"/>
                <a:sym typeface="Calibri"/>
              </a:rPr>
              <a:t> </a:t>
            </a:r>
            <a:r>
              <a:rPr lang="en-US" sz="2000" b="1" dirty="0">
                <a:solidFill>
                  <a:schemeClr val="tx1"/>
                </a:solidFill>
                <a:latin typeface="Calibri"/>
                <a:ea typeface="Calibri"/>
                <a:cs typeface="Calibri"/>
                <a:sym typeface="Calibri"/>
              </a:rPr>
              <a:t>2. </a:t>
            </a:r>
            <a:r>
              <a:rPr lang="mk-MK" sz="2000" b="1" dirty="0" smtClean="0">
                <a:solidFill>
                  <a:schemeClr val="tx1"/>
                </a:solidFill>
                <a:latin typeface="Calibri"/>
                <a:ea typeface="Calibri"/>
                <a:cs typeface="Calibri"/>
                <a:sym typeface="Calibri"/>
              </a:rPr>
              <a:t>Студија на случај</a:t>
            </a:r>
            <a:endParaRPr dirty="0">
              <a:solidFill>
                <a:schemeClr val="tx1"/>
              </a:solidFill>
            </a:endParaRP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lvl="0" algn="just"/>
            <a:r>
              <a:rPr lang="mk-MK" sz="1800" dirty="0">
                <a:solidFill>
                  <a:schemeClr val="dk1"/>
                </a:solidFill>
                <a:latin typeface="Calibri"/>
                <a:ea typeface="Calibri"/>
                <a:cs typeface="Calibri"/>
                <a:sym typeface="Calibri"/>
              </a:rPr>
              <a:t>„Вие сте </a:t>
            </a:r>
            <a:r>
              <a:rPr lang="mk-MK" sz="1800" dirty="0" smtClean="0">
                <a:solidFill>
                  <a:schemeClr val="dk1"/>
                </a:solidFill>
                <a:latin typeface="Calibri"/>
                <a:ea typeface="Calibri"/>
                <a:cs typeface="Calibri"/>
                <a:sym typeface="Calibri"/>
              </a:rPr>
              <a:t>35 годишен </a:t>
            </a:r>
            <a:r>
              <a:rPr lang="mk-MK" sz="1800" dirty="0">
                <a:solidFill>
                  <a:schemeClr val="dk1"/>
                </a:solidFill>
                <a:latin typeface="Calibri"/>
                <a:ea typeface="Calibri"/>
                <a:cs typeface="Calibri"/>
                <a:sym typeface="Calibri"/>
              </a:rPr>
              <a:t>лекар кој работи во мала локална болница. Вашата нето плата </a:t>
            </a:r>
            <a:r>
              <a:rPr lang="mk-MK" sz="1800" dirty="0" smtClean="0">
                <a:solidFill>
                  <a:schemeClr val="dk1"/>
                </a:solidFill>
                <a:latin typeface="Calibri"/>
                <a:ea typeface="Calibri"/>
                <a:cs typeface="Calibri"/>
                <a:sym typeface="Calibri"/>
              </a:rPr>
              <a:t>изнесува 3.300 </a:t>
            </a:r>
            <a:r>
              <a:rPr lang="mk-MK" sz="1800" dirty="0">
                <a:solidFill>
                  <a:schemeClr val="dk1"/>
                </a:solidFill>
                <a:latin typeface="Calibri"/>
                <a:ea typeface="Calibri"/>
                <a:cs typeface="Calibri"/>
                <a:sym typeface="Calibri"/>
              </a:rPr>
              <a:t>евра. Покрај заемот, </a:t>
            </a:r>
            <a:r>
              <a:rPr lang="mk-MK" sz="1800" dirty="0" smtClean="0">
                <a:solidFill>
                  <a:schemeClr val="dk1"/>
                </a:solidFill>
                <a:latin typeface="Calibri"/>
                <a:ea typeface="Calibri"/>
                <a:cs typeface="Calibri"/>
                <a:sym typeface="Calibri"/>
              </a:rPr>
              <a:t>за кој плаќате 800 евра на месец </a:t>
            </a:r>
            <a:r>
              <a:rPr lang="mk-MK" sz="1800" dirty="0">
                <a:solidFill>
                  <a:schemeClr val="dk1"/>
                </a:solidFill>
                <a:latin typeface="Calibri"/>
                <a:ea typeface="Calibri"/>
                <a:cs typeface="Calibri"/>
                <a:sym typeface="Calibri"/>
              </a:rPr>
              <a:t>и трошоците за живот </a:t>
            </a:r>
            <a:r>
              <a:rPr lang="mk-MK" sz="1800" dirty="0" smtClean="0">
                <a:solidFill>
                  <a:schemeClr val="dk1"/>
                </a:solidFill>
                <a:latin typeface="Calibri"/>
                <a:ea typeface="Calibri"/>
                <a:cs typeface="Calibri"/>
                <a:sym typeface="Calibri"/>
              </a:rPr>
              <a:t>(сметки - 300 евра, </a:t>
            </a:r>
            <a:r>
              <a:rPr lang="mk-MK" sz="1800" dirty="0">
                <a:solidFill>
                  <a:schemeClr val="dk1"/>
                </a:solidFill>
                <a:latin typeface="Calibri"/>
                <a:ea typeface="Calibri"/>
                <a:cs typeface="Calibri"/>
                <a:sym typeface="Calibri"/>
              </a:rPr>
              <a:t>автомобил </a:t>
            </a:r>
            <a:r>
              <a:rPr lang="mk-MK" sz="1800" dirty="0" smtClean="0">
                <a:solidFill>
                  <a:schemeClr val="dk1"/>
                </a:solidFill>
                <a:latin typeface="Calibri"/>
                <a:ea typeface="Calibri"/>
                <a:cs typeface="Calibri"/>
                <a:sym typeface="Calibri"/>
              </a:rPr>
              <a:t>– 400 евра, </a:t>
            </a:r>
            <a:r>
              <a:rPr lang="mk-MK" sz="1800" dirty="0">
                <a:solidFill>
                  <a:schemeClr val="dk1"/>
                </a:solidFill>
                <a:latin typeface="Calibri"/>
                <a:ea typeface="Calibri"/>
                <a:cs typeface="Calibri"/>
                <a:sym typeface="Calibri"/>
              </a:rPr>
              <a:t>храна </a:t>
            </a:r>
            <a:r>
              <a:rPr lang="mk-MK" sz="1800" dirty="0" smtClean="0">
                <a:solidFill>
                  <a:schemeClr val="dk1"/>
                </a:solidFill>
                <a:latin typeface="Calibri"/>
                <a:ea typeface="Calibri"/>
                <a:cs typeface="Calibri"/>
                <a:sym typeface="Calibri"/>
              </a:rPr>
              <a:t>– 500 евра, социјален живот – 300 евра) </a:t>
            </a:r>
            <a:r>
              <a:rPr lang="mk-MK" sz="1800" dirty="0">
                <a:solidFill>
                  <a:schemeClr val="dk1"/>
                </a:solidFill>
                <a:latin typeface="Calibri"/>
                <a:ea typeface="Calibri"/>
                <a:cs typeface="Calibri"/>
                <a:sym typeface="Calibri"/>
              </a:rPr>
              <a:t>во износ од 1.500 месечно, финансиски </a:t>
            </a:r>
            <a:r>
              <a:rPr lang="mk-MK" sz="1800" dirty="0" smtClean="0">
                <a:solidFill>
                  <a:schemeClr val="dk1"/>
                </a:solidFill>
                <a:latin typeface="Calibri"/>
                <a:ea typeface="Calibri"/>
                <a:cs typeface="Calibri"/>
                <a:sym typeface="Calibri"/>
              </a:rPr>
              <a:t>го </a:t>
            </a:r>
            <a:r>
              <a:rPr lang="mk-MK" sz="1800" dirty="0">
                <a:solidFill>
                  <a:schemeClr val="dk1"/>
                </a:solidFill>
                <a:latin typeface="Calibri"/>
                <a:ea typeface="Calibri"/>
                <a:cs typeface="Calibri"/>
                <a:sym typeface="Calibri"/>
              </a:rPr>
              <a:t>поддржувате </a:t>
            </a:r>
            <a:r>
              <a:rPr lang="mk-MK" sz="1800" dirty="0" smtClean="0">
                <a:solidFill>
                  <a:schemeClr val="dk1"/>
                </a:solidFill>
                <a:latin typeface="Calibri"/>
                <a:ea typeface="Calibri"/>
                <a:cs typeface="Calibri"/>
                <a:sym typeface="Calibri"/>
              </a:rPr>
              <a:t>вашиот </a:t>
            </a:r>
            <a:r>
              <a:rPr lang="mk-MK" sz="1800" dirty="0">
                <a:solidFill>
                  <a:schemeClr val="dk1"/>
                </a:solidFill>
                <a:latin typeface="Calibri"/>
                <a:ea typeface="Calibri"/>
                <a:cs typeface="Calibri"/>
                <a:sym typeface="Calibri"/>
              </a:rPr>
              <a:t>помлад брат кој штотуку започнал да студира во главниот град. Тие трошоци се околу </a:t>
            </a:r>
            <a:r>
              <a:rPr lang="mk-MK" sz="1800" dirty="0" smtClean="0">
                <a:solidFill>
                  <a:schemeClr val="dk1"/>
                </a:solidFill>
                <a:latin typeface="Calibri"/>
                <a:ea typeface="Calibri"/>
                <a:cs typeface="Calibri"/>
                <a:sym typeface="Calibri"/>
              </a:rPr>
              <a:t>600 евра </a:t>
            </a:r>
            <a:r>
              <a:rPr lang="mk-MK" sz="1800" dirty="0">
                <a:solidFill>
                  <a:schemeClr val="dk1"/>
                </a:solidFill>
                <a:latin typeface="Calibri"/>
                <a:ea typeface="Calibri"/>
                <a:cs typeface="Calibri"/>
                <a:sym typeface="Calibri"/>
              </a:rPr>
              <a:t>месечно. Исто така, го издржувате вашето семејство со приближно </a:t>
            </a:r>
            <a:r>
              <a:rPr lang="mk-MK" sz="1800" dirty="0" smtClean="0">
                <a:solidFill>
                  <a:schemeClr val="dk1"/>
                </a:solidFill>
                <a:latin typeface="Calibri"/>
                <a:ea typeface="Calibri"/>
                <a:cs typeface="Calibri"/>
                <a:sym typeface="Calibri"/>
              </a:rPr>
              <a:t>400 евра </a:t>
            </a:r>
            <a:r>
              <a:rPr lang="mk-MK" sz="1800" dirty="0">
                <a:solidFill>
                  <a:schemeClr val="dk1"/>
                </a:solidFill>
                <a:latin typeface="Calibri"/>
                <a:ea typeface="Calibri"/>
                <a:cs typeface="Calibri"/>
                <a:sym typeface="Calibri"/>
              </a:rPr>
              <a:t>месечно. Би сакале оваа година да патувате во Јапонија со вашите пријатели, но ова патување би ве чинело околу </a:t>
            </a:r>
            <a:r>
              <a:rPr lang="mk-MK" sz="1800" dirty="0" smtClean="0">
                <a:solidFill>
                  <a:schemeClr val="dk1"/>
                </a:solidFill>
                <a:latin typeface="Calibri"/>
                <a:ea typeface="Calibri"/>
                <a:cs typeface="Calibri"/>
                <a:sym typeface="Calibri"/>
              </a:rPr>
              <a:t>5.000 евра </a:t>
            </a:r>
            <a:r>
              <a:rPr lang="mk-MK" sz="1800" dirty="0">
                <a:solidFill>
                  <a:schemeClr val="dk1"/>
                </a:solidFill>
                <a:latin typeface="Calibri"/>
                <a:ea typeface="Calibri"/>
                <a:cs typeface="Calibri"/>
                <a:sym typeface="Calibri"/>
              </a:rPr>
              <a:t>и немате заштеда. Во исто време, Владата најави значително зголемување на трошоците за живот поради енергетската криза</a:t>
            </a:r>
            <a:r>
              <a:rPr lang="mk-MK" sz="1800" dirty="0" smtClean="0">
                <a:solidFill>
                  <a:schemeClr val="dk1"/>
                </a:solidFill>
                <a:latin typeface="Calibri"/>
                <a:ea typeface="Calibri"/>
                <a:cs typeface="Calibri"/>
                <a:sym typeface="Calibri"/>
              </a:rPr>
              <a:t>.“</a:t>
            </a:r>
            <a:endParaRPr sz="1400" b="1"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4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800" b="1" dirty="0">
              <a:solidFill>
                <a:srgbClr val="0070C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13"/>
          <p:cNvPicPr preferRelativeResize="0"/>
          <p:nvPr/>
        </p:nvPicPr>
        <p:blipFill rotWithShape="1">
          <a:blip r:embed="rId3">
            <a:alphaModFix/>
          </a:blip>
          <a:srcRect/>
          <a:stretch/>
        </p:blipFill>
        <p:spPr>
          <a:xfrm>
            <a:off x="0" y="0"/>
            <a:ext cx="9144000" cy="5142857"/>
          </a:xfrm>
          <a:prstGeom prst="rect">
            <a:avLst/>
          </a:prstGeom>
          <a:noFill/>
          <a:ln>
            <a:noFill/>
          </a:ln>
        </p:spPr>
      </p:pic>
      <p:sp>
        <p:nvSpPr>
          <p:cNvPr id="263" name="Google Shape;263;p13"/>
          <p:cNvSpPr txBox="1"/>
          <p:nvPr/>
        </p:nvSpPr>
        <p:spPr>
          <a:xfrm>
            <a:off x="110997" y="1742011"/>
            <a:ext cx="4107435" cy="2154396"/>
          </a:xfrm>
          <a:prstGeom prst="rect">
            <a:avLst/>
          </a:prstGeom>
          <a:noFill/>
          <a:ln>
            <a:noFill/>
          </a:ln>
        </p:spPr>
        <p:txBody>
          <a:bodyPr spcFirstLastPara="1" wrap="square" lIns="91425" tIns="45700" rIns="91425" bIns="45700" anchor="t" anchorCtr="0">
            <a:spAutoFit/>
          </a:bodyPr>
          <a:lstStyle/>
          <a:p>
            <a:pPr lvl="0" algn="ctr"/>
            <a:r>
              <a:rPr lang="mk-MK" sz="2400" b="1" dirty="0">
                <a:solidFill>
                  <a:schemeClr val="tx1"/>
                </a:solidFill>
                <a:latin typeface="Calibri"/>
                <a:ea typeface="Calibri"/>
                <a:cs typeface="Calibri"/>
                <a:sym typeface="Calibri"/>
              </a:rPr>
              <a:t>Прашања за </a:t>
            </a:r>
            <a:r>
              <a:rPr lang="mk-MK" sz="2400" b="1" dirty="0" smtClean="0">
                <a:solidFill>
                  <a:schemeClr val="tx1"/>
                </a:solidFill>
                <a:latin typeface="Calibri"/>
                <a:ea typeface="Calibri"/>
                <a:cs typeface="Calibri"/>
                <a:sym typeface="Calibri"/>
              </a:rPr>
              <a:t>размислување</a:t>
            </a:r>
            <a:r>
              <a:rPr lang="en-US" sz="2400" b="1" dirty="0" smtClean="0">
                <a:solidFill>
                  <a:schemeClr val="tx1"/>
                </a:solidFill>
                <a:latin typeface="Calibri"/>
                <a:ea typeface="Calibri"/>
                <a:cs typeface="Calibri"/>
                <a:sym typeface="Calibri"/>
              </a:rPr>
              <a:t>:  </a:t>
            </a:r>
            <a:endParaRPr sz="2400" dirty="0">
              <a:solidFill>
                <a:schemeClr val="tx1"/>
              </a:solidFill>
            </a:endParaRP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285750" lvl="0" indent="-285750">
              <a:buClr>
                <a:schemeClr val="dk1"/>
              </a:buClr>
              <a:buSzPts val="1800"/>
              <a:buFont typeface="Noto Sans Symbols"/>
              <a:buChar char="✔"/>
            </a:pPr>
            <a:r>
              <a:rPr lang="mk-MK" sz="1800" b="1" dirty="0">
                <a:solidFill>
                  <a:schemeClr val="dk1"/>
                </a:solidFill>
                <a:latin typeface="Calibri"/>
                <a:ea typeface="Calibri"/>
                <a:cs typeface="Calibri"/>
                <a:sym typeface="Calibri"/>
              </a:rPr>
              <a:t>Што чувствувате за студијата на </a:t>
            </a:r>
            <a:r>
              <a:rPr lang="mk-MK" sz="1800" b="1" dirty="0" smtClean="0">
                <a:solidFill>
                  <a:schemeClr val="dk1"/>
                </a:solidFill>
                <a:latin typeface="Calibri"/>
                <a:ea typeface="Calibri"/>
                <a:cs typeface="Calibri"/>
                <a:sym typeface="Calibri"/>
              </a:rPr>
              <a:t>случај, од ваша перспектива</a:t>
            </a:r>
            <a:r>
              <a:rPr lang="en-US" sz="1800" b="1" dirty="0" smtClean="0">
                <a:solidFill>
                  <a:schemeClr val="dk1"/>
                </a:solidFill>
                <a:latin typeface="Calibri"/>
                <a:ea typeface="Calibri"/>
                <a:cs typeface="Calibri"/>
                <a:sym typeface="Calibri"/>
              </a:rPr>
              <a:t>? </a:t>
            </a:r>
            <a:endParaRPr sz="2000" b="1" dirty="0">
              <a:solidFill>
                <a:schemeClr val="dk1"/>
              </a:solidFill>
              <a:latin typeface="Calibri"/>
              <a:ea typeface="Calibri"/>
              <a:cs typeface="Calibri"/>
              <a:sym typeface="Calibri"/>
            </a:endParaRPr>
          </a:p>
          <a:p>
            <a:pPr marL="285750" lvl="0" indent="-285750">
              <a:buClr>
                <a:schemeClr val="dk1"/>
              </a:buClr>
              <a:buSzPts val="1800"/>
              <a:buFont typeface="Noto Sans Symbols"/>
              <a:buChar char="✔"/>
            </a:pPr>
            <a:r>
              <a:rPr lang="mk-MK" sz="1800" b="1" dirty="0">
                <a:solidFill>
                  <a:schemeClr val="dk1"/>
                </a:solidFill>
                <a:latin typeface="Calibri"/>
                <a:ea typeface="Calibri"/>
                <a:cs typeface="Calibri"/>
                <a:sym typeface="Calibri"/>
              </a:rPr>
              <a:t>Како можете да ја користите оваа вежба </a:t>
            </a:r>
            <a:r>
              <a:rPr lang="mk-MK" sz="1800" b="1" dirty="0" smtClean="0">
                <a:solidFill>
                  <a:schemeClr val="dk1"/>
                </a:solidFill>
                <a:latin typeface="Calibri"/>
                <a:ea typeface="Calibri"/>
                <a:cs typeface="Calibri"/>
                <a:sym typeface="Calibri"/>
              </a:rPr>
              <a:t>во реалниот живот</a:t>
            </a:r>
            <a:r>
              <a:rPr lang="en-US" sz="1800" b="1" dirty="0" smtClean="0">
                <a:solidFill>
                  <a:schemeClr val="dk1"/>
                </a:solidFill>
                <a:latin typeface="Calibri"/>
                <a:ea typeface="Calibri"/>
                <a:cs typeface="Calibri"/>
                <a:sym typeface="Calibri"/>
              </a:rPr>
              <a:t>?</a:t>
            </a:r>
            <a:endParaRPr b="1" dirty="0"/>
          </a:p>
          <a:p>
            <a:pPr marL="0" marR="0" lvl="0" indent="0" algn="l" rtl="0">
              <a:spcBef>
                <a:spcPts val="0"/>
              </a:spcBef>
              <a:spcAft>
                <a:spcPts val="0"/>
              </a:spcAft>
              <a:buNone/>
            </a:pPr>
            <a:endParaRPr sz="1800" b="1" dirty="0">
              <a:solidFill>
                <a:srgbClr val="0070C0"/>
              </a:solidFill>
              <a:latin typeface="Calibri"/>
              <a:ea typeface="Calibri"/>
              <a:cs typeface="Calibri"/>
              <a:sym typeface="Calibri"/>
            </a:endParaRPr>
          </a:p>
        </p:txBody>
      </p:sp>
      <p:pic>
        <p:nvPicPr>
          <p:cNvPr id="4" name="Google Shape;268;p13"/>
          <p:cNvPicPr preferRelativeResize="0"/>
          <p:nvPr/>
        </p:nvPicPr>
        <p:blipFill>
          <a:blip r:embed="rId4">
            <a:alphaModFix/>
          </a:blip>
          <a:stretch>
            <a:fillRect/>
          </a:stretch>
        </p:blipFill>
        <p:spPr>
          <a:xfrm>
            <a:off x="4131866" y="1740927"/>
            <a:ext cx="4836975" cy="24929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g23dfb39c1d0_0_96"/>
          <p:cNvPicPr preferRelativeResize="0"/>
          <p:nvPr/>
        </p:nvPicPr>
        <p:blipFill rotWithShape="1">
          <a:blip r:embed="rId3">
            <a:alphaModFix/>
          </a:blip>
          <a:srcRect/>
          <a:stretch/>
        </p:blipFill>
        <p:spPr>
          <a:xfrm>
            <a:off x="0" y="643"/>
            <a:ext cx="9143998" cy="5142858"/>
          </a:xfrm>
          <a:prstGeom prst="rect">
            <a:avLst/>
          </a:prstGeom>
          <a:noFill/>
          <a:ln>
            <a:noFill/>
          </a:ln>
        </p:spPr>
      </p:pic>
      <p:sp>
        <p:nvSpPr>
          <p:cNvPr id="270" name="Google Shape;270;g23dfb39c1d0_0_96"/>
          <p:cNvSpPr/>
          <p:nvPr/>
        </p:nvSpPr>
        <p:spPr>
          <a:xfrm>
            <a:off x="367266" y="1803400"/>
            <a:ext cx="2912382" cy="2322782"/>
          </a:xfrm>
          <a:prstGeom prst="rect">
            <a:avLst/>
          </a:prstGeom>
          <a:noFill/>
          <a:ln>
            <a:noFill/>
          </a:ln>
        </p:spPr>
        <p:txBody>
          <a:bodyPr spcFirstLastPara="1" wrap="square" lIns="91425" tIns="45700" rIns="91425" bIns="45700" anchor="t" anchorCtr="0">
            <a:noAutofit/>
          </a:bodyPr>
          <a:lstStyle/>
          <a:p>
            <a:pPr lvl="0">
              <a:lnSpc>
                <a:spcPct val="115000"/>
              </a:lnSpc>
              <a:buClr>
                <a:schemeClr val="dk1"/>
              </a:buClr>
              <a:buSzPts val="1100"/>
            </a:pPr>
            <a:r>
              <a:rPr lang="mk-MK" sz="3000" b="1" dirty="0" smtClean="0">
                <a:solidFill>
                  <a:schemeClr val="dk1"/>
                </a:solidFill>
                <a:latin typeface="Calibri"/>
                <a:ea typeface="Calibri"/>
                <a:cs typeface="Calibri"/>
                <a:sym typeface="Calibri"/>
              </a:rPr>
              <a:t>ДЕЛ</a:t>
            </a:r>
            <a:r>
              <a:rPr lang="mk-MK" sz="3000" b="1" dirty="0">
                <a:solidFill>
                  <a:schemeClr val="dk1"/>
                </a:solidFill>
                <a:latin typeface="Calibri"/>
                <a:ea typeface="Calibri"/>
                <a:cs typeface="Calibri"/>
                <a:sym typeface="Calibri"/>
              </a:rPr>
              <a:t> </a:t>
            </a:r>
            <a:r>
              <a:rPr lang="en-US" sz="3000" b="1" dirty="0" smtClean="0">
                <a:solidFill>
                  <a:schemeClr val="dk1"/>
                </a:solidFill>
                <a:latin typeface="Calibri"/>
                <a:ea typeface="Calibri"/>
                <a:cs typeface="Calibri"/>
                <a:sym typeface="Calibri"/>
              </a:rPr>
              <a:t>3.</a:t>
            </a:r>
            <a:r>
              <a:rPr lang="mk-MK" sz="3000" b="1" dirty="0" smtClean="0">
                <a:solidFill>
                  <a:schemeClr val="dk1"/>
                </a:solidFill>
                <a:latin typeface="Calibri"/>
                <a:ea typeface="Calibri"/>
                <a:cs typeface="Calibri"/>
                <a:sym typeface="Calibri"/>
              </a:rPr>
              <a:t> </a:t>
            </a:r>
            <a:endParaRPr lang="mk-MK" sz="3000" b="1" dirty="0" smtClean="0">
              <a:solidFill>
                <a:schemeClr val="dk1"/>
              </a:solidFill>
              <a:latin typeface="Calibri"/>
              <a:ea typeface="Calibri"/>
              <a:cs typeface="Calibri"/>
              <a:sym typeface="Calibri"/>
            </a:endParaRPr>
          </a:p>
          <a:p>
            <a:pPr lvl="0">
              <a:lnSpc>
                <a:spcPct val="115000"/>
              </a:lnSpc>
              <a:buClr>
                <a:schemeClr val="dk1"/>
              </a:buClr>
              <a:buSzPts val="1100"/>
            </a:pPr>
            <a:r>
              <a:rPr lang="mk-MK" sz="3000" b="1" dirty="0" smtClean="0">
                <a:solidFill>
                  <a:schemeClr val="dk1"/>
                </a:solidFill>
                <a:latin typeface="Calibri"/>
                <a:ea typeface="Calibri"/>
                <a:cs typeface="Calibri"/>
                <a:sym typeface="Calibri"/>
              </a:rPr>
              <a:t>Совети </a:t>
            </a:r>
            <a:r>
              <a:rPr lang="mk-MK" sz="3000" b="1" dirty="0">
                <a:solidFill>
                  <a:schemeClr val="dk1"/>
                </a:solidFill>
                <a:latin typeface="Calibri"/>
                <a:ea typeface="Calibri"/>
                <a:cs typeface="Calibri"/>
                <a:sym typeface="Calibri"/>
              </a:rPr>
              <a:t>за управување со </a:t>
            </a:r>
            <a:r>
              <a:rPr lang="mk-MK" sz="3000" b="1" dirty="0" smtClean="0">
                <a:solidFill>
                  <a:schemeClr val="dk1"/>
                </a:solidFill>
                <a:latin typeface="Calibri"/>
                <a:ea typeface="Calibri"/>
                <a:cs typeface="Calibri"/>
                <a:sym typeface="Calibri"/>
              </a:rPr>
              <a:t>личните финансии</a:t>
            </a:r>
            <a:endParaRPr sz="3000" b="1" dirty="0">
              <a:solidFill>
                <a:schemeClr val="dk1"/>
              </a:solidFill>
              <a:latin typeface="Calibri"/>
              <a:ea typeface="Calibri"/>
              <a:cs typeface="Calibri"/>
              <a:sym typeface="Calibri"/>
            </a:endParaRPr>
          </a:p>
        </p:txBody>
      </p:sp>
      <p:pic>
        <p:nvPicPr>
          <p:cNvPr id="7" name="Google Shape;277;g23dfb39c1d0_0_96"/>
          <p:cNvPicPr preferRelativeResize="0"/>
          <p:nvPr/>
        </p:nvPicPr>
        <p:blipFill>
          <a:blip r:embed="rId4">
            <a:alphaModFix/>
          </a:blip>
          <a:stretch>
            <a:fillRect/>
          </a:stretch>
        </p:blipFill>
        <p:spPr>
          <a:xfrm>
            <a:off x="3865023" y="1571752"/>
            <a:ext cx="4693600" cy="31290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g23dfb39c1d0_0_108"/>
          <p:cNvPicPr preferRelativeResize="0"/>
          <p:nvPr/>
        </p:nvPicPr>
        <p:blipFill rotWithShape="1">
          <a:blip r:embed="rId3">
            <a:alphaModFix/>
          </a:blip>
          <a:srcRect/>
          <a:stretch/>
        </p:blipFill>
        <p:spPr>
          <a:xfrm>
            <a:off x="0" y="643"/>
            <a:ext cx="9143998" cy="5142858"/>
          </a:xfrm>
          <a:prstGeom prst="rect">
            <a:avLst/>
          </a:prstGeom>
          <a:noFill/>
          <a:ln>
            <a:noFill/>
          </a:ln>
        </p:spPr>
      </p:pic>
      <p:sp>
        <p:nvSpPr>
          <p:cNvPr id="279" name="Google Shape;279;g23dfb39c1d0_0_108"/>
          <p:cNvSpPr/>
          <p:nvPr/>
        </p:nvSpPr>
        <p:spPr>
          <a:xfrm>
            <a:off x="160900" y="981550"/>
            <a:ext cx="8983098" cy="4057200"/>
          </a:xfrm>
          <a:prstGeom prst="rect">
            <a:avLst/>
          </a:prstGeom>
          <a:noFill/>
          <a:ln>
            <a:noFill/>
          </a:ln>
        </p:spPr>
        <p:txBody>
          <a:bodyPr spcFirstLastPara="1" wrap="square" lIns="91425" tIns="45700" rIns="91425" bIns="45700" anchor="t" anchorCtr="0">
            <a:noAutofit/>
          </a:bodyPr>
          <a:lstStyle/>
          <a:p>
            <a:pPr lvl="0" algn="just">
              <a:lnSpc>
                <a:spcPct val="115000"/>
              </a:lnSpc>
            </a:pPr>
            <a:r>
              <a:rPr lang="mk-MK" sz="1700" dirty="0">
                <a:solidFill>
                  <a:schemeClr val="dk1"/>
                </a:solidFill>
                <a:latin typeface="Calibri"/>
                <a:ea typeface="Calibri"/>
                <a:cs typeface="Calibri"/>
                <a:sym typeface="Calibri"/>
              </a:rPr>
              <a:t>Управувањето со личните финансии може да биде </a:t>
            </a:r>
            <a:r>
              <a:rPr lang="mk-MK" sz="1700" dirty="0" smtClean="0">
                <a:solidFill>
                  <a:schemeClr val="dk1"/>
                </a:solidFill>
                <a:latin typeface="Calibri"/>
                <a:ea typeface="Calibri"/>
                <a:cs typeface="Calibri"/>
                <a:sym typeface="Calibri"/>
              </a:rPr>
              <a:t>предизвикувачко</a:t>
            </a:r>
            <a:r>
              <a:rPr lang="mk-MK" sz="1700" dirty="0">
                <a:solidFill>
                  <a:schemeClr val="dk1"/>
                </a:solidFill>
                <a:latin typeface="Calibri"/>
                <a:ea typeface="Calibri"/>
                <a:cs typeface="Calibri"/>
                <a:sym typeface="Calibri"/>
              </a:rPr>
              <a:t>, но со вистинските совети </a:t>
            </a:r>
            <a:r>
              <a:rPr lang="mk-MK" sz="1700" dirty="0" smtClean="0">
                <a:solidFill>
                  <a:schemeClr val="dk1"/>
                </a:solidFill>
                <a:latin typeface="Calibri"/>
                <a:ea typeface="Calibri"/>
                <a:cs typeface="Calibri"/>
                <a:sym typeface="Calibri"/>
              </a:rPr>
              <a:t>поединците </a:t>
            </a:r>
            <a:r>
              <a:rPr lang="mk-MK" sz="1700" dirty="0">
                <a:solidFill>
                  <a:schemeClr val="dk1"/>
                </a:solidFill>
                <a:latin typeface="Calibri"/>
                <a:ea typeface="Calibri"/>
                <a:cs typeface="Calibri"/>
                <a:sym typeface="Calibri"/>
              </a:rPr>
              <a:t>можат да постигнат финансиска </a:t>
            </a:r>
            <a:r>
              <a:rPr lang="mk-MK" sz="1700" dirty="0" smtClean="0">
                <a:solidFill>
                  <a:schemeClr val="dk1"/>
                </a:solidFill>
                <a:latin typeface="Calibri"/>
                <a:ea typeface="Calibri"/>
                <a:cs typeface="Calibri"/>
                <a:sym typeface="Calibri"/>
              </a:rPr>
              <a:t>стабилност</a:t>
            </a:r>
            <a:r>
              <a:rPr lang="en-GB" sz="1700" dirty="0" smtClean="0">
                <a:solidFill>
                  <a:schemeClr val="dk1"/>
                </a:solidFill>
                <a:latin typeface="Calibri"/>
                <a:ea typeface="Calibri"/>
                <a:cs typeface="Calibri"/>
                <a:sym typeface="Calibri"/>
              </a:rPr>
              <a:t> </a:t>
            </a:r>
            <a:r>
              <a:rPr lang="mk-MK" sz="1700" dirty="0" smtClean="0">
                <a:solidFill>
                  <a:schemeClr val="dk1"/>
                </a:solidFill>
                <a:latin typeface="Calibri"/>
                <a:ea typeface="Calibri"/>
                <a:cs typeface="Calibri"/>
                <a:sym typeface="Calibri"/>
              </a:rPr>
              <a:t>и успех.</a:t>
            </a:r>
            <a:endParaRPr sz="17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endParaRPr sz="17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r>
              <a:rPr lang="mk-MK" sz="1700" b="1" u="sng" dirty="0" smtClean="0">
                <a:solidFill>
                  <a:schemeClr val="dk1"/>
                </a:solidFill>
                <a:latin typeface="Calibri"/>
                <a:ea typeface="Calibri"/>
                <a:cs typeface="Calibri"/>
                <a:sym typeface="Calibri"/>
              </a:rPr>
              <a:t>Ова се неколку совети за управување со личните финансии</a:t>
            </a:r>
            <a:r>
              <a:rPr lang="en-US" sz="1700" b="1" u="sng" dirty="0" smtClean="0">
                <a:solidFill>
                  <a:schemeClr val="dk1"/>
                </a:solidFill>
                <a:latin typeface="Calibri"/>
                <a:ea typeface="Calibri"/>
                <a:cs typeface="Calibri"/>
                <a:sym typeface="Calibri"/>
              </a:rPr>
              <a:t>:</a:t>
            </a:r>
            <a:endParaRPr sz="1700" dirty="0">
              <a:solidFill>
                <a:schemeClr val="dk1"/>
              </a:solidFill>
              <a:latin typeface="Calibri"/>
              <a:ea typeface="Calibri"/>
              <a:cs typeface="Calibri"/>
              <a:sym typeface="Calibri"/>
            </a:endParaRPr>
          </a:p>
          <a:p>
            <a:pPr marL="457200" lvl="0" indent="-336550" algn="just" rtl="0">
              <a:lnSpc>
                <a:spcPct val="115000"/>
              </a:lnSpc>
              <a:spcBef>
                <a:spcPts val="0"/>
              </a:spcBef>
              <a:spcAft>
                <a:spcPts val="0"/>
              </a:spcAft>
              <a:buClr>
                <a:schemeClr val="dk1"/>
              </a:buClr>
              <a:buSzPts val="1700"/>
              <a:buFont typeface="Calibri"/>
              <a:buChar char="●"/>
            </a:pPr>
            <a:r>
              <a:rPr lang="mk-MK" sz="1700" b="1" dirty="0" smtClean="0">
                <a:solidFill>
                  <a:schemeClr val="dk1"/>
                </a:solidFill>
                <a:latin typeface="Calibri"/>
                <a:ea typeface="Calibri"/>
                <a:cs typeface="Calibri"/>
                <a:sym typeface="Calibri"/>
              </a:rPr>
              <a:t>Прецизно измерете го вашиот приход</a:t>
            </a:r>
            <a:r>
              <a:rPr lang="en-US" sz="1700" b="1" dirty="0" smtClean="0">
                <a:solidFill>
                  <a:schemeClr val="dk1"/>
                </a:solidFill>
                <a:latin typeface="Calibri"/>
                <a:ea typeface="Calibri"/>
                <a:cs typeface="Calibri"/>
                <a:sym typeface="Calibri"/>
              </a:rPr>
              <a:t>!</a:t>
            </a:r>
            <a:endParaRPr sz="1700" b="1" dirty="0">
              <a:solidFill>
                <a:schemeClr val="dk1"/>
              </a:solidFill>
              <a:latin typeface="Calibri"/>
              <a:ea typeface="Calibri"/>
              <a:cs typeface="Calibri"/>
              <a:sym typeface="Calibri"/>
            </a:endParaRPr>
          </a:p>
          <a:p>
            <a:pPr lvl="0" algn="just">
              <a:lnSpc>
                <a:spcPct val="115000"/>
              </a:lnSpc>
            </a:pPr>
            <a:r>
              <a:rPr lang="mk-MK" sz="1700" dirty="0">
                <a:solidFill>
                  <a:schemeClr val="dk1"/>
                </a:solidFill>
                <a:latin typeface="Calibri"/>
                <a:ea typeface="Calibri"/>
                <a:cs typeface="Calibri"/>
                <a:sym typeface="Calibri"/>
              </a:rPr>
              <a:t>Бидете сигурни колку ќе </a:t>
            </a:r>
            <a:r>
              <a:rPr lang="mk-MK" sz="1700" dirty="0" smtClean="0">
                <a:solidFill>
                  <a:schemeClr val="dk1"/>
                </a:solidFill>
                <a:latin typeface="Calibri"/>
                <a:ea typeface="Calibri"/>
                <a:cs typeface="Calibri"/>
                <a:sym typeface="Calibri"/>
              </a:rPr>
              <a:t>заработите откако </a:t>
            </a:r>
            <a:r>
              <a:rPr lang="mk-MK" sz="1700" dirty="0">
                <a:solidFill>
                  <a:schemeClr val="dk1"/>
                </a:solidFill>
                <a:latin typeface="Calibri"/>
                <a:ea typeface="Calibri"/>
                <a:cs typeface="Calibri"/>
                <a:sym typeface="Calibri"/>
              </a:rPr>
              <a:t>ќе ги одбиете сите даноци и сметки</a:t>
            </a:r>
            <a:r>
              <a:rPr lang="mk-MK" sz="1700" dirty="0" smtClean="0">
                <a:solidFill>
                  <a:schemeClr val="dk1"/>
                </a:solidFill>
                <a:latin typeface="Calibri"/>
                <a:ea typeface="Calibri"/>
                <a:cs typeface="Calibri"/>
                <a:sym typeface="Calibri"/>
              </a:rPr>
              <a:t>.</a:t>
            </a:r>
            <a:r>
              <a:rPr lang="en-US" sz="1700" dirty="0" smtClean="0">
                <a:solidFill>
                  <a:schemeClr val="dk1"/>
                </a:solidFill>
                <a:latin typeface="Calibri"/>
                <a:ea typeface="Calibri"/>
                <a:cs typeface="Calibri"/>
                <a:sym typeface="Calibri"/>
              </a:rPr>
              <a:t> </a:t>
            </a:r>
            <a:r>
              <a:rPr lang="mk-MK" sz="1700" dirty="0">
                <a:solidFill>
                  <a:schemeClr val="dk1"/>
                </a:solidFill>
                <a:latin typeface="Calibri"/>
                <a:ea typeface="Calibri"/>
                <a:cs typeface="Calibri"/>
                <a:sym typeface="Calibri"/>
              </a:rPr>
              <a:t>Не заборавајте да ги вклучите </a:t>
            </a:r>
            <a:r>
              <a:rPr lang="mk-MK" sz="1700" dirty="0" smtClean="0">
                <a:solidFill>
                  <a:schemeClr val="dk1"/>
                </a:solidFill>
                <a:latin typeface="Calibri"/>
                <a:ea typeface="Calibri"/>
                <a:cs typeface="Calibri"/>
                <a:sym typeface="Calibri"/>
              </a:rPr>
              <a:t>сите дополнителни приходи.</a:t>
            </a:r>
          </a:p>
          <a:p>
            <a:pPr marL="285750" lvl="0" indent="-285750" algn="just">
              <a:lnSpc>
                <a:spcPct val="115000"/>
              </a:lnSpc>
              <a:buFont typeface="Arial" panose="020B0604020202020204" pitchFamily="34" charset="0"/>
              <a:buChar char="•"/>
            </a:pPr>
            <a:r>
              <a:rPr lang="mk-MK" sz="1700" b="1" dirty="0" smtClean="0">
                <a:solidFill>
                  <a:schemeClr val="dk1"/>
                </a:solidFill>
                <a:latin typeface="Calibri"/>
                <a:ea typeface="Calibri"/>
                <a:cs typeface="Calibri"/>
                <a:sym typeface="Calibri"/>
              </a:rPr>
              <a:t>Намалете ги долговите</a:t>
            </a:r>
            <a:r>
              <a:rPr lang="en-US" sz="1700" b="1" dirty="0" smtClean="0">
                <a:solidFill>
                  <a:schemeClr val="dk1"/>
                </a:solidFill>
                <a:latin typeface="Calibri"/>
                <a:ea typeface="Calibri"/>
                <a:cs typeface="Calibri"/>
                <a:sym typeface="Calibri"/>
              </a:rPr>
              <a:t>!</a:t>
            </a:r>
            <a:r>
              <a:rPr lang="en-US" sz="1700" b="1" dirty="0">
                <a:solidFill>
                  <a:schemeClr val="dk1"/>
                </a:solidFill>
                <a:latin typeface="Calibri"/>
                <a:ea typeface="Calibri"/>
                <a:cs typeface="Calibri"/>
                <a:sym typeface="Calibri"/>
              </a:rPr>
              <a:t> </a:t>
            </a:r>
            <a:endParaRPr sz="1700" b="1" dirty="0">
              <a:solidFill>
                <a:schemeClr val="dk1"/>
              </a:solidFill>
              <a:latin typeface="Calibri"/>
              <a:ea typeface="Calibri"/>
              <a:cs typeface="Calibri"/>
              <a:sym typeface="Calibri"/>
            </a:endParaRPr>
          </a:p>
          <a:p>
            <a:pPr lvl="0" algn="just">
              <a:lnSpc>
                <a:spcPct val="115000"/>
              </a:lnSpc>
            </a:pPr>
            <a:r>
              <a:rPr lang="mk-MK" sz="1700" dirty="0">
                <a:solidFill>
                  <a:schemeClr val="dk1"/>
                </a:solidFill>
                <a:latin typeface="Calibri"/>
                <a:ea typeface="Calibri"/>
                <a:cs typeface="Calibri"/>
                <a:sym typeface="Calibri"/>
              </a:rPr>
              <a:t>Не трошете повеќе отколку што заработувате за да не ви излезат долговите од контрола</a:t>
            </a:r>
            <a:r>
              <a:rPr lang="mk-MK" sz="1700" dirty="0" smtClean="0">
                <a:solidFill>
                  <a:schemeClr val="dk1"/>
                </a:solidFill>
                <a:latin typeface="Calibri"/>
                <a:ea typeface="Calibri"/>
                <a:cs typeface="Calibri"/>
                <a:sym typeface="Calibri"/>
              </a:rPr>
              <a:t>.</a:t>
            </a:r>
            <a:endParaRPr sz="1700" dirty="0">
              <a:solidFill>
                <a:schemeClr val="dk1"/>
              </a:solidFill>
              <a:latin typeface="Calibri"/>
              <a:ea typeface="Calibri"/>
              <a:cs typeface="Calibri"/>
              <a:sym typeface="Calibri"/>
            </a:endParaRPr>
          </a:p>
          <a:p>
            <a:pPr marL="457200" lvl="0" indent="-336550" algn="just" rtl="0">
              <a:lnSpc>
                <a:spcPct val="115000"/>
              </a:lnSpc>
              <a:spcBef>
                <a:spcPts val="0"/>
              </a:spcBef>
              <a:spcAft>
                <a:spcPts val="0"/>
              </a:spcAft>
              <a:buClr>
                <a:schemeClr val="dk1"/>
              </a:buClr>
              <a:buSzPts val="1700"/>
              <a:buFont typeface="Calibri"/>
              <a:buChar char="●"/>
            </a:pPr>
            <a:r>
              <a:rPr lang="mk-MK" sz="1700" b="1" dirty="0" smtClean="0">
                <a:solidFill>
                  <a:schemeClr val="dk1"/>
                </a:solidFill>
                <a:latin typeface="Calibri"/>
                <a:ea typeface="Calibri"/>
                <a:cs typeface="Calibri"/>
                <a:sym typeface="Calibri"/>
              </a:rPr>
              <a:t>Искористете онолку пари колку што може да вратите</a:t>
            </a:r>
            <a:r>
              <a:rPr lang="en-US" sz="1700" b="1" dirty="0" smtClean="0">
                <a:solidFill>
                  <a:schemeClr val="dk1"/>
                </a:solidFill>
                <a:latin typeface="Calibri"/>
                <a:ea typeface="Calibri"/>
                <a:cs typeface="Calibri"/>
                <a:sym typeface="Calibri"/>
              </a:rPr>
              <a:t>! </a:t>
            </a:r>
            <a:endParaRPr sz="1700" b="1" dirty="0">
              <a:solidFill>
                <a:schemeClr val="dk1"/>
              </a:solidFill>
              <a:latin typeface="Calibri"/>
              <a:ea typeface="Calibri"/>
              <a:cs typeface="Calibri"/>
              <a:sym typeface="Calibri"/>
            </a:endParaRPr>
          </a:p>
          <a:p>
            <a:pPr lvl="0" algn="just">
              <a:lnSpc>
                <a:spcPct val="115000"/>
              </a:lnSpc>
            </a:pPr>
            <a:r>
              <a:rPr lang="mk-MK" sz="1700" dirty="0">
                <a:solidFill>
                  <a:schemeClr val="dk1"/>
                </a:solidFill>
                <a:latin typeface="Calibri"/>
                <a:ea typeface="Calibri"/>
                <a:cs typeface="Calibri"/>
                <a:sym typeface="Calibri"/>
              </a:rPr>
              <a:t>Кредитните картички можат да бидат </a:t>
            </a:r>
            <a:r>
              <a:rPr lang="mk-MK" sz="1700" dirty="0" smtClean="0">
                <a:solidFill>
                  <a:schemeClr val="dk1"/>
                </a:solidFill>
                <a:latin typeface="Calibri"/>
                <a:ea typeface="Calibri"/>
                <a:cs typeface="Calibri"/>
                <a:sym typeface="Calibri"/>
              </a:rPr>
              <a:t>замка </a:t>
            </a:r>
            <a:r>
              <a:rPr lang="mk-MK" sz="1700" dirty="0">
                <a:solidFill>
                  <a:schemeClr val="dk1"/>
                </a:solidFill>
                <a:latin typeface="Calibri"/>
                <a:ea typeface="Calibri"/>
                <a:cs typeface="Calibri"/>
                <a:sym typeface="Calibri"/>
              </a:rPr>
              <a:t>за </a:t>
            </a:r>
            <a:r>
              <a:rPr lang="mk-MK" sz="1700" dirty="0" smtClean="0">
                <a:solidFill>
                  <a:schemeClr val="dk1"/>
                </a:solidFill>
                <a:latin typeface="Calibri"/>
                <a:ea typeface="Calibri"/>
                <a:cs typeface="Calibri"/>
                <a:sym typeface="Calibri"/>
              </a:rPr>
              <a:t>запаѓање во долгови, па затоа овој тип на долг треба </a:t>
            </a:r>
            <a:r>
              <a:rPr lang="mk-MK" sz="1700" dirty="0">
                <a:solidFill>
                  <a:schemeClr val="dk1"/>
                </a:solidFill>
                <a:latin typeface="Calibri"/>
                <a:ea typeface="Calibri"/>
                <a:cs typeface="Calibri"/>
                <a:sym typeface="Calibri"/>
              </a:rPr>
              <a:t>да се </a:t>
            </a:r>
            <a:r>
              <a:rPr lang="mk-MK" sz="1700" dirty="0" smtClean="0">
                <a:solidFill>
                  <a:schemeClr val="dk1"/>
                </a:solidFill>
                <a:latin typeface="Calibri"/>
                <a:ea typeface="Calibri"/>
                <a:cs typeface="Calibri"/>
                <a:sym typeface="Calibri"/>
              </a:rPr>
              <a:t>управува со особена внимателност.</a:t>
            </a:r>
            <a:endParaRPr sz="1700" b="1" dirty="0">
              <a:solidFill>
                <a:schemeClr val="dk1"/>
              </a:solidFill>
              <a:latin typeface="Calibri"/>
              <a:ea typeface="Calibri"/>
              <a:cs typeface="Calibri"/>
              <a:sym typeface="Calibri"/>
            </a:endParaRPr>
          </a:p>
        </p:txBody>
      </p:sp>
      <p:sp>
        <p:nvSpPr>
          <p:cNvPr id="280" name="Google Shape;280;g23dfb39c1d0_0_108"/>
          <p:cNvSpPr txBox="1"/>
          <p:nvPr/>
        </p:nvSpPr>
        <p:spPr>
          <a:xfrm>
            <a:off x="481915" y="3502050"/>
            <a:ext cx="793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g23dfb39c1d0_0_207"/>
          <p:cNvPicPr preferRelativeResize="0"/>
          <p:nvPr/>
        </p:nvPicPr>
        <p:blipFill rotWithShape="1">
          <a:blip r:embed="rId3">
            <a:alphaModFix/>
          </a:blip>
          <a:srcRect/>
          <a:stretch/>
        </p:blipFill>
        <p:spPr>
          <a:xfrm>
            <a:off x="0" y="643"/>
            <a:ext cx="9143998" cy="5142858"/>
          </a:xfrm>
          <a:prstGeom prst="rect">
            <a:avLst/>
          </a:prstGeom>
          <a:noFill/>
          <a:ln>
            <a:noFill/>
          </a:ln>
        </p:spPr>
      </p:pic>
      <p:sp>
        <p:nvSpPr>
          <p:cNvPr id="287" name="Google Shape;287;g23dfb39c1d0_0_207"/>
          <p:cNvSpPr/>
          <p:nvPr/>
        </p:nvSpPr>
        <p:spPr>
          <a:xfrm>
            <a:off x="125849" y="542638"/>
            <a:ext cx="8892300" cy="44667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endParaRPr sz="17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endParaRPr sz="1700" dirty="0">
              <a:solidFill>
                <a:schemeClr val="dk1"/>
              </a:solidFill>
              <a:latin typeface="Calibri"/>
              <a:ea typeface="Calibri"/>
              <a:cs typeface="Calibri"/>
              <a:sym typeface="Calibri"/>
            </a:endParaRPr>
          </a:p>
          <a:p>
            <a:pPr marL="457200" lvl="0" indent="-336550" algn="just" rtl="0">
              <a:lnSpc>
                <a:spcPct val="115000"/>
              </a:lnSpc>
              <a:spcBef>
                <a:spcPts val="0"/>
              </a:spcBef>
              <a:spcAft>
                <a:spcPts val="0"/>
              </a:spcAft>
              <a:buClr>
                <a:schemeClr val="dk1"/>
              </a:buClr>
              <a:buSzPts val="1700"/>
              <a:buFont typeface="Calibri"/>
              <a:buChar char="●"/>
            </a:pPr>
            <a:r>
              <a:rPr lang="mk-MK" sz="1700" b="1" dirty="0" smtClean="0">
                <a:solidFill>
                  <a:schemeClr val="dk1"/>
                </a:solidFill>
                <a:latin typeface="Calibri"/>
                <a:ea typeface="Calibri"/>
                <a:cs typeface="Calibri"/>
                <a:sym typeface="Calibri"/>
              </a:rPr>
              <a:t>Максимизирајте ги даночните заштеди</a:t>
            </a:r>
            <a:r>
              <a:rPr lang="en-US" sz="1700" b="1" dirty="0" smtClean="0">
                <a:solidFill>
                  <a:schemeClr val="dk1"/>
                </a:solidFill>
                <a:latin typeface="Calibri"/>
                <a:ea typeface="Calibri"/>
                <a:cs typeface="Calibri"/>
                <a:sym typeface="Calibri"/>
              </a:rPr>
              <a:t>!</a:t>
            </a:r>
            <a:endParaRPr sz="1700" b="1" dirty="0">
              <a:solidFill>
                <a:schemeClr val="dk1"/>
              </a:solidFill>
              <a:latin typeface="Calibri"/>
              <a:ea typeface="Calibri"/>
              <a:cs typeface="Calibri"/>
              <a:sym typeface="Calibri"/>
            </a:endParaRPr>
          </a:p>
          <a:p>
            <a:pPr lvl="0" algn="just">
              <a:lnSpc>
                <a:spcPct val="115000"/>
              </a:lnSpc>
            </a:pPr>
            <a:r>
              <a:rPr lang="mk-MK" sz="1700" dirty="0">
                <a:solidFill>
                  <a:schemeClr val="dk1"/>
                </a:solidFill>
                <a:latin typeface="Calibri"/>
                <a:ea typeface="Calibri"/>
                <a:cs typeface="Calibri"/>
                <a:sym typeface="Calibri"/>
              </a:rPr>
              <a:t>Кога ги максимизирате вашите даночни заштеди, ослободувате пари што можете да ги инвестирате во намалување на минатите </a:t>
            </a:r>
            <a:r>
              <a:rPr lang="mk-MK" sz="1700" dirty="0" smtClean="0">
                <a:solidFill>
                  <a:schemeClr val="dk1"/>
                </a:solidFill>
                <a:latin typeface="Calibri"/>
                <a:ea typeface="Calibri"/>
                <a:cs typeface="Calibri"/>
                <a:sym typeface="Calibri"/>
              </a:rPr>
              <a:t>долгови и </a:t>
            </a:r>
            <a:r>
              <a:rPr lang="mk-MK" sz="1700" dirty="0">
                <a:solidFill>
                  <a:schemeClr val="dk1"/>
                </a:solidFill>
                <a:latin typeface="Calibri"/>
                <a:ea typeface="Calibri"/>
                <a:cs typeface="Calibri"/>
                <a:sym typeface="Calibri"/>
              </a:rPr>
              <a:t>правење планови за иднината</a:t>
            </a:r>
            <a:r>
              <a:rPr lang="en-US" sz="1700" dirty="0" smtClean="0">
                <a:solidFill>
                  <a:schemeClr val="dk1"/>
                </a:solidFill>
                <a:latin typeface="Calibri"/>
                <a:ea typeface="Calibri"/>
                <a:cs typeface="Calibri"/>
                <a:sym typeface="Calibri"/>
              </a:rPr>
              <a:t>.</a:t>
            </a:r>
            <a:endParaRPr sz="1700" dirty="0">
              <a:solidFill>
                <a:schemeClr val="dk1"/>
              </a:solidFill>
              <a:latin typeface="Calibri"/>
              <a:ea typeface="Calibri"/>
              <a:cs typeface="Calibri"/>
              <a:sym typeface="Calibri"/>
            </a:endParaRPr>
          </a:p>
          <a:p>
            <a:pPr marL="457200" lvl="0" indent="-336550" algn="just" rtl="0">
              <a:lnSpc>
                <a:spcPct val="115000"/>
              </a:lnSpc>
              <a:spcBef>
                <a:spcPts val="0"/>
              </a:spcBef>
              <a:spcAft>
                <a:spcPts val="0"/>
              </a:spcAft>
              <a:buClr>
                <a:schemeClr val="dk1"/>
              </a:buClr>
              <a:buSzPts val="1700"/>
              <a:buFont typeface="Calibri"/>
              <a:buChar char="●"/>
            </a:pPr>
            <a:r>
              <a:rPr lang="mk-MK" sz="1700" b="1" dirty="0" smtClean="0">
                <a:solidFill>
                  <a:schemeClr val="dk1"/>
                </a:solidFill>
                <a:latin typeface="Calibri"/>
                <a:ea typeface="Calibri"/>
                <a:cs typeface="Calibri"/>
                <a:sym typeface="Calibri"/>
              </a:rPr>
              <a:t>Штедете пари</a:t>
            </a:r>
            <a:r>
              <a:rPr lang="en-US" sz="1700" b="1" dirty="0" smtClean="0">
                <a:solidFill>
                  <a:schemeClr val="dk1"/>
                </a:solidFill>
                <a:latin typeface="Calibri"/>
                <a:ea typeface="Calibri"/>
                <a:cs typeface="Calibri"/>
                <a:sym typeface="Calibri"/>
              </a:rPr>
              <a:t>!</a:t>
            </a:r>
            <a:endParaRPr sz="1700" b="1" dirty="0">
              <a:solidFill>
                <a:schemeClr val="dk1"/>
              </a:solidFill>
              <a:latin typeface="Calibri"/>
              <a:ea typeface="Calibri"/>
              <a:cs typeface="Calibri"/>
              <a:sym typeface="Calibri"/>
            </a:endParaRPr>
          </a:p>
          <a:p>
            <a:pPr lvl="0" algn="just">
              <a:lnSpc>
                <a:spcPct val="115000"/>
              </a:lnSpc>
            </a:pPr>
            <a:r>
              <a:rPr lang="mk-MK" sz="1700" dirty="0" smtClean="0">
                <a:solidFill>
                  <a:schemeClr val="dk1"/>
                </a:solidFill>
                <a:latin typeface="Calibri"/>
                <a:ea typeface="Calibri"/>
                <a:cs typeface="Calibri"/>
                <a:sym typeface="Calibri"/>
              </a:rPr>
              <a:t>Погрижете </a:t>
            </a:r>
            <a:r>
              <a:rPr lang="mk-MK" sz="1700" dirty="0">
                <a:solidFill>
                  <a:schemeClr val="dk1"/>
                </a:solidFill>
                <a:latin typeface="Calibri"/>
                <a:ea typeface="Calibri"/>
                <a:cs typeface="Calibri"/>
                <a:sym typeface="Calibri"/>
              </a:rPr>
              <a:t>се да ставите пари настрана за неочекувани трошоци како што се медицински сметки или поправки на автомобил.</a:t>
            </a:r>
            <a:r>
              <a:rPr lang="en-US" sz="1700" dirty="0" smtClean="0">
                <a:solidFill>
                  <a:schemeClr val="dk1"/>
                </a:solidFill>
                <a:latin typeface="Calibri"/>
                <a:ea typeface="Calibri"/>
                <a:cs typeface="Calibri"/>
                <a:sym typeface="Calibri"/>
              </a:rPr>
              <a:t>.</a:t>
            </a:r>
            <a:endParaRPr sz="1700" dirty="0" smtClean="0">
              <a:solidFill>
                <a:schemeClr val="dk1"/>
              </a:solidFill>
              <a:latin typeface="Calibri"/>
              <a:ea typeface="Calibri"/>
              <a:cs typeface="Calibri"/>
              <a:sym typeface="Calibri"/>
            </a:endParaRPr>
          </a:p>
          <a:p>
            <a:pPr marL="457200" lvl="0" indent="-336550" algn="just" rtl="0">
              <a:lnSpc>
                <a:spcPct val="115000"/>
              </a:lnSpc>
              <a:spcBef>
                <a:spcPts val="0"/>
              </a:spcBef>
              <a:spcAft>
                <a:spcPts val="0"/>
              </a:spcAft>
              <a:buClr>
                <a:schemeClr val="dk1"/>
              </a:buClr>
              <a:buSzPts val="1700"/>
              <a:buFont typeface="Calibri"/>
              <a:buChar char="●"/>
            </a:pPr>
            <a:r>
              <a:rPr lang="mk-MK" sz="1700" b="1" dirty="0" smtClean="0">
                <a:solidFill>
                  <a:schemeClr val="dk1"/>
                </a:solidFill>
                <a:latin typeface="Calibri"/>
                <a:ea typeface="Calibri"/>
                <a:cs typeface="Calibri"/>
                <a:sym typeface="Calibri"/>
              </a:rPr>
              <a:t>Осигурете се</a:t>
            </a:r>
            <a:r>
              <a:rPr lang="en-US" sz="1700" b="1" dirty="0" smtClean="0">
                <a:solidFill>
                  <a:schemeClr val="dk1"/>
                </a:solidFill>
                <a:latin typeface="Calibri"/>
                <a:ea typeface="Calibri"/>
                <a:cs typeface="Calibri"/>
                <a:sym typeface="Calibri"/>
              </a:rPr>
              <a:t>!</a:t>
            </a:r>
            <a:endParaRPr sz="1700" b="1" dirty="0" smtClean="0">
              <a:solidFill>
                <a:schemeClr val="dk1"/>
              </a:solidFill>
              <a:latin typeface="Calibri"/>
              <a:ea typeface="Calibri"/>
              <a:cs typeface="Calibri"/>
              <a:sym typeface="Calibri"/>
            </a:endParaRPr>
          </a:p>
          <a:p>
            <a:pPr lvl="0" algn="just">
              <a:lnSpc>
                <a:spcPct val="115000"/>
              </a:lnSpc>
            </a:pPr>
            <a:r>
              <a:rPr lang="mk-MK" sz="1700" dirty="0">
                <a:solidFill>
                  <a:schemeClr val="dk1"/>
                </a:solidFill>
                <a:latin typeface="Calibri"/>
                <a:ea typeface="Calibri"/>
                <a:cs typeface="Calibri"/>
                <a:sym typeface="Calibri"/>
              </a:rPr>
              <a:t>Осигурувањето </a:t>
            </a:r>
            <a:r>
              <a:rPr lang="mk-MK" sz="1700" dirty="0" smtClean="0">
                <a:solidFill>
                  <a:schemeClr val="dk1"/>
                </a:solidFill>
                <a:latin typeface="Calibri"/>
                <a:ea typeface="Calibri"/>
                <a:cs typeface="Calibri"/>
                <a:sym typeface="Calibri"/>
              </a:rPr>
              <a:t>е важен сегмент кој може да ви помогне во иднината, со тоа што ги штити вашите заштеди и вашето здравје.</a:t>
            </a:r>
            <a:endParaRPr sz="1700" dirty="0">
              <a:solidFill>
                <a:schemeClr val="dk1"/>
              </a:solidFill>
              <a:latin typeface="Calibri"/>
              <a:ea typeface="Calibri"/>
              <a:cs typeface="Calibri"/>
              <a:sym typeface="Calibri"/>
            </a:endParaRPr>
          </a:p>
          <a:p>
            <a:pPr marL="457200" lvl="0" indent="-336550" algn="just" rtl="0">
              <a:lnSpc>
                <a:spcPct val="115000"/>
              </a:lnSpc>
              <a:spcBef>
                <a:spcPts val="0"/>
              </a:spcBef>
              <a:spcAft>
                <a:spcPts val="0"/>
              </a:spcAft>
              <a:buClr>
                <a:schemeClr val="dk1"/>
              </a:buClr>
              <a:buSzPts val="1700"/>
              <a:buFont typeface="Calibri"/>
              <a:buChar char="●"/>
            </a:pPr>
            <a:r>
              <a:rPr lang="mk-MK" sz="1700" b="1" dirty="0" smtClean="0">
                <a:solidFill>
                  <a:schemeClr val="dk1"/>
                </a:solidFill>
                <a:latin typeface="Calibri"/>
                <a:ea typeface="Calibri"/>
                <a:cs typeface="Calibri"/>
                <a:sym typeface="Calibri"/>
              </a:rPr>
              <a:t>Пензија</a:t>
            </a:r>
            <a:r>
              <a:rPr lang="en-US" sz="1700" b="1" dirty="0" smtClean="0">
                <a:solidFill>
                  <a:schemeClr val="dk1"/>
                </a:solidFill>
                <a:latin typeface="Calibri"/>
                <a:ea typeface="Calibri"/>
                <a:cs typeface="Calibri"/>
                <a:sym typeface="Calibri"/>
              </a:rPr>
              <a:t>? </a:t>
            </a:r>
            <a:endParaRPr sz="1700" b="1" dirty="0">
              <a:solidFill>
                <a:schemeClr val="dk1"/>
              </a:solidFill>
              <a:latin typeface="Calibri"/>
              <a:ea typeface="Calibri"/>
              <a:cs typeface="Calibri"/>
              <a:sym typeface="Calibri"/>
            </a:endParaRPr>
          </a:p>
          <a:p>
            <a:pPr lvl="0" algn="just">
              <a:lnSpc>
                <a:spcPct val="115000"/>
              </a:lnSpc>
            </a:pPr>
            <a:r>
              <a:rPr lang="mk-MK" sz="1700" dirty="0">
                <a:solidFill>
                  <a:schemeClr val="dk1"/>
                </a:solidFill>
                <a:latin typeface="Calibri"/>
                <a:ea typeface="Calibri"/>
                <a:cs typeface="Calibri"/>
                <a:sym typeface="Calibri"/>
              </a:rPr>
              <a:t>Пензионирањето можеби изгледа како цела вечност, но доаѓа многу порано од очекуваното. Колку помлади почнувате, толку повеќе имате </a:t>
            </a:r>
            <a:r>
              <a:rPr lang="mk-MK" sz="1700" dirty="0" smtClean="0">
                <a:solidFill>
                  <a:schemeClr val="dk1"/>
                </a:solidFill>
                <a:latin typeface="Calibri"/>
                <a:ea typeface="Calibri"/>
                <a:cs typeface="Calibri"/>
                <a:sym typeface="Calibri"/>
              </a:rPr>
              <a:t>корист</a:t>
            </a:r>
            <a:r>
              <a:rPr lang="en-US" sz="1700" dirty="0" smtClean="0">
                <a:solidFill>
                  <a:schemeClr val="dk1"/>
                </a:solidFill>
                <a:latin typeface="Calibri"/>
                <a:ea typeface="Calibri"/>
                <a:cs typeface="Calibri"/>
                <a:sym typeface="Calibri"/>
              </a:rPr>
              <a:t>.</a:t>
            </a:r>
            <a:endParaRPr sz="17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endParaRPr sz="3000" b="1" dirty="0">
              <a:solidFill>
                <a:schemeClr val="dk1"/>
              </a:solidFill>
              <a:latin typeface="Calibri"/>
              <a:ea typeface="Calibri"/>
              <a:cs typeface="Calibri"/>
              <a:sym typeface="Calibri"/>
            </a:endParaRPr>
          </a:p>
        </p:txBody>
      </p:sp>
      <p:sp>
        <p:nvSpPr>
          <p:cNvPr id="288" name="Google Shape;288;g23dfb39c1d0_0_207"/>
          <p:cNvSpPr txBox="1"/>
          <p:nvPr/>
        </p:nvSpPr>
        <p:spPr>
          <a:xfrm>
            <a:off x="436275" y="3608650"/>
            <a:ext cx="793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g23dfb39c1d0_0_197"/>
          <p:cNvPicPr preferRelativeResize="0"/>
          <p:nvPr/>
        </p:nvPicPr>
        <p:blipFill rotWithShape="1">
          <a:blip r:embed="rId3">
            <a:alphaModFix/>
          </a:blip>
          <a:srcRect/>
          <a:stretch/>
        </p:blipFill>
        <p:spPr>
          <a:xfrm>
            <a:off x="0" y="643"/>
            <a:ext cx="9143998" cy="5142858"/>
          </a:xfrm>
          <a:prstGeom prst="rect">
            <a:avLst/>
          </a:prstGeom>
          <a:noFill/>
          <a:ln>
            <a:noFill/>
          </a:ln>
        </p:spPr>
      </p:pic>
      <p:sp>
        <p:nvSpPr>
          <p:cNvPr id="295" name="Google Shape;295;g23dfb39c1d0_0_197"/>
          <p:cNvSpPr/>
          <p:nvPr/>
        </p:nvSpPr>
        <p:spPr>
          <a:xfrm>
            <a:off x="577425" y="1212499"/>
            <a:ext cx="8076000" cy="3774029"/>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mk-MK" sz="1800" dirty="0" smtClean="0">
                <a:solidFill>
                  <a:srgbClr val="00B0F0"/>
                </a:solidFill>
                <a:latin typeface="Calibri"/>
                <a:ea typeface="Calibri"/>
                <a:cs typeface="Calibri"/>
                <a:sym typeface="Calibri"/>
              </a:rPr>
              <a:t>Што да правите, а што не, во процесот на управување со вашите пари</a:t>
            </a:r>
            <a:r>
              <a:rPr lang="en-US" sz="1800" dirty="0" smtClean="0">
                <a:solidFill>
                  <a:srgbClr val="00B0F0"/>
                </a:solidFill>
                <a:latin typeface="Calibri"/>
                <a:ea typeface="Calibri"/>
                <a:cs typeface="Calibri"/>
                <a:sym typeface="Calibri"/>
              </a:rPr>
              <a:t>:</a:t>
            </a:r>
            <a:endParaRPr sz="1800" dirty="0">
              <a:solidFill>
                <a:srgbClr val="00B0F0"/>
              </a:solidFill>
              <a:latin typeface="Calibri"/>
              <a:ea typeface="Calibri"/>
              <a:cs typeface="Calibri"/>
              <a:sym typeface="Calibri"/>
            </a:endParaRPr>
          </a:p>
          <a:p>
            <a:pPr lvl="0" algn="just">
              <a:lnSpc>
                <a:spcPct val="115000"/>
              </a:lnSpc>
            </a:pPr>
            <a:r>
              <a:rPr lang="mk-MK" sz="1700" dirty="0">
                <a:solidFill>
                  <a:schemeClr val="dk1"/>
                </a:solidFill>
                <a:latin typeface="Calibri"/>
                <a:ea typeface="Calibri"/>
                <a:cs typeface="Calibri"/>
                <a:sym typeface="Calibri"/>
              </a:rPr>
              <a:t>Финансиското планирање е процес на управување со вашите пари на начин на кој можете да ги постигнете </a:t>
            </a:r>
            <a:r>
              <a:rPr lang="mk-MK" sz="1700" dirty="0" smtClean="0">
                <a:solidFill>
                  <a:schemeClr val="dk1"/>
                </a:solidFill>
                <a:latin typeface="Calibri"/>
                <a:ea typeface="Calibri"/>
                <a:cs typeface="Calibri"/>
                <a:sym typeface="Calibri"/>
              </a:rPr>
              <a:t>целите. Подолу ви </a:t>
            </a:r>
            <a:r>
              <a:rPr lang="mk-MK" sz="1700" dirty="0">
                <a:solidFill>
                  <a:schemeClr val="dk1"/>
                </a:solidFill>
                <a:latin typeface="Calibri"/>
                <a:ea typeface="Calibri"/>
                <a:cs typeface="Calibri"/>
                <a:sym typeface="Calibri"/>
              </a:rPr>
              <a:t>претставуваме табела со некои „да и не“ за да </a:t>
            </a:r>
            <a:r>
              <a:rPr lang="mk-MK" sz="1700" dirty="0" smtClean="0">
                <a:solidFill>
                  <a:schemeClr val="dk1"/>
                </a:solidFill>
                <a:latin typeface="Calibri"/>
                <a:ea typeface="Calibri"/>
                <a:cs typeface="Calibri"/>
                <a:sym typeface="Calibri"/>
              </a:rPr>
              <a:t>може најефикасно да управувате со вашите финансии.</a:t>
            </a:r>
            <a:endParaRPr sz="17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None/>
            </a:pPr>
            <a:endParaRPr sz="3600" b="1" dirty="0">
              <a:solidFill>
                <a:schemeClr val="dk1"/>
              </a:solidFill>
              <a:latin typeface="Calibri"/>
              <a:ea typeface="Calibri"/>
              <a:cs typeface="Calibri"/>
              <a:sym typeface="Calibri"/>
            </a:endParaRPr>
          </a:p>
        </p:txBody>
      </p:sp>
      <p:sp>
        <p:nvSpPr>
          <p:cNvPr id="296" name="Google Shape;296;g23dfb39c1d0_0_197"/>
          <p:cNvSpPr txBox="1"/>
          <p:nvPr/>
        </p:nvSpPr>
        <p:spPr>
          <a:xfrm>
            <a:off x="542875" y="3502050"/>
            <a:ext cx="793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297" name="Google Shape;297;g23dfb39c1d0_0_197"/>
          <p:cNvPicPr preferRelativeResize="0"/>
          <p:nvPr/>
        </p:nvPicPr>
        <p:blipFill>
          <a:blip r:embed="rId4">
            <a:alphaModFix/>
          </a:blip>
          <a:stretch>
            <a:fillRect/>
          </a:stretch>
        </p:blipFill>
        <p:spPr>
          <a:xfrm>
            <a:off x="2648584" y="2759147"/>
            <a:ext cx="3282544" cy="188600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Google Shape;303;g23dfb39c1d0_0_132"/>
          <p:cNvPicPr preferRelativeResize="0"/>
          <p:nvPr/>
        </p:nvPicPr>
        <p:blipFill rotWithShape="1">
          <a:blip r:embed="rId3">
            <a:alphaModFix/>
          </a:blip>
          <a:srcRect/>
          <a:stretch/>
        </p:blipFill>
        <p:spPr>
          <a:xfrm>
            <a:off x="0" y="642"/>
            <a:ext cx="9143998" cy="6741534"/>
          </a:xfrm>
          <a:prstGeom prst="rect">
            <a:avLst/>
          </a:prstGeom>
          <a:noFill/>
          <a:ln>
            <a:noFill/>
          </a:ln>
        </p:spPr>
      </p:pic>
      <p:sp>
        <p:nvSpPr>
          <p:cNvPr id="304" name="Google Shape;304;g23dfb39c1d0_0_132"/>
          <p:cNvSpPr txBox="1"/>
          <p:nvPr/>
        </p:nvSpPr>
        <p:spPr>
          <a:xfrm>
            <a:off x="542875" y="3502050"/>
            <a:ext cx="793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graphicFrame>
        <p:nvGraphicFramePr>
          <p:cNvPr id="305" name="Google Shape;305;g23dfb39c1d0_0_132"/>
          <p:cNvGraphicFramePr/>
          <p:nvPr>
            <p:extLst>
              <p:ext uri="{D42A27DB-BD31-4B8C-83A1-F6EECF244321}">
                <p14:modId xmlns:p14="http://schemas.microsoft.com/office/powerpoint/2010/main" val="1597454100"/>
              </p:ext>
            </p:extLst>
          </p:nvPr>
        </p:nvGraphicFramePr>
        <p:xfrm>
          <a:off x="876300" y="1695450"/>
          <a:ext cx="7239000" cy="4775200"/>
        </p:xfrm>
        <a:graphic>
          <a:graphicData uri="http://schemas.openxmlformats.org/drawingml/2006/table">
            <a:tbl>
              <a:tblPr>
                <a:noFill/>
                <a:tableStyleId>{FD0EAB39-C366-4FA7-AC6F-1E6EF222453A}</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mk-MK" sz="1700" b="1" dirty="0" smtClean="0">
                          <a:latin typeface="Calibri"/>
                          <a:ea typeface="Calibri"/>
                          <a:cs typeface="Calibri"/>
                          <a:sym typeface="Calibri"/>
                        </a:rPr>
                        <a:t>Да</a:t>
                      </a:r>
                      <a:endParaRPr sz="1700" b="1" dirty="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mk-MK" sz="1700" b="1" dirty="0" smtClean="0">
                          <a:latin typeface="Calibri"/>
                          <a:ea typeface="Calibri"/>
                          <a:cs typeface="Calibri"/>
                          <a:sym typeface="Calibri"/>
                        </a:rPr>
                        <a:t>Не</a:t>
                      </a:r>
                      <a:endParaRPr sz="1700" b="1" dirty="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457200" lvl="0" indent="-336550" algn="l" rtl="0">
                        <a:spcBef>
                          <a:spcPts val="0"/>
                        </a:spcBef>
                        <a:spcAft>
                          <a:spcPts val="0"/>
                        </a:spcAft>
                        <a:buSzPts val="1700"/>
                        <a:buFont typeface="Calibri"/>
                        <a:buChar char="●"/>
                      </a:pPr>
                      <a:r>
                        <a:rPr lang="mk-MK" sz="1700" b="1" dirty="0" smtClean="0">
                          <a:latin typeface="Calibri"/>
                          <a:ea typeface="Calibri"/>
                          <a:cs typeface="Calibri"/>
                          <a:sym typeface="Calibri"/>
                        </a:rPr>
                        <a:t>Поставете финансиски</a:t>
                      </a:r>
                      <a:r>
                        <a:rPr lang="mk-MK" sz="1700" b="1" baseline="0" dirty="0" smtClean="0">
                          <a:latin typeface="Calibri"/>
                          <a:ea typeface="Calibri"/>
                          <a:cs typeface="Calibri"/>
                          <a:sym typeface="Calibri"/>
                        </a:rPr>
                        <a:t> цели</a:t>
                      </a:r>
                      <a:r>
                        <a:rPr lang="en-US" sz="1700" b="1" dirty="0" smtClean="0">
                          <a:latin typeface="Calibri"/>
                          <a:ea typeface="Calibri"/>
                          <a:cs typeface="Calibri"/>
                          <a:sym typeface="Calibri"/>
                        </a:rPr>
                        <a:t>;</a:t>
                      </a:r>
                      <a:endParaRPr sz="1700" b="1" dirty="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36550" algn="l" rtl="0">
                        <a:spcBef>
                          <a:spcPts val="0"/>
                        </a:spcBef>
                        <a:spcAft>
                          <a:spcPts val="0"/>
                        </a:spcAft>
                        <a:buSzPts val="1700"/>
                        <a:buFont typeface="Calibri"/>
                        <a:buChar char="●"/>
                      </a:pPr>
                      <a:r>
                        <a:rPr lang="mk-MK" sz="1700" b="1" dirty="0" smtClean="0">
                          <a:latin typeface="Calibri"/>
                          <a:ea typeface="Calibri"/>
                          <a:cs typeface="Calibri"/>
                          <a:sym typeface="Calibri"/>
                        </a:rPr>
                        <a:t>Давање приоритет на „желбите“ наместо на „потребите“;</a:t>
                      </a:r>
                      <a:endParaRPr sz="1700" b="1" dirty="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457200" lvl="0" indent="-336550" algn="l" rtl="0">
                        <a:spcBef>
                          <a:spcPts val="0"/>
                        </a:spcBef>
                        <a:spcAft>
                          <a:spcPts val="0"/>
                        </a:spcAft>
                        <a:buSzPts val="1700"/>
                        <a:buFont typeface="Calibri"/>
                        <a:buChar char="●"/>
                      </a:pPr>
                      <a:r>
                        <a:rPr lang="mk-MK" sz="1700" b="1" dirty="0" smtClean="0">
                          <a:latin typeface="Calibri"/>
                          <a:ea typeface="Calibri"/>
                          <a:cs typeface="Calibri"/>
                          <a:sym typeface="Calibri"/>
                        </a:rPr>
                        <a:t>Поседувајте фонд за итни случаеви</a:t>
                      </a:r>
                      <a:r>
                        <a:rPr lang="en-US" sz="1700" b="1" dirty="0" smtClean="0">
                          <a:latin typeface="Calibri"/>
                          <a:ea typeface="Calibri"/>
                          <a:cs typeface="Calibri"/>
                          <a:sym typeface="Calibri"/>
                        </a:rPr>
                        <a:t>;</a:t>
                      </a:r>
                      <a:endParaRPr sz="1700" b="1" dirty="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36550" algn="l" rtl="0">
                        <a:spcBef>
                          <a:spcPts val="0"/>
                        </a:spcBef>
                        <a:spcAft>
                          <a:spcPts val="0"/>
                        </a:spcAft>
                        <a:buSzPts val="1700"/>
                        <a:buFont typeface="Calibri"/>
                        <a:buChar char="●"/>
                      </a:pPr>
                      <a:r>
                        <a:rPr lang="mk-MK" sz="1700" b="1" dirty="0" smtClean="0">
                          <a:latin typeface="Calibri"/>
                          <a:ea typeface="Calibri"/>
                          <a:cs typeface="Calibri"/>
                          <a:sym typeface="Calibri"/>
                        </a:rPr>
                        <a:t>Заглавување во замка за долгови</a:t>
                      </a:r>
                      <a:r>
                        <a:rPr lang="en-US" sz="1700" b="1" dirty="0" smtClean="0">
                          <a:latin typeface="Calibri"/>
                          <a:ea typeface="Calibri"/>
                          <a:cs typeface="Calibri"/>
                          <a:sym typeface="Calibri"/>
                        </a:rPr>
                        <a:t>;</a:t>
                      </a:r>
                      <a:endParaRPr sz="1700" b="1" dirty="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457200" lvl="0" indent="-336550" algn="l" rtl="0">
                        <a:spcBef>
                          <a:spcPts val="0"/>
                        </a:spcBef>
                        <a:spcAft>
                          <a:spcPts val="0"/>
                        </a:spcAft>
                        <a:buSzPts val="1700"/>
                        <a:buFont typeface="Calibri"/>
                        <a:buChar char="●"/>
                      </a:pPr>
                      <a:r>
                        <a:rPr lang="mk-MK" sz="1700" b="1" dirty="0" smtClean="0">
                          <a:latin typeface="Calibri"/>
                          <a:ea typeface="Calibri"/>
                          <a:cs typeface="Calibri"/>
                          <a:sym typeface="Calibri"/>
                        </a:rPr>
                        <a:t>Креирајте сопствен</a:t>
                      </a:r>
                      <a:r>
                        <a:rPr lang="mk-MK" sz="1700" b="1" baseline="0" dirty="0" smtClean="0">
                          <a:latin typeface="Calibri"/>
                          <a:ea typeface="Calibri"/>
                          <a:cs typeface="Calibri"/>
                          <a:sym typeface="Calibri"/>
                        </a:rPr>
                        <a:t> буџет</a:t>
                      </a:r>
                      <a:r>
                        <a:rPr lang="en-US" sz="1700" b="1" dirty="0" smtClean="0">
                          <a:latin typeface="Calibri"/>
                          <a:ea typeface="Calibri"/>
                          <a:cs typeface="Calibri"/>
                          <a:sym typeface="Calibri"/>
                        </a:rPr>
                        <a:t>; </a:t>
                      </a:r>
                      <a:endParaRPr sz="1700" b="1" dirty="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36550" algn="l" rtl="0">
                        <a:spcBef>
                          <a:spcPts val="0"/>
                        </a:spcBef>
                        <a:spcAft>
                          <a:spcPts val="0"/>
                        </a:spcAft>
                        <a:buSzPts val="1700"/>
                        <a:buFont typeface="Calibri"/>
                        <a:buChar char="●"/>
                      </a:pPr>
                      <a:r>
                        <a:rPr lang="mk-MK" sz="1700" b="1" dirty="0" smtClean="0">
                          <a:latin typeface="Calibri"/>
                          <a:ea typeface="Calibri"/>
                          <a:cs typeface="Calibri"/>
                          <a:sym typeface="Calibri"/>
                        </a:rPr>
                        <a:t>Занемарување на план за штедење</a:t>
                      </a:r>
                      <a:r>
                        <a:rPr lang="en-US" sz="1700" b="1" dirty="0" smtClean="0">
                          <a:latin typeface="Calibri"/>
                          <a:ea typeface="Calibri"/>
                          <a:cs typeface="Calibri"/>
                          <a:sym typeface="Calibri"/>
                        </a:rPr>
                        <a:t>;</a:t>
                      </a:r>
                      <a:endParaRPr sz="1700" b="1" dirty="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457200" lvl="0" indent="-336550" algn="l" rtl="0">
                        <a:spcBef>
                          <a:spcPts val="0"/>
                        </a:spcBef>
                        <a:spcAft>
                          <a:spcPts val="0"/>
                        </a:spcAft>
                        <a:buSzPts val="1700"/>
                        <a:buFont typeface="Calibri"/>
                        <a:buChar char="●"/>
                      </a:pPr>
                      <a:r>
                        <a:rPr lang="mk-MK" sz="1700" b="1" dirty="0" smtClean="0">
                          <a:latin typeface="Calibri"/>
                          <a:ea typeface="Calibri"/>
                          <a:cs typeface="Calibri"/>
                          <a:sym typeface="Calibri"/>
                        </a:rPr>
                        <a:t>Следете</a:t>
                      </a:r>
                      <a:r>
                        <a:rPr lang="mk-MK" sz="1700" b="1" baseline="0" dirty="0" smtClean="0">
                          <a:latin typeface="Calibri"/>
                          <a:ea typeface="Calibri"/>
                          <a:cs typeface="Calibri"/>
                          <a:sym typeface="Calibri"/>
                        </a:rPr>
                        <a:t> ги вашите трошоци</a:t>
                      </a:r>
                      <a:r>
                        <a:rPr lang="en-US" sz="1700" b="1" dirty="0" smtClean="0">
                          <a:latin typeface="Calibri"/>
                          <a:ea typeface="Calibri"/>
                          <a:cs typeface="Calibri"/>
                          <a:sym typeface="Calibri"/>
                        </a:rPr>
                        <a:t>;</a:t>
                      </a:r>
                      <a:endParaRPr sz="1700" b="1" dirty="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36550" algn="l" rtl="0">
                        <a:spcBef>
                          <a:spcPts val="0"/>
                        </a:spcBef>
                        <a:spcAft>
                          <a:spcPts val="0"/>
                        </a:spcAft>
                        <a:buSzPts val="1700"/>
                        <a:buFont typeface="Calibri"/>
                        <a:buChar char="●"/>
                      </a:pPr>
                      <a:r>
                        <a:rPr lang="mk-MK" sz="1700" b="1" dirty="0" smtClean="0">
                          <a:latin typeface="Calibri"/>
                          <a:ea typeface="Calibri"/>
                          <a:cs typeface="Calibri"/>
                          <a:sym typeface="Calibri"/>
                        </a:rPr>
                        <a:t>Гледањето на процесот на штедење</a:t>
                      </a:r>
                      <a:r>
                        <a:rPr lang="mk-MK" sz="1700" b="1" baseline="0" dirty="0" smtClean="0">
                          <a:latin typeface="Calibri"/>
                          <a:ea typeface="Calibri"/>
                          <a:cs typeface="Calibri"/>
                          <a:sym typeface="Calibri"/>
                        </a:rPr>
                        <a:t> како опција, а не како задолжително</a:t>
                      </a:r>
                      <a:r>
                        <a:rPr lang="en-US" sz="1700" b="1" dirty="0" smtClean="0">
                          <a:latin typeface="Calibri"/>
                          <a:ea typeface="Calibri"/>
                          <a:cs typeface="Calibri"/>
                          <a:sym typeface="Calibri"/>
                        </a:rPr>
                        <a:t>;</a:t>
                      </a:r>
                      <a:endParaRPr sz="1700" b="1" dirty="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457200" lvl="0" indent="-336550" algn="l" rtl="0">
                        <a:spcBef>
                          <a:spcPts val="0"/>
                        </a:spcBef>
                        <a:spcAft>
                          <a:spcPts val="0"/>
                        </a:spcAft>
                        <a:buSzPts val="1700"/>
                        <a:buFont typeface="Calibri"/>
                        <a:buChar char="●"/>
                      </a:pPr>
                      <a:r>
                        <a:rPr lang="mk-MK" sz="1700" b="1" dirty="0" smtClean="0">
                          <a:latin typeface="Calibri"/>
                          <a:ea typeface="Calibri"/>
                          <a:cs typeface="Calibri"/>
                          <a:sym typeface="Calibri"/>
                        </a:rPr>
                        <a:t>Започнете со штедење за пензионирање</a:t>
                      </a:r>
                      <a:r>
                        <a:rPr lang="en-US" sz="1700" b="1" dirty="0" smtClean="0">
                          <a:latin typeface="Calibri"/>
                          <a:ea typeface="Calibri"/>
                          <a:cs typeface="Calibri"/>
                          <a:sym typeface="Calibri"/>
                        </a:rPr>
                        <a:t>;</a:t>
                      </a:r>
                      <a:endParaRPr sz="1700" b="1" dirty="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36550" algn="l" rtl="0">
                        <a:spcBef>
                          <a:spcPts val="0"/>
                        </a:spcBef>
                        <a:spcAft>
                          <a:spcPts val="0"/>
                        </a:spcAft>
                        <a:buSzPts val="1700"/>
                        <a:buFont typeface="Calibri"/>
                        <a:buChar char="●"/>
                      </a:pPr>
                      <a:r>
                        <a:rPr lang="mk-MK" sz="1700" b="1" dirty="0" smtClean="0">
                          <a:latin typeface="Calibri"/>
                          <a:ea typeface="Calibri"/>
                          <a:cs typeface="Calibri"/>
                          <a:sym typeface="Calibri"/>
                        </a:rPr>
                        <a:t>Живеење над реалните можности</a:t>
                      </a:r>
                      <a:r>
                        <a:rPr lang="en-US" sz="1700" b="1" dirty="0" smtClean="0">
                          <a:latin typeface="Calibri"/>
                          <a:ea typeface="Calibri"/>
                          <a:cs typeface="Calibri"/>
                          <a:sym typeface="Calibri"/>
                        </a:rPr>
                        <a:t>;</a:t>
                      </a:r>
                      <a:endParaRPr sz="1700" b="1" dirty="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457200" lvl="0" indent="-336550" algn="l" rtl="0">
                        <a:spcBef>
                          <a:spcPts val="0"/>
                        </a:spcBef>
                        <a:spcAft>
                          <a:spcPts val="0"/>
                        </a:spcAft>
                        <a:buSzPts val="1700"/>
                        <a:buFont typeface="Calibri"/>
                        <a:buChar char="●"/>
                      </a:pPr>
                      <a:r>
                        <a:rPr lang="mk-MK" sz="1700" b="1" dirty="0" smtClean="0">
                          <a:latin typeface="Calibri"/>
                          <a:ea typeface="Calibri"/>
                          <a:cs typeface="Calibri"/>
                          <a:sym typeface="Calibri"/>
                        </a:rPr>
                        <a:t>Инвестирајте</a:t>
                      </a:r>
                      <a:r>
                        <a:rPr lang="mk-MK" sz="1700" b="1" baseline="0" dirty="0" smtClean="0">
                          <a:latin typeface="Calibri"/>
                          <a:ea typeface="Calibri"/>
                          <a:cs typeface="Calibri"/>
                          <a:sym typeface="Calibri"/>
                        </a:rPr>
                        <a:t> </a:t>
                      </a:r>
                      <a:r>
                        <a:rPr lang="en-US" sz="1700" b="1" dirty="0" smtClean="0">
                          <a:latin typeface="Calibri"/>
                          <a:ea typeface="Calibri"/>
                          <a:cs typeface="Calibri"/>
                          <a:sym typeface="Calibri"/>
                        </a:rPr>
                        <a:t>(</a:t>
                      </a:r>
                      <a:r>
                        <a:rPr lang="mk-MK" sz="1700" b="1" dirty="0" smtClean="0">
                          <a:latin typeface="Calibri"/>
                          <a:ea typeface="Calibri"/>
                          <a:cs typeface="Calibri"/>
                          <a:sym typeface="Calibri"/>
                        </a:rPr>
                        <a:t>ако и кога е можно</a:t>
                      </a:r>
                      <a:r>
                        <a:rPr lang="en-US" sz="1700" b="1" dirty="0" smtClean="0">
                          <a:latin typeface="Calibri"/>
                          <a:ea typeface="Calibri"/>
                          <a:cs typeface="Calibri"/>
                          <a:sym typeface="Calibri"/>
                        </a:rPr>
                        <a:t>);</a:t>
                      </a:r>
                      <a:endParaRPr sz="1700" b="1" dirty="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336550" algn="l" rtl="0">
                        <a:spcBef>
                          <a:spcPts val="0"/>
                        </a:spcBef>
                        <a:spcAft>
                          <a:spcPts val="0"/>
                        </a:spcAft>
                        <a:buSzPts val="1700"/>
                        <a:buFont typeface="Calibri"/>
                        <a:buChar char="●"/>
                      </a:pPr>
                      <a:r>
                        <a:rPr lang="mk-MK" sz="1700" b="1" dirty="0" smtClean="0">
                          <a:latin typeface="Calibri"/>
                          <a:ea typeface="Calibri"/>
                          <a:cs typeface="Calibri"/>
                          <a:sym typeface="Calibri"/>
                        </a:rPr>
                        <a:t>Генерирање трошоци без нивно следење</a:t>
                      </a:r>
                      <a:r>
                        <a:rPr lang="en-US" sz="1700" b="1" dirty="0" smtClean="0">
                          <a:latin typeface="Calibri"/>
                          <a:ea typeface="Calibri"/>
                          <a:cs typeface="Calibri"/>
                          <a:sym typeface="Calibri"/>
                        </a:rPr>
                        <a:t>; </a:t>
                      </a:r>
                      <a:endParaRPr sz="1700" b="1" dirty="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306" name="Google Shape;306;g23dfb39c1d0_0_132"/>
          <p:cNvSpPr txBox="1"/>
          <p:nvPr/>
        </p:nvSpPr>
        <p:spPr>
          <a:xfrm>
            <a:off x="649475" y="1085750"/>
            <a:ext cx="7622100" cy="7188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Clr>
                <a:schemeClr val="dk1"/>
              </a:buClr>
              <a:buSzPts val="1100"/>
              <a:buFont typeface="Arial"/>
              <a:buNone/>
            </a:pPr>
            <a:r>
              <a:rPr lang="mk-MK" sz="1800" b="1" dirty="0" smtClean="0">
                <a:solidFill>
                  <a:schemeClr val="dk1"/>
                </a:solidFill>
                <a:latin typeface="Calibri"/>
                <a:ea typeface="Calibri"/>
                <a:cs typeface="Calibri"/>
                <a:sym typeface="Calibri"/>
              </a:rPr>
              <a:t>Еве некои насоки кои треба да ги следите</a:t>
            </a:r>
            <a:r>
              <a:rPr lang="en-US" sz="1800" b="1" dirty="0" smtClean="0">
                <a:solidFill>
                  <a:schemeClr val="dk1"/>
                </a:solidFill>
                <a:latin typeface="Calibri"/>
                <a:ea typeface="Calibri"/>
                <a:cs typeface="Calibri"/>
                <a:sym typeface="Calibri"/>
              </a:rPr>
              <a:t>:</a:t>
            </a:r>
            <a:endParaRPr sz="1800" b="1" dirty="0">
              <a:solidFill>
                <a:schemeClr val="dk1"/>
              </a:solidFill>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Google Shape;312;p6"/>
          <p:cNvPicPr preferRelativeResize="0"/>
          <p:nvPr/>
        </p:nvPicPr>
        <p:blipFill rotWithShape="1">
          <a:blip r:embed="rId3">
            <a:alphaModFix/>
          </a:blip>
          <a:srcRect/>
          <a:stretch/>
        </p:blipFill>
        <p:spPr>
          <a:xfrm>
            <a:off x="0" y="321"/>
            <a:ext cx="9144000" cy="5142857"/>
          </a:xfrm>
          <a:prstGeom prst="rect">
            <a:avLst/>
          </a:prstGeom>
          <a:noFill/>
          <a:ln>
            <a:noFill/>
          </a:ln>
        </p:spPr>
      </p:pic>
      <p:sp>
        <p:nvSpPr>
          <p:cNvPr id="313" name="Google Shape;313;p6"/>
          <p:cNvSpPr/>
          <p:nvPr/>
        </p:nvSpPr>
        <p:spPr>
          <a:xfrm>
            <a:off x="224117" y="1140242"/>
            <a:ext cx="8695800" cy="39510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mk-MK" sz="1700" b="1" dirty="0" smtClean="0">
                <a:solidFill>
                  <a:srgbClr val="0070C0"/>
                </a:solidFill>
                <a:latin typeface="Calibri"/>
                <a:ea typeface="Calibri"/>
                <a:cs typeface="Calibri"/>
                <a:sym typeface="Calibri"/>
              </a:rPr>
              <a:t>КВИЗ ЗА САМО-ОЦЕНУВАЊЕ</a:t>
            </a:r>
            <a:endParaRPr sz="1700" b="1" dirty="0">
              <a:solidFill>
                <a:srgbClr val="0070C0"/>
              </a:solidFill>
              <a:latin typeface="Calibri"/>
              <a:ea typeface="Calibri"/>
              <a:cs typeface="Calibri"/>
              <a:sym typeface="Calibri"/>
            </a:endParaRPr>
          </a:p>
          <a:p>
            <a:pPr lvl="0" algn="just">
              <a:lnSpc>
                <a:spcPct val="115000"/>
              </a:lnSpc>
              <a:buClr>
                <a:schemeClr val="dk1"/>
              </a:buClr>
              <a:buSzPts val="1100"/>
            </a:pPr>
            <a:r>
              <a:rPr lang="mk-MK" sz="1700" dirty="0" smtClean="0">
                <a:solidFill>
                  <a:schemeClr val="dk1"/>
                </a:solidFill>
                <a:latin typeface="Calibri"/>
                <a:ea typeface="Calibri"/>
                <a:cs typeface="Calibri"/>
                <a:sym typeface="Calibri"/>
              </a:rPr>
              <a:t>Само-оценувањето </a:t>
            </a:r>
            <a:r>
              <a:rPr lang="mk-MK" sz="1700" dirty="0">
                <a:solidFill>
                  <a:schemeClr val="dk1"/>
                </a:solidFill>
                <a:latin typeface="Calibri"/>
                <a:ea typeface="Calibri"/>
                <a:cs typeface="Calibri"/>
                <a:sym typeface="Calibri"/>
              </a:rPr>
              <a:t>е одлична алатка за </a:t>
            </a:r>
            <a:r>
              <a:rPr lang="mk-MK" sz="1700" dirty="0" smtClean="0">
                <a:solidFill>
                  <a:schemeClr val="dk1"/>
                </a:solidFill>
                <a:latin typeface="Calibri"/>
                <a:ea typeface="Calibri"/>
                <a:cs typeface="Calibri"/>
                <a:sym typeface="Calibri"/>
              </a:rPr>
              <a:t>проверка </a:t>
            </a:r>
            <a:r>
              <a:rPr lang="mk-MK" sz="1700" dirty="0">
                <a:solidFill>
                  <a:schemeClr val="dk1"/>
                </a:solidFill>
                <a:latin typeface="Calibri"/>
                <a:ea typeface="Calibri"/>
                <a:cs typeface="Calibri"/>
                <a:sym typeface="Calibri"/>
              </a:rPr>
              <a:t>на знаењето на </a:t>
            </a:r>
            <a:r>
              <a:rPr lang="mk-MK" sz="1700" dirty="0" smtClean="0">
                <a:solidFill>
                  <a:schemeClr val="dk1"/>
                </a:solidFill>
                <a:latin typeface="Calibri"/>
                <a:ea typeface="Calibri"/>
                <a:cs typeface="Calibri"/>
                <a:sym typeface="Calibri"/>
              </a:rPr>
              <a:t>луѓето во врска со </a:t>
            </a:r>
            <a:r>
              <a:rPr lang="mk-MK" sz="1700" dirty="0">
                <a:solidFill>
                  <a:schemeClr val="dk1"/>
                </a:solidFill>
                <a:latin typeface="Calibri"/>
                <a:ea typeface="Calibri"/>
                <a:cs typeface="Calibri"/>
                <a:sym typeface="Calibri"/>
              </a:rPr>
              <a:t>темите </a:t>
            </a:r>
            <a:r>
              <a:rPr lang="mk-MK" sz="1700" dirty="0" smtClean="0">
                <a:solidFill>
                  <a:schemeClr val="dk1"/>
                </a:solidFill>
                <a:latin typeface="Calibri"/>
                <a:ea typeface="Calibri"/>
                <a:cs typeface="Calibri"/>
                <a:sym typeface="Calibri"/>
              </a:rPr>
              <a:t>кои се предмет на дискусија. </a:t>
            </a:r>
            <a:r>
              <a:rPr lang="mk-MK" sz="1700" dirty="0">
                <a:solidFill>
                  <a:schemeClr val="dk1"/>
                </a:solidFill>
                <a:latin typeface="Calibri"/>
                <a:ea typeface="Calibri"/>
                <a:cs typeface="Calibri"/>
                <a:sym typeface="Calibri"/>
              </a:rPr>
              <a:t>Исто </a:t>
            </a:r>
            <a:r>
              <a:rPr lang="mk-MK" sz="1700" dirty="0" smtClean="0">
                <a:solidFill>
                  <a:schemeClr val="dk1"/>
                </a:solidFill>
                <a:latin typeface="Calibri"/>
                <a:ea typeface="Calibri"/>
                <a:cs typeface="Calibri"/>
                <a:sym typeface="Calibri"/>
              </a:rPr>
              <a:t>така, тестирањето е клучно на </a:t>
            </a:r>
            <a:r>
              <a:rPr lang="mk-MK" sz="1700" dirty="0">
                <a:solidFill>
                  <a:schemeClr val="dk1"/>
                </a:solidFill>
                <a:latin typeface="Calibri"/>
                <a:ea typeface="Calibri"/>
                <a:cs typeface="Calibri"/>
                <a:sym typeface="Calibri"/>
              </a:rPr>
              <a:t>начин што ве прави свесни за тоа што треба да подобрите во однос на вашето </a:t>
            </a:r>
            <a:r>
              <a:rPr lang="mk-MK" sz="1700" dirty="0" smtClean="0">
                <a:solidFill>
                  <a:schemeClr val="dk1"/>
                </a:solidFill>
                <a:latin typeface="Calibri"/>
                <a:ea typeface="Calibri"/>
                <a:cs typeface="Calibri"/>
                <a:sym typeface="Calibri"/>
              </a:rPr>
              <a:t>знаење. </a:t>
            </a:r>
            <a:r>
              <a:rPr lang="mk-MK" sz="1700" dirty="0">
                <a:solidFill>
                  <a:schemeClr val="dk1"/>
                </a:solidFill>
                <a:latin typeface="Calibri"/>
                <a:ea typeface="Calibri"/>
                <a:cs typeface="Calibri"/>
                <a:sym typeface="Calibri"/>
              </a:rPr>
              <a:t>Ги подготвивме овие прашања за да знаете кои се вашите силни и слаби страни во однос на личните финансии</a:t>
            </a:r>
            <a:r>
              <a:rPr lang="mk-MK" sz="1700" dirty="0" smtClean="0">
                <a:solidFill>
                  <a:schemeClr val="dk1"/>
                </a:solidFill>
                <a:latin typeface="Calibri"/>
                <a:ea typeface="Calibri"/>
                <a:cs typeface="Calibri"/>
                <a:sym typeface="Calibri"/>
              </a:rPr>
              <a:t>.</a:t>
            </a:r>
          </a:p>
          <a:p>
            <a:pPr lvl="0" algn="just">
              <a:lnSpc>
                <a:spcPct val="115000"/>
              </a:lnSpc>
              <a:buClr>
                <a:schemeClr val="dk1"/>
              </a:buClr>
              <a:buSzPts val="1100"/>
            </a:pPr>
            <a:endParaRPr sz="1700" b="1" dirty="0">
              <a:solidFill>
                <a:srgbClr val="000000"/>
              </a:solidFill>
              <a:latin typeface="Calibri"/>
              <a:ea typeface="Calibri"/>
              <a:cs typeface="Calibri"/>
              <a:sym typeface="Calibri"/>
            </a:endParaRPr>
          </a:p>
          <a:p>
            <a:pPr lvl="0"/>
            <a:r>
              <a:rPr lang="mk-MK" sz="1700" b="1" dirty="0" smtClean="0">
                <a:solidFill>
                  <a:srgbClr val="000000"/>
                </a:solidFill>
                <a:latin typeface="Calibri"/>
                <a:ea typeface="Calibri"/>
                <a:cs typeface="Calibri"/>
                <a:sym typeface="Calibri"/>
              </a:rPr>
              <a:t>Прашање</a:t>
            </a:r>
            <a:r>
              <a:rPr lang="en-US" sz="1700" b="1" dirty="0" smtClean="0">
                <a:solidFill>
                  <a:srgbClr val="000000"/>
                </a:solidFill>
                <a:latin typeface="Calibri"/>
                <a:ea typeface="Calibri"/>
                <a:cs typeface="Calibri"/>
                <a:sym typeface="Calibri"/>
              </a:rPr>
              <a:t> </a:t>
            </a:r>
            <a:r>
              <a:rPr lang="en-US" sz="1700" b="1" dirty="0">
                <a:solidFill>
                  <a:srgbClr val="000000"/>
                </a:solidFill>
                <a:latin typeface="Calibri"/>
                <a:ea typeface="Calibri"/>
                <a:cs typeface="Calibri"/>
                <a:sym typeface="Calibri"/>
              </a:rPr>
              <a:t>1:</a:t>
            </a:r>
            <a:r>
              <a:rPr lang="en-US" sz="1700" dirty="0">
                <a:solidFill>
                  <a:srgbClr val="000000"/>
                </a:solidFill>
                <a:latin typeface="Calibri"/>
                <a:ea typeface="Calibri"/>
                <a:cs typeface="Calibri"/>
                <a:sym typeface="Calibri"/>
              </a:rPr>
              <a:t> </a:t>
            </a:r>
            <a:r>
              <a:rPr lang="mk-MK" sz="1700" dirty="0" smtClean="0">
                <a:solidFill>
                  <a:srgbClr val="000000"/>
                </a:solidFill>
                <a:latin typeface="Calibri"/>
                <a:ea typeface="Calibri"/>
                <a:cs typeface="Calibri"/>
                <a:sym typeface="Calibri"/>
              </a:rPr>
              <a:t>„</a:t>
            </a:r>
            <a:r>
              <a:rPr lang="mk-MK" sz="1700" dirty="0" smtClean="0">
                <a:solidFill>
                  <a:schemeClr val="dk1"/>
                </a:solidFill>
                <a:latin typeface="Calibri"/>
                <a:ea typeface="Calibri"/>
                <a:cs typeface="Calibri"/>
                <a:sym typeface="Calibri"/>
              </a:rPr>
              <a:t>Лични </a:t>
            </a:r>
            <a:r>
              <a:rPr lang="mk-MK" sz="1700" dirty="0">
                <a:solidFill>
                  <a:schemeClr val="dk1"/>
                </a:solidFill>
                <a:latin typeface="Calibri"/>
                <a:ea typeface="Calibri"/>
                <a:cs typeface="Calibri"/>
                <a:sym typeface="Calibri"/>
              </a:rPr>
              <a:t>финансии е термин кој опфаќа управување со вашите пари, како и штедење и </a:t>
            </a:r>
            <a:r>
              <a:rPr lang="mk-MK" sz="1700" dirty="0" smtClean="0">
                <a:solidFill>
                  <a:schemeClr val="dk1"/>
                </a:solidFill>
                <a:latin typeface="Calibri"/>
                <a:ea typeface="Calibri"/>
                <a:cs typeface="Calibri"/>
                <a:sym typeface="Calibri"/>
              </a:rPr>
              <a:t>инвестирање“</a:t>
            </a:r>
            <a:r>
              <a:rPr lang="en-US" sz="1700" dirty="0" smtClean="0">
                <a:solidFill>
                  <a:schemeClr val="dk1"/>
                </a:solidFill>
                <a:latin typeface="Calibri"/>
                <a:ea typeface="Calibri"/>
                <a:cs typeface="Calibri"/>
                <a:sym typeface="Calibri"/>
              </a:rPr>
              <a:t> </a:t>
            </a:r>
            <a:endParaRPr sz="1700" dirty="0">
              <a:latin typeface="Calibri"/>
              <a:ea typeface="Calibri"/>
              <a:cs typeface="Calibri"/>
              <a:sym typeface="Calibri"/>
            </a:endParaRPr>
          </a:p>
          <a:p>
            <a:pPr marL="342900" marR="0" lvl="0" indent="-336550" algn="l" rtl="0">
              <a:spcBef>
                <a:spcPts val="0"/>
              </a:spcBef>
              <a:spcAft>
                <a:spcPts val="0"/>
              </a:spcAft>
              <a:buClr>
                <a:schemeClr val="dk1"/>
              </a:buClr>
              <a:buSzPts val="1700"/>
              <a:buFont typeface="Calibri"/>
              <a:buAutoNum type="alphaUcPeriod"/>
            </a:pPr>
            <a:r>
              <a:rPr lang="mk-MK" sz="1700" dirty="0" smtClean="0">
                <a:solidFill>
                  <a:schemeClr val="dk1"/>
                </a:solidFill>
                <a:latin typeface="Calibri"/>
                <a:ea typeface="Calibri"/>
                <a:cs typeface="Calibri"/>
                <a:sym typeface="Calibri"/>
              </a:rPr>
              <a:t>Точно</a:t>
            </a:r>
            <a:r>
              <a:rPr lang="en-US" sz="1700" dirty="0" smtClean="0">
                <a:solidFill>
                  <a:schemeClr val="dk1"/>
                </a:solidFill>
                <a:latin typeface="Calibri"/>
                <a:ea typeface="Calibri"/>
                <a:cs typeface="Calibri"/>
                <a:sym typeface="Calibri"/>
              </a:rPr>
              <a:t> </a:t>
            </a:r>
            <a:r>
              <a:rPr lang="mk-MK" sz="1700" dirty="0" smtClean="0">
                <a:solidFill>
                  <a:schemeClr val="dk1"/>
                </a:solidFill>
                <a:latin typeface="Calibri"/>
                <a:ea typeface="Calibri"/>
                <a:cs typeface="Calibri"/>
                <a:sym typeface="Calibri"/>
              </a:rPr>
              <a:t>  Б</a:t>
            </a:r>
            <a:r>
              <a:rPr lang="en-US" sz="1700" dirty="0" smtClean="0">
                <a:solidFill>
                  <a:schemeClr val="dk1"/>
                </a:solidFill>
                <a:latin typeface="Calibri"/>
                <a:ea typeface="Calibri"/>
                <a:cs typeface="Calibri"/>
                <a:sym typeface="Calibri"/>
              </a:rPr>
              <a:t>. </a:t>
            </a:r>
            <a:r>
              <a:rPr lang="mk-MK" sz="1700" dirty="0" smtClean="0">
                <a:solidFill>
                  <a:schemeClr val="dk1"/>
                </a:solidFill>
                <a:latin typeface="Calibri"/>
                <a:ea typeface="Calibri"/>
                <a:cs typeface="Calibri"/>
                <a:sym typeface="Calibri"/>
              </a:rPr>
              <a:t>Неточно</a:t>
            </a:r>
            <a:r>
              <a:rPr lang="en-US" sz="1700" dirty="0" smtClean="0">
                <a:solidFill>
                  <a:schemeClr val="dk1"/>
                </a:solidFill>
                <a:latin typeface="Calibri"/>
                <a:ea typeface="Calibri"/>
                <a:cs typeface="Calibri"/>
                <a:sym typeface="Calibri"/>
              </a:rPr>
              <a:t> </a:t>
            </a:r>
            <a:r>
              <a:rPr lang="mk-MK" sz="1700" dirty="0" smtClean="0">
                <a:solidFill>
                  <a:schemeClr val="dk1"/>
                </a:solidFill>
                <a:latin typeface="Calibri"/>
                <a:ea typeface="Calibri"/>
                <a:cs typeface="Calibri"/>
                <a:sym typeface="Calibri"/>
              </a:rPr>
              <a:t>  В</a:t>
            </a:r>
            <a:r>
              <a:rPr lang="en-US" sz="1700" dirty="0" smtClean="0">
                <a:solidFill>
                  <a:schemeClr val="dk1"/>
                </a:solidFill>
                <a:latin typeface="Calibri"/>
                <a:ea typeface="Calibri"/>
                <a:cs typeface="Calibri"/>
                <a:sym typeface="Calibri"/>
              </a:rPr>
              <a:t>. </a:t>
            </a:r>
            <a:r>
              <a:rPr lang="mk-MK" sz="1700" dirty="0" smtClean="0">
                <a:solidFill>
                  <a:schemeClr val="dk1"/>
                </a:solidFill>
                <a:latin typeface="Calibri"/>
                <a:ea typeface="Calibri"/>
                <a:cs typeface="Calibri"/>
                <a:sym typeface="Calibri"/>
              </a:rPr>
              <a:t>Не сум сигурен/на</a:t>
            </a:r>
            <a:endParaRPr sz="1700" dirty="0">
              <a:latin typeface="Calibri"/>
              <a:ea typeface="Calibri"/>
              <a:cs typeface="Calibri"/>
              <a:sym typeface="Calibri"/>
            </a:endParaRPr>
          </a:p>
          <a:p>
            <a:pPr marL="0" marR="0" lvl="0" indent="0" algn="l" rtl="0">
              <a:spcBef>
                <a:spcPts val="0"/>
              </a:spcBef>
              <a:spcAft>
                <a:spcPts val="0"/>
              </a:spcAft>
              <a:buNone/>
            </a:pPr>
            <a:endParaRPr sz="1700" b="1" dirty="0">
              <a:solidFill>
                <a:srgbClr val="000000"/>
              </a:solidFill>
              <a:latin typeface="Calibri"/>
              <a:ea typeface="Calibri"/>
              <a:cs typeface="Calibri"/>
              <a:sym typeface="Calibri"/>
            </a:endParaRPr>
          </a:p>
          <a:p>
            <a:pPr lvl="0"/>
            <a:r>
              <a:rPr lang="mk-MK" sz="1700" b="1" dirty="0">
                <a:latin typeface="Calibri"/>
                <a:ea typeface="Calibri"/>
                <a:cs typeface="Calibri"/>
                <a:sym typeface="Calibri"/>
              </a:rPr>
              <a:t>Прашање</a:t>
            </a:r>
            <a:r>
              <a:rPr lang="en-US" sz="1700" b="1" dirty="0" smtClean="0">
                <a:solidFill>
                  <a:srgbClr val="000000"/>
                </a:solidFill>
                <a:latin typeface="Calibri"/>
                <a:ea typeface="Calibri"/>
                <a:cs typeface="Calibri"/>
                <a:sym typeface="Calibri"/>
              </a:rPr>
              <a:t> </a:t>
            </a:r>
            <a:r>
              <a:rPr lang="en-US" sz="1700" b="1" dirty="0">
                <a:solidFill>
                  <a:srgbClr val="000000"/>
                </a:solidFill>
                <a:latin typeface="Calibri"/>
                <a:ea typeface="Calibri"/>
                <a:cs typeface="Calibri"/>
                <a:sym typeface="Calibri"/>
              </a:rPr>
              <a:t>2</a:t>
            </a:r>
            <a:r>
              <a:rPr lang="en-US" sz="1700" b="1" dirty="0" smtClean="0">
                <a:solidFill>
                  <a:srgbClr val="000000"/>
                </a:solidFill>
                <a:latin typeface="Calibri"/>
                <a:ea typeface="Calibri"/>
                <a:cs typeface="Calibri"/>
                <a:sym typeface="Calibri"/>
              </a:rPr>
              <a:t>:</a:t>
            </a:r>
            <a:r>
              <a:rPr lang="en-US" sz="1700" dirty="0" smtClean="0">
                <a:solidFill>
                  <a:srgbClr val="000000"/>
                </a:solidFill>
                <a:latin typeface="Calibri"/>
                <a:ea typeface="Calibri"/>
                <a:cs typeface="Calibri"/>
                <a:sym typeface="Calibri"/>
              </a:rPr>
              <a:t> </a:t>
            </a:r>
            <a:r>
              <a:rPr lang="mk-MK" sz="1700" dirty="0">
                <a:latin typeface="Calibri"/>
                <a:ea typeface="Calibri"/>
                <a:cs typeface="Calibri"/>
                <a:sym typeface="Calibri"/>
              </a:rPr>
              <a:t>Приходот е само вашата месечна плата</a:t>
            </a:r>
            <a:r>
              <a:rPr lang="en-US" sz="1700" dirty="0" smtClean="0">
                <a:solidFill>
                  <a:schemeClr val="dk1"/>
                </a:solidFill>
                <a:latin typeface="Calibri"/>
                <a:ea typeface="Calibri"/>
                <a:cs typeface="Calibri"/>
                <a:sym typeface="Calibri"/>
              </a:rPr>
              <a:t>. </a:t>
            </a:r>
            <a:endParaRPr sz="1700" dirty="0">
              <a:latin typeface="Calibri"/>
              <a:ea typeface="Calibri"/>
              <a:cs typeface="Calibri"/>
              <a:sym typeface="Calibri"/>
            </a:endParaRPr>
          </a:p>
          <a:p>
            <a:pPr marL="342900" lvl="0" indent="-336550">
              <a:buClr>
                <a:schemeClr val="dk1"/>
              </a:buClr>
              <a:buSzPts val="1700"/>
              <a:buFont typeface="Calibri"/>
              <a:buAutoNum type="alphaUcPeriod"/>
            </a:pPr>
            <a:r>
              <a:rPr lang="mk-MK" sz="1700" dirty="0">
                <a:solidFill>
                  <a:schemeClr val="dk1"/>
                </a:solidFill>
                <a:latin typeface="Calibri"/>
                <a:ea typeface="Calibri"/>
                <a:cs typeface="Calibri"/>
                <a:sym typeface="Calibri"/>
              </a:rPr>
              <a:t>Точно </a:t>
            </a:r>
            <a:r>
              <a:rPr lang="mk-MK" sz="1700" dirty="0" smtClean="0">
                <a:solidFill>
                  <a:schemeClr val="dk1"/>
                </a:solidFill>
                <a:latin typeface="Calibri"/>
                <a:ea typeface="Calibri"/>
                <a:cs typeface="Calibri"/>
                <a:sym typeface="Calibri"/>
              </a:rPr>
              <a:t>  Б</a:t>
            </a:r>
            <a:r>
              <a:rPr lang="mk-MK" sz="1700" dirty="0">
                <a:solidFill>
                  <a:schemeClr val="dk1"/>
                </a:solidFill>
                <a:latin typeface="Calibri"/>
                <a:ea typeface="Calibri"/>
                <a:cs typeface="Calibri"/>
                <a:sym typeface="Calibri"/>
              </a:rPr>
              <a:t>. Неточно </a:t>
            </a:r>
            <a:r>
              <a:rPr lang="mk-MK" sz="1700" dirty="0" smtClean="0">
                <a:solidFill>
                  <a:schemeClr val="dk1"/>
                </a:solidFill>
                <a:latin typeface="Calibri"/>
                <a:ea typeface="Calibri"/>
                <a:cs typeface="Calibri"/>
                <a:sym typeface="Calibri"/>
              </a:rPr>
              <a:t>  В</a:t>
            </a:r>
            <a:r>
              <a:rPr lang="mk-MK" sz="1700" dirty="0">
                <a:solidFill>
                  <a:schemeClr val="dk1"/>
                </a:solidFill>
                <a:latin typeface="Calibri"/>
                <a:ea typeface="Calibri"/>
                <a:cs typeface="Calibri"/>
                <a:sym typeface="Calibri"/>
              </a:rPr>
              <a:t>. Не сум сигурен/на</a:t>
            </a:r>
            <a:endParaRPr lang="mk-MK" sz="1700" dirty="0">
              <a:latin typeface="Calibri"/>
              <a:ea typeface="Calibri"/>
              <a:cs typeface="Calibri"/>
              <a:sym typeface="Calibri"/>
            </a:endParaRPr>
          </a:p>
          <a:p>
            <a:pPr marL="0" marR="0" lvl="0" indent="0" algn="l" rtl="0">
              <a:spcBef>
                <a:spcPts val="0"/>
              </a:spcBef>
              <a:spcAft>
                <a:spcPts val="0"/>
              </a:spcAft>
              <a:buNone/>
            </a:pPr>
            <a:endParaRPr sz="1700" b="1" dirty="0">
              <a:solidFill>
                <a:srgbClr val="000000"/>
              </a:solidFill>
              <a:latin typeface="Calibri"/>
              <a:ea typeface="Calibri"/>
              <a:cs typeface="Calibri"/>
              <a:sym typeface="Calibri"/>
            </a:endParaRPr>
          </a:p>
          <a:p>
            <a:pPr marL="0" marR="0" lvl="0" indent="0" algn="l" rtl="0">
              <a:spcBef>
                <a:spcPts val="0"/>
              </a:spcBef>
              <a:spcAft>
                <a:spcPts val="0"/>
              </a:spcAft>
              <a:buNone/>
            </a:pPr>
            <a:endParaRPr sz="1700" dirty="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g23dfb39c1d0_0_1"/>
          <p:cNvPicPr preferRelativeResize="0"/>
          <p:nvPr/>
        </p:nvPicPr>
        <p:blipFill rotWithShape="1">
          <a:blip r:embed="rId3">
            <a:alphaModFix/>
          </a:blip>
          <a:srcRect/>
          <a:stretch/>
        </p:blipFill>
        <p:spPr>
          <a:xfrm>
            <a:off x="0" y="-21451"/>
            <a:ext cx="9143998" cy="5142858"/>
          </a:xfrm>
          <a:prstGeom prst="rect">
            <a:avLst/>
          </a:prstGeom>
          <a:noFill/>
          <a:ln>
            <a:noFill/>
          </a:ln>
        </p:spPr>
      </p:pic>
      <p:sp>
        <p:nvSpPr>
          <p:cNvPr id="104" name="Google Shape;104;g23dfb39c1d0_0_1"/>
          <p:cNvSpPr txBox="1"/>
          <p:nvPr/>
        </p:nvSpPr>
        <p:spPr>
          <a:xfrm>
            <a:off x="301820" y="1026050"/>
            <a:ext cx="6001443" cy="369291"/>
          </a:xfrm>
          <a:prstGeom prst="rect">
            <a:avLst/>
          </a:prstGeom>
          <a:noFill/>
          <a:ln>
            <a:noFill/>
          </a:ln>
        </p:spPr>
        <p:txBody>
          <a:bodyPr spcFirstLastPara="1" wrap="square" lIns="91425" tIns="45700" rIns="91425" bIns="45700" anchor="t" anchorCtr="0">
            <a:spAutoFit/>
          </a:bodyPr>
          <a:lstStyle/>
          <a:p>
            <a:pPr lvl="0"/>
            <a:r>
              <a:rPr lang="mk-MK" sz="1800" b="1" dirty="0">
                <a:solidFill>
                  <a:schemeClr val="tx1"/>
                </a:solidFill>
                <a:latin typeface="Calibri"/>
                <a:ea typeface="Calibri"/>
                <a:cs typeface="Calibri"/>
                <a:sym typeface="Calibri"/>
              </a:rPr>
              <a:t>Пред да започнеме - кои се целите на сесијата?</a:t>
            </a:r>
            <a:endParaRPr sz="1800" b="1" i="0" u="none" strike="noStrike" cap="none" dirty="0">
              <a:solidFill>
                <a:schemeClr val="tx1"/>
              </a:solidFill>
              <a:latin typeface="Calibri"/>
              <a:ea typeface="Calibri"/>
              <a:cs typeface="Calibri"/>
              <a:sym typeface="Calibri"/>
            </a:endParaRPr>
          </a:p>
        </p:txBody>
      </p:sp>
      <p:sp>
        <p:nvSpPr>
          <p:cNvPr id="105" name="Google Shape;105;g23dfb39c1d0_0_1"/>
          <p:cNvSpPr txBox="1"/>
          <p:nvPr/>
        </p:nvSpPr>
        <p:spPr>
          <a:xfrm>
            <a:off x="130100" y="1448200"/>
            <a:ext cx="8217300" cy="2892300"/>
          </a:xfrm>
          <a:prstGeom prst="rect">
            <a:avLst/>
          </a:prstGeom>
          <a:noFill/>
          <a:ln>
            <a:noFill/>
          </a:ln>
        </p:spPr>
        <p:txBody>
          <a:bodyPr spcFirstLastPara="1" wrap="square" lIns="91425" tIns="91425" rIns="91425" bIns="91425" anchor="t" anchorCtr="0">
            <a:spAutoFit/>
          </a:bodyPr>
          <a:lstStyle/>
          <a:p>
            <a:pPr marL="457200" lvl="0" indent="-355600">
              <a:lnSpc>
                <a:spcPct val="115000"/>
              </a:lnSpc>
              <a:buSzPts val="2000"/>
              <a:buFont typeface="Calibri"/>
              <a:buChar char="●"/>
            </a:pPr>
            <a:r>
              <a:rPr lang="mk-MK" sz="1700" b="1" dirty="0">
                <a:solidFill>
                  <a:schemeClr val="dk1"/>
                </a:solidFill>
                <a:latin typeface="Calibri"/>
                <a:ea typeface="Calibri"/>
                <a:cs typeface="Calibri"/>
                <a:sym typeface="Calibri"/>
              </a:rPr>
              <a:t>Подобро разбирање и управување со финансиите: </a:t>
            </a:r>
            <a:r>
              <a:rPr lang="mk-MK" sz="1700" dirty="0">
                <a:solidFill>
                  <a:schemeClr val="dk1"/>
                </a:solidFill>
                <a:latin typeface="Calibri"/>
                <a:ea typeface="Calibri"/>
                <a:cs typeface="Calibri"/>
                <a:sym typeface="Calibri"/>
              </a:rPr>
              <a:t>Крајната цел на </a:t>
            </a:r>
            <a:r>
              <a:rPr lang="mk-MK" sz="1700" dirty="0" smtClean="0">
                <a:solidFill>
                  <a:schemeClr val="dk1"/>
                </a:solidFill>
                <a:latin typeface="Calibri"/>
                <a:ea typeface="Calibri"/>
                <a:cs typeface="Calibri"/>
                <a:sym typeface="Calibri"/>
              </a:rPr>
              <a:t>овој дел е </a:t>
            </a:r>
            <a:r>
              <a:rPr lang="mk-MK" sz="1700" dirty="0">
                <a:solidFill>
                  <a:schemeClr val="dk1"/>
                </a:solidFill>
                <a:latin typeface="Calibri"/>
                <a:ea typeface="Calibri"/>
                <a:cs typeface="Calibri"/>
                <a:sym typeface="Calibri"/>
              </a:rPr>
              <a:t>да го подобри вашето разбирање за финансиските прашања и да ве поттикне ефективно да управувате со вашите пари</a:t>
            </a:r>
            <a:r>
              <a:rPr lang="mk-MK" sz="1700" dirty="0" smtClean="0">
                <a:solidFill>
                  <a:schemeClr val="dk1"/>
                </a:solidFill>
                <a:latin typeface="Calibri"/>
                <a:ea typeface="Calibri"/>
                <a:cs typeface="Calibri"/>
                <a:sym typeface="Calibri"/>
              </a:rPr>
              <a:t>.</a:t>
            </a:r>
          </a:p>
          <a:p>
            <a:pPr marL="457200" lvl="0" indent="-355600">
              <a:lnSpc>
                <a:spcPct val="115000"/>
              </a:lnSpc>
              <a:buSzPts val="2000"/>
              <a:buFont typeface="Calibri"/>
              <a:buChar char="●"/>
            </a:pPr>
            <a:r>
              <a:rPr lang="mk-MK" sz="1700" b="1" dirty="0" smtClean="0">
                <a:solidFill>
                  <a:schemeClr val="dk1"/>
                </a:solidFill>
                <a:latin typeface="Calibri"/>
                <a:ea typeface="Calibri"/>
                <a:cs typeface="Calibri"/>
                <a:sym typeface="Calibri"/>
              </a:rPr>
              <a:t>Поставување </a:t>
            </a:r>
            <a:r>
              <a:rPr lang="mk-MK" sz="1700" b="1" dirty="0">
                <a:solidFill>
                  <a:schemeClr val="dk1"/>
                </a:solidFill>
                <a:latin typeface="Calibri"/>
                <a:ea typeface="Calibri"/>
                <a:cs typeface="Calibri"/>
                <a:sym typeface="Calibri"/>
              </a:rPr>
              <a:t>финансиски цели и креирање план: </a:t>
            </a:r>
            <a:r>
              <a:rPr lang="mk-MK" sz="1700" dirty="0">
                <a:solidFill>
                  <a:schemeClr val="dk1"/>
                </a:solidFill>
                <a:latin typeface="Calibri"/>
                <a:ea typeface="Calibri"/>
                <a:cs typeface="Calibri"/>
                <a:sym typeface="Calibri"/>
              </a:rPr>
              <a:t>Модулот ја нагласува важноста од поставување на финансиски цели и креирање на добро дефиниран план за нивно постигнување</a:t>
            </a:r>
            <a:r>
              <a:rPr lang="mk-MK" sz="1700" dirty="0" smtClean="0">
                <a:solidFill>
                  <a:schemeClr val="dk1"/>
                </a:solidFill>
                <a:latin typeface="Calibri"/>
                <a:ea typeface="Calibri"/>
                <a:cs typeface="Calibri"/>
                <a:sym typeface="Calibri"/>
              </a:rPr>
              <a:t>.</a:t>
            </a:r>
          </a:p>
          <a:p>
            <a:pPr marL="457200" lvl="0" indent="-355600">
              <a:lnSpc>
                <a:spcPct val="115000"/>
              </a:lnSpc>
              <a:buSzPts val="2000"/>
              <a:buFont typeface="Calibri"/>
              <a:buChar char="●"/>
            </a:pPr>
            <a:r>
              <a:rPr lang="mk-MK" sz="1700" b="1" dirty="0" smtClean="0">
                <a:solidFill>
                  <a:schemeClr val="dk1"/>
                </a:solidFill>
                <a:latin typeface="Calibri"/>
                <a:ea typeface="Calibri"/>
                <a:cs typeface="Calibri"/>
                <a:sym typeface="Calibri"/>
              </a:rPr>
              <a:t>Примери</a:t>
            </a:r>
            <a:r>
              <a:rPr lang="mk-MK" sz="1700" b="1" dirty="0">
                <a:solidFill>
                  <a:schemeClr val="dk1"/>
                </a:solidFill>
                <a:latin typeface="Calibri"/>
                <a:ea typeface="Calibri"/>
                <a:cs typeface="Calibri"/>
                <a:sym typeface="Calibri"/>
              </a:rPr>
              <a:t>, концепти, описи, совети, трикови и препораки</a:t>
            </a:r>
            <a:r>
              <a:rPr lang="mk-MK" sz="1700" dirty="0">
                <a:solidFill>
                  <a:schemeClr val="dk1"/>
                </a:solidFill>
                <a:latin typeface="Calibri"/>
                <a:ea typeface="Calibri"/>
                <a:cs typeface="Calibri"/>
                <a:sym typeface="Calibri"/>
              </a:rPr>
              <a:t>: Модулот обезбедува разновидни материјали за учење, вклучувајќи практични примери, основни концепти, детални описи, корисни совети и трикови, како и вредни препораки.</a:t>
            </a:r>
            <a:endParaRPr lang="mk-MK" sz="17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17196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Google Shape;319;p7"/>
          <p:cNvPicPr preferRelativeResize="0"/>
          <p:nvPr/>
        </p:nvPicPr>
        <p:blipFill rotWithShape="1">
          <a:blip r:embed="rId3">
            <a:alphaModFix/>
          </a:blip>
          <a:srcRect/>
          <a:stretch/>
        </p:blipFill>
        <p:spPr>
          <a:xfrm>
            <a:off x="0" y="643"/>
            <a:ext cx="9144000" cy="5142857"/>
          </a:xfrm>
          <a:prstGeom prst="rect">
            <a:avLst/>
          </a:prstGeom>
          <a:noFill/>
          <a:ln>
            <a:noFill/>
          </a:ln>
        </p:spPr>
      </p:pic>
      <p:sp>
        <p:nvSpPr>
          <p:cNvPr id="320" name="Google Shape;320;p7"/>
          <p:cNvSpPr txBox="1"/>
          <p:nvPr/>
        </p:nvSpPr>
        <p:spPr>
          <a:xfrm>
            <a:off x="289846" y="1277924"/>
            <a:ext cx="8564400" cy="3493224"/>
          </a:xfrm>
          <a:prstGeom prst="rect">
            <a:avLst/>
          </a:prstGeom>
          <a:noFill/>
          <a:ln>
            <a:noFill/>
          </a:ln>
        </p:spPr>
        <p:txBody>
          <a:bodyPr spcFirstLastPara="1" wrap="square" lIns="91425" tIns="45700" rIns="91425" bIns="45700" anchor="t" anchorCtr="0">
            <a:spAutoFit/>
          </a:bodyPr>
          <a:lstStyle/>
          <a:p>
            <a:pPr lvl="0">
              <a:buClr>
                <a:schemeClr val="dk1"/>
              </a:buClr>
            </a:pPr>
            <a:r>
              <a:rPr lang="mk-MK" sz="1700" b="1" dirty="0">
                <a:latin typeface="Calibri"/>
                <a:ea typeface="Calibri"/>
                <a:cs typeface="Calibri"/>
                <a:sym typeface="Calibri"/>
              </a:rPr>
              <a:t>Прашање</a:t>
            </a:r>
            <a:r>
              <a:rPr lang="en-US" sz="1700" b="1" dirty="0" smtClean="0">
                <a:solidFill>
                  <a:schemeClr val="dk1"/>
                </a:solidFill>
                <a:latin typeface="Calibri"/>
                <a:ea typeface="Calibri"/>
                <a:cs typeface="Calibri"/>
                <a:sym typeface="Calibri"/>
              </a:rPr>
              <a:t> </a:t>
            </a:r>
            <a:r>
              <a:rPr lang="en-US" sz="1700" b="1" dirty="0">
                <a:solidFill>
                  <a:schemeClr val="dk1"/>
                </a:solidFill>
                <a:latin typeface="Calibri"/>
                <a:ea typeface="Calibri"/>
                <a:cs typeface="Calibri"/>
                <a:sym typeface="Calibri"/>
              </a:rPr>
              <a:t>3:</a:t>
            </a:r>
            <a:r>
              <a:rPr lang="en-US" sz="1700" dirty="0">
                <a:solidFill>
                  <a:schemeClr val="dk1"/>
                </a:solidFill>
                <a:latin typeface="Calibri"/>
                <a:ea typeface="Calibri"/>
                <a:cs typeface="Calibri"/>
                <a:sym typeface="Calibri"/>
              </a:rPr>
              <a:t> </a:t>
            </a:r>
            <a:r>
              <a:rPr lang="mk-MK" sz="1700" dirty="0">
                <a:solidFill>
                  <a:schemeClr val="dk1"/>
                </a:solidFill>
                <a:latin typeface="Calibri"/>
                <a:ea typeface="Calibri"/>
                <a:cs typeface="Calibri"/>
                <a:sym typeface="Calibri"/>
              </a:rPr>
              <a:t>Трошоци се с</a:t>
            </a:r>
            <a:r>
              <a:rPr lang="en-US" sz="1700" dirty="0">
                <a:solidFill>
                  <a:schemeClr val="dk1"/>
                </a:solidFill>
                <a:latin typeface="Calibri"/>
                <a:ea typeface="Calibri"/>
                <a:cs typeface="Calibri"/>
                <a:sym typeface="Calibri"/>
              </a:rPr>
              <a:t>è </a:t>
            </a:r>
            <a:r>
              <a:rPr lang="mk-MK" sz="1700" dirty="0">
                <a:solidFill>
                  <a:schemeClr val="dk1"/>
                </a:solidFill>
                <a:latin typeface="Calibri"/>
                <a:ea typeface="Calibri"/>
                <a:cs typeface="Calibri"/>
                <a:sym typeface="Calibri"/>
              </a:rPr>
              <a:t>што едно лице купува и плаќа со својот приход</a:t>
            </a:r>
            <a:r>
              <a:rPr lang="en-US" sz="1700" dirty="0" smtClean="0">
                <a:solidFill>
                  <a:schemeClr val="dk1"/>
                </a:solidFill>
                <a:latin typeface="Calibri"/>
                <a:ea typeface="Calibri"/>
                <a:cs typeface="Calibri"/>
                <a:sym typeface="Calibri"/>
              </a:rPr>
              <a:t>.</a:t>
            </a:r>
            <a:endParaRPr sz="1700" dirty="0">
              <a:solidFill>
                <a:schemeClr val="dk1"/>
              </a:solidFill>
              <a:latin typeface="Calibri"/>
              <a:ea typeface="Calibri"/>
              <a:cs typeface="Calibri"/>
              <a:sym typeface="Calibri"/>
            </a:endParaRPr>
          </a:p>
          <a:p>
            <a:pPr marL="342900" lvl="0" indent="-336550">
              <a:buClr>
                <a:schemeClr val="dk1"/>
              </a:buClr>
              <a:buSzPts val="1700"/>
              <a:buFont typeface="Calibri"/>
              <a:buAutoNum type="alphaUcPeriod"/>
            </a:pPr>
            <a:r>
              <a:rPr lang="mk-MK" sz="1700" dirty="0">
                <a:solidFill>
                  <a:schemeClr val="dk1"/>
                </a:solidFill>
                <a:latin typeface="Calibri"/>
                <a:ea typeface="Calibri"/>
                <a:cs typeface="Calibri"/>
                <a:sym typeface="Calibri"/>
              </a:rPr>
              <a:t>Точно   Б. Неточно   В. Не сум сигурен/на</a:t>
            </a:r>
            <a:endParaRPr lang="mk-MK" sz="1700" dirty="0">
              <a:latin typeface="Calibri"/>
              <a:ea typeface="Calibri"/>
              <a:cs typeface="Calibri"/>
              <a:sym typeface="Calibri"/>
            </a:endParaRPr>
          </a:p>
          <a:p>
            <a:pPr marL="0" marR="0" lvl="0" indent="0" algn="l" rtl="0">
              <a:spcBef>
                <a:spcPts val="0"/>
              </a:spcBef>
              <a:spcAft>
                <a:spcPts val="0"/>
              </a:spcAft>
              <a:buNone/>
            </a:pPr>
            <a:endParaRPr sz="1700" b="1" dirty="0">
              <a:latin typeface="Calibri"/>
              <a:ea typeface="Calibri"/>
              <a:cs typeface="Calibri"/>
              <a:sym typeface="Calibri"/>
            </a:endParaRPr>
          </a:p>
          <a:p>
            <a:pPr lvl="0"/>
            <a:r>
              <a:rPr lang="mk-MK" sz="1700" b="1" dirty="0">
                <a:latin typeface="Calibri"/>
                <a:ea typeface="Calibri"/>
                <a:cs typeface="Calibri"/>
                <a:sym typeface="Calibri"/>
              </a:rPr>
              <a:t>Прашање</a:t>
            </a:r>
            <a:r>
              <a:rPr lang="en-US" sz="1700" b="1" dirty="0" smtClean="0">
                <a:solidFill>
                  <a:srgbClr val="000000"/>
                </a:solidFill>
                <a:latin typeface="Calibri"/>
                <a:ea typeface="Calibri"/>
                <a:cs typeface="Calibri"/>
                <a:sym typeface="Calibri"/>
              </a:rPr>
              <a:t> </a:t>
            </a:r>
            <a:r>
              <a:rPr lang="en-US" sz="1700" b="1" dirty="0">
                <a:solidFill>
                  <a:srgbClr val="000000"/>
                </a:solidFill>
                <a:latin typeface="Calibri"/>
                <a:ea typeface="Calibri"/>
                <a:cs typeface="Calibri"/>
                <a:sym typeface="Calibri"/>
              </a:rPr>
              <a:t>4:</a:t>
            </a:r>
            <a:r>
              <a:rPr lang="en-US" sz="1700" dirty="0">
                <a:solidFill>
                  <a:srgbClr val="000000"/>
                </a:solidFill>
                <a:latin typeface="Calibri"/>
                <a:ea typeface="Calibri"/>
                <a:cs typeface="Calibri"/>
                <a:sym typeface="Calibri"/>
              </a:rPr>
              <a:t> </a:t>
            </a:r>
            <a:r>
              <a:rPr lang="mk-MK" sz="1700" dirty="0">
                <a:latin typeface="Calibri"/>
                <a:ea typeface="Calibri"/>
                <a:cs typeface="Calibri"/>
                <a:sym typeface="Calibri"/>
              </a:rPr>
              <a:t>Заштедата е приходот што вообичаено го добивате од штедната сметка</a:t>
            </a:r>
            <a:r>
              <a:rPr lang="en-US" sz="1700" dirty="0" smtClean="0">
                <a:solidFill>
                  <a:srgbClr val="000000"/>
                </a:solidFill>
                <a:latin typeface="Calibri"/>
                <a:ea typeface="Calibri"/>
                <a:cs typeface="Calibri"/>
                <a:sym typeface="Calibri"/>
              </a:rPr>
              <a:t>. </a:t>
            </a:r>
            <a:endParaRPr sz="1700" dirty="0">
              <a:solidFill>
                <a:schemeClr val="dk1"/>
              </a:solidFill>
              <a:latin typeface="Calibri"/>
              <a:ea typeface="Calibri"/>
              <a:cs typeface="Calibri"/>
              <a:sym typeface="Calibri"/>
            </a:endParaRPr>
          </a:p>
          <a:p>
            <a:pPr marL="342900" lvl="0" indent="-336550">
              <a:buClr>
                <a:schemeClr val="dk1"/>
              </a:buClr>
              <a:buSzPts val="1700"/>
              <a:buFont typeface="Calibri"/>
              <a:buAutoNum type="alphaUcPeriod"/>
            </a:pPr>
            <a:r>
              <a:rPr lang="mk-MK" sz="1700" dirty="0">
                <a:solidFill>
                  <a:schemeClr val="dk1"/>
                </a:solidFill>
                <a:latin typeface="Calibri"/>
                <a:ea typeface="Calibri"/>
                <a:cs typeface="Calibri"/>
                <a:sym typeface="Calibri"/>
              </a:rPr>
              <a:t>Точно   Б. Неточно   В. Не сум сигурен/на</a:t>
            </a:r>
            <a:endParaRPr lang="mk-MK" sz="1700" dirty="0">
              <a:latin typeface="Calibri"/>
              <a:ea typeface="Calibri"/>
              <a:cs typeface="Calibri"/>
              <a:sym typeface="Calibri"/>
            </a:endParaRPr>
          </a:p>
          <a:p>
            <a:pPr marL="0" marR="0" lvl="0" indent="0" algn="l" rtl="0">
              <a:spcBef>
                <a:spcPts val="0"/>
              </a:spcBef>
              <a:spcAft>
                <a:spcPts val="0"/>
              </a:spcAft>
              <a:buNone/>
            </a:pPr>
            <a:endParaRPr sz="1700" b="1" dirty="0">
              <a:solidFill>
                <a:srgbClr val="000000"/>
              </a:solidFill>
              <a:latin typeface="Calibri"/>
              <a:ea typeface="Calibri"/>
              <a:cs typeface="Calibri"/>
              <a:sym typeface="Calibri"/>
            </a:endParaRPr>
          </a:p>
          <a:p>
            <a:pPr lvl="0"/>
            <a:r>
              <a:rPr lang="mk-MK" sz="1700" b="1" dirty="0">
                <a:latin typeface="Calibri"/>
                <a:ea typeface="Calibri"/>
                <a:cs typeface="Calibri"/>
                <a:sym typeface="Calibri"/>
              </a:rPr>
              <a:t>Прашање</a:t>
            </a:r>
            <a:r>
              <a:rPr lang="en-US" sz="1700" b="1" dirty="0" smtClean="0">
                <a:solidFill>
                  <a:srgbClr val="000000"/>
                </a:solidFill>
                <a:latin typeface="Calibri"/>
                <a:ea typeface="Calibri"/>
                <a:cs typeface="Calibri"/>
                <a:sym typeface="Calibri"/>
              </a:rPr>
              <a:t> </a:t>
            </a:r>
            <a:r>
              <a:rPr lang="en-US" sz="1700" b="1" dirty="0">
                <a:solidFill>
                  <a:srgbClr val="000000"/>
                </a:solidFill>
                <a:latin typeface="Calibri"/>
                <a:ea typeface="Calibri"/>
                <a:cs typeface="Calibri"/>
                <a:sym typeface="Calibri"/>
              </a:rPr>
              <a:t>5:</a:t>
            </a:r>
            <a:r>
              <a:rPr lang="en-US" sz="1700" dirty="0">
                <a:solidFill>
                  <a:srgbClr val="000000"/>
                </a:solidFill>
                <a:latin typeface="Calibri"/>
                <a:ea typeface="Calibri"/>
                <a:cs typeface="Calibri"/>
                <a:sym typeface="Calibri"/>
              </a:rPr>
              <a:t> </a:t>
            </a:r>
            <a:r>
              <a:rPr lang="mk-MK" sz="1700" dirty="0" smtClean="0">
                <a:solidFill>
                  <a:schemeClr val="dk1"/>
                </a:solidFill>
                <a:latin typeface="Calibri"/>
                <a:ea typeface="Calibri"/>
                <a:cs typeface="Calibri"/>
                <a:sym typeface="Calibri"/>
              </a:rPr>
              <a:t>Инвестирањето подразбира вложување во определени добра, финансиски инструменти и друго со цел да се </a:t>
            </a:r>
            <a:r>
              <a:rPr lang="mk-MK" sz="1700" dirty="0">
                <a:solidFill>
                  <a:schemeClr val="dk1"/>
                </a:solidFill>
                <a:latin typeface="Calibri"/>
                <a:ea typeface="Calibri"/>
                <a:cs typeface="Calibri"/>
                <a:sym typeface="Calibri"/>
              </a:rPr>
              <a:t>добие поврат на вложените </a:t>
            </a:r>
            <a:r>
              <a:rPr lang="mk-MK" sz="1700" dirty="0" smtClean="0">
                <a:solidFill>
                  <a:schemeClr val="dk1"/>
                </a:solidFill>
                <a:latin typeface="Calibri"/>
                <a:ea typeface="Calibri"/>
                <a:cs typeface="Calibri"/>
                <a:sym typeface="Calibri"/>
              </a:rPr>
              <a:t>средства</a:t>
            </a:r>
            <a:r>
              <a:rPr lang="en-US" sz="1700" dirty="0" smtClean="0">
                <a:solidFill>
                  <a:schemeClr val="dk1"/>
                </a:solidFill>
                <a:latin typeface="Calibri"/>
                <a:ea typeface="Calibri"/>
                <a:cs typeface="Calibri"/>
                <a:sym typeface="Calibri"/>
              </a:rPr>
              <a:t>.</a:t>
            </a:r>
            <a:endParaRPr sz="1700" dirty="0">
              <a:latin typeface="Calibri"/>
              <a:ea typeface="Calibri"/>
              <a:cs typeface="Calibri"/>
              <a:sym typeface="Calibri"/>
            </a:endParaRPr>
          </a:p>
          <a:p>
            <a:pPr marL="342900" lvl="0" indent="-336550">
              <a:buClr>
                <a:schemeClr val="dk1"/>
              </a:buClr>
              <a:buSzPts val="1700"/>
              <a:buFont typeface="Calibri"/>
              <a:buAutoNum type="alphaUcPeriod"/>
            </a:pPr>
            <a:r>
              <a:rPr lang="mk-MK" sz="1700" dirty="0">
                <a:solidFill>
                  <a:schemeClr val="dk1"/>
                </a:solidFill>
                <a:latin typeface="Calibri"/>
                <a:ea typeface="Calibri"/>
                <a:cs typeface="Calibri"/>
                <a:sym typeface="Calibri"/>
              </a:rPr>
              <a:t>Точно   Б. Неточно   В. Не сум сигурен/на</a:t>
            </a:r>
            <a:endParaRPr lang="mk-MK" sz="1700" dirty="0">
              <a:latin typeface="Calibri"/>
              <a:ea typeface="Calibri"/>
              <a:cs typeface="Calibri"/>
              <a:sym typeface="Calibri"/>
            </a:endParaRPr>
          </a:p>
          <a:p>
            <a:pPr marL="0" marR="0" lvl="0" indent="0" algn="l" rtl="0">
              <a:spcBef>
                <a:spcPts val="0"/>
              </a:spcBef>
              <a:spcAft>
                <a:spcPts val="0"/>
              </a:spcAft>
              <a:buNone/>
            </a:pPr>
            <a:endParaRPr sz="1700" b="1" dirty="0">
              <a:solidFill>
                <a:srgbClr val="000000"/>
              </a:solidFill>
              <a:latin typeface="Calibri"/>
              <a:ea typeface="Calibri"/>
              <a:cs typeface="Calibri"/>
              <a:sym typeface="Calibri"/>
            </a:endParaRPr>
          </a:p>
          <a:p>
            <a:pPr lvl="0"/>
            <a:r>
              <a:rPr lang="mk-MK" sz="1700" b="1" dirty="0">
                <a:latin typeface="Calibri"/>
                <a:ea typeface="Calibri"/>
                <a:cs typeface="Calibri"/>
                <a:sym typeface="Calibri"/>
              </a:rPr>
              <a:t>Прашање</a:t>
            </a:r>
            <a:r>
              <a:rPr lang="en-US" sz="1700" b="1" dirty="0" smtClean="0">
                <a:solidFill>
                  <a:srgbClr val="000000"/>
                </a:solidFill>
                <a:latin typeface="Calibri"/>
                <a:ea typeface="Calibri"/>
                <a:cs typeface="Calibri"/>
                <a:sym typeface="Calibri"/>
              </a:rPr>
              <a:t> </a:t>
            </a:r>
            <a:r>
              <a:rPr lang="en-US" sz="1700" b="1" dirty="0">
                <a:solidFill>
                  <a:srgbClr val="000000"/>
                </a:solidFill>
                <a:latin typeface="Calibri"/>
                <a:ea typeface="Calibri"/>
                <a:cs typeface="Calibri"/>
                <a:sym typeface="Calibri"/>
              </a:rPr>
              <a:t>6:</a:t>
            </a:r>
            <a:r>
              <a:rPr lang="en-US" sz="1700" dirty="0">
                <a:solidFill>
                  <a:srgbClr val="000000"/>
                </a:solidFill>
                <a:latin typeface="Calibri"/>
                <a:ea typeface="Calibri"/>
                <a:cs typeface="Calibri"/>
                <a:sym typeface="Calibri"/>
              </a:rPr>
              <a:t> </a:t>
            </a:r>
            <a:r>
              <a:rPr lang="mk-MK" sz="1700" dirty="0">
                <a:solidFill>
                  <a:schemeClr val="dk1"/>
                </a:solidFill>
                <a:latin typeface="Calibri"/>
                <a:ea typeface="Calibri"/>
                <a:cs typeface="Calibri"/>
                <a:sym typeface="Calibri"/>
              </a:rPr>
              <a:t>Терминот </a:t>
            </a:r>
            <a:r>
              <a:rPr lang="mk-MK" sz="1700" dirty="0" smtClean="0">
                <a:solidFill>
                  <a:schemeClr val="dk1"/>
                </a:solidFill>
                <a:latin typeface="Calibri"/>
                <a:ea typeface="Calibri"/>
                <a:cs typeface="Calibri"/>
                <a:sym typeface="Calibri"/>
              </a:rPr>
              <a:t>„осигурување“ </a:t>
            </a:r>
            <a:r>
              <a:rPr lang="mk-MK" sz="1700" dirty="0">
                <a:solidFill>
                  <a:schemeClr val="dk1"/>
                </a:solidFill>
                <a:latin typeface="Calibri"/>
                <a:ea typeface="Calibri"/>
                <a:cs typeface="Calibri"/>
                <a:sym typeface="Calibri"/>
              </a:rPr>
              <a:t>се однесува на чекорите што луѓето ги преземаат за да ги трошат своите заштеди</a:t>
            </a:r>
            <a:r>
              <a:rPr lang="en-US" sz="1700" dirty="0" smtClean="0">
                <a:solidFill>
                  <a:schemeClr val="dk1"/>
                </a:solidFill>
                <a:latin typeface="Calibri"/>
                <a:ea typeface="Calibri"/>
                <a:cs typeface="Calibri"/>
                <a:sym typeface="Calibri"/>
              </a:rPr>
              <a:t>. </a:t>
            </a:r>
            <a:endParaRPr sz="1700" dirty="0">
              <a:latin typeface="Calibri"/>
              <a:ea typeface="Calibri"/>
              <a:cs typeface="Calibri"/>
              <a:sym typeface="Calibri"/>
            </a:endParaRPr>
          </a:p>
          <a:p>
            <a:pPr marL="342900" lvl="0" indent="-336550">
              <a:buClr>
                <a:schemeClr val="dk1"/>
              </a:buClr>
              <a:buSzPts val="1700"/>
              <a:buFont typeface="Calibri"/>
              <a:buAutoNum type="alphaUcPeriod"/>
            </a:pPr>
            <a:r>
              <a:rPr lang="mk-MK" sz="1700" dirty="0">
                <a:solidFill>
                  <a:schemeClr val="dk1"/>
                </a:solidFill>
                <a:latin typeface="Calibri"/>
                <a:ea typeface="Calibri"/>
                <a:cs typeface="Calibri"/>
                <a:sym typeface="Calibri"/>
              </a:rPr>
              <a:t>Точно   Б. Неточно   В. Не сум сигурен/на</a:t>
            </a:r>
            <a:endParaRPr lang="mk-MK" sz="1700" dirty="0">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Google Shape;326;p18"/>
          <p:cNvPicPr preferRelativeResize="0"/>
          <p:nvPr/>
        </p:nvPicPr>
        <p:blipFill rotWithShape="1">
          <a:blip r:embed="rId3">
            <a:alphaModFix/>
          </a:blip>
          <a:srcRect/>
          <a:stretch/>
        </p:blipFill>
        <p:spPr>
          <a:xfrm>
            <a:off x="0" y="321"/>
            <a:ext cx="9144000" cy="5142857"/>
          </a:xfrm>
          <a:prstGeom prst="rect">
            <a:avLst/>
          </a:prstGeom>
          <a:noFill/>
          <a:ln>
            <a:noFill/>
          </a:ln>
        </p:spPr>
      </p:pic>
      <p:sp>
        <p:nvSpPr>
          <p:cNvPr id="327" name="Google Shape;327;p18"/>
          <p:cNvSpPr txBox="1"/>
          <p:nvPr/>
        </p:nvSpPr>
        <p:spPr>
          <a:xfrm>
            <a:off x="1851024" y="1957684"/>
            <a:ext cx="4954500" cy="240061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mk-MK" sz="3000" b="1" dirty="0" smtClean="0">
                <a:solidFill>
                  <a:schemeClr val="dk1"/>
                </a:solidFill>
                <a:latin typeface="Calibri"/>
                <a:ea typeface="Calibri"/>
                <a:cs typeface="Calibri"/>
                <a:sym typeface="Calibri"/>
              </a:rPr>
              <a:t>ПРОДОЛЖУВА</a:t>
            </a:r>
            <a:r>
              <a:rPr lang="en-US" sz="3000" b="1" dirty="0" smtClean="0">
                <a:solidFill>
                  <a:schemeClr val="dk1"/>
                </a:solidFill>
                <a:latin typeface="Calibri"/>
                <a:ea typeface="Calibri"/>
                <a:cs typeface="Calibri"/>
                <a:sym typeface="Calibri"/>
              </a:rPr>
              <a:t>..</a:t>
            </a:r>
            <a:endParaRPr sz="3000" dirty="0"/>
          </a:p>
          <a:p>
            <a:pPr marL="0" marR="0" lvl="0" indent="0" algn="ctr" rtl="0">
              <a:spcBef>
                <a:spcPts val="0"/>
              </a:spcBef>
              <a:spcAft>
                <a:spcPts val="0"/>
              </a:spcAft>
              <a:buNone/>
            </a:pPr>
            <a:endParaRPr sz="3000" b="1" dirty="0">
              <a:solidFill>
                <a:schemeClr val="dk1"/>
              </a:solidFill>
              <a:latin typeface="Calibri"/>
              <a:ea typeface="Calibri"/>
              <a:cs typeface="Calibri"/>
              <a:sym typeface="Calibri"/>
            </a:endParaRPr>
          </a:p>
          <a:p>
            <a:pPr marL="0" marR="0" lvl="0" indent="0" algn="ctr" rtl="0">
              <a:spcBef>
                <a:spcPts val="0"/>
              </a:spcBef>
              <a:spcAft>
                <a:spcPts val="0"/>
              </a:spcAft>
              <a:buNone/>
            </a:pPr>
            <a:r>
              <a:rPr lang="mk-MK" sz="3000" b="1" dirty="0" smtClean="0">
                <a:solidFill>
                  <a:schemeClr val="dk1"/>
                </a:solidFill>
                <a:latin typeface="Calibri"/>
                <a:ea typeface="Calibri"/>
                <a:cs typeface="Calibri"/>
                <a:sym typeface="Calibri"/>
              </a:rPr>
              <a:t>МОДУЛ</a:t>
            </a:r>
            <a:r>
              <a:rPr lang="en-US" sz="3000" b="1" dirty="0" smtClean="0">
                <a:solidFill>
                  <a:schemeClr val="dk1"/>
                </a:solidFill>
                <a:latin typeface="Calibri"/>
                <a:ea typeface="Calibri"/>
                <a:cs typeface="Calibri"/>
                <a:sym typeface="Calibri"/>
              </a:rPr>
              <a:t> 3:  </a:t>
            </a:r>
            <a:r>
              <a:rPr lang="mk-MK" sz="3000" b="1" dirty="0" smtClean="0">
                <a:solidFill>
                  <a:schemeClr val="dk1"/>
                </a:solidFill>
                <a:latin typeface="Calibri"/>
                <a:ea typeface="Calibri"/>
                <a:cs typeface="Calibri"/>
                <a:sym typeface="Calibri"/>
              </a:rPr>
              <a:t>ОСНОВНИ ФИНАНСИСКИ УСЛУГИ – ПРЕГЛЕД</a:t>
            </a:r>
            <a:r>
              <a:rPr lang="en-US" sz="3000" b="1" dirty="0" smtClean="0">
                <a:solidFill>
                  <a:schemeClr val="dk1"/>
                </a:solidFill>
                <a:latin typeface="Calibri"/>
                <a:ea typeface="Calibri"/>
                <a:cs typeface="Calibri"/>
                <a:sym typeface="Calibri"/>
              </a:rPr>
              <a:t> </a:t>
            </a:r>
            <a:endParaRPr sz="3000" b="1" dirty="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332" name="Google Shape;332;p19"/>
          <p:cNvPicPr preferRelativeResize="0"/>
          <p:nvPr/>
        </p:nvPicPr>
        <p:blipFill rotWithShape="1">
          <a:blip r:embed="rId3">
            <a:alphaModFix/>
          </a:blip>
          <a:srcRect/>
          <a:stretch/>
        </p:blipFill>
        <p:spPr>
          <a:xfrm>
            <a:off x="0" y="321"/>
            <a:ext cx="9144000" cy="514285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g23dfb39c1d0_0_1"/>
          <p:cNvPicPr preferRelativeResize="0"/>
          <p:nvPr/>
        </p:nvPicPr>
        <p:blipFill rotWithShape="1">
          <a:blip r:embed="rId3">
            <a:alphaModFix/>
          </a:blip>
          <a:srcRect/>
          <a:stretch/>
        </p:blipFill>
        <p:spPr>
          <a:xfrm>
            <a:off x="0" y="-21451"/>
            <a:ext cx="9143998" cy="5142858"/>
          </a:xfrm>
          <a:prstGeom prst="rect">
            <a:avLst/>
          </a:prstGeom>
          <a:noFill/>
          <a:ln>
            <a:noFill/>
          </a:ln>
        </p:spPr>
      </p:pic>
      <p:pic>
        <p:nvPicPr>
          <p:cNvPr id="2" name="Picture 1"/>
          <p:cNvPicPr>
            <a:picLocks noChangeAspect="1"/>
          </p:cNvPicPr>
          <p:nvPr/>
        </p:nvPicPr>
        <p:blipFill>
          <a:blip r:embed="rId4"/>
          <a:stretch>
            <a:fillRect/>
          </a:stretch>
        </p:blipFill>
        <p:spPr>
          <a:xfrm>
            <a:off x="179462" y="950139"/>
            <a:ext cx="8541236" cy="1731414"/>
          </a:xfrm>
          <a:prstGeom prst="rect">
            <a:avLst/>
          </a:prstGeom>
        </p:spPr>
      </p:pic>
      <p:sp>
        <p:nvSpPr>
          <p:cNvPr id="4" name="Rectangle 3"/>
          <p:cNvSpPr/>
          <p:nvPr/>
        </p:nvSpPr>
        <p:spPr>
          <a:xfrm>
            <a:off x="1670304" y="3103771"/>
            <a:ext cx="7147930" cy="1569660"/>
          </a:xfrm>
          <a:prstGeom prst="rect">
            <a:avLst/>
          </a:prstGeom>
        </p:spPr>
        <p:txBody>
          <a:bodyPr wrap="square">
            <a:spAutoFit/>
          </a:bodyPr>
          <a:lstStyle/>
          <a:p>
            <a:r>
              <a:rPr lang="mk-MK" sz="2400" b="1" dirty="0">
                <a:latin typeface="Calibri" panose="020F0502020204030204" pitchFamily="34" charset="0"/>
                <a:cs typeface="Calibri" panose="020F0502020204030204" pitchFamily="34" charset="0"/>
              </a:rPr>
              <a:t>„Парите, како и емоциите, се нешто што мора да го контролирате за да го одржите вашиот живот на вистинскиот пат“. </a:t>
            </a:r>
            <a:endParaRPr lang="mk-MK" sz="2400" b="1" dirty="0" smtClean="0">
              <a:latin typeface="Calibri" panose="020F0502020204030204" pitchFamily="34" charset="0"/>
              <a:cs typeface="Calibri" panose="020F0502020204030204" pitchFamily="34" charset="0"/>
            </a:endParaRPr>
          </a:p>
          <a:p>
            <a:pPr algn="r"/>
            <a:r>
              <a:rPr lang="mk-MK" sz="2400" b="1" dirty="0" smtClean="0">
                <a:latin typeface="Calibri" panose="020F0502020204030204" pitchFamily="34" charset="0"/>
                <a:cs typeface="Calibri" panose="020F0502020204030204" pitchFamily="34" charset="0"/>
              </a:rPr>
              <a:t>Наташа </a:t>
            </a:r>
            <a:r>
              <a:rPr lang="mk-MK" sz="2400" b="1" dirty="0">
                <a:latin typeface="Calibri" panose="020F0502020204030204" pitchFamily="34" charset="0"/>
                <a:cs typeface="Calibri" panose="020F0502020204030204" pitchFamily="34" charset="0"/>
              </a:rPr>
              <a:t>Мунсон</a:t>
            </a:r>
            <a:endParaRPr lang="en-GB"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74758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3"/>
          <p:cNvPicPr preferRelativeResize="0"/>
          <p:nvPr/>
        </p:nvPicPr>
        <p:blipFill rotWithShape="1">
          <a:blip r:embed="rId3">
            <a:alphaModFix/>
          </a:blip>
          <a:srcRect/>
          <a:stretch/>
        </p:blipFill>
        <p:spPr>
          <a:xfrm>
            <a:off x="0" y="-25921"/>
            <a:ext cx="9143998" cy="5142858"/>
          </a:xfrm>
          <a:prstGeom prst="rect">
            <a:avLst/>
          </a:prstGeom>
          <a:noFill/>
          <a:ln>
            <a:noFill/>
          </a:ln>
        </p:spPr>
      </p:pic>
      <p:sp>
        <p:nvSpPr>
          <p:cNvPr id="126" name="Google Shape;126;p3"/>
          <p:cNvSpPr txBox="1"/>
          <p:nvPr/>
        </p:nvSpPr>
        <p:spPr>
          <a:xfrm>
            <a:off x="326249" y="966381"/>
            <a:ext cx="8491500" cy="4016444"/>
          </a:xfrm>
          <a:prstGeom prst="rect">
            <a:avLst/>
          </a:prstGeom>
          <a:noFill/>
          <a:ln>
            <a:noFill/>
          </a:ln>
        </p:spPr>
        <p:txBody>
          <a:bodyPr spcFirstLastPara="1" wrap="square" lIns="91425" tIns="45700" rIns="91425" bIns="45700" anchor="t" anchorCtr="0">
            <a:spAutoFit/>
          </a:bodyPr>
          <a:lstStyle/>
          <a:p>
            <a:pPr lvl="0"/>
            <a:r>
              <a:rPr lang="mk-MK" sz="1700" b="1" dirty="0">
                <a:solidFill>
                  <a:schemeClr val="dk1"/>
                </a:solidFill>
                <a:latin typeface="Calibri"/>
                <a:ea typeface="Calibri"/>
                <a:cs typeface="Calibri"/>
                <a:sym typeface="Calibri"/>
              </a:rPr>
              <a:t>Во денешната сесија ќе ги обработиме следните теми</a:t>
            </a:r>
            <a:r>
              <a:rPr lang="mk-MK" sz="1700" b="1" dirty="0" smtClean="0">
                <a:solidFill>
                  <a:schemeClr val="dk1"/>
                </a:solidFill>
                <a:latin typeface="Calibri"/>
                <a:ea typeface="Calibri"/>
                <a:cs typeface="Calibri"/>
                <a:sym typeface="Calibri"/>
              </a:rPr>
              <a:t>:</a:t>
            </a:r>
          </a:p>
          <a:p>
            <a:pPr lvl="0"/>
            <a:endParaRPr lang="mk-MK" sz="1700" dirty="0" smtClean="0">
              <a:solidFill>
                <a:schemeClr val="dk1"/>
              </a:solidFill>
              <a:latin typeface="Calibri"/>
              <a:ea typeface="Calibri"/>
              <a:cs typeface="Calibri"/>
              <a:sym typeface="Calibri"/>
            </a:endParaRPr>
          </a:p>
          <a:p>
            <a:pPr marL="285750" lvl="0" indent="-285750">
              <a:buFont typeface="Arial" panose="020B0604020202020204" pitchFamily="34" charset="0"/>
              <a:buChar char="•"/>
            </a:pPr>
            <a:r>
              <a:rPr lang="mk-MK" sz="1700" b="1" dirty="0" smtClean="0">
                <a:solidFill>
                  <a:schemeClr val="dk1"/>
                </a:solidFill>
                <a:latin typeface="Calibri"/>
                <a:ea typeface="Calibri"/>
                <a:cs typeface="Calibri"/>
                <a:sym typeface="Calibri"/>
              </a:rPr>
              <a:t>Клучни </a:t>
            </a:r>
            <a:r>
              <a:rPr lang="mk-MK" sz="1700" b="1" dirty="0">
                <a:solidFill>
                  <a:schemeClr val="dk1"/>
                </a:solidFill>
                <a:latin typeface="Calibri"/>
                <a:ea typeface="Calibri"/>
                <a:cs typeface="Calibri"/>
                <a:sym typeface="Calibri"/>
              </a:rPr>
              <a:t>аспекти на личните </a:t>
            </a:r>
            <a:r>
              <a:rPr lang="mk-MK" sz="1700" b="1" dirty="0" smtClean="0">
                <a:solidFill>
                  <a:schemeClr val="dk1"/>
                </a:solidFill>
                <a:latin typeface="Calibri"/>
                <a:ea typeface="Calibri"/>
                <a:cs typeface="Calibri"/>
                <a:sym typeface="Calibri"/>
              </a:rPr>
              <a:t>финансии</a:t>
            </a:r>
            <a:r>
              <a:rPr lang="mk-MK" sz="1700" dirty="0" smtClean="0">
                <a:solidFill>
                  <a:schemeClr val="dk1"/>
                </a:solidFill>
                <a:latin typeface="Calibri"/>
                <a:ea typeface="Calibri"/>
                <a:cs typeface="Calibri"/>
                <a:sym typeface="Calibri"/>
              </a:rPr>
              <a:t>: </a:t>
            </a:r>
            <a:r>
              <a:rPr lang="mk-MK" sz="1700" dirty="0">
                <a:solidFill>
                  <a:schemeClr val="dk1"/>
                </a:solidFill>
                <a:latin typeface="Calibri"/>
                <a:ea typeface="Calibri"/>
                <a:cs typeface="Calibri"/>
                <a:sym typeface="Calibri"/>
              </a:rPr>
              <a:t>Оваа тема ги опфаќа основните елементи и принципи на личните финансии. Ги истражува клучните аспекти како што се буџетирање, штедење, инвестирање, управување со долгот, осигурување, планирање за </a:t>
            </a:r>
            <a:r>
              <a:rPr lang="mk-MK" sz="1700" dirty="0" smtClean="0">
                <a:solidFill>
                  <a:schemeClr val="dk1"/>
                </a:solidFill>
                <a:latin typeface="Calibri"/>
                <a:ea typeface="Calibri"/>
                <a:cs typeface="Calibri"/>
                <a:sym typeface="Calibri"/>
              </a:rPr>
              <a:t>пензионирање и сл.</a:t>
            </a:r>
          </a:p>
          <a:p>
            <a:pPr marL="285750" lvl="0" indent="-285750">
              <a:buFont typeface="Arial" panose="020B0604020202020204" pitchFamily="34" charset="0"/>
              <a:buChar char="•"/>
            </a:pPr>
            <a:r>
              <a:rPr lang="mk-MK" sz="1700" b="1" dirty="0" smtClean="0">
                <a:solidFill>
                  <a:schemeClr val="dk1"/>
                </a:solidFill>
                <a:latin typeface="Calibri"/>
                <a:ea typeface="Calibri"/>
                <a:cs typeface="Calibri"/>
                <a:sym typeface="Calibri"/>
              </a:rPr>
              <a:t>Планирање </a:t>
            </a:r>
            <a:r>
              <a:rPr lang="mk-MK" sz="1700" b="1" dirty="0">
                <a:solidFill>
                  <a:schemeClr val="dk1"/>
                </a:solidFill>
                <a:latin typeface="Calibri"/>
                <a:ea typeface="Calibri"/>
                <a:cs typeface="Calibri"/>
                <a:sym typeface="Calibri"/>
              </a:rPr>
              <a:t>на лични финансии </a:t>
            </a:r>
            <a:r>
              <a:rPr lang="mk-MK" sz="1700" b="1" dirty="0" smtClean="0">
                <a:solidFill>
                  <a:schemeClr val="dk1"/>
                </a:solidFill>
                <a:latin typeface="Calibri"/>
                <a:ea typeface="Calibri"/>
                <a:cs typeface="Calibri"/>
                <a:sym typeface="Calibri"/>
              </a:rPr>
              <a:t>- </a:t>
            </a:r>
            <a:r>
              <a:rPr lang="mk-MK" sz="1700" dirty="0" smtClean="0">
                <a:solidFill>
                  <a:schemeClr val="dk1"/>
                </a:solidFill>
                <a:latin typeface="Calibri"/>
                <a:ea typeface="Calibri"/>
                <a:cs typeface="Calibri"/>
                <a:sym typeface="Calibri"/>
              </a:rPr>
              <a:t>Планирањето </a:t>
            </a:r>
            <a:r>
              <a:rPr lang="mk-MK" sz="1700" dirty="0">
                <a:solidFill>
                  <a:schemeClr val="dk1"/>
                </a:solidFill>
                <a:latin typeface="Calibri"/>
                <a:ea typeface="Calibri"/>
                <a:cs typeface="Calibri"/>
                <a:sym typeface="Calibri"/>
              </a:rPr>
              <a:t>на личните финансии вклучува процес на креирање стратешки патоказ за управување со вашите пари и постигнување на вашите финансиски цели. Тоа опфаќа поставување финансиски цели, креирање буџет, следење на трошоците, заштеда за итни случаи и идни потреби, мудро инвестирање, управување со долгот </a:t>
            </a:r>
            <a:r>
              <a:rPr lang="mk-MK" sz="1700" dirty="0" smtClean="0">
                <a:solidFill>
                  <a:schemeClr val="dk1"/>
                </a:solidFill>
                <a:latin typeface="Calibri"/>
                <a:ea typeface="Calibri"/>
                <a:cs typeface="Calibri"/>
                <a:sym typeface="Calibri"/>
              </a:rPr>
              <a:t>и сл.</a:t>
            </a:r>
          </a:p>
          <a:p>
            <a:pPr marL="285750" lvl="0" indent="-285750">
              <a:buFont typeface="Arial" panose="020B0604020202020204" pitchFamily="34" charset="0"/>
              <a:buChar char="•"/>
            </a:pPr>
            <a:r>
              <a:rPr lang="mk-MK" sz="1700" b="1" dirty="0" smtClean="0">
                <a:solidFill>
                  <a:schemeClr val="dk1"/>
                </a:solidFill>
                <a:latin typeface="Calibri"/>
                <a:ea typeface="Calibri"/>
                <a:cs typeface="Calibri"/>
                <a:sym typeface="Calibri"/>
              </a:rPr>
              <a:t>Совети </a:t>
            </a:r>
            <a:r>
              <a:rPr lang="mk-MK" sz="1700" b="1" dirty="0">
                <a:solidFill>
                  <a:schemeClr val="dk1"/>
                </a:solidFill>
                <a:latin typeface="Calibri"/>
                <a:ea typeface="Calibri"/>
                <a:cs typeface="Calibri"/>
                <a:sym typeface="Calibri"/>
              </a:rPr>
              <a:t>и трикови за лични </a:t>
            </a:r>
            <a:r>
              <a:rPr lang="mk-MK" sz="1700" b="1" dirty="0" smtClean="0">
                <a:solidFill>
                  <a:schemeClr val="dk1"/>
                </a:solidFill>
                <a:latin typeface="Calibri"/>
                <a:ea typeface="Calibri"/>
                <a:cs typeface="Calibri"/>
                <a:sym typeface="Calibri"/>
              </a:rPr>
              <a:t>финансии: </a:t>
            </a:r>
            <a:r>
              <a:rPr lang="mk-MK" sz="1700" dirty="0">
                <a:solidFill>
                  <a:schemeClr val="dk1"/>
                </a:solidFill>
                <a:latin typeface="Calibri"/>
                <a:ea typeface="Calibri"/>
                <a:cs typeface="Calibri"/>
                <a:sym typeface="Calibri"/>
              </a:rPr>
              <a:t>оваа тема дава практични и остварливи совети за подобрување на вашето лично финансиско управување. </a:t>
            </a:r>
            <a:r>
              <a:rPr lang="mk-MK" sz="1700" dirty="0" smtClean="0">
                <a:solidFill>
                  <a:schemeClr val="dk1"/>
                </a:solidFill>
                <a:latin typeface="Calibri"/>
                <a:ea typeface="Calibri"/>
                <a:cs typeface="Calibri"/>
                <a:sym typeface="Calibri"/>
              </a:rPr>
              <a:t>Овој дел опфаќа </a:t>
            </a:r>
            <a:r>
              <a:rPr lang="mk-MK" sz="1700" dirty="0">
                <a:solidFill>
                  <a:schemeClr val="dk1"/>
                </a:solidFill>
                <a:latin typeface="Calibri"/>
                <a:ea typeface="Calibri"/>
                <a:cs typeface="Calibri"/>
                <a:sym typeface="Calibri"/>
              </a:rPr>
              <a:t>стратегии, техники и најдобри практики за донесување </a:t>
            </a:r>
            <a:r>
              <a:rPr lang="mk-MK" sz="1700" dirty="0" smtClean="0">
                <a:solidFill>
                  <a:schemeClr val="dk1"/>
                </a:solidFill>
                <a:latin typeface="Calibri"/>
                <a:ea typeface="Calibri"/>
                <a:cs typeface="Calibri"/>
                <a:sym typeface="Calibri"/>
              </a:rPr>
              <a:t>финансиски одлуки врз основа на релевантни информации.</a:t>
            </a:r>
            <a:endParaRPr sz="1700"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4"/>
          <p:cNvPicPr preferRelativeResize="0"/>
          <p:nvPr/>
        </p:nvPicPr>
        <p:blipFill rotWithShape="1">
          <a:blip r:embed="rId3">
            <a:alphaModFix/>
          </a:blip>
          <a:srcRect/>
          <a:stretch/>
        </p:blipFill>
        <p:spPr>
          <a:xfrm>
            <a:off x="0" y="643"/>
            <a:ext cx="9143998" cy="5142858"/>
          </a:xfrm>
          <a:prstGeom prst="rect">
            <a:avLst/>
          </a:prstGeom>
          <a:noFill/>
          <a:ln>
            <a:noFill/>
          </a:ln>
        </p:spPr>
      </p:pic>
      <p:sp>
        <p:nvSpPr>
          <p:cNvPr id="133" name="Google Shape;133;p4"/>
          <p:cNvSpPr/>
          <p:nvPr/>
        </p:nvSpPr>
        <p:spPr>
          <a:xfrm>
            <a:off x="510749" y="1097175"/>
            <a:ext cx="6828000" cy="1154122"/>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SzPts val="1100"/>
              <a:buNone/>
            </a:pPr>
            <a:r>
              <a:rPr lang="mk-MK" sz="3000" b="1" dirty="0" smtClean="0">
                <a:solidFill>
                  <a:schemeClr val="dk1"/>
                </a:solidFill>
                <a:latin typeface="Calibri"/>
                <a:ea typeface="Calibri"/>
                <a:cs typeface="Calibri"/>
                <a:sym typeface="Calibri"/>
              </a:rPr>
              <a:t>ДЕЛ</a:t>
            </a:r>
            <a:r>
              <a:rPr lang="en-US" sz="3000" b="1" dirty="0" smtClean="0">
                <a:solidFill>
                  <a:schemeClr val="dk1"/>
                </a:solidFill>
                <a:latin typeface="Calibri"/>
                <a:ea typeface="Calibri"/>
                <a:cs typeface="Calibri"/>
                <a:sym typeface="Calibri"/>
              </a:rPr>
              <a:t> </a:t>
            </a:r>
            <a:r>
              <a:rPr lang="en-US" sz="3000" b="1" dirty="0">
                <a:solidFill>
                  <a:schemeClr val="dk1"/>
                </a:solidFill>
                <a:latin typeface="Calibri"/>
                <a:ea typeface="Calibri"/>
                <a:cs typeface="Calibri"/>
                <a:sym typeface="Calibri"/>
              </a:rPr>
              <a:t>1. </a:t>
            </a:r>
            <a:endParaRPr sz="3000" b="1" dirty="0">
              <a:solidFill>
                <a:schemeClr val="dk1"/>
              </a:solidFill>
              <a:latin typeface="Calibri"/>
              <a:ea typeface="Calibri"/>
              <a:cs typeface="Calibri"/>
              <a:sym typeface="Calibri"/>
            </a:endParaRPr>
          </a:p>
          <a:p>
            <a:pPr lvl="0">
              <a:lnSpc>
                <a:spcPct val="115000"/>
              </a:lnSpc>
              <a:buClr>
                <a:schemeClr val="dk1"/>
              </a:buClr>
              <a:buSzPts val="1100"/>
            </a:pPr>
            <a:r>
              <a:rPr lang="mk-MK" sz="3000" b="1" dirty="0">
                <a:solidFill>
                  <a:schemeClr val="dk1"/>
                </a:solidFill>
                <a:latin typeface="Calibri"/>
                <a:ea typeface="Calibri"/>
                <a:cs typeface="Calibri"/>
                <a:sym typeface="Calibri"/>
              </a:rPr>
              <a:t>Клучни аспекти на личните финансии</a:t>
            </a:r>
            <a:endParaRPr sz="1800" dirty="0">
              <a:solidFill>
                <a:schemeClr val="dk1"/>
              </a:solidFill>
              <a:latin typeface="Calibri"/>
              <a:ea typeface="Calibri"/>
              <a:cs typeface="Calibri"/>
              <a:sym typeface="Calibri"/>
            </a:endParaRPr>
          </a:p>
        </p:txBody>
      </p:sp>
      <p:pic>
        <p:nvPicPr>
          <p:cNvPr id="134" name="Google Shape;134;p4"/>
          <p:cNvPicPr preferRelativeResize="0"/>
          <p:nvPr/>
        </p:nvPicPr>
        <p:blipFill>
          <a:blip r:embed="rId4">
            <a:alphaModFix/>
          </a:blip>
          <a:stretch>
            <a:fillRect/>
          </a:stretch>
        </p:blipFill>
        <p:spPr>
          <a:xfrm>
            <a:off x="4340300" y="2311650"/>
            <a:ext cx="4539324" cy="2554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g23dfb39c1d0_0_22"/>
          <p:cNvPicPr preferRelativeResize="0"/>
          <p:nvPr/>
        </p:nvPicPr>
        <p:blipFill rotWithShape="1">
          <a:blip r:embed="rId3">
            <a:alphaModFix/>
          </a:blip>
          <a:srcRect/>
          <a:stretch/>
        </p:blipFill>
        <p:spPr>
          <a:xfrm>
            <a:off x="0" y="643"/>
            <a:ext cx="9143998" cy="5142858"/>
          </a:xfrm>
          <a:prstGeom prst="rect">
            <a:avLst/>
          </a:prstGeom>
          <a:noFill/>
          <a:ln>
            <a:noFill/>
          </a:ln>
        </p:spPr>
      </p:pic>
      <p:sp>
        <p:nvSpPr>
          <p:cNvPr id="141" name="Google Shape;141;g23dfb39c1d0_0_22"/>
          <p:cNvSpPr/>
          <p:nvPr/>
        </p:nvSpPr>
        <p:spPr>
          <a:xfrm>
            <a:off x="436250" y="1284700"/>
            <a:ext cx="8163900" cy="3383700"/>
          </a:xfrm>
          <a:prstGeom prst="rect">
            <a:avLst/>
          </a:prstGeom>
          <a:noFill/>
          <a:ln>
            <a:noFill/>
          </a:ln>
        </p:spPr>
        <p:txBody>
          <a:bodyPr spcFirstLastPara="1" wrap="square" lIns="91425" tIns="45700" rIns="91425" bIns="45700" anchor="t" anchorCtr="0">
            <a:noAutofit/>
          </a:bodyPr>
          <a:lstStyle/>
          <a:p>
            <a:pPr lvl="0" algn="just">
              <a:lnSpc>
                <a:spcPct val="115000"/>
              </a:lnSpc>
              <a:buSzPts val="1100"/>
            </a:pPr>
            <a:r>
              <a:rPr lang="mk-MK" sz="1700" b="1" dirty="0" smtClean="0">
                <a:solidFill>
                  <a:schemeClr val="dk1"/>
                </a:solidFill>
                <a:latin typeface="Calibri"/>
                <a:ea typeface="Calibri"/>
                <a:cs typeface="Calibri"/>
                <a:sym typeface="Calibri"/>
              </a:rPr>
              <a:t>Во </a:t>
            </a:r>
            <a:r>
              <a:rPr lang="mk-MK" sz="1700" b="1" dirty="0">
                <a:solidFill>
                  <a:schemeClr val="dk1"/>
                </a:solidFill>
                <a:latin typeface="Calibri"/>
                <a:ea typeface="Calibri"/>
                <a:cs typeface="Calibri"/>
                <a:sym typeface="Calibri"/>
              </a:rPr>
              <a:t>овој дел, ќе елаборираме неколку клучни поими кога станува збор за личните финансии. </a:t>
            </a:r>
            <a:endParaRPr lang="en-GB" sz="1700" b="1" dirty="0" smtClean="0">
              <a:solidFill>
                <a:schemeClr val="dk1"/>
              </a:solidFill>
              <a:latin typeface="Calibri"/>
              <a:ea typeface="Calibri"/>
              <a:cs typeface="Calibri"/>
              <a:sym typeface="Calibri"/>
            </a:endParaRPr>
          </a:p>
          <a:p>
            <a:pPr lvl="0" algn="just">
              <a:lnSpc>
                <a:spcPct val="115000"/>
              </a:lnSpc>
              <a:buSzPts val="1100"/>
            </a:pPr>
            <a:r>
              <a:rPr lang="mk-MK" sz="1700" dirty="0" smtClean="0">
                <a:solidFill>
                  <a:schemeClr val="dk1"/>
                </a:solidFill>
                <a:latin typeface="Calibri"/>
                <a:ea typeface="Calibri"/>
                <a:cs typeface="Calibri"/>
                <a:sym typeface="Calibri"/>
              </a:rPr>
              <a:t>Некои </a:t>
            </a:r>
            <a:r>
              <a:rPr lang="mk-MK" sz="1700" dirty="0">
                <a:solidFill>
                  <a:schemeClr val="dk1"/>
                </a:solidFill>
                <a:latin typeface="Calibri"/>
                <a:ea typeface="Calibri"/>
                <a:cs typeface="Calibri"/>
                <a:sym typeface="Calibri"/>
              </a:rPr>
              <a:t>од нив можеби ви се познати од вашиот секојдневен живот или работа. Финансиите се сложен свет на концепти кои се клучни за разбирање, поради </a:t>
            </a:r>
            <a:r>
              <a:rPr lang="mk-MK" sz="1700" dirty="0" smtClean="0">
                <a:solidFill>
                  <a:schemeClr val="dk1"/>
                </a:solidFill>
                <a:latin typeface="Calibri"/>
                <a:ea typeface="Calibri"/>
                <a:cs typeface="Calibri"/>
                <a:sym typeface="Calibri"/>
              </a:rPr>
              <a:t>нашата секојдневна поврзаност со парите </a:t>
            </a:r>
            <a:r>
              <a:rPr lang="mk-MK" sz="1700" dirty="0">
                <a:solidFill>
                  <a:schemeClr val="dk1"/>
                </a:solidFill>
                <a:latin typeface="Calibri"/>
                <a:ea typeface="Calibri"/>
                <a:cs typeface="Calibri"/>
                <a:sym typeface="Calibri"/>
              </a:rPr>
              <a:t>(ова може да се најде во модулот 3). Л</a:t>
            </a:r>
            <a:r>
              <a:rPr lang="mk-MK" sz="1700" dirty="0" smtClean="0">
                <a:solidFill>
                  <a:schemeClr val="dk1"/>
                </a:solidFill>
                <a:latin typeface="Calibri"/>
                <a:ea typeface="Calibri"/>
                <a:cs typeface="Calibri"/>
                <a:sym typeface="Calibri"/>
              </a:rPr>
              <a:t>ичните финансии имаат големо влијание во </a:t>
            </a:r>
            <a:r>
              <a:rPr lang="mk-MK" sz="1700" dirty="0">
                <a:solidFill>
                  <a:schemeClr val="dk1"/>
                </a:solidFill>
                <a:latin typeface="Calibri"/>
                <a:ea typeface="Calibri"/>
                <a:cs typeface="Calibri"/>
                <a:sym typeface="Calibri"/>
              </a:rPr>
              <a:t>нашите животи и можат да бидат корисни не само на </a:t>
            </a:r>
            <a:r>
              <a:rPr lang="mk-MK" sz="1700" dirty="0" smtClean="0">
                <a:solidFill>
                  <a:schemeClr val="dk1"/>
                </a:solidFill>
                <a:latin typeface="Calibri"/>
                <a:ea typeface="Calibri"/>
                <a:cs typeface="Calibri"/>
                <a:sym typeface="Calibri"/>
              </a:rPr>
              <a:t>од аспект на финансиската благосостојба, </a:t>
            </a:r>
            <a:r>
              <a:rPr lang="mk-MK" sz="1700" dirty="0">
                <a:solidFill>
                  <a:schemeClr val="dk1"/>
                </a:solidFill>
                <a:latin typeface="Calibri"/>
                <a:ea typeface="Calibri"/>
                <a:cs typeface="Calibri"/>
                <a:sym typeface="Calibri"/>
              </a:rPr>
              <a:t>туку и </a:t>
            </a:r>
            <a:r>
              <a:rPr lang="mk-MK" sz="1700" dirty="0" smtClean="0">
                <a:solidFill>
                  <a:schemeClr val="dk1"/>
                </a:solidFill>
                <a:latin typeface="Calibri"/>
                <a:ea typeface="Calibri"/>
                <a:cs typeface="Calibri"/>
                <a:sym typeface="Calibri"/>
              </a:rPr>
              <a:t>за </a:t>
            </a:r>
            <a:r>
              <a:rPr lang="mk-MK" sz="1700" dirty="0">
                <a:solidFill>
                  <a:schemeClr val="dk1"/>
                </a:solidFill>
                <a:latin typeface="Calibri"/>
                <a:ea typeface="Calibri"/>
                <a:cs typeface="Calibri"/>
                <a:sym typeface="Calibri"/>
              </a:rPr>
              <a:t>организирање на </a:t>
            </a:r>
            <a:r>
              <a:rPr lang="mk-MK" sz="1700" dirty="0" smtClean="0">
                <a:solidFill>
                  <a:schemeClr val="dk1"/>
                </a:solidFill>
                <a:latin typeface="Calibri"/>
                <a:ea typeface="Calibri"/>
                <a:cs typeface="Calibri"/>
                <a:sym typeface="Calibri"/>
              </a:rPr>
              <a:t>личниот живот</a:t>
            </a:r>
            <a:r>
              <a:rPr lang="mk-MK" sz="1700" dirty="0">
                <a:solidFill>
                  <a:schemeClr val="dk1"/>
                </a:solidFill>
                <a:latin typeface="Calibri"/>
                <a:ea typeface="Calibri"/>
                <a:cs typeface="Calibri"/>
                <a:sym typeface="Calibri"/>
              </a:rPr>
              <a:t>, бидејќи </a:t>
            </a:r>
            <a:r>
              <a:rPr lang="mk-MK" sz="1700" dirty="0" smtClean="0">
                <a:solidFill>
                  <a:schemeClr val="dk1"/>
                </a:solidFill>
                <a:latin typeface="Calibri"/>
                <a:ea typeface="Calibri"/>
                <a:cs typeface="Calibri"/>
                <a:sym typeface="Calibri"/>
              </a:rPr>
              <a:t>финансиската </a:t>
            </a:r>
            <a:r>
              <a:rPr lang="mk-MK" sz="1700" dirty="0">
                <a:solidFill>
                  <a:schemeClr val="dk1"/>
                </a:solidFill>
                <a:latin typeface="Calibri"/>
                <a:ea typeface="Calibri"/>
                <a:cs typeface="Calibri"/>
                <a:sym typeface="Calibri"/>
              </a:rPr>
              <a:t>структура игра улога во повеќе аспекти </a:t>
            </a:r>
            <a:r>
              <a:rPr lang="mk-MK" sz="1700" dirty="0" smtClean="0">
                <a:solidFill>
                  <a:schemeClr val="dk1"/>
                </a:solidFill>
                <a:latin typeface="Calibri"/>
                <a:ea typeface="Calibri"/>
                <a:cs typeface="Calibri"/>
                <a:sym typeface="Calibri"/>
              </a:rPr>
              <a:t>од животот на едно лице. </a:t>
            </a:r>
            <a:r>
              <a:rPr lang="mk-MK" sz="1700" dirty="0">
                <a:solidFill>
                  <a:schemeClr val="dk1"/>
                </a:solidFill>
                <a:latin typeface="Calibri"/>
                <a:ea typeface="Calibri"/>
                <a:cs typeface="Calibri"/>
                <a:sym typeface="Calibri"/>
              </a:rPr>
              <a:t>Личните финансии вклучуваат широк спектар на активности и одговорности поврзани со управувањето со </a:t>
            </a:r>
            <a:r>
              <a:rPr lang="mk-MK" sz="1700" dirty="0" smtClean="0">
                <a:solidFill>
                  <a:schemeClr val="dk1"/>
                </a:solidFill>
                <a:latin typeface="Calibri"/>
                <a:ea typeface="Calibri"/>
                <a:cs typeface="Calibri"/>
                <a:sym typeface="Calibri"/>
              </a:rPr>
              <a:t>парите. Со изучувањето на </a:t>
            </a:r>
            <a:r>
              <a:rPr lang="mk-MK" sz="1700" dirty="0">
                <a:solidFill>
                  <a:schemeClr val="dk1"/>
                </a:solidFill>
                <a:latin typeface="Calibri"/>
                <a:ea typeface="Calibri"/>
                <a:cs typeface="Calibri"/>
                <a:sym typeface="Calibri"/>
              </a:rPr>
              <a:t>овие клучни </a:t>
            </a:r>
            <a:r>
              <a:rPr lang="mk-MK" sz="1700" dirty="0" smtClean="0">
                <a:solidFill>
                  <a:schemeClr val="dk1"/>
                </a:solidFill>
                <a:latin typeface="Calibri"/>
                <a:ea typeface="Calibri"/>
                <a:cs typeface="Calibri"/>
                <a:sym typeface="Calibri"/>
              </a:rPr>
              <a:t>аспекти, целта е подобро да се разберат </a:t>
            </a:r>
            <a:r>
              <a:rPr lang="mk-MK" sz="1700" dirty="0">
                <a:solidFill>
                  <a:schemeClr val="dk1"/>
                </a:solidFill>
                <a:latin typeface="Calibri"/>
                <a:ea typeface="Calibri"/>
                <a:cs typeface="Calibri"/>
                <a:sym typeface="Calibri"/>
              </a:rPr>
              <a:t>и </a:t>
            </a:r>
            <a:r>
              <a:rPr lang="mk-MK" sz="1700" dirty="0" smtClean="0">
                <a:solidFill>
                  <a:schemeClr val="dk1"/>
                </a:solidFill>
                <a:latin typeface="Calibri"/>
                <a:ea typeface="Calibri"/>
                <a:cs typeface="Calibri"/>
                <a:sym typeface="Calibri"/>
              </a:rPr>
              <a:t>користат личните финансии.</a:t>
            </a:r>
            <a:endParaRPr sz="17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SzPts val="1100"/>
              <a:buNone/>
            </a:pPr>
            <a:endParaRPr sz="12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SzPts val="1100"/>
              <a:buNone/>
            </a:pPr>
            <a:endParaRPr sz="12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SzPts val="1100"/>
              <a:buNone/>
            </a:pPr>
            <a:endParaRPr sz="1300" dirty="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g23dfb39c1d0_0_169"/>
          <p:cNvPicPr preferRelativeResize="0"/>
          <p:nvPr/>
        </p:nvPicPr>
        <p:blipFill rotWithShape="1">
          <a:blip r:embed="rId3">
            <a:alphaModFix/>
          </a:blip>
          <a:srcRect/>
          <a:stretch/>
        </p:blipFill>
        <p:spPr>
          <a:xfrm>
            <a:off x="0" y="643"/>
            <a:ext cx="9143998" cy="5142858"/>
          </a:xfrm>
          <a:prstGeom prst="rect">
            <a:avLst/>
          </a:prstGeom>
          <a:noFill/>
          <a:ln>
            <a:noFill/>
          </a:ln>
        </p:spPr>
      </p:pic>
      <p:sp>
        <p:nvSpPr>
          <p:cNvPr id="148" name="Google Shape;148;g23dfb39c1d0_0_169"/>
          <p:cNvSpPr/>
          <p:nvPr/>
        </p:nvSpPr>
        <p:spPr>
          <a:xfrm>
            <a:off x="436250" y="1114012"/>
            <a:ext cx="8163900" cy="3383700"/>
          </a:xfrm>
          <a:prstGeom prst="rect">
            <a:avLst/>
          </a:prstGeom>
          <a:noFill/>
          <a:ln>
            <a:noFill/>
          </a:ln>
        </p:spPr>
        <p:txBody>
          <a:bodyPr spcFirstLastPara="1" wrap="square" lIns="91425" tIns="45700" rIns="91425" bIns="45700" anchor="t" anchorCtr="0">
            <a:noAutofit/>
          </a:bodyPr>
          <a:lstStyle/>
          <a:p>
            <a:pPr lvl="0" algn="just">
              <a:lnSpc>
                <a:spcPct val="115000"/>
              </a:lnSpc>
              <a:buSzPts val="1100"/>
            </a:pPr>
            <a:r>
              <a:rPr lang="mk-MK" sz="1800" b="1" dirty="0">
                <a:solidFill>
                  <a:srgbClr val="0070C0"/>
                </a:solidFill>
                <a:latin typeface="Calibri"/>
                <a:ea typeface="Calibri"/>
                <a:cs typeface="Calibri"/>
                <a:sym typeface="Calibri"/>
              </a:rPr>
              <a:t>Што се лични финансии</a:t>
            </a:r>
            <a:r>
              <a:rPr lang="en-US" sz="1800" b="1" dirty="0" smtClean="0">
                <a:solidFill>
                  <a:srgbClr val="0070C0"/>
                </a:solidFill>
                <a:latin typeface="Calibri"/>
                <a:ea typeface="Calibri"/>
                <a:cs typeface="Calibri"/>
                <a:sym typeface="Calibri"/>
              </a:rPr>
              <a:t>? </a:t>
            </a:r>
            <a:endParaRPr sz="1800" b="1" dirty="0">
              <a:solidFill>
                <a:srgbClr val="0070C0"/>
              </a:solidFill>
              <a:latin typeface="Calibri"/>
              <a:ea typeface="Calibri"/>
              <a:cs typeface="Calibri"/>
              <a:sym typeface="Calibri"/>
            </a:endParaRPr>
          </a:p>
          <a:p>
            <a:pPr marL="0" lvl="0" indent="0" algn="just" rtl="0">
              <a:lnSpc>
                <a:spcPct val="115000"/>
              </a:lnSpc>
              <a:spcBef>
                <a:spcPts val="0"/>
              </a:spcBef>
              <a:spcAft>
                <a:spcPts val="0"/>
              </a:spcAft>
              <a:buSzPts val="1100"/>
              <a:buNone/>
            </a:pPr>
            <a:endParaRPr sz="1800" b="1" dirty="0">
              <a:solidFill>
                <a:srgbClr val="0070C0"/>
              </a:solidFill>
              <a:latin typeface="Calibri"/>
              <a:ea typeface="Calibri"/>
              <a:cs typeface="Calibri"/>
              <a:sym typeface="Calibri"/>
            </a:endParaRPr>
          </a:p>
          <a:p>
            <a:pPr lvl="0" algn="just">
              <a:lnSpc>
                <a:spcPct val="115000"/>
              </a:lnSpc>
              <a:buSzPts val="1100"/>
            </a:pPr>
            <a:r>
              <a:rPr lang="mk-MK" sz="1700" b="1" dirty="0" smtClean="0">
                <a:solidFill>
                  <a:schemeClr val="dk1"/>
                </a:solidFill>
                <a:latin typeface="Calibri"/>
                <a:ea typeface="Calibri"/>
                <a:cs typeface="Calibri"/>
                <a:sym typeface="Calibri"/>
              </a:rPr>
              <a:t>„Лични финансии“ </a:t>
            </a:r>
            <a:r>
              <a:rPr lang="mk-MK" sz="1700" b="1" dirty="0">
                <a:solidFill>
                  <a:schemeClr val="dk1"/>
                </a:solidFill>
                <a:latin typeface="Calibri"/>
                <a:ea typeface="Calibri"/>
                <a:cs typeface="Calibri"/>
                <a:sym typeface="Calibri"/>
              </a:rPr>
              <a:t>е термин кој опфаќа управување со </a:t>
            </a:r>
            <a:r>
              <a:rPr lang="mk-MK" sz="1700" b="1" dirty="0" smtClean="0">
                <a:solidFill>
                  <a:schemeClr val="dk1"/>
                </a:solidFill>
                <a:latin typeface="Calibri"/>
                <a:ea typeface="Calibri"/>
                <a:cs typeface="Calibri"/>
                <a:sym typeface="Calibri"/>
              </a:rPr>
              <a:t>сопствените </a:t>
            </a:r>
            <a:r>
              <a:rPr lang="mk-MK" sz="1700" b="1" dirty="0">
                <a:solidFill>
                  <a:schemeClr val="dk1"/>
                </a:solidFill>
                <a:latin typeface="Calibri"/>
                <a:ea typeface="Calibri"/>
                <a:cs typeface="Calibri"/>
                <a:sym typeface="Calibri"/>
              </a:rPr>
              <a:t>пари, како и штедење и инвестирање. </a:t>
            </a:r>
            <a:endParaRPr lang="en-GB" sz="1700" b="1" dirty="0" smtClean="0">
              <a:solidFill>
                <a:schemeClr val="dk1"/>
              </a:solidFill>
              <a:latin typeface="Calibri"/>
              <a:ea typeface="Calibri"/>
              <a:cs typeface="Calibri"/>
              <a:sym typeface="Calibri"/>
            </a:endParaRPr>
          </a:p>
          <a:p>
            <a:pPr lvl="0" algn="just">
              <a:lnSpc>
                <a:spcPct val="115000"/>
              </a:lnSpc>
              <a:buSzPts val="1100"/>
            </a:pPr>
            <a:r>
              <a:rPr lang="mk-MK" sz="1700" dirty="0" smtClean="0">
                <a:solidFill>
                  <a:schemeClr val="dk1"/>
                </a:solidFill>
                <a:latin typeface="Calibri"/>
                <a:ea typeface="Calibri"/>
                <a:cs typeface="Calibri"/>
                <a:sym typeface="Calibri"/>
              </a:rPr>
              <a:t>Петте </a:t>
            </a:r>
            <a:r>
              <a:rPr lang="mk-MK" sz="1700" dirty="0">
                <a:solidFill>
                  <a:schemeClr val="dk1"/>
                </a:solidFill>
                <a:latin typeface="Calibri"/>
                <a:ea typeface="Calibri"/>
                <a:cs typeface="Calibri"/>
                <a:sym typeface="Calibri"/>
              </a:rPr>
              <a:t>најважни </a:t>
            </a:r>
            <a:r>
              <a:rPr lang="mk-MK" sz="1700" dirty="0" smtClean="0">
                <a:solidFill>
                  <a:schemeClr val="dk1"/>
                </a:solidFill>
                <a:latin typeface="Calibri"/>
                <a:ea typeface="Calibri"/>
                <a:cs typeface="Calibri"/>
                <a:sym typeface="Calibri"/>
              </a:rPr>
              <a:t>сегменти </a:t>
            </a:r>
            <a:r>
              <a:rPr lang="mk-MK" sz="1700" dirty="0">
                <a:solidFill>
                  <a:schemeClr val="dk1"/>
                </a:solidFill>
                <a:latin typeface="Calibri"/>
                <a:ea typeface="Calibri"/>
                <a:cs typeface="Calibri"/>
                <a:sym typeface="Calibri"/>
              </a:rPr>
              <a:t>во </a:t>
            </a:r>
            <a:r>
              <a:rPr lang="mk-MK" sz="1700" dirty="0" smtClean="0">
                <a:solidFill>
                  <a:schemeClr val="dk1"/>
                </a:solidFill>
                <a:latin typeface="Calibri"/>
                <a:ea typeface="Calibri"/>
                <a:cs typeface="Calibri"/>
                <a:sym typeface="Calibri"/>
              </a:rPr>
              <a:t>лични </a:t>
            </a:r>
            <a:r>
              <a:rPr lang="mk-MK" sz="1700" dirty="0">
                <a:solidFill>
                  <a:schemeClr val="dk1"/>
                </a:solidFill>
                <a:latin typeface="Calibri"/>
                <a:ea typeface="Calibri"/>
                <a:cs typeface="Calibri"/>
                <a:sym typeface="Calibri"/>
              </a:rPr>
              <a:t>финансии се </a:t>
            </a:r>
            <a:endParaRPr lang="en-GB" sz="1700" dirty="0" smtClean="0">
              <a:solidFill>
                <a:schemeClr val="dk1"/>
              </a:solidFill>
              <a:latin typeface="Calibri"/>
              <a:ea typeface="Calibri"/>
              <a:cs typeface="Calibri"/>
              <a:sym typeface="Calibri"/>
            </a:endParaRPr>
          </a:p>
          <a:p>
            <a:pPr marL="285750" lvl="0" indent="-285750" algn="just">
              <a:lnSpc>
                <a:spcPct val="115000"/>
              </a:lnSpc>
              <a:buSzPts val="1100"/>
              <a:buFont typeface="Arial" panose="020B0604020202020204" pitchFamily="34" charset="0"/>
              <a:buChar char="•"/>
            </a:pPr>
            <a:r>
              <a:rPr lang="mk-MK" sz="1700" b="1" dirty="0" smtClean="0">
                <a:solidFill>
                  <a:schemeClr val="dk1"/>
                </a:solidFill>
                <a:latin typeface="Calibri"/>
                <a:ea typeface="Calibri"/>
                <a:cs typeface="Calibri"/>
                <a:sym typeface="Calibri"/>
              </a:rPr>
              <a:t>П</a:t>
            </a:r>
            <a:r>
              <a:rPr lang="mk-MK" sz="1700" b="1" dirty="0" smtClean="0">
                <a:solidFill>
                  <a:schemeClr val="dk1"/>
                </a:solidFill>
                <a:latin typeface="Calibri"/>
                <a:ea typeface="Calibri"/>
                <a:cs typeface="Calibri"/>
                <a:sym typeface="Calibri"/>
              </a:rPr>
              <a:t>риходи</a:t>
            </a:r>
            <a:endParaRPr lang="mk-MK" sz="1700" b="1" dirty="0">
              <a:solidFill>
                <a:schemeClr val="dk1"/>
              </a:solidFill>
              <a:latin typeface="Calibri"/>
              <a:ea typeface="Calibri"/>
              <a:cs typeface="Calibri"/>
              <a:sym typeface="Calibri"/>
            </a:endParaRPr>
          </a:p>
          <a:p>
            <a:pPr marL="285750" lvl="0" indent="-285750" algn="just">
              <a:lnSpc>
                <a:spcPct val="115000"/>
              </a:lnSpc>
              <a:buSzPts val="1100"/>
              <a:buFont typeface="Arial" panose="020B0604020202020204" pitchFamily="34" charset="0"/>
              <a:buChar char="•"/>
            </a:pPr>
            <a:r>
              <a:rPr lang="mk-MK" sz="1700" b="1" dirty="0" smtClean="0">
                <a:solidFill>
                  <a:schemeClr val="dk1"/>
                </a:solidFill>
                <a:latin typeface="Calibri"/>
                <a:ea typeface="Calibri"/>
                <a:cs typeface="Calibri"/>
                <a:sym typeface="Calibri"/>
              </a:rPr>
              <a:t>Заштеди</a:t>
            </a:r>
            <a:endParaRPr lang="mk-MK" sz="1700" b="1" dirty="0">
              <a:solidFill>
                <a:schemeClr val="dk1"/>
              </a:solidFill>
              <a:latin typeface="Calibri"/>
              <a:ea typeface="Calibri"/>
              <a:cs typeface="Calibri"/>
              <a:sym typeface="Calibri"/>
            </a:endParaRPr>
          </a:p>
          <a:p>
            <a:pPr marL="285750" lvl="0" indent="-285750" algn="just">
              <a:lnSpc>
                <a:spcPct val="115000"/>
              </a:lnSpc>
              <a:buSzPts val="1100"/>
              <a:buFont typeface="Arial" panose="020B0604020202020204" pitchFamily="34" charset="0"/>
              <a:buChar char="•"/>
            </a:pPr>
            <a:r>
              <a:rPr lang="mk-MK" sz="1700" b="1" dirty="0" smtClean="0">
                <a:solidFill>
                  <a:schemeClr val="dk1"/>
                </a:solidFill>
                <a:latin typeface="Calibri"/>
                <a:ea typeface="Calibri"/>
                <a:cs typeface="Calibri"/>
                <a:sym typeface="Calibri"/>
              </a:rPr>
              <a:t>Расходи</a:t>
            </a:r>
            <a:endParaRPr lang="mk-MK" sz="1700" b="1" dirty="0">
              <a:solidFill>
                <a:schemeClr val="dk1"/>
              </a:solidFill>
              <a:latin typeface="Calibri"/>
              <a:ea typeface="Calibri"/>
              <a:cs typeface="Calibri"/>
              <a:sym typeface="Calibri"/>
            </a:endParaRPr>
          </a:p>
          <a:p>
            <a:pPr marL="285750" lvl="0" indent="-285750" algn="just">
              <a:lnSpc>
                <a:spcPct val="115000"/>
              </a:lnSpc>
              <a:buSzPts val="1100"/>
              <a:buFont typeface="Arial" panose="020B0604020202020204" pitchFamily="34" charset="0"/>
              <a:buChar char="•"/>
            </a:pPr>
            <a:r>
              <a:rPr lang="mk-MK" sz="1700" b="1" dirty="0" smtClean="0">
                <a:solidFill>
                  <a:schemeClr val="dk1"/>
                </a:solidFill>
                <a:latin typeface="Calibri"/>
                <a:ea typeface="Calibri"/>
                <a:cs typeface="Calibri"/>
                <a:sym typeface="Calibri"/>
              </a:rPr>
              <a:t>Инвестиции</a:t>
            </a:r>
            <a:endParaRPr lang="mk-MK" sz="1700" b="1" dirty="0">
              <a:solidFill>
                <a:schemeClr val="dk1"/>
              </a:solidFill>
              <a:latin typeface="Calibri"/>
              <a:ea typeface="Calibri"/>
              <a:cs typeface="Calibri"/>
              <a:sym typeface="Calibri"/>
            </a:endParaRPr>
          </a:p>
          <a:p>
            <a:pPr marL="285750" lvl="0" indent="-285750" algn="just">
              <a:lnSpc>
                <a:spcPct val="115000"/>
              </a:lnSpc>
              <a:buSzPts val="1100"/>
              <a:buFont typeface="Arial" panose="020B0604020202020204" pitchFamily="34" charset="0"/>
              <a:buChar char="•"/>
            </a:pPr>
            <a:r>
              <a:rPr lang="mk-MK" sz="1700" b="1" dirty="0" smtClean="0">
                <a:solidFill>
                  <a:schemeClr val="dk1"/>
                </a:solidFill>
                <a:latin typeface="Calibri"/>
                <a:ea typeface="Calibri"/>
                <a:cs typeface="Calibri"/>
                <a:sym typeface="Calibri"/>
              </a:rPr>
              <a:t>О</a:t>
            </a:r>
            <a:r>
              <a:rPr lang="mk-MK" sz="1700" b="1" dirty="0" smtClean="0">
                <a:solidFill>
                  <a:schemeClr val="dk1"/>
                </a:solidFill>
                <a:latin typeface="Calibri"/>
                <a:ea typeface="Calibri"/>
                <a:cs typeface="Calibri"/>
                <a:sym typeface="Calibri"/>
              </a:rPr>
              <a:t>сигурување</a:t>
            </a:r>
            <a:endParaRPr lang="en-GB" sz="1700" b="1" dirty="0" smtClean="0">
              <a:solidFill>
                <a:schemeClr val="dk1"/>
              </a:solidFill>
              <a:latin typeface="Calibri"/>
              <a:ea typeface="Calibri"/>
              <a:cs typeface="Calibri"/>
              <a:sym typeface="Calibri"/>
            </a:endParaRPr>
          </a:p>
          <a:p>
            <a:pPr lvl="0" algn="just">
              <a:lnSpc>
                <a:spcPct val="115000"/>
              </a:lnSpc>
              <a:buSzPts val="1100"/>
            </a:pPr>
            <a:r>
              <a:rPr lang="mk-MK" sz="1700" dirty="0" smtClean="0">
                <a:solidFill>
                  <a:schemeClr val="dk1"/>
                </a:solidFill>
                <a:latin typeface="Calibri"/>
                <a:ea typeface="Calibri"/>
                <a:cs typeface="Calibri"/>
                <a:sym typeface="Calibri"/>
              </a:rPr>
              <a:t>Овие сегменти влијаат на финансиската благосостојба и играат </a:t>
            </a:r>
            <a:r>
              <a:rPr lang="mk-MK" sz="1700" dirty="0">
                <a:solidFill>
                  <a:schemeClr val="dk1"/>
                </a:solidFill>
                <a:latin typeface="Calibri"/>
                <a:ea typeface="Calibri"/>
                <a:cs typeface="Calibri"/>
                <a:sym typeface="Calibri"/>
              </a:rPr>
              <a:t>голема улога во </a:t>
            </a:r>
            <a:r>
              <a:rPr lang="mk-MK" sz="1700" dirty="0" smtClean="0">
                <a:solidFill>
                  <a:schemeClr val="dk1"/>
                </a:solidFill>
                <a:latin typeface="Calibri"/>
                <a:ea typeface="Calibri"/>
                <a:cs typeface="Calibri"/>
                <a:sym typeface="Calibri"/>
              </a:rPr>
              <a:t>стабилноста </a:t>
            </a:r>
            <a:r>
              <a:rPr lang="mk-MK" sz="1700" dirty="0">
                <a:solidFill>
                  <a:schemeClr val="dk1"/>
                </a:solidFill>
                <a:latin typeface="Calibri"/>
                <a:ea typeface="Calibri"/>
                <a:cs typeface="Calibri"/>
                <a:sym typeface="Calibri"/>
              </a:rPr>
              <a:t>и квалитетот на животот на поединецот.</a:t>
            </a:r>
            <a:endParaRPr sz="17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SzPts val="1100"/>
              <a:buNone/>
            </a:pPr>
            <a:endParaRPr sz="17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SzPts val="1100"/>
              <a:buNone/>
            </a:pPr>
            <a:endParaRPr sz="12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SzPts val="1100"/>
              <a:buNone/>
            </a:pPr>
            <a:endParaRPr sz="1300" dirty="0">
              <a:solidFill>
                <a:schemeClr val="dk1"/>
              </a:solidFill>
              <a:latin typeface="Calibri"/>
              <a:ea typeface="Calibri"/>
              <a:cs typeface="Calibri"/>
              <a:sym typeface="Calibri"/>
            </a:endParaRPr>
          </a:p>
        </p:txBody>
      </p:sp>
      <p:pic>
        <p:nvPicPr>
          <p:cNvPr id="4" name="Google Shape;143;g23dfb39c1d0_0_169"/>
          <p:cNvPicPr preferRelativeResize="0"/>
          <p:nvPr/>
        </p:nvPicPr>
        <p:blipFill>
          <a:blip r:embed="rId4">
            <a:alphaModFix/>
          </a:blip>
          <a:stretch>
            <a:fillRect/>
          </a:stretch>
        </p:blipFill>
        <p:spPr>
          <a:xfrm>
            <a:off x="5938013" y="2438644"/>
            <a:ext cx="2528025" cy="15879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g23dfb39c1d0_0_29"/>
          <p:cNvPicPr preferRelativeResize="0"/>
          <p:nvPr/>
        </p:nvPicPr>
        <p:blipFill rotWithShape="1">
          <a:blip r:embed="rId3">
            <a:alphaModFix/>
          </a:blip>
          <a:srcRect/>
          <a:stretch/>
        </p:blipFill>
        <p:spPr>
          <a:xfrm>
            <a:off x="0" y="643"/>
            <a:ext cx="9143998" cy="5142858"/>
          </a:xfrm>
          <a:prstGeom prst="rect">
            <a:avLst/>
          </a:prstGeom>
          <a:noFill/>
          <a:ln>
            <a:noFill/>
          </a:ln>
        </p:spPr>
      </p:pic>
      <p:sp>
        <p:nvSpPr>
          <p:cNvPr id="155" name="Google Shape;155;g23dfb39c1d0_0_29"/>
          <p:cNvSpPr/>
          <p:nvPr/>
        </p:nvSpPr>
        <p:spPr>
          <a:xfrm>
            <a:off x="757637" y="797290"/>
            <a:ext cx="6828000" cy="21861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1200"/>
              </a:spcBef>
              <a:spcAft>
                <a:spcPts val="0"/>
              </a:spcAft>
              <a:buSzPts val="1100"/>
              <a:buNone/>
            </a:pPr>
            <a:r>
              <a:rPr lang="en-US" sz="1800" b="1" dirty="0">
                <a:solidFill>
                  <a:srgbClr val="0070C0"/>
                </a:solidFill>
                <a:latin typeface="Calibri"/>
                <a:ea typeface="Calibri"/>
                <a:cs typeface="Calibri"/>
                <a:sym typeface="Calibri"/>
              </a:rPr>
              <a:t> 5 </a:t>
            </a:r>
            <a:r>
              <a:rPr lang="mk-MK" sz="1800" b="1" dirty="0" smtClean="0">
                <a:solidFill>
                  <a:srgbClr val="0070C0"/>
                </a:solidFill>
                <a:latin typeface="Calibri"/>
                <a:ea typeface="Calibri"/>
                <a:cs typeface="Calibri"/>
                <a:sym typeface="Calibri"/>
              </a:rPr>
              <a:t>КЛУЧНИ СЕГМЕНТИ НА ЛИЧНИТЕ ФИНАНСИИ</a:t>
            </a:r>
            <a:r>
              <a:rPr lang="en-US" sz="1800" b="1" dirty="0" smtClean="0">
                <a:solidFill>
                  <a:srgbClr val="0070C0"/>
                </a:solidFill>
                <a:latin typeface="Calibri"/>
                <a:ea typeface="Calibri"/>
                <a:cs typeface="Calibri"/>
                <a:sym typeface="Calibri"/>
              </a:rPr>
              <a:t>:</a:t>
            </a:r>
            <a:endParaRPr sz="1800" b="1" dirty="0">
              <a:solidFill>
                <a:srgbClr val="0070C0"/>
              </a:solidFill>
              <a:latin typeface="Calibri"/>
              <a:ea typeface="Calibri"/>
              <a:cs typeface="Calibri"/>
              <a:sym typeface="Calibri"/>
            </a:endParaRPr>
          </a:p>
          <a:p>
            <a:pPr marL="0" marR="0" lvl="0" indent="0" algn="just" rtl="0">
              <a:spcBef>
                <a:spcPts val="1200"/>
              </a:spcBef>
              <a:spcAft>
                <a:spcPts val="0"/>
              </a:spcAft>
              <a:buNone/>
            </a:pPr>
            <a:endParaRPr sz="3000" b="1" dirty="0">
              <a:solidFill>
                <a:schemeClr val="dk1"/>
              </a:solidFill>
              <a:latin typeface="Calibri"/>
              <a:ea typeface="Calibri"/>
              <a:cs typeface="Calibri"/>
              <a:sym typeface="Calibri"/>
            </a:endParaRPr>
          </a:p>
        </p:txBody>
      </p:sp>
      <p:sp>
        <p:nvSpPr>
          <p:cNvPr id="156" name="Google Shape;156;g23dfb39c1d0_0_29"/>
          <p:cNvSpPr txBox="1"/>
          <p:nvPr/>
        </p:nvSpPr>
        <p:spPr>
          <a:xfrm>
            <a:off x="542875" y="3502050"/>
            <a:ext cx="793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57" name="Google Shape;157;g23dfb39c1d0_0_29"/>
          <p:cNvSpPr txBox="1"/>
          <p:nvPr/>
        </p:nvSpPr>
        <p:spPr>
          <a:xfrm>
            <a:off x="311875" y="1194867"/>
            <a:ext cx="8163900" cy="4095706"/>
          </a:xfrm>
          <a:prstGeom prst="rect">
            <a:avLst/>
          </a:prstGeom>
          <a:noFill/>
          <a:ln>
            <a:noFill/>
          </a:ln>
        </p:spPr>
        <p:txBody>
          <a:bodyPr spcFirstLastPara="1" wrap="square" lIns="91425" tIns="91425" rIns="91425" bIns="91425" anchor="t" anchorCtr="0">
            <a:spAutoFit/>
          </a:bodyPr>
          <a:lstStyle/>
          <a:p>
            <a:pPr marL="457200" lvl="0" indent="-336550" algn="just" rtl="0">
              <a:lnSpc>
                <a:spcPct val="115000"/>
              </a:lnSpc>
              <a:spcBef>
                <a:spcPts val="0"/>
              </a:spcBef>
              <a:spcAft>
                <a:spcPts val="0"/>
              </a:spcAft>
              <a:buClr>
                <a:schemeClr val="dk1"/>
              </a:buClr>
              <a:buSzPts val="1700"/>
              <a:buFont typeface="Calibri"/>
              <a:buAutoNum type="arabicPeriod"/>
            </a:pPr>
            <a:r>
              <a:rPr lang="mk-MK" sz="1700" b="1" u="sng" dirty="0" smtClean="0">
                <a:solidFill>
                  <a:schemeClr val="dk1"/>
                </a:solidFill>
                <a:latin typeface="Calibri"/>
                <a:ea typeface="Calibri"/>
                <a:cs typeface="Calibri"/>
                <a:sym typeface="Calibri"/>
              </a:rPr>
              <a:t>Приходи</a:t>
            </a:r>
            <a:r>
              <a:rPr lang="en-US" sz="1700" b="1" u="sng" dirty="0" smtClean="0">
                <a:solidFill>
                  <a:schemeClr val="dk1"/>
                </a:solidFill>
                <a:latin typeface="Calibri"/>
                <a:ea typeface="Calibri"/>
                <a:cs typeface="Calibri"/>
                <a:sym typeface="Calibri"/>
              </a:rPr>
              <a:t> </a:t>
            </a:r>
            <a:endParaRPr sz="1700" b="1" dirty="0">
              <a:solidFill>
                <a:schemeClr val="dk1"/>
              </a:solidFill>
              <a:latin typeface="Calibri"/>
              <a:ea typeface="Calibri"/>
              <a:cs typeface="Calibri"/>
              <a:sym typeface="Calibri"/>
            </a:endParaRPr>
          </a:p>
          <a:p>
            <a:pPr lvl="0" algn="just">
              <a:lnSpc>
                <a:spcPct val="115000"/>
              </a:lnSpc>
            </a:pPr>
            <a:r>
              <a:rPr lang="mk-MK" sz="1700" dirty="0">
                <a:solidFill>
                  <a:schemeClr val="dk1"/>
                </a:solidFill>
                <a:latin typeface="Calibri"/>
                <a:ea typeface="Calibri"/>
                <a:cs typeface="Calibri"/>
                <a:sym typeface="Calibri"/>
              </a:rPr>
              <a:t>Приходите се почетната точка на вашите лични финансии. Приходите се однесуваат на вкупниот износ на пари </a:t>
            </a:r>
            <a:r>
              <a:rPr lang="mk-MK" sz="1700" dirty="0" smtClean="0">
                <a:solidFill>
                  <a:schemeClr val="dk1"/>
                </a:solidFill>
                <a:latin typeface="Calibri"/>
                <a:ea typeface="Calibri"/>
                <a:cs typeface="Calibri"/>
                <a:sym typeface="Calibri"/>
              </a:rPr>
              <a:t>заработени </a:t>
            </a:r>
            <a:r>
              <a:rPr lang="mk-MK" sz="1700" dirty="0">
                <a:solidFill>
                  <a:schemeClr val="dk1"/>
                </a:solidFill>
                <a:latin typeface="Calibri"/>
                <a:ea typeface="Calibri"/>
                <a:cs typeface="Calibri"/>
                <a:sym typeface="Calibri"/>
              </a:rPr>
              <a:t>од поединец или организација во одреден период, било од </a:t>
            </a:r>
            <a:r>
              <a:rPr lang="mk-MK" sz="1700" dirty="0" smtClean="0">
                <a:solidFill>
                  <a:schemeClr val="dk1"/>
                </a:solidFill>
                <a:latin typeface="Calibri"/>
                <a:ea typeface="Calibri"/>
                <a:cs typeface="Calibri"/>
                <a:sym typeface="Calibri"/>
              </a:rPr>
              <a:t>плати, </a:t>
            </a:r>
            <a:r>
              <a:rPr lang="mk-MK" sz="1700" dirty="0">
                <a:solidFill>
                  <a:schemeClr val="dk1"/>
                </a:solidFill>
                <a:latin typeface="Calibri"/>
                <a:ea typeface="Calibri"/>
                <a:cs typeface="Calibri"/>
                <a:sym typeface="Calibri"/>
              </a:rPr>
              <a:t>провизии, бонуси, инвестиции или деловни активности. Приходите може да се извлечат од различни извори како што се вработување, самовработување, приходи од имот или </a:t>
            </a:r>
            <a:r>
              <a:rPr lang="mk-MK" sz="1700" dirty="0" smtClean="0">
                <a:solidFill>
                  <a:schemeClr val="dk1"/>
                </a:solidFill>
                <a:latin typeface="Calibri"/>
                <a:ea typeface="Calibri"/>
                <a:cs typeface="Calibri"/>
                <a:sym typeface="Calibri"/>
              </a:rPr>
              <a:t>друго.</a:t>
            </a:r>
          </a:p>
          <a:p>
            <a:pPr lvl="0" algn="just">
              <a:lnSpc>
                <a:spcPct val="115000"/>
              </a:lnSpc>
            </a:pPr>
            <a:r>
              <a:rPr lang="mk-MK" sz="1700" b="1" dirty="0" smtClean="0">
                <a:solidFill>
                  <a:schemeClr val="dk1"/>
                </a:solidFill>
                <a:latin typeface="Calibri"/>
                <a:ea typeface="Calibri"/>
                <a:cs typeface="Calibri"/>
                <a:sym typeface="Calibri"/>
              </a:rPr>
              <a:t>2.   </a:t>
            </a:r>
            <a:r>
              <a:rPr lang="mk-MK" sz="1700" b="1" u="sng" dirty="0" smtClean="0">
                <a:solidFill>
                  <a:schemeClr val="dk1"/>
                </a:solidFill>
                <a:latin typeface="Calibri"/>
                <a:ea typeface="Calibri"/>
                <a:cs typeface="Calibri"/>
                <a:sym typeface="Calibri"/>
              </a:rPr>
              <a:t>Трошоци</a:t>
            </a:r>
            <a:r>
              <a:rPr lang="en-US" sz="1700" b="1" u="sng" dirty="0" smtClean="0">
                <a:solidFill>
                  <a:schemeClr val="dk1"/>
                </a:solidFill>
                <a:latin typeface="Calibri"/>
                <a:ea typeface="Calibri"/>
                <a:cs typeface="Calibri"/>
                <a:sym typeface="Calibri"/>
              </a:rPr>
              <a:t> </a:t>
            </a:r>
            <a:endParaRPr sz="1700" b="1" dirty="0">
              <a:solidFill>
                <a:schemeClr val="dk1"/>
              </a:solidFill>
              <a:latin typeface="Calibri"/>
              <a:ea typeface="Calibri"/>
              <a:cs typeface="Calibri"/>
              <a:sym typeface="Calibri"/>
            </a:endParaRPr>
          </a:p>
          <a:p>
            <a:pPr lvl="0" algn="just">
              <a:lnSpc>
                <a:spcPct val="115000"/>
              </a:lnSpc>
            </a:pPr>
            <a:r>
              <a:rPr lang="mk-MK" sz="1700" dirty="0" smtClean="0">
                <a:solidFill>
                  <a:schemeClr val="dk1"/>
                </a:solidFill>
                <a:latin typeface="Calibri"/>
                <a:ea typeface="Calibri"/>
                <a:cs typeface="Calibri"/>
                <a:sym typeface="Calibri"/>
              </a:rPr>
              <a:t>Трошоците го претставуваат одливот на пари и за трошоци се наменети најголемиот </a:t>
            </a:r>
            <a:r>
              <a:rPr lang="mk-MK" sz="1700" dirty="0">
                <a:solidFill>
                  <a:schemeClr val="dk1"/>
                </a:solidFill>
                <a:latin typeface="Calibri"/>
                <a:ea typeface="Calibri"/>
                <a:cs typeface="Calibri"/>
                <a:sym typeface="Calibri"/>
              </a:rPr>
              <a:t>дел од </a:t>
            </a:r>
            <a:r>
              <a:rPr lang="mk-MK" sz="1700" dirty="0" smtClean="0">
                <a:solidFill>
                  <a:schemeClr val="dk1"/>
                </a:solidFill>
                <a:latin typeface="Calibri"/>
                <a:ea typeface="Calibri"/>
                <a:cs typeface="Calibri"/>
                <a:sym typeface="Calibri"/>
              </a:rPr>
              <a:t>приходите. </a:t>
            </a:r>
            <a:r>
              <a:rPr lang="mk-MK" sz="1700" dirty="0">
                <a:solidFill>
                  <a:schemeClr val="dk1"/>
                </a:solidFill>
                <a:latin typeface="Calibri"/>
                <a:ea typeface="Calibri"/>
                <a:cs typeface="Calibri"/>
                <a:sym typeface="Calibri"/>
              </a:rPr>
              <a:t>Трошоци се с</a:t>
            </a:r>
            <a:r>
              <a:rPr lang="en-US" sz="1700" dirty="0">
                <a:solidFill>
                  <a:schemeClr val="dk1"/>
                </a:solidFill>
                <a:latin typeface="Calibri"/>
                <a:ea typeface="Calibri"/>
                <a:cs typeface="Calibri"/>
                <a:sym typeface="Calibri"/>
              </a:rPr>
              <a:t>è </a:t>
            </a:r>
            <a:r>
              <a:rPr lang="mk-MK" sz="1700" dirty="0">
                <a:solidFill>
                  <a:schemeClr val="dk1"/>
                </a:solidFill>
                <a:latin typeface="Calibri"/>
                <a:ea typeface="Calibri"/>
                <a:cs typeface="Calibri"/>
                <a:sym typeface="Calibri"/>
              </a:rPr>
              <a:t>што едно лице купува или плаќа со својот приход. Ова вклучува кирија, хипотека, храна, хоби, оброци во ресторани, мебел, поправки, патувања, забава, инвестирање во иднината или </a:t>
            </a:r>
            <a:r>
              <a:rPr lang="mk-MK" sz="1700" dirty="0" smtClean="0">
                <a:solidFill>
                  <a:schemeClr val="dk1"/>
                </a:solidFill>
                <a:latin typeface="Calibri"/>
                <a:ea typeface="Calibri"/>
                <a:cs typeface="Calibri"/>
                <a:sym typeface="Calibri"/>
              </a:rPr>
              <a:t>отплаќање на долг. </a:t>
            </a:r>
            <a:r>
              <a:rPr lang="mk-MK" sz="1700" dirty="0">
                <a:solidFill>
                  <a:schemeClr val="dk1"/>
                </a:solidFill>
                <a:latin typeface="Calibri"/>
                <a:ea typeface="Calibri"/>
                <a:cs typeface="Calibri"/>
                <a:sym typeface="Calibri"/>
              </a:rPr>
              <a:t>Поединецот мора да се погрижи неговите/нејзините трошоци да бидат помали од неговите/нејзините приходи.</a:t>
            </a:r>
            <a:endParaRPr sz="2000" dirty="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Θέμα του Office">
  <a:themeElements>
    <a:clrScheme name="Θέμα του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TotalTime>
  <Words>2914</Words>
  <Application>Microsoft Office PowerPoint</Application>
  <PresentationFormat>On-screen Show (16:9)</PresentationFormat>
  <Paragraphs>245</Paragraphs>
  <Slides>32</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Noto Sans Symbols</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User1</cp:lastModifiedBy>
  <cp:revision>32</cp:revision>
  <dcterms:created xsi:type="dcterms:W3CDTF">2022-03-09T08:32:52Z</dcterms:created>
  <dcterms:modified xsi:type="dcterms:W3CDTF">2023-10-09T09:20:18Z</dcterms:modified>
</cp:coreProperties>
</file>