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0" r:id="rId4"/>
    <p:sldId id="261" r:id="rId5"/>
    <p:sldId id="275" r:id="rId6"/>
    <p:sldId id="262" r:id="rId7"/>
    <p:sldId id="269" r:id="rId8"/>
    <p:sldId id="263" r:id="rId9"/>
    <p:sldId id="276" r:id="rId10"/>
    <p:sldId id="277" r:id="rId11"/>
    <p:sldId id="274" r:id="rId12"/>
    <p:sldId id="278" r:id="rId13"/>
    <p:sldId id="264" r:id="rId14"/>
    <p:sldId id="271" r:id="rId15"/>
    <p:sldId id="272" r:id="rId16"/>
    <p:sldId id="279" r:id="rId17"/>
    <p:sldId id="273" r:id="rId18"/>
    <p:sldId id="280" r:id="rId19"/>
    <p:sldId id="267" r:id="rId20"/>
    <p:sldId id="258"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56876" autoAdjust="0"/>
  </p:normalViewPr>
  <p:slideViewPr>
    <p:cSldViewPr snapToGrid="0">
      <p:cViewPr varScale="1">
        <p:scale>
          <a:sx n="79" d="100"/>
          <a:sy n="79" d="100"/>
        </p:scale>
        <p:origin x="114"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050EE-0BE8-421F-992E-F779A5F6FF70}" type="datetimeFigureOut">
              <a:rPr lang="bg-BG" smtClean="0"/>
              <a:t>9.10.2023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38B4D5-C4E6-4954-98A1-497D711BF1F1}" type="slidenum">
              <a:rPr lang="bg-BG" smtClean="0"/>
              <a:t>‹#›</a:t>
            </a:fld>
            <a:endParaRPr lang="bg-BG"/>
          </a:p>
        </p:txBody>
      </p:sp>
    </p:spTree>
    <p:extLst>
      <p:ext uri="{BB962C8B-B14F-4D97-AF65-F5344CB8AC3E}">
        <p14:creationId xmlns:p14="http://schemas.microsoft.com/office/powerpoint/2010/main" val="23447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baseline="0" dirty="0" smtClean="0"/>
              <a:t>:</a:t>
            </a:r>
          </a:p>
          <a:p>
            <a:endParaRPr lang="en-US" dirty="0" smtClean="0"/>
          </a:p>
          <a:p>
            <a:endParaRPr lang="en-US" dirty="0" smtClean="0"/>
          </a:p>
          <a:p>
            <a:pPr algn="just"/>
            <a:r>
              <a:rPr lang="mk-MK" dirty="0" smtClean="0"/>
              <a:t>Улогата на обучувачот</a:t>
            </a:r>
            <a:r>
              <a:rPr lang="mk-MK" baseline="0" dirty="0" smtClean="0"/>
              <a:t> во оваа обука, а особено во овој Модул е да даде поддршка на учениците (млади луѓе кои немаат доволно финансиско знаење) и да им се даде примери од реалниот живот за дефициниите, основните термини и концепти на финансиската писменост и да се натераат учениците да размислат и разберат зошто е многу важно да се поседува определено ниво на финансиска писменост</a:t>
            </a:r>
            <a:r>
              <a:rPr lang="en-GB" baseline="0" dirty="0" smtClean="0"/>
              <a:t>;</a:t>
            </a:r>
            <a:r>
              <a:rPr lang="en-US" baseline="0" dirty="0" smtClean="0"/>
              <a:t> </a:t>
            </a:r>
            <a:r>
              <a:rPr lang="mk-MK" baseline="0" dirty="0" smtClean="0"/>
              <a:t>да разберат дека финансиската писменост не е само важна за луѓето кои работат во областа финансии, туку за секого, особено за млади луѓе кои штотуку</a:t>
            </a:r>
            <a:r>
              <a:rPr lang="en-US" baseline="0" dirty="0" smtClean="0"/>
              <a:t> </a:t>
            </a:r>
            <a:r>
              <a:rPr lang="mk-MK" baseline="0" dirty="0" smtClean="0"/>
              <a:t>почнуваат сами</a:t>
            </a:r>
            <a:r>
              <a:rPr lang="en-US" baseline="0" dirty="0" smtClean="0"/>
              <a:t> </a:t>
            </a:r>
            <a:r>
              <a:rPr lang="mk-MK" baseline="0" dirty="0" smtClean="0"/>
              <a:t>да управуваат со своите пари.  </a:t>
            </a:r>
            <a:endParaRPr lang="en-US" dirty="0" smtClean="0"/>
          </a:p>
          <a:p>
            <a:pPr algn="just"/>
            <a:r>
              <a:rPr lang="ru-RU" dirty="0" smtClean="0"/>
              <a:t>За да ги направи сесиите за учење привлечни за слушателите, обучувачот треба</a:t>
            </a:r>
            <a:r>
              <a:rPr lang="ru-RU" baseline="0" dirty="0" smtClean="0"/>
              <a:t> </a:t>
            </a:r>
            <a:r>
              <a:rPr lang="ru-RU" dirty="0" smtClean="0"/>
              <a:t>да го ревидира модулот пред обуката и да ги прилагоди резултатите од учењето на целната група.</a:t>
            </a:r>
            <a:endParaRPr lang="en-US"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1</a:t>
            </a:fld>
            <a:endParaRPr lang="bg-BG"/>
          </a:p>
        </p:txBody>
      </p:sp>
    </p:spTree>
    <p:extLst>
      <p:ext uri="{BB962C8B-B14F-4D97-AF65-F5344CB8AC3E}">
        <p14:creationId xmlns:p14="http://schemas.microsoft.com/office/powerpoint/2010/main" val="3708160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Обучувачот</a:t>
            </a:r>
            <a:r>
              <a:rPr lang="mk-MK" b="0" i="0" baseline="0" dirty="0" smtClean="0"/>
              <a:t> треба да продолжи со објаснување на следните термини</a:t>
            </a:r>
            <a:r>
              <a:rPr lang="en-US" b="0" i="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lvl="0"/>
            <a:r>
              <a:rPr lang="mk-MK" b="0" i="0" dirty="0" smtClean="0"/>
              <a:t>При објаснувањето на </a:t>
            </a:r>
            <a:r>
              <a:rPr lang="mk-MK" b="1" i="0" dirty="0" smtClean="0"/>
              <a:t>основите на кредитирањето</a:t>
            </a:r>
            <a:r>
              <a:rPr lang="en-US" b="0" i="0" dirty="0" smtClean="0"/>
              <a:t>, </a:t>
            </a:r>
            <a:r>
              <a:rPr lang="mk-MK" b="0" i="0" dirty="0" smtClean="0"/>
              <a:t>обучувачот треба да нагласи дека кредитните картички обезбедуваат сигурност, практичност, па дури и можности</a:t>
            </a:r>
            <a:r>
              <a:rPr lang="mk-MK" b="0" i="0" baseline="0" dirty="0" smtClean="0"/>
              <a:t> за дополнителни бенефиции врз </a:t>
            </a:r>
            <a:r>
              <a:rPr lang="mk-MK" b="0" i="0" dirty="0" smtClean="0"/>
              <a:t>основа на трошењето. Меѓутоа, ако имателите на картички не управуваат со нив внимателно, тие може да се соочат со несакани последици како лош кредитен резултат или дополнителни надоместоци. Првата работа која треба да се објасни е дека корисникот на кредитната картичка треба</a:t>
            </a:r>
            <a:r>
              <a:rPr lang="mk-MK" b="0" i="0" baseline="0" dirty="0" smtClean="0"/>
              <a:t> </a:t>
            </a:r>
            <a:r>
              <a:rPr lang="mk-MK" b="0" i="0" dirty="0" smtClean="0"/>
              <a:t>да разбере во што се впушта и како се наплаќа за тоа. Младите</a:t>
            </a:r>
            <a:r>
              <a:rPr lang="mk-MK" b="0" i="0" baseline="0" dirty="0" smtClean="0"/>
              <a:t> луѓе</a:t>
            </a:r>
            <a:r>
              <a:rPr lang="mk-MK" b="0" i="0" dirty="0" smtClean="0"/>
              <a:t> треба да разберат дека во текот на користењето на кредитните картички, возможно</a:t>
            </a:r>
            <a:r>
              <a:rPr lang="mk-MK" b="0" i="0" baseline="0" dirty="0" smtClean="0"/>
              <a:t> е да дојде до промена на каматните стапки и </a:t>
            </a:r>
            <a:r>
              <a:rPr lang="mk-MK" b="0" i="0" dirty="0" smtClean="0"/>
              <a:t>да знаат што се случува ако пропушти плаќање, плати помалку од минимумот или плати подоцна од утврдениот рок.</a:t>
            </a:r>
            <a:endParaRPr lang="en-GB" b="0" i="0" dirty="0" smtClean="0"/>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k-MK" sz="1200" kern="1200" dirty="0" smtClean="0">
                <a:solidFill>
                  <a:schemeClr val="tx1"/>
                </a:solidFill>
                <a:effectLst/>
                <a:latin typeface="+mn-lt"/>
                <a:ea typeface="+mn-ea"/>
                <a:cs typeface="+mn-cs"/>
              </a:rPr>
              <a:t>Кога станува збор за </a:t>
            </a:r>
            <a:r>
              <a:rPr lang="mk-MK" sz="1200" b="1" kern="1200" dirty="0" smtClean="0">
                <a:solidFill>
                  <a:schemeClr val="tx1"/>
                </a:solidFill>
                <a:effectLst/>
                <a:latin typeface="+mn-lt"/>
                <a:ea typeface="+mn-ea"/>
                <a:cs typeface="+mn-cs"/>
              </a:rPr>
              <a:t>инвестирањето</a:t>
            </a:r>
            <a:r>
              <a:rPr lang="mk-MK" sz="1200" kern="1200" dirty="0" smtClean="0">
                <a:solidFill>
                  <a:schemeClr val="tx1"/>
                </a:solidFill>
                <a:effectLst/>
                <a:latin typeface="+mn-lt"/>
                <a:ea typeface="+mn-ea"/>
                <a:cs typeface="+mn-cs"/>
              </a:rPr>
              <a:t>, </a:t>
            </a:r>
            <a:r>
              <a:rPr lang="mk-MK" b="0" i="0" dirty="0" smtClean="0"/>
              <a:t>обучувачот</a:t>
            </a:r>
            <a:r>
              <a:rPr lang="mk-MK" sz="1200" kern="1200" dirty="0" smtClean="0">
                <a:solidFill>
                  <a:schemeClr val="tx1"/>
                </a:solidFill>
                <a:effectLst/>
                <a:latin typeface="+mn-lt"/>
                <a:ea typeface="+mn-ea"/>
                <a:cs typeface="+mn-cs"/>
              </a:rPr>
              <a:t> треба да елаборира дека ова се однесува на создавање и зголемување на богатството </a:t>
            </a:r>
            <a:r>
              <a:rPr lang="ru-RU" sz="1200" dirty="0" smtClean="0"/>
              <a:t>со цел да се создаде финансиски сигурна иднина</a:t>
            </a:r>
            <a:r>
              <a:rPr lang="mk-MK" sz="1200" kern="1200" dirty="0" smtClean="0">
                <a:solidFill>
                  <a:schemeClr val="tx1"/>
                </a:solidFill>
                <a:effectLst/>
                <a:latin typeface="+mn-lt"/>
                <a:ea typeface="+mn-ea"/>
                <a:cs typeface="+mn-cs"/>
              </a:rPr>
              <a:t>. Станува збор за вложување пари во нешто што ќе направи профит со текот на времето, како што се имотот, инвестициските</a:t>
            </a:r>
            <a:r>
              <a:rPr lang="mk-MK" sz="1200" kern="1200" baseline="0" dirty="0" smtClean="0">
                <a:solidFill>
                  <a:schemeClr val="tx1"/>
                </a:solidFill>
                <a:effectLst/>
                <a:latin typeface="+mn-lt"/>
                <a:ea typeface="+mn-ea"/>
                <a:cs typeface="+mn-cs"/>
              </a:rPr>
              <a:t> фондови или друго</a:t>
            </a:r>
            <a:r>
              <a:rPr lang="mk-MK" sz="1200" kern="1200" dirty="0" smtClean="0">
                <a:solidFill>
                  <a:schemeClr val="tx1"/>
                </a:solidFill>
                <a:effectLst/>
                <a:latin typeface="+mn-lt"/>
                <a:ea typeface="+mn-ea"/>
                <a:cs typeface="+mn-cs"/>
              </a:rPr>
              <a:t>. Растот на вредноста на инвестицијата може да создаде втор</a:t>
            </a:r>
            <a:r>
              <a:rPr lang="mk-MK" sz="1200" kern="1200" baseline="0" dirty="0" smtClean="0">
                <a:solidFill>
                  <a:schemeClr val="tx1"/>
                </a:solidFill>
                <a:effectLst/>
                <a:latin typeface="+mn-lt"/>
                <a:ea typeface="+mn-ea"/>
                <a:cs typeface="+mn-cs"/>
              </a:rPr>
              <a:t> </a:t>
            </a:r>
            <a:r>
              <a:rPr lang="mk-MK" sz="1200" kern="1200" dirty="0" smtClean="0">
                <a:solidFill>
                  <a:schemeClr val="tx1"/>
                </a:solidFill>
                <a:effectLst/>
                <a:latin typeface="+mn-lt"/>
                <a:ea typeface="+mn-ea"/>
                <a:cs typeface="+mn-cs"/>
              </a:rPr>
              <a:t>месечен приход или</a:t>
            </a:r>
            <a:r>
              <a:rPr lang="mk-MK" sz="1200" kern="1200" baseline="0" dirty="0" smtClean="0">
                <a:solidFill>
                  <a:schemeClr val="tx1"/>
                </a:solidFill>
                <a:effectLst/>
                <a:latin typeface="+mn-lt"/>
                <a:ea typeface="+mn-ea"/>
                <a:cs typeface="+mn-cs"/>
              </a:rPr>
              <a:t> пак при продавање на средството да се стекне со повеќе пари од </a:t>
            </a:r>
            <a:r>
              <a:rPr lang="mk-MK" sz="1200" kern="1200" dirty="0" smtClean="0">
                <a:solidFill>
                  <a:schemeClr val="tx1"/>
                </a:solidFill>
                <a:effectLst/>
                <a:latin typeface="+mn-lt"/>
                <a:ea typeface="+mn-ea"/>
                <a:cs typeface="+mn-cs"/>
              </a:rPr>
              <a:t>првичната инвестиција.</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k-MK" sz="1200" kern="1200" dirty="0" smtClean="0">
                <a:solidFill>
                  <a:schemeClr val="tx1"/>
                </a:solidFill>
                <a:effectLst/>
                <a:latin typeface="+mn-lt"/>
                <a:ea typeface="+mn-ea"/>
                <a:cs typeface="+mn-cs"/>
              </a:rPr>
              <a:t>При претставувањето на поимот </a:t>
            </a:r>
            <a:r>
              <a:rPr lang="mk-MK" sz="1200" b="1" kern="1200" dirty="0" smtClean="0">
                <a:solidFill>
                  <a:schemeClr val="tx1"/>
                </a:solidFill>
                <a:effectLst/>
                <a:latin typeface="+mn-lt"/>
                <a:ea typeface="+mn-ea"/>
                <a:cs typeface="+mn-cs"/>
              </a:rPr>
              <a:t>даноци</a:t>
            </a:r>
            <a:r>
              <a:rPr lang="mk-MK" sz="1200" kern="1200" dirty="0" smtClean="0">
                <a:solidFill>
                  <a:schemeClr val="tx1"/>
                </a:solidFill>
                <a:effectLst/>
                <a:latin typeface="+mn-lt"/>
                <a:ea typeface="+mn-ea"/>
                <a:cs typeface="+mn-cs"/>
              </a:rPr>
              <a:t>, обучувачот треба да нагласи дека </a:t>
            </a:r>
            <a:r>
              <a:rPr lang="ru-RU" sz="1200" dirty="0" smtClean="0"/>
              <a:t>се тие задолжителен дел од финансискиот живот со кој поединците треба да се справат во текот текот на работењето.</a:t>
            </a:r>
            <a:r>
              <a:rPr lang="ru-RU" sz="1200" baseline="0" dirty="0" smtClean="0"/>
              <a:t> </a:t>
            </a:r>
            <a:r>
              <a:rPr lang="mk-MK" sz="1200" kern="1200" dirty="0" smtClean="0">
                <a:solidFill>
                  <a:schemeClr val="tx1"/>
                </a:solidFill>
                <a:effectLst/>
                <a:latin typeface="+mn-lt"/>
                <a:ea typeface="+mn-ea"/>
                <a:cs typeface="+mn-cs"/>
              </a:rPr>
              <a:t>Суштински, поединците треба да бидат свесни за важноста на даноците, да ги почитуваат</a:t>
            </a:r>
            <a:r>
              <a:rPr lang="mk-MK" sz="1200" kern="1200" baseline="0" dirty="0" smtClean="0">
                <a:solidFill>
                  <a:schemeClr val="tx1"/>
                </a:solidFill>
                <a:effectLst/>
                <a:latin typeface="+mn-lt"/>
                <a:ea typeface="+mn-ea"/>
                <a:cs typeface="+mn-cs"/>
              </a:rPr>
              <a:t> даночните закони и да ги знаат последиците од даночната евазија.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Овој дел ќе биде заклучен со објаснување на </a:t>
            </a:r>
            <a:r>
              <a:rPr lang="mk-MK" b="1" i="0" dirty="0" smtClean="0"/>
              <a:t>концептот на пензионирање </a:t>
            </a:r>
            <a:r>
              <a:rPr lang="mk-MK" b="0" i="0" dirty="0" smtClean="0"/>
              <a:t>иако изгледа премногу далеку во овој момент од животот. </a:t>
            </a:r>
            <a:r>
              <a:rPr lang="ru-RU" sz="1200" dirty="0" smtClean="0"/>
              <a:t>Никогаш не е прерано некој да почне да штеди за своето/нејзиното пензионирање. За да се извлече максимумот од неговите/нејзините заштеди во пензија, ќе треба да се започне со планирање и штедење уште од рана возраст.</a:t>
            </a:r>
            <a:endParaRPr lang="en-US" sz="900" dirty="0" smtClean="0">
              <a:solidFill>
                <a:srgbClr val="0070C0"/>
              </a:solidFill>
            </a:endParaRPr>
          </a:p>
        </p:txBody>
      </p:sp>
      <p:sp>
        <p:nvSpPr>
          <p:cNvPr id="4" name="Slide Number Placeholder 3"/>
          <p:cNvSpPr>
            <a:spLocks noGrp="1"/>
          </p:cNvSpPr>
          <p:nvPr>
            <p:ph type="sldNum" sz="quarter" idx="10"/>
          </p:nvPr>
        </p:nvSpPr>
        <p:spPr/>
        <p:txBody>
          <a:bodyPr/>
          <a:lstStyle/>
          <a:p>
            <a:fld id="{AB38B4D5-C4E6-4954-98A1-497D711BF1F1}" type="slidenum">
              <a:rPr lang="bg-BG" smtClean="0"/>
              <a:t>10</a:t>
            </a:fld>
            <a:endParaRPr lang="bg-BG"/>
          </a:p>
        </p:txBody>
      </p:sp>
    </p:spTree>
    <p:extLst>
      <p:ext uri="{BB962C8B-B14F-4D97-AF65-F5344CB8AC3E}">
        <p14:creationId xmlns:p14="http://schemas.microsoft.com/office/powerpoint/2010/main" val="3527029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Обучувачот ќе ја раскаже студијата на случај и ќе го постави означеното прашње.</a:t>
            </a:r>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Обидете се да иницирате дискусија околу однесувањето на овие двајца млади луѓе.</a:t>
            </a:r>
          </a:p>
          <a:p>
            <a:pPr marL="0" marR="0" lvl="0" indent="0" algn="l" defTabSz="914400" rtl="0" eaLnBrk="1" fontAlgn="auto" latinLnBrk="0" hangingPunct="1">
              <a:lnSpc>
                <a:spcPct val="100000"/>
              </a:lnSpc>
              <a:spcBef>
                <a:spcPts val="0"/>
              </a:spcBef>
              <a:spcAft>
                <a:spcPts val="0"/>
              </a:spcAft>
              <a:buClrTx/>
              <a:buSzTx/>
              <a:buFontTx/>
              <a:buNone/>
              <a:tabLst/>
              <a:defRPr/>
            </a:pPr>
            <a:endParaRPr lang="mk-MK"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Дискусијата треба да резултира со тоа дека дека Џејмс поседува</a:t>
            </a:r>
            <a:r>
              <a:rPr lang="mk-MK" b="0" i="0" baseline="0" dirty="0" smtClean="0"/>
              <a:t> високо ниво</a:t>
            </a:r>
            <a:r>
              <a:rPr lang="mk-MK" b="0" i="0" dirty="0" smtClean="0"/>
              <a:t> финансиска писменост и затоа ја распределува својата плата користејќи го своето знаење за основните финансиски поими и концепти како што беа претставени во претходните слајдови.</a:t>
            </a:r>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Петар, од друга страна, нема никакво финансиско знаење и затоа троши импулсивно - без никакво планирање.</a:t>
            </a: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11</a:t>
            </a:fld>
            <a:endParaRPr lang="bg-BG"/>
          </a:p>
        </p:txBody>
      </p:sp>
    </p:spTree>
    <p:extLst>
      <p:ext uri="{BB962C8B-B14F-4D97-AF65-F5344CB8AC3E}">
        <p14:creationId xmlns:p14="http://schemas.microsoft.com/office/powerpoint/2010/main" val="131818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Обучувачот може да ги разгледа овие прашања за да провери дали слушателите ги разбираат презентираните термини, прашувајќи ги што е ТОЧНО или НЕТОЧНО.</a:t>
            </a:r>
          </a:p>
          <a:p>
            <a:pPr marL="0" marR="0" lvl="0" indent="0" algn="l" defTabSz="914400" rtl="0" eaLnBrk="1" fontAlgn="auto" latinLnBrk="0" hangingPunct="1">
              <a:lnSpc>
                <a:spcPct val="100000"/>
              </a:lnSpc>
              <a:spcBef>
                <a:spcPts val="0"/>
              </a:spcBef>
              <a:spcAft>
                <a:spcPts val="0"/>
              </a:spcAft>
              <a:buClrTx/>
              <a:buSzTx/>
              <a:buFontTx/>
              <a:buNone/>
              <a:tabLst/>
              <a:defRPr/>
            </a:pPr>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Што се заштеди?</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rPr>
              <a:t>Пари кои се ставени на страна во сегашноста за да бидат употребени во иднина</a:t>
            </a:r>
            <a:r>
              <a:rPr lang="bg-BG" sz="1200" baseline="0" dirty="0" smtClean="0">
                <a:effectLst/>
                <a:latin typeface="Calibri" panose="020F0502020204030204" pitchFamily="34" charset="0"/>
                <a:cs typeface="Times New Roman" panose="02020603050405020304" pitchFamily="18" charset="0"/>
              </a:rPr>
              <a:t> </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mk-MK" sz="1200" b="1" kern="1200" dirty="0" smtClean="0">
                <a:solidFill>
                  <a:schemeClr val="tx1"/>
                </a:solidFill>
                <a:effectLst/>
                <a:latin typeface="+mn-lt"/>
                <a:ea typeface="+mn-ea"/>
                <a:cs typeface="+mn-cs"/>
              </a:rPr>
              <a:t>Точно</a:t>
            </a:r>
            <a:endParaRPr lang="bg-BG"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bg-BG" sz="1200" dirty="0" smtClean="0">
                <a:effectLst/>
              </a:rPr>
              <a:t>Пари позајмени од некого</a:t>
            </a:r>
            <a:r>
              <a:rPr lang="bg-BG" sz="1200" baseline="0" dirty="0" smtClean="0">
                <a:effectLst/>
                <a:latin typeface="Calibri" panose="020F0502020204030204" pitchFamily="34" charset="0"/>
                <a:cs typeface="Times New Roman" panose="02020603050405020304" pitchFamily="18" charset="0"/>
              </a:rPr>
              <a:t> </a:t>
            </a:r>
            <a:r>
              <a:rPr lang="en-US" sz="1200" kern="1200" dirty="0" smtClean="0">
                <a:solidFill>
                  <a:schemeClr val="tx1"/>
                </a:solidFill>
                <a:effectLst/>
                <a:latin typeface="+mn-lt"/>
                <a:ea typeface="+mn-ea"/>
                <a:cs typeface="+mn-cs"/>
              </a:rPr>
              <a:t>-</a:t>
            </a:r>
            <a:r>
              <a:rPr lang="mk-MK" sz="1200" b="1" kern="1200" baseline="0" dirty="0" smtClean="0">
                <a:solidFill>
                  <a:schemeClr val="tx1"/>
                </a:solidFill>
                <a:effectLst/>
                <a:latin typeface="+mn-lt"/>
                <a:ea typeface="+mn-ea"/>
                <a:cs typeface="+mn-cs"/>
              </a:rPr>
              <a:t> Неточно</a:t>
            </a:r>
            <a:endParaRPr lang="bg-BG"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rPr>
              <a:t>Инвестиции во предмети, во капитал или злато што може да се продаваат кога е потребна готовина. </a:t>
            </a:r>
            <a:endParaRPr lang="bg-BG" sz="1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mk-MK" sz="1200" b="1" kern="1200" dirty="0" smtClean="0">
                <a:solidFill>
                  <a:schemeClr val="tx1"/>
                </a:solidFill>
                <a:effectLst/>
                <a:latin typeface="+mn-lt"/>
                <a:ea typeface="+mn-ea"/>
                <a:cs typeface="+mn-cs"/>
              </a:rPr>
              <a:t>Точно</a:t>
            </a:r>
            <a:endParaRPr lang="bg-BG"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Што е точно за средствата за итни случаи?</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rPr>
              <a:t>Мора да се чуваат одвоено од вообичаените заштеди</a:t>
            </a:r>
            <a:r>
              <a:rPr lang="bg-BG" sz="1200" baseline="0" dirty="0" smtClean="0">
                <a:effectLst/>
                <a:latin typeface="Calibri" panose="020F0502020204030204" pitchFamily="34" charset="0"/>
                <a:cs typeface="Times New Roman" panose="02020603050405020304" pitchFamily="18" charset="0"/>
              </a:rPr>
              <a:t> </a:t>
            </a:r>
            <a:r>
              <a:rPr lang="en-US" sz="1200" kern="1200" dirty="0" smtClean="0">
                <a:solidFill>
                  <a:schemeClr val="tx1"/>
                </a:solidFill>
                <a:effectLst/>
                <a:latin typeface="+mn-lt"/>
                <a:ea typeface="+mn-ea"/>
                <a:cs typeface="+mn-cs"/>
              </a:rPr>
              <a:t>-</a:t>
            </a:r>
            <a:r>
              <a:rPr lang="mk-MK" sz="1200" kern="120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Точно</a:t>
            </a:r>
            <a:endParaRPr lang="bg-BG"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rPr>
              <a:t>Мора да се комбинираат со други нормални заштеди</a:t>
            </a:r>
            <a:r>
              <a:rPr lang="bg-BG" sz="1200" baseline="0" dirty="0" smtClean="0">
                <a:effectLst/>
                <a:latin typeface="Calibri" panose="020F0502020204030204" pitchFamily="34" charset="0"/>
                <a:cs typeface="Times New Roman" panose="02020603050405020304" pitchFamily="18" charset="0"/>
              </a:rPr>
              <a:t> </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Неточно</a:t>
            </a:r>
            <a:endParaRPr lang="en-US" sz="1200" b="1" kern="1200" dirty="0" smtClean="0">
              <a:solidFill>
                <a:schemeClr val="tx1"/>
              </a:solidFill>
              <a:effectLst/>
              <a:latin typeface="+mn-lt"/>
              <a:ea typeface="+mn-ea"/>
              <a:cs typeface="+mn-cs"/>
            </a:endParaRPr>
          </a:p>
          <a:p>
            <a:endParaRPr lang="bg-BG"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smtClean="0">
                <a:effectLst/>
                <a:latin typeface="Calibri" panose="020F0502020204030204" pitchFamily="34" charset="0"/>
                <a:ea typeface="Calibri" panose="020F0502020204030204" pitchFamily="34" charset="0"/>
                <a:cs typeface="Times New Roman" panose="02020603050405020304" pitchFamily="18" charset="0"/>
              </a:rPr>
              <a:t>Кои од следниве примери негативно</a:t>
            </a:r>
            <a:r>
              <a:rPr lang="ru-RU" sz="1200" b="1" baseline="0" dirty="0" smtClean="0">
                <a:effectLst/>
                <a:latin typeface="Calibri" panose="020F0502020204030204" pitchFamily="34" charset="0"/>
                <a:ea typeface="Calibri" panose="020F0502020204030204" pitchFamily="34" charset="0"/>
                <a:cs typeface="Times New Roman" panose="02020603050405020304" pitchFamily="18" charset="0"/>
              </a:rPr>
              <a:t> влијаат врз</a:t>
            </a:r>
            <a:r>
              <a:rPr lang="ru-RU" sz="1200" b="1" dirty="0" smtClean="0">
                <a:effectLst/>
                <a:latin typeface="Calibri" panose="020F0502020204030204" pitchFamily="34" charset="0"/>
                <a:ea typeface="Calibri" panose="020F0502020204030204" pitchFamily="34" charset="0"/>
                <a:cs typeface="Times New Roman" panose="02020603050405020304" pitchFamily="18" charset="0"/>
              </a:rPr>
              <a:t> штедењето</a:t>
            </a:r>
            <a:r>
              <a:rPr lang="bg-BG" sz="1200" b="1"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bg-BG" sz="1200" dirty="0" smtClean="0">
                <a:effectLst/>
                <a:latin typeface="+mn-lt"/>
                <a:ea typeface="+mn-ea"/>
                <a:cs typeface="+mn-cs"/>
              </a:rPr>
              <a:t>Недостаток</a:t>
            </a:r>
            <a:r>
              <a:rPr lang="bg-BG" sz="1200" baseline="0" dirty="0" smtClean="0">
                <a:effectLst/>
                <a:latin typeface="+mn-lt"/>
                <a:ea typeface="+mn-ea"/>
                <a:cs typeface="+mn-cs"/>
              </a:rPr>
              <a:t> на буџет</a:t>
            </a:r>
            <a:r>
              <a:rPr lang="bg-BG" sz="1200" baseline="0" dirty="0" smtClean="0">
                <a:effectLst/>
                <a:latin typeface="Calibri" panose="020F0502020204030204" pitchFamily="34" charset="0"/>
                <a:ea typeface="+mn-ea"/>
                <a:cs typeface="Times New Roman" panose="02020603050405020304" pitchFamily="18" charset="0"/>
              </a:rPr>
              <a:t> </a:t>
            </a:r>
            <a:r>
              <a:rPr lang="en-US" sz="1200" kern="1200" dirty="0" smtClean="0">
                <a:solidFill>
                  <a:schemeClr val="tx1"/>
                </a:solidFill>
                <a:effectLst/>
                <a:latin typeface="+mn-lt"/>
                <a:ea typeface="+mn-ea"/>
                <a:cs typeface="+mn-cs"/>
              </a:rPr>
              <a:t>-</a:t>
            </a:r>
            <a:r>
              <a:rPr lang="mk-MK" sz="1200" kern="120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Точно</a:t>
            </a:r>
            <a:endParaRPr lang="bg-BG"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bg-BG" sz="1200" dirty="0" smtClean="0">
                <a:effectLst/>
              </a:rPr>
              <a:t>Импулсивно трошење</a:t>
            </a:r>
            <a:r>
              <a:rPr lang="bg-BG" sz="1200" baseline="0" dirty="0" smtClean="0">
                <a:effectLst/>
                <a:latin typeface="Calibri" panose="020F0502020204030204" pitchFamily="34" charset="0"/>
                <a:cs typeface="Times New Roman" panose="02020603050405020304" pitchFamily="18" charset="0"/>
              </a:rPr>
              <a:t> </a:t>
            </a:r>
            <a:r>
              <a:rPr lang="en-US" sz="1200" kern="1200" dirty="0" smtClean="0">
                <a:solidFill>
                  <a:schemeClr val="tx1"/>
                </a:solidFill>
                <a:effectLst/>
                <a:latin typeface="+mn-lt"/>
                <a:ea typeface="+mn-ea"/>
                <a:cs typeface="+mn-cs"/>
              </a:rPr>
              <a:t>-</a:t>
            </a:r>
            <a:r>
              <a:rPr lang="mk-MK" sz="1200" kern="120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Точно</a:t>
            </a:r>
            <a:endParaRPr lang="bg-BG"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bg-BG" sz="1200" dirty="0" smtClean="0">
                <a:effectLst/>
              </a:rPr>
              <a:t>Притисок од врсниците</a:t>
            </a:r>
            <a:r>
              <a:rPr lang="bg-BG" sz="1200" baseline="0" dirty="0" smtClean="0">
                <a:effectLst/>
                <a:latin typeface="Calibri" panose="020F0502020204030204" pitchFamily="34" charset="0"/>
                <a:cs typeface="Times New Roman" panose="02020603050405020304" pitchFamily="18" charset="0"/>
              </a:rPr>
              <a:t> </a:t>
            </a:r>
            <a:r>
              <a:rPr lang="en-US" sz="1200" kern="1200" dirty="0" smtClean="0">
                <a:solidFill>
                  <a:schemeClr val="tx1"/>
                </a:solidFill>
                <a:effectLst/>
                <a:latin typeface="+mn-lt"/>
                <a:ea typeface="+mn-ea"/>
                <a:cs typeface="+mn-cs"/>
              </a:rPr>
              <a:t>-</a:t>
            </a:r>
            <a:r>
              <a:rPr lang="bg-BG" sz="1200" b="1" kern="1200" dirty="0" smtClean="0">
                <a:solidFill>
                  <a:schemeClr val="tx1"/>
                </a:solidFill>
                <a:effectLst/>
                <a:latin typeface="+mn-lt"/>
                <a:ea typeface="+mn-ea"/>
                <a:cs typeface="+mn-cs"/>
              </a:rPr>
              <a:t>Точно</a:t>
            </a: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12</a:t>
            </a:fld>
            <a:endParaRPr lang="bg-BG"/>
          </a:p>
        </p:txBody>
      </p:sp>
    </p:spTree>
    <p:extLst>
      <p:ext uri="{BB962C8B-B14F-4D97-AF65-F5344CB8AC3E}">
        <p14:creationId xmlns:p14="http://schemas.microsoft.com/office/powerpoint/2010/main" val="3091635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endParaRPr lang="en-US" dirty="0" smtClean="0"/>
          </a:p>
          <a:p>
            <a:r>
              <a:rPr lang="mk-MK" dirty="0" smtClean="0"/>
              <a:t>Обучувачот може да објасни дека освен терминот „Финансиска писменост“ добро е да се разбере што подрзбира</a:t>
            </a:r>
            <a:r>
              <a:rPr lang="mk-MK" baseline="0" dirty="0" smtClean="0"/>
              <a:t> фразата</a:t>
            </a:r>
            <a:r>
              <a:rPr lang="mk-MK" dirty="0" smtClean="0"/>
              <a:t> „недоволно ниво на финансиска писменост“ и како влијае</a:t>
            </a:r>
            <a:r>
              <a:rPr lang="mk-MK" baseline="0" dirty="0" smtClean="0"/>
              <a:t> </a:t>
            </a:r>
            <a:r>
              <a:rPr lang="mk-MK" dirty="0" smtClean="0"/>
              <a:t>врз личниот и професионалниот живот.</a:t>
            </a:r>
          </a:p>
          <a:p>
            <a:endParaRPr lang="en-US" baseline="0" dirty="0" smtClean="0"/>
          </a:p>
          <a:p>
            <a:r>
              <a:rPr lang="mk-MK" baseline="0" dirty="0" smtClean="0"/>
              <a:t>Прашајте ги учесниците како би можеле да го опишат „недоволното ниво на финансиска писменост“? Потоа прашајте ги дали овој недостаток на знаење/вештини влијае само врз нивниот личен живот или пак влијае и врз личниот и професионалниот живот?</a:t>
            </a:r>
          </a:p>
          <a:p>
            <a:endParaRPr lang="en-US"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mk-MK" sz="1200" dirty="0" smtClean="0"/>
              <a:t>Потоа, завршете ја дискусијата со објаснување дека </a:t>
            </a:r>
            <a:r>
              <a:rPr lang="mk-MK" sz="1200" b="1" dirty="0" smtClean="0"/>
              <a:t>отсуството на вештини </a:t>
            </a:r>
            <a:r>
              <a:rPr lang="mk-MK" sz="1200" dirty="0" smtClean="0"/>
              <a:t>кои овозможуваат да се разбере како да се распредели својот приход кон различни цели истовремено - не само за тековни трошоци, туку за заштеди, отплата на долг и фонд за итни случаи,</a:t>
            </a:r>
            <a:r>
              <a:rPr lang="mk-MK" sz="1200" baseline="0" dirty="0" smtClean="0"/>
              <a:t> понатаму </a:t>
            </a:r>
            <a:r>
              <a:rPr lang="mk-MK" sz="1200" b="1" baseline="0" dirty="0" smtClean="0"/>
              <a:t>недоволното знаење </a:t>
            </a:r>
            <a:r>
              <a:rPr lang="mk-MK" sz="1200" baseline="0" dirty="0" smtClean="0"/>
              <a:t>за кредитите и другите финансиски елементи кои се дел од секојдневниот живот, како и </a:t>
            </a:r>
            <a:r>
              <a:rPr lang="mk-MK" sz="1200" b="1" baseline="0" dirty="0" smtClean="0"/>
              <a:t>неразбирањето</a:t>
            </a:r>
            <a:r>
              <a:rPr lang="mk-MK" sz="1200" baseline="0" dirty="0" smtClean="0"/>
              <a:t> на концептот на инвестирање</a:t>
            </a:r>
            <a:r>
              <a:rPr lang="mk-MK" sz="1200" dirty="0" smtClean="0"/>
              <a:t> подразбира дека едно лице има</a:t>
            </a:r>
            <a:r>
              <a:rPr lang="mk-MK" sz="1200" baseline="0" dirty="0" smtClean="0"/>
              <a:t> недоволно развиено ниво на финансиска писменост</a:t>
            </a:r>
            <a:r>
              <a:rPr lang="mk-MK" sz="1200" dirty="0" smtClean="0"/>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mk-MK" sz="120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mk-MK" sz="1200" dirty="0" smtClean="0"/>
              <a:t>Недостатокот на финансиска писменост ги спречува поединците</a:t>
            </a:r>
            <a:r>
              <a:rPr lang="mk-MK" sz="1200" baseline="0" dirty="0" smtClean="0"/>
              <a:t> да станат продуктивни членови на општеството и истата може да доведе до правење лоши финансиски избори кои може да имаат негативни последици врз финансиската благосостојба.</a:t>
            </a:r>
            <a:endParaRPr lang="mk-MK" sz="120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13</a:t>
            </a:fld>
            <a:endParaRPr lang="bg-BG"/>
          </a:p>
        </p:txBody>
      </p:sp>
    </p:spTree>
    <p:extLst>
      <p:ext uri="{BB962C8B-B14F-4D97-AF65-F5344CB8AC3E}">
        <p14:creationId xmlns:p14="http://schemas.microsoft.com/office/powerpoint/2010/main" val="2660504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endParaRPr lang="en-US" dirty="0" smtClean="0"/>
          </a:p>
          <a:p>
            <a:r>
              <a:rPr lang="mk-MK" dirty="0" smtClean="0"/>
              <a:t>Обучувачот повторно ќе започне дискусија за прашањето за недостатокот на финансиска писменост</a:t>
            </a:r>
            <a:r>
              <a:rPr lang="mk-MK" baseline="0" dirty="0" smtClean="0"/>
              <a:t> </a:t>
            </a:r>
            <a:r>
              <a:rPr lang="mk-MK" dirty="0" smtClean="0"/>
              <a:t>и последиците од тоа врз професионалниот и личниот живот.</a:t>
            </a:r>
          </a:p>
          <a:p>
            <a:endParaRPr lang="en-US" dirty="0" smtClean="0"/>
          </a:p>
          <a:p>
            <a:r>
              <a:rPr lang="mk-MK" dirty="0" smtClean="0"/>
              <a:t>Обучувачот ќе ја затвори дискусијата објаснувајќи дека поседувањето високо</a:t>
            </a:r>
            <a:r>
              <a:rPr lang="mk-MK" baseline="0" dirty="0" smtClean="0"/>
              <a:t> ниво на финансиска писменост овозможува на секој човек да биде подобро подготвен за сите финансиски предизвици кои може да се појават. Финансиската писменост влијае врз личниот и професионалниот живот на поединецот.</a:t>
            </a:r>
          </a:p>
          <a:p>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На лично</a:t>
            </a:r>
            <a:r>
              <a:rPr lang="bg-BG" sz="1200" b="1" kern="1200" baseline="0" dirty="0" smtClean="0">
                <a:solidFill>
                  <a:schemeClr val="tx1"/>
                </a:solidFill>
                <a:effectLst/>
                <a:latin typeface="+mn-lt"/>
                <a:ea typeface="+mn-ea"/>
                <a:cs typeface="+mn-cs"/>
              </a:rPr>
              <a:t> ниво</a:t>
            </a:r>
            <a:r>
              <a:rPr lang="bg-BG" sz="1200" b="1" kern="1200" dirty="0" smtClean="0">
                <a:solidFill>
                  <a:schemeClr val="tx1"/>
                </a:solidFill>
                <a:effectLst/>
                <a:latin typeface="+mn-lt"/>
                <a:ea typeface="+mn-ea"/>
                <a:cs typeface="+mn-cs"/>
              </a:rPr>
              <a:t>, </a:t>
            </a:r>
            <a:r>
              <a:rPr lang="bg-BG" sz="1200" b="0" kern="1200" dirty="0" smtClean="0">
                <a:solidFill>
                  <a:schemeClr val="tx1"/>
                </a:solidFill>
                <a:effectLst/>
                <a:latin typeface="+mn-lt"/>
                <a:ea typeface="+mn-ea"/>
                <a:cs typeface="+mn-cs"/>
              </a:rPr>
              <a:t>човек станува доволно стабилен за да се грижи за своето семејство, да купи имот, да ја обезбеди иднината на децата и да изгради сопствен начин на живот.</a:t>
            </a:r>
          </a:p>
          <a:p>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На професионално</a:t>
            </a:r>
            <a:r>
              <a:rPr lang="bg-BG" sz="1200" b="1" kern="1200" baseline="0" dirty="0" smtClean="0">
                <a:solidFill>
                  <a:schemeClr val="tx1"/>
                </a:solidFill>
                <a:effectLst/>
                <a:latin typeface="+mn-lt"/>
                <a:ea typeface="+mn-ea"/>
                <a:cs typeface="+mn-cs"/>
              </a:rPr>
              <a:t> ниво</a:t>
            </a:r>
            <a:r>
              <a:rPr lang="bg-BG" sz="1200" kern="1200" dirty="0" smtClean="0">
                <a:solidFill>
                  <a:schemeClr val="tx1"/>
                </a:solidFill>
                <a:effectLst/>
                <a:latin typeface="+mn-lt"/>
                <a:ea typeface="+mn-ea"/>
                <a:cs typeface="+mn-cs"/>
              </a:rPr>
              <a:t>, младите луѓе може да ги погледнат финансиите од поинаква перспектива од средовечна личност</a:t>
            </a:r>
            <a:r>
              <a:rPr lang="bg-BG" sz="1200" kern="1200" baseline="0" dirty="0" smtClean="0">
                <a:solidFill>
                  <a:schemeClr val="tx1"/>
                </a:solidFill>
                <a:effectLst/>
                <a:latin typeface="+mn-lt"/>
                <a:ea typeface="+mn-ea"/>
                <a:cs typeface="+mn-cs"/>
              </a:rPr>
              <a:t> и тоа да им помогне во развојот на сопствената кариера.</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14</a:t>
            </a:fld>
            <a:endParaRPr lang="bg-BG"/>
          </a:p>
        </p:txBody>
      </p:sp>
    </p:spTree>
    <p:extLst>
      <p:ext uri="{BB962C8B-B14F-4D97-AF65-F5344CB8AC3E}">
        <p14:creationId xmlns:p14="http://schemas.microsoft.com/office/powerpoint/2010/main" val="3010777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r>
              <a:rPr lang="mk-MK" b="0" i="0" dirty="0" smtClean="0"/>
              <a:t>Обучувачот ќе ја нагласи важноста да се поседува високо ниво на финансиска писменост, особено за младите. Обучувачот треба да го нагласи фактот дека финансиската писменост ги учи луѓето да ги разберат своите финансиски потреби и приоритети кои се менуваат со текот на времето. </a:t>
            </a:r>
          </a:p>
          <a:p>
            <a:r>
              <a:rPr lang="mk-MK" b="0" i="0" dirty="0" smtClean="0"/>
              <a:t>Вештината на поседување високо</a:t>
            </a:r>
            <a:r>
              <a:rPr lang="mk-MK" b="0" i="0" baseline="0" dirty="0" smtClean="0"/>
              <a:t> ниво на финансиска писменост </a:t>
            </a:r>
            <a:r>
              <a:rPr lang="mk-MK" b="0" i="0" dirty="0" smtClean="0"/>
              <a:t>носи низа придобивки што може да го подобри животниот стандард на младите преку зголемување на финансиската стабилност. Правењето чекори за да се стекнете со финансиско знаење е важна компонента на животот што може да го стимулира постигнувањето на финансиските цели.</a:t>
            </a:r>
          </a:p>
          <a:p>
            <a:endParaRPr lang="en-US" sz="1200" kern="1200" dirty="0" smtClean="0">
              <a:solidFill>
                <a:schemeClr val="tx1"/>
              </a:solidFill>
              <a:effectLst/>
              <a:latin typeface="+mn-lt"/>
              <a:ea typeface="+mn-ea"/>
              <a:cs typeface="+mn-cs"/>
            </a:endParaRPr>
          </a:p>
          <a:p>
            <a:r>
              <a:rPr lang="mk-MK" sz="1200" kern="1200" dirty="0" smtClean="0">
                <a:solidFill>
                  <a:schemeClr val="tx1"/>
                </a:solidFill>
                <a:effectLst/>
                <a:latin typeface="+mn-lt"/>
                <a:ea typeface="+mn-ea"/>
                <a:cs typeface="+mn-cs"/>
              </a:rPr>
              <a:t>Потоа, поставете прашање за да ја затворите сесијата - побарајте од слушателите да дефинираат некои придобивки од поседувањето финансиски способности/вештини?</a:t>
            </a: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15</a:t>
            </a:fld>
            <a:endParaRPr lang="bg-BG"/>
          </a:p>
        </p:txBody>
      </p:sp>
    </p:spTree>
    <p:extLst>
      <p:ext uri="{BB962C8B-B14F-4D97-AF65-F5344CB8AC3E}">
        <p14:creationId xmlns:p14="http://schemas.microsoft.com/office/powerpoint/2010/main" val="3914538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Да се има контрола над парите не само што обезбедува многу посакуван душевен мир и независност, туку може да отвори и пат за раст, проширување и можности.</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Финансиската писменост се однесува на нечија способност и да разбере и ефективно да воспостави различни финансиски алатки, вклучително и лично финансиско управување, буџетирање и инвестирање.</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Финансиската писменост го дефинира нечиј однос со парите и е процес на доживотно учење бидејќи финансиските системи се развиваат и редовно се менуваат.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k-MK" sz="1200" kern="1200" dirty="0" smtClean="0">
                <a:solidFill>
                  <a:schemeClr val="tx1"/>
                </a:solidFill>
                <a:effectLst/>
                <a:latin typeface="+mn-lt"/>
                <a:ea typeface="+mn-ea"/>
                <a:cs typeface="+mn-cs"/>
              </a:rPr>
              <a:t>Некои од придобивките од поседувањето финансиска писменост може да се опишат како:…</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16</a:t>
            </a:fld>
            <a:endParaRPr lang="bg-BG"/>
          </a:p>
        </p:txBody>
      </p:sp>
    </p:spTree>
    <p:extLst>
      <p:ext uri="{BB962C8B-B14F-4D97-AF65-F5344CB8AC3E}">
        <p14:creationId xmlns:p14="http://schemas.microsoft.com/office/powerpoint/2010/main" val="897834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endParaRPr lang="en-US" dirty="0" smtClean="0"/>
          </a:p>
          <a:p>
            <a:r>
              <a:rPr lang="mk-MK" dirty="0" smtClean="0"/>
              <a:t>Со цел да се затвори модулот за обука, обучувачот ќе ја даде последната студија на случај за групна дискусија.</a:t>
            </a:r>
            <a:endParaRPr lang="en-US" baseline="0" dirty="0" smtClean="0"/>
          </a:p>
          <a:p>
            <a:endParaRPr lang="en-US" baseline="0" dirty="0" smtClean="0"/>
          </a:p>
          <a:p>
            <a:r>
              <a:rPr lang="mk-MK" baseline="0" dirty="0" smtClean="0"/>
              <a:t>Обучувачот ќе го раскаже текстот. Потоа, треба да ги праша учесниците како Мери и Рик би можеле да ги постигнат своите финансиски цели.</a:t>
            </a:r>
            <a:endParaRPr lang="en-US"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17</a:t>
            </a:fld>
            <a:endParaRPr lang="bg-BG"/>
          </a:p>
        </p:txBody>
      </p:sp>
    </p:spTree>
    <p:extLst>
      <p:ext uri="{BB962C8B-B14F-4D97-AF65-F5344CB8AC3E}">
        <p14:creationId xmlns:p14="http://schemas.microsoft.com/office/powerpoint/2010/main" val="1365972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aseline="0" dirty="0" smtClean="0"/>
              <a:t>Обучувачот ќе ја затвори студијата на случај со заклучок дека како и секој млад човек, Мери и Рик не треба да се воздржуваат од одење во ресторани и на концерти, туку, за да ги постигнат своите цели, тие ќе мора да ги следат своите трошоци.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dirty="0" smtClean="0"/>
              <a:t>Иако се уште се во средно училиште, финансиските навики што ги развиваат сега ќе им се исплатат на долг рок. </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dirty="0" smtClean="0"/>
              <a:t>Поставувањето финансиски цели ќе им помогне да избегнат долгови и да постигнат финансиска сигурност во иднина.</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sz="1200" dirty="0" smtClean="0"/>
              <a:t>И двајцата млади луѓе треба да бидат свесни за финансиските можности што ги имаат и да најдат рамнотежа без да ги ограничуваат сите нивни краткорочни желби</a:t>
            </a:r>
            <a:r>
              <a:rPr lang="mk-MK" sz="1200" baseline="0" dirty="0" smtClean="0"/>
              <a:t> и потреби</a:t>
            </a:r>
            <a:r>
              <a:rPr lang="mk-MK" sz="1200" dirty="0" smtClean="0"/>
              <a:t>.</a:t>
            </a:r>
            <a:endParaRPr lang="bg-BG" sz="120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18</a:t>
            </a:fld>
            <a:endParaRPr lang="bg-BG"/>
          </a:p>
        </p:txBody>
      </p:sp>
    </p:spTree>
    <p:extLst>
      <p:ext uri="{BB962C8B-B14F-4D97-AF65-F5344CB8AC3E}">
        <p14:creationId xmlns:p14="http://schemas.microsoft.com/office/powerpoint/2010/main" val="1416421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dirty="0" smtClean="0"/>
              <a:t>Затворете го денот на обуката раскажувајќи дека </a:t>
            </a:r>
            <a:r>
              <a:rPr lang="mk-MK" b="1" dirty="0" smtClean="0"/>
              <a:t>планирањето на личните финансии </a:t>
            </a:r>
            <a:r>
              <a:rPr lang="mk-MK" b="0" dirty="0" smtClean="0"/>
              <a:t>подразбира</a:t>
            </a:r>
            <a:r>
              <a:rPr lang="mk-MK" b="0" baseline="0" dirty="0" smtClean="0"/>
              <a:t> планирање за тоа </a:t>
            </a:r>
            <a:r>
              <a:rPr lang="mk-MK" dirty="0" smtClean="0"/>
              <a:t>како да се распределат</a:t>
            </a:r>
            <a:r>
              <a:rPr lang="mk-MK" baseline="0" dirty="0" smtClean="0"/>
              <a:t> финансиските средства, со цел оптимално да се постигнат финансиските цели. </a:t>
            </a:r>
            <a:r>
              <a:rPr lang="mk-MK" dirty="0" smtClean="0"/>
              <a:t>Планирањето на личните финансии е важно затоа што секому ќе му помогне да ги постигне своите цели, без разлика какви се тие. Без разлика дали некој троши, штеди или инвестира пари, планирањето може да му помогне да донесе големи или мали финансиски одлуки.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sz="1200" dirty="0" smtClean="0"/>
              <a:t>Така, </a:t>
            </a:r>
            <a:r>
              <a:rPr lang="mk-MK" sz="1200" b="1" dirty="0" smtClean="0"/>
              <a:t>во следниот модул</a:t>
            </a:r>
            <a:r>
              <a:rPr lang="mk-MK" sz="1200" dirty="0" smtClean="0"/>
              <a:t>, фокусот ќе биде ставен на разложување на најважните области на личните финансии и истражување на секоја од нив во повеќе детали за да се има сеопфатно разбирање на темата.</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19</a:t>
            </a:fld>
            <a:endParaRPr lang="bg-BG"/>
          </a:p>
        </p:txBody>
      </p:sp>
    </p:spTree>
    <p:extLst>
      <p:ext uri="{BB962C8B-B14F-4D97-AF65-F5344CB8AC3E}">
        <p14:creationId xmlns:p14="http://schemas.microsoft.com/office/powerpoint/2010/main" val="3096420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Забелешки за Обучувачот:</a:t>
            </a:r>
          </a:p>
          <a:p>
            <a:endParaRPr lang="ru-RU" b="0" i="0" dirty="0" smtClean="0"/>
          </a:p>
          <a:p>
            <a:pPr algn="just"/>
            <a:r>
              <a:rPr lang="ru-RU" b="0" i="0" dirty="0" smtClean="0"/>
              <a:t>Обучувачот ќе започне со добредојде на учесниците на оваа обука за финансиска писменост. На</a:t>
            </a:r>
            <a:r>
              <a:rPr lang="ru-RU" b="0" i="0" baseline="0" dirty="0" smtClean="0"/>
              <a:t> почетокот т</a:t>
            </a:r>
            <a:r>
              <a:rPr lang="ru-RU" b="0" i="0" dirty="0" smtClean="0"/>
              <a:t>реба да се истакне дека целата содржина на обуката е поделена на 5 модули, од кои секој покрива различни аспекти на финансиската писменост, како клучна</a:t>
            </a:r>
            <a:r>
              <a:rPr lang="ru-RU" b="0" i="0" baseline="0" dirty="0" smtClean="0"/>
              <a:t> </a:t>
            </a:r>
            <a:r>
              <a:rPr lang="ru-RU" b="0" i="0" dirty="0" smtClean="0"/>
              <a:t>вештина за еден млад човек и дека денес ќе биде опфатен Модул 1.</a:t>
            </a:r>
          </a:p>
          <a:p>
            <a:pPr algn="just"/>
            <a:endParaRPr lang="ru-RU" b="0" i="0" dirty="0" smtClean="0"/>
          </a:p>
          <a:p>
            <a:pPr algn="just"/>
            <a:r>
              <a:rPr lang="ru-RU" b="0" i="0" dirty="0" smtClean="0"/>
              <a:t>Освен овој начин на спроведување на обуката, постои платформа за обука, која ги опфаќа истите информации, обезбедувајќи посистематизирани текстови</a:t>
            </a:r>
            <a:r>
              <a:rPr lang="ru-RU" b="0" i="0" baseline="0" dirty="0" smtClean="0"/>
              <a:t> </a:t>
            </a:r>
            <a:r>
              <a:rPr lang="ru-RU" b="0" i="0" dirty="0" smtClean="0"/>
              <a:t>кои би можеле да се користат паралелно - https://finfluencers.org/, достапна на 5 јазици.</a:t>
            </a:r>
          </a:p>
          <a:p>
            <a:pPr algn="just"/>
            <a:endParaRPr lang="ru-RU" b="0" i="0" dirty="0" smtClean="0"/>
          </a:p>
          <a:p>
            <a:pPr algn="just"/>
            <a:r>
              <a:rPr lang="ru-RU" b="0" i="0" dirty="0" smtClean="0"/>
              <a:t>Оставете ги учениците</a:t>
            </a:r>
            <a:r>
              <a:rPr lang="ru-RU" b="0" i="0" baseline="0" dirty="0" smtClean="0"/>
              <a:t> </a:t>
            </a:r>
            <a:r>
              <a:rPr lang="ru-RU" b="0" i="0" dirty="0" smtClean="0"/>
              <a:t>да се запознаат меѓу себе. Прашајте ги учесниците за нивното име, живеалиште, знаење за финансиска писменост, како и нивните очекувања од денешната обука.</a:t>
            </a:r>
          </a:p>
          <a:p>
            <a:endParaRPr lang="ru-RU" b="0" i="0" dirty="0" smtClean="0"/>
          </a:p>
          <a:p>
            <a:r>
              <a:rPr lang="ru-RU" b="0" i="0" dirty="0" smtClean="0"/>
              <a:t>Објаснете ја</a:t>
            </a:r>
            <a:r>
              <a:rPr lang="ru-RU" b="0" i="0" baseline="0" dirty="0" smtClean="0"/>
              <a:t> агендата </a:t>
            </a:r>
            <a:r>
              <a:rPr lang="ru-RU" b="0" i="0" dirty="0" smtClean="0"/>
              <a:t>и нејзините цели. Нагласете ја важноста од активно учество и меѓусебно учење.</a:t>
            </a:r>
          </a:p>
          <a:p>
            <a:endParaRPr lang="ru-RU" b="0" i="0" dirty="0" smtClean="0"/>
          </a:p>
          <a:p>
            <a:r>
              <a:rPr lang="ru-RU" b="0" i="0" dirty="0" smtClean="0"/>
              <a:t>Наведете дека овој модул е ​​дефиниран како</a:t>
            </a:r>
            <a:r>
              <a:rPr lang="ru-RU" b="0" i="0" baseline="0" dirty="0" smtClean="0"/>
              <a:t> модул од едноставен вид, за кој не се потребни предзнаења</a:t>
            </a:r>
            <a:r>
              <a:rPr lang="ru-RU" b="0" i="0" dirty="0" smtClean="0"/>
              <a:t>, бидејќи е почетна точка на обуката и може да трае околу еден</a:t>
            </a:r>
            <a:r>
              <a:rPr lang="ru-RU" b="0" i="0" baseline="0" dirty="0" smtClean="0"/>
              <a:t> час </a:t>
            </a:r>
            <a:r>
              <a:rPr lang="ru-RU" b="0" i="0" dirty="0" smtClean="0"/>
              <a:t>и половина.</a:t>
            </a:r>
            <a:endParaRPr lang="en-US" b="0" i="0" dirty="0" smtClean="0"/>
          </a:p>
          <a:p>
            <a:endParaRPr lang="en-US" b="0" i="0" baseline="0" dirty="0" smtClean="0"/>
          </a:p>
          <a:p>
            <a:pPr algn="just"/>
            <a:r>
              <a:rPr lang="ru-RU" b="0" i="0" baseline="0" dirty="0" smtClean="0"/>
              <a:t>На </a:t>
            </a:r>
            <a:r>
              <a:rPr lang="mk-MK" b="0" i="0" baseline="0" dirty="0" smtClean="0"/>
              <a:t>учениците</a:t>
            </a:r>
            <a:r>
              <a:rPr lang="ru-RU" b="0" i="0" baseline="0" dirty="0" smtClean="0"/>
              <a:t> треба да им биде презентиран воведниот дел од обуката за финансиска писменост, чија цел е да им го претстави светот на финансиската писменост на младите, но како компетентност/вештина која е важна не само за луѓето кои се занимаваат со финансискиот свет професионално, туку за секого, особено за младите кои наскоро ќе се соочат со важни финансиски одлуки.</a:t>
            </a:r>
            <a:endParaRPr lang="en-US" b="0" i="0" baseline="0" dirty="0" smtClean="0"/>
          </a:p>
          <a:p>
            <a:endParaRPr lang="en-US" b="0" i="0"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2</a:t>
            </a:fld>
            <a:endParaRPr lang="bg-BG"/>
          </a:p>
        </p:txBody>
      </p:sp>
    </p:spTree>
    <p:extLst>
      <p:ext uri="{BB962C8B-B14F-4D97-AF65-F5344CB8AC3E}">
        <p14:creationId xmlns:p14="http://schemas.microsoft.com/office/powerpoint/2010/main" val="141298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Забелешки за Обучувачот:</a:t>
            </a:r>
          </a:p>
          <a:p>
            <a:endParaRPr lang="en-US" b="1" i="1" baseline="0" dirty="0" smtClean="0"/>
          </a:p>
          <a:p>
            <a:pPr algn="just"/>
            <a:r>
              <a:rPr lang="ru-RU" baseline="0" dirty="0" smtClean="0"/>
              <a:t>Обучувачот ќе започне со презентирање модулот и какво знаење се очекува да стекнат учесниците.</a:t>
            </a:r>
          </a:p>
          <a:p>
            <a:pPr algn="just"/>
            <a:r>
              <a:rPr lang="ru-RU" baseline="0" dirty="0" smtClean="0"/>
              <a:t>Обучувачот ќе елаборира дека модулот ги претставува основите на финансиската писменост. Модулот опфаќа елаборација на финансиската писменост како компетентност/вештина што може да се научи и која е од суштинско значење за современото општество и особено за младите на прагот на нивниот премин од деца кон возрасни.</a:t>
            </a:r>
          </a:p>
          <a:p>
            <a:endParaRPr lang="ru-RU" baseline="0" dirty="0" smtClean="0"/>
          </a:p>
          <a:p>
            <a:pPr algn="just"/>
            <a:r>
              <a:rPr lang="ru-RU" baseline="0" dirty="0" smtClean="0"/>
              <a:t>Обучувачот ќе нагласи дека да се поседува одредено ниво на финансиска писменост има придобивки и овие придобивки се однесуваат на успешниот професионален и приватен живот на младиот човек.</a:t>
            </a:r>
          </a:p>
          <a:p>
            <a:pPr algn="just"/>
            <a:endParaRPr lang="ru-RU" baseline="0" dirty="0" smtClean="0"/>
          </a:p>
          <a:p>
            <a:pPr algn="just"/>
            <a:r>
              <a:rPr lang="ru-RU" baseline="0" dirty="0" smtClean="0"/>
              <a:t>Обучувачот ќе објасни дека поминувајќи низ овој модул, накратко со едноставни и лесни зборови ќе бидат претставени некои многу основни концепти и термини.</a:t>
            </a:r>
          </a:p>
          <a:p>
            <a:pPr algn="just"/>
            <a:endParaRPr lang="ru-RU" baseline="0" dirty="0" smtClean="0"/>
          </a:p>
          <a:p>
            <a:pPr algn="just"/>
            <a:r>
              <a:rPr lang="ru-RU" baseline="0" dirty="0" smtClean="0"/>
              <a:t>По завршувањето на модулот, обучувачот ќе им го објасни на младите влијанието што финансиската писменост го има врз нивниот личен и професионален живот и придобивките што може да им ги донесе.</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3</a:t>
            </a:fld>
            <a:endParaRPr lang="bg-BG"/>
          </a:p>
        </p:txBody>
      </p:sp>
    </p:spTree>
    <p:extLst>
      <p:ext uri="{BB962C8B-B14F-4D97-AF65-F5344CB8AC3E}">
        <p14:creationId xmlns:p14="http://schemas.microsoft.com/office/powerpoint/2010/main" val="285661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Забелешки за</a:t>
            </a:r>
            <a:r>
              <a:rPr lang="ru-RU" b="1" i="1" baseline="0" dirty="0" smtClean="0"/>
              <a:t> Обучувач</a:t>
            </a:r>
            <a:r>
              <a:rPr lang="ru-RU" b="1" i="1" dirty="0" smtClean="0"/>
              <a:t>от:</a:t>
            </a:r>
          </a:p>
          <a:p>
            <a:endParaRPr lang="ru-RU" b="1" i="1" dirty="0" smtClean="0"/>
          </a:p>
          <a:p>
            <a:pPr algn="just"/>
            <a:r>
              <a:rPr lang="ru-RU" b="0" i="0" dirty="0" smtClean="0"/>
              <a:t>Обучувачот треба да објасни дека содржината на обуката е структурирана во 3 делови. Првиот</a:t>
            </a:r>
            <a:r>
              <a:rPr lang="ru-RU" b="0" i="0" baseline="0" dirty="0" smtClean="0"/>
              <a:t> дел </a:t>
            </a:r>
            <a:r>
              <a:rPr lang="ru-RU" b="0" i="0" dirty="0" smtClean="0"/>
              <a:t>им ги претставува на слушателите дефинициите за „финансиска </a:t>
            </a:r>
            <a:r>
              <a:rPr lang="ru-RU" b="0" i="0" dirty="0" smtClean="0"/>
              <a:t>писменост“</a:t>
            </a:r>
            <a:r>
              <a:rPr lang="en-GB" b="0" i="0" dirty="0" smtClean="0"/>
              <a:t>.</a:t>
            </a:r>
            <a:r>
              <a:rPr lang="en-GB" b="0" i="0" baseline="0" dirty="0" smtClean="0"/>
              <a:t> </a:t>
            </a:r>
            <a:r>
              <a:rPr lang="ru-RU" b="0" i="0" dirty="0" smtClean="0"/>
              <a:t>Обучувачот </a:t>
            </a:r>
            <a:r>
              <a:rPr lang="ru-RU" b="0" i="0" dirty="0" smtClean="0"/>
              <a:t>ќе истакне дека финансиската писменост е вештина и може да се научи. И како и секоја вештина, со</a:t>
            </a:r>
            <a:r>
              <a:rPr lang="ru-RU" b="0" i="0" baseline="0" dirty="0" smtClean="0"/>
              <a:t> почнувањето порано да се учи, полесно </a:t>
            </a:r>
            <a:r>
              <a:rPr lang="ru-RU" b="0" i="0" dirty="0" smtClean="0"/>
              <a:t>ќе се совлада.</a:t>
            </a:r>
          </a:p>
          <a:p>
            <a:pPr algn="just"/>
            <a:endParaRPr lang="ru-RU" b="0" i="0" dirty="0" smtClean="0"/>
          </a:p>
          <a:p>
            <a:pPr algn="just"/>
            <a:r>
              <a:rPr lang="ru-RU" b="0" i="0" dirty="0" smtClean="0"/>
              <a:t>Потоа треба да биде претставен</a:t>
            </a:r>
            <a:r>
              <a:rPr lang="ru-RU" b="0" i="0" baseline="0" dirty="0" smtClean="0"/>
              <a:t> вториот </a:t>
            </a:r>
            <a:r>
              <a:rPr lang="ru-RU" b="0" i="0" dirty="0" smtClean="0"/>
              <a:t>дел. Обучувачот ќе објасни дека овој</a:t>
            </a:r>
            <a:r>
              <a:rPr lang="ru-RU" b="0" i="0" baseline="0" dirty="0" smtClean="0"/>
              <a:t> дел </a:t>
            </a:r>
            <a:r>
              <a:rPr lang="ru-RU" b="0" i="0" dirty="0" smtClean="0"/>
              <a:t>содржи </a:t>
            </a:r>
            <a:r>
              <a:rPr lang="mk-MK" b="0" i="0" dirty="0" smtClean="0"/>
              <a:t>објаснување</a:t>
            </a:r>
            <a:r>
              <a:rPr lang="ru-RU" b="0" i="0" dirty="0" smtClean="0"/>
              <a:t> </a:t>
            </a:r>
            <a:r>
              <a:rPr lang="ru-RU" b="0" i="0" dirty="0" smtClean="0"/>
              <a:t>на 7 основни поими за кои се претпоставува дека секој возрасен млад човек треба да ги знае и да ги запознае кога ќе влезе во светот на финансиите. Тоа се термини кои не се поврзани со работата на финансиските експерти, туку термини кои сите ние ги користиме/можеме да ги користиме во секојдневниот живот и ќе биде корисно доколку подлабоко се разбере нивното значење.</a:t>
            </a:r>
          </a:p>
          <a:p>
            <a:pPr algn="just"/>
            <a:endParaRPr lang="ru-RU" b="0" i="0" dirty="0" smtClean="0"/>
          </a:p>
          <a:p>
            <a:pPr algn="just"/>
            <a:r>
              <a:rPr lang="ru-RU" b="0" i="0" dirty="0" smtClean="0"/>
              <a:t>Потоа, обучувачот ќе го презентира последниот дел, објаснувајќи </a:t>
            </a:r>
            <a:r>
              <a:rPr lang="ru-RU" b="0" i="0" dirty="0" smtClean="0"/>
              <a:t>што </a:t>
            </a:r>
            <a:r>
              <a:rPr lang="ru-RU" b="0" i="0" dirty="0" smtClean="0"/>
              <a:t>значи недостаток на финансиско знаење и како може да биде штетно за професионалниот и личниот живот на младиот</a:t>
            </a:r>
            <a:r>
              <a:rPr lang="ru-RU" b="0" i="0" baseline="0" dirty="0" smtClean="0"/>
              <a:t> човек.</a:t>
            </a:r>
            <a:endParaRPr lang="bg-BG" b="0" i="0" dirty="0"/>
          </a:p>
        </p:txBody>
      </p:sp>
      <p:sp>
        <p:nvSpPr>
          <p:cNvPr id="4" name="Slide Number Placeholder 3"/>
          <p:cNvSpPr>
            <a:spLocks noGrp="1"/>
          </p:cNvSpPr>
          <p:nvPr>
            <p:ph type="sldNum" sz="quarter" idx="10"/>
          </p:nvPr>
        </p:nvSpPr>
        <p:spPr/>
        <p:txBody>
          <a:bodyPr/>
          <a:lstStyle/>
          <a:p>
            <a:fld id="{AB38B4D5-C4E6-4954-98A1-497D711BF1F1}" type="slidenum">
              <a:rPr lang="bg-BG" smtClean="0"/>
              <a:t>4</a:t>
            </a:fld>
            <a:endParaRPr lang="bg-BG"/>
          </a:p>
        </p:txBody>
      </p:sp>
    </p:spTree>
    <p:extLst>
      <p:ext uri="{BB962C8B-B14F-4D97-AF65-F5344CB8AC3E}">
        <p14:creationId xmlns:p14="http://schemas.microsoft.com/office/powerpoint/2010/main" val="1087286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Забелешки за Обучувачот:</a:t>
            </a:r>
          </a:p>
          <a:p>
            <a:endParaRPr lang="ru-RU" b="1" i="1" dirty="0" smtClean="0"/>
          </a:p>
          <a:p>
            <a:pPr algn="just"/>
            <a:r>
              <a:rPr lang="ru-RU" b="0" i="0" dirty="0" smtClean="0"/>
              <a:t>Започнете велејќи, на сите ни требаат и користиме пари секој ден. Сепак, многумина од нас не ги знаат концептите на пари и како мудро да управуваат со нив. Без оглед на нашите разлики во нивото на приход, образованието, возраста, полот или каде некој живее и работи, сите ние секојдневно грешиме во управувањето со парите. Ако не управуваме со нашите пари внимателно, дури и со малку пари што ги имаме, нашите животи ќе бидат</a:t>
            </a:r>
            <a:r>
              <a:rPr lang="ru-RU" b="0" i="0" baseline="0" dirty="0" smtClean="0"/>
              <a:t> помалку квалитетни</a:t>
            </a:r>
            <a:r>
              <a:rPr lang="ru-RU" b="0" i="0" dirty="0" smtClean="0"/>
              <a:t>. Нема да се справиме со неочекувани итни случаи, ниту пак ќе можеме да ги искористиме идните можности.</a:t>
            </a:r>
          </a:p>
          <a:p>
            <a:pPr algn="just"/>
            <a:endParaRPr lang="ru-RU" b="0" i="0" dirty="0" smtClean="0"/>
          </a:p>
          <a:p>
            <a:pPr algn="just"/>
            <a:r>
              <a:rPr lang="ru-RU" b="0" i="0" dirty="0" smtClean="0"/>
              <a:t> Потоа обучувачот бара од членовите на групата да ги објаснат термините, според нивното разбирање…</a:t>
            </a:r>
          </a:p>
          <a:p>
            <a:pPr algn="just"/>
            <a:r>
              <a:rPr lang="ru-RU" b="0" i="0" dirty="0" smtClean="0"/>
              <a:t>• Што е финансиска писменост?</a:t>
            </a:r>
          </a:p>
          <a:p>
            <a:pPr algn="just"/>
            <a:r>
              <a:rPr lang="ru-RU" b="0" i="0" dirty="0" smtClean="0"/>
              <a:t>• Зошто финансиската писменост/образование е важна во нашиот секојдневен живот?</a:t>
            </a:r>
            <a:endParaRPr lang="en-US" b="0" i="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5</a:t>
            </a:fld>
            <a:endParaRPr lang="bg-BG"/>
          </a:p>
        </p:txBody>
      </p:sp>
    </p:spTree>
    <p:extLst>
      <p:ext uri="{BB962C8B-B14F-4D97-AF65-F5344CB8AC3E}">
        <p14:creationId xmlns:p14="http://schemas.microsoft.com/office/powerpoint/2010/main" val="1247501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mk-MK" b="1" i="1" dirty="0" smtClean="0"/>
              <a:t>Забелешки</a:t>
            </a:r>
            <a:r>
              <a:rPr lang="mk-MK" b="1" i="1" baseline="0" dirty="0" smtClean="0"/>
              <a:t> за Обучувачот</a:t>
            </a:r>
            <a:r>
              <a:rPr lang="en-US" b="1" i="1" dirty="0" smtClean="0"/>
              <a:t>:</a:t>
            </a:r>
          </a:p>
          <a:p>
            <a:pPr algn="just"/>
            <a:endParaRPr lang="en-US" dirty="0" smtClean="0"/>
          </a:p>
          <a:p>
            <a:pPr algn="just"/>
            <a:r>
              <a:rPr lang="ru-RU" dirty="0" smtClean="0"/>
              <a:t>По сите одговори, обучувачот ќе ја покаже официјалната дефиниција на Организацијата за економска соработка и развој.</a:t>
            </a:r>
          </a:p>
          <a:p>
            <a:pPr algn="just"/>
            <a:endParaRPr lang="ru-RU" dirty="0" smtClean="0"/>
          </a:p>
          <a:p>
            <a:pPr algn="just"/>
            <a:r>
              <a:rPr lang="ru-RU" dirty="0" smtClean="0"/>
              <a:t>Тогаш обучувачот треба да ја нагласи важноста на поседувањето вештини</a:t>
            </a:r>
            <a:r>
              <a:rPr lang="ru-RU" baseline="0" dirty="0" smtClean="0"/>
              <a:t> за финансии </a:t>
            </a:r>
            <a:r>
              <a:rPr lang="ru-RU" dirty="0" smtClean="0"/>
              <a:t>во денешно време:</a:t>
            </a:r>
          </a:p>
          <a:p>
            <a:pPr algn="just"/>
            <a:r>
              <a:rPr lang="ru-RU" dirty="0" smtClean="0"/>
              <a:t>• На луѓето им овозможува знаење како мудро да управуваат со парите.</a:t>
            </a:r>
          </a:p>
          <a:p>
            <a:pPr algn="just"/>
            <a:r>
              <a:rPr lang="ru-RU" dirty="0" smtClean="0"/>
              <a:t>• Нуди основни знаења поврзани со заработка, трошење, буџетирање, штедење и задолжување.</a:t>
            </a:r>
          </a:p>
          <a:p>
            <a:pPr algn="just"/>
            <a:r>
              <a:rPr lang="ru-RU" dirty="0" smtClean="0"/>
              <a:t>• Ги поттикнува луѓето да носат финансиски одлуки</a:t>
            </a:r>
            <a:r>
              <a:rPr lang="ru-RU" baseline="0" dirty="0" smtClean="0"/>
              <a:t> врз база на релевантни информации</a:t>
            </a:r>
            <a:r>
              <a:rPr lang="en-GB" baseline="0" dirty="0" smtClean="0"/>
              <a:t>;</a:t>
            </a:r>
            <a:endParaRPr lang="ru-RU" dirty="0" smtClean="0"/>
          </a:p>
          <a:p>
            <a:pPr algn="just"/>
            <a:r>
              <a:rPr lang="ru-RU" dirty="0" smtClean="0"/>
              <a:t>• Нуди</a:t>
            </a:r>
            <a:r>
              <a:rPr lang="ru-RU" baseline="0" dirty="0" smtClean="0"/>
              <a:t> информации за подобро</a:t>
            </a:r>
            <a:r>
              <a:rPr lang="ru-RU" dirty="0" smtClean="0"/>
              <a:t> планирање и реализирање</a:t>
            </a:r>
            <a:r>
              <a:rPr lang="ru-RU" baseline="0" dirty="0" smtClean="0"/>
              <a:t> на</a:t>
            </a:r>
            <a:r>
              <a:rPr lang="ru-RU" dirty="0" smtClean="0"/>
              <a:t> своите </a:t>
            </a:r>
            <a:r>
              <a:rPr lang="mk-MK" dirty="0" smtClean="0"/>
              <a:t>идеи</a:t>
            </a:r>
            <a:r>
              <a:rPr lang="ru-RU" dirty="0" smtClean="0"/>
              <a:t> преку поставување финансиски цели, штедење со одредена цел и мудро инвестирање.</a:t>
            </a:r>
          </a:p>
          <a:p>
            <a:pPr algn="just"/>
            <a:r>
              <a:rPr lang="ru-RU" dirty="0" smtClean="0"/>
              <a:t>• Дава знаење</a:t>
            </a:r>
            <a:r>
              <a:rPr lang="ru-RU" baseline="0" dirty="0" smtClean="0"/>
              <a:t> за </a:t>
            </a:r>
            <a:r>
              <a:rPr lang="ru-RU" dirty="0" smtClean="0"/>
              <a:t>како да се води соодветна евиденција за финансиските трансакции за да може подобро да се управува со приходите и расходите</a:t>
            </a:r>
          </a:p>
          <a:p>
            <a:pPr algn="just"/>
            <a:endParaRPr lang="ru-RU" dirty="0" smtClean="0"/>
          </a:p>
          <a:p>
            <a:pPr algn="just"/>
            <a:r>
              <a:rPr lang="ru-RU" dirty="0" smtClean="0"/>
              <a:t>Обучувачот</a:t>
            </a:r>
            <a:r>
              <a:rPr lang="ru-RU" baseline="0" dirty="0" smtClean="0"/>
              <a:t> потоа о</a:t>
            </a:r>
            <a:r>
              <a:rPr lang="ru-RU" dirty="0" smtClean="0"/>
              <a:t>бјаснува дека откако ќе погледнеме што е финансиска писменост и зошто е важна во денешно време, потоа ќе се фокусираме на испитување зошто тоа е особено важна компетентност за еден млад човек.</a:t>
            </a:r>
          </a:p>
          <a:p>
            <a:pPr algn="just"/>
            <a:r>
              <a:rPr lang="ru-RU" dirty="0" smtClean="0"/>
              <a:t>Почнете да елаборирате дека оваа група на луѓе (млади луѓе) има посебни барања кои се различни од оние на возрасните (и оние на помалите деца). Особено, младите се релативно неискусни во користењето финансиски производи и можеби неодамна почнале да се занимаваат со финансиски трансакции.</a:t>
            </a:r>
          </a:p>
          <a:p>
            <a:pPr algn="just"/>
            <a:r>
              <a:rPr lang="ru-RU" dirty="0" smtClean="0"/>
              <a:t> Исто така, многу е веројатно дека младите ќе се соочат со важни финансиски одлуки во блиска иднина кои се различни од оние со кои се соочуваат постарите возрасни лица, како што се одлучување како да финансираат дополнително образование или </a:t>
            </a:r>
            <a:r>
              <a:rPr lang="mk-MK" sz="1200" dirty="0" smtClean="0"/>
              <a:t>да се идентификуваат работните можности</a:t>
            </a:r>
            <a:r>
              <a:rPr lang="ru-RU" dirty="0" smtClean="0"/>
              <a:t>.</a:t>
            </a:r>
          </a:p>
          <a:p>
            <a:pPr algn="just"/>
            <a:endParaRPr lang="ru-RU" dirty="0" smtClean="0"/>
          </a:p>
          <a:p>
            <a:pPr algn="just"/>
            <a:r>
              <a:rPr lang="ru-RU" dirty="0" smtClean="0"/>
              <a:t>Преминот од младост во зрелост е финансиски тежок период </a:t>
            </a:r>
            <a:r>
              <a:rPr lang="bg-BG" sz="1200" dirty="0" smtClean="0"/>
              <a:t>малку невнимание може да се тргне во погрешен правец.</a:t>
            </a:r>
            <a:endParaRPr lang="en-US"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6</a:t>
            </a:fld>
            <a:endParaRPr lang="bg-BG"/>
          </a:p>
        </p:txBody>
      </p:sp>
    </p:spTree>
    <p:extLst>
      <p:ext uri="{BB962C8B-B14F-4D97-AF65-F5344CB8AC3E}">
        <p14:creationId xmlns:p14="http://schemas.microsoft.com/office/powerpoint/2010/main" val="3630913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i="1" dirty="0" smtClean="0"/>
              <a:t>Забелешки за Обучувачот:</a:t>
            </a:r>
          </a:p>
          <a:p>
            <a:pPr algn="just"/>
            <a:endParaRPr lang="ru-RU" b="1" i="1" dirty="0" smtClean="0"/>
          </a:p>
          <a:p>
            <a:pPr algn="just"/>
            <a:r>
              <a:rPr lang="ru-RU" b="0" i="0" dirty="0" smtClean="0"/>
              <a:t>Обучувачот ја раскажува приказната погоре.</a:t>
            </a:r>
          </a:p>
          <a:p>
            <a:pPr algn="just"/>
            <a:endParaRPr lang="ru-RU" b="0" i="0" dirty="0" smtClean="0"/>
          </a:p>
          <a:p>
            <a:pPr algn="just"/>
            <a:r>
              <a:rPr lang="ru-RU" b="0" i="0" dirty="0" smtClean="0"/>
              <a:t>Обидете се да започнете дискусија околу студијата на случај поставувајќи ги прашањата погоре.</a:t>
            </a:r>
          </a:p>
          <a:p>
            <a:pPr algn="just"/>
            <a:endParaRPr lang="ru-RU" b="0" i="0" dirty="0" smtClean="0"/>
          </a:p>
          <a:p>
            <a:pPr algn="just"/>
            <a:r>
              <a:rPr lang="ru-RU" b="1" i="0" dirty="0" smtClean="0"/>
              <a:t>Главната порака што ќе ја пренесете по дискусијата е дека</a:t>
            </a:r>
            <a:r>
              <a:rPr lang="ru-RU" b="0" i="0" dirty="0" smtClean="0"/>
              <a:t>:</a:t>
            </a:r>
          </a:p>
          <a:p>
            <a:pPr algn="just"/>
            <a:r>
              <a:rPr lang="ru-RU" b="0" i="0" dirty="0" smtClean="0"/>
              <a:t>Со тоа што има краткорочен поглед, финансискиот менаџмент на Ана се чини дека е совршен бидејќи може да ги исполни сите нејзини дневни трошоци и желби; сепак, долгорочно ова е очигледно несоодветно, бидејќи таа нема заштеди за иднината. Тоа значи дека нејзиниот приход секогаш ќе биде фиксен на 1000 евра и таа никогаш нема да има можности да троши повеќе отколку што заработува моментално, освен ако не одлучи да се префрли на работа со повисоки примања.</a:t>
            </a:r>
          </a:p>
          <a:p>
            <a:pPr algn="just"/>
            <a:endParaRPr lang="ru-RU" b="0" i="0" dirty="0" smtClean="0"/>
          </a:p>
          <a:p>
            <a:pPr algn="just"/>
            <a:r>
              <a:rPr lang="ru-RU" b="0" i="0" dirty="0" smtClean="0"/>
              <a:t>Ако научи како подобро да управува со финансиите, би можела да ги купи работите што и се потребни и да заштеди доволно пари за во</a:t>
            </a:r>
            <a:r>
              <a:rPr lang="ru-RU" b="0" i="0" baseline="0" dirty="0" smtClean="0"/>
              <a:t> иднина</a:t>
            </a:r>
            <a:r>
              <a:rPr lang="ru-RU" b="0" i="0" dirty="0" smtClean="0"/>
              <a:t>.</a:t>
            </a:r>
            <a:endParaRPr lang="en-US" b="0" i="0"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7</a:t>
            </a:fld>
            <a:endParaRPr lang="bg-BG"/>
          </a:p>
        </p:txBody>
      </p:sp>
    </p:spTree>
    <p:extLst>
      <p:ext uri="{BB962C8B-B14F-4D97-AF65-F5344CB8AC3E}">
        <p14:creationId xmlns:p14="http://schemas.microsoft.com/office/powerpoint/2010/main" val="3951296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r>
              <a:rPr lang="mk-MK" b="0" i="0" dirty="0" smtClean="0"/>
              <a:t>Обучувачот ќе нагласи дека главните чекори за зголемување на нивото на финансиска писменост започнува со учење на неколку фундаментални термини и концепти со цел да се применат во </a:t>
            </a:r>
            <a:r>
              <a:rPr lang="mk-MK" b="0" i="0" dirty="0" smtClean="0"/>
              <a:t>пракса.</a:t>
            </a:r>
            <a:r>
              <a:rPr lang="mk-MK" b="0" i="0" baseline="0" dirty="0" smtClean="0"/>
              <a:t> </a:t>
            </a:r>
            <a:r>
              <a:rPr lang="mk-MK" b="0" i="0" dirty="0" smtClean="0"/>
              <a:t>Разбирањето </a:t>
            </a:r>
            <a:r>
              <a:rPr lang="mk-MK" b="0" i="0" dirty="0" smtClean="0"/>
              <a:t>на овие термини ќе </a:t>
            </a:r>
            <a:r>
              <a:rPr lang="mk-MK" b="0" i="0" dirty="0" smtClean="0"/>
              <a:t>им овозможи</a:t>
            </a:r>
            <a:r>
              <a:rPr lang="mk-MK" b="0" i="0" baseline="0" dirty="0" smtClean="0"/>
              <a:t> на</a:t>
            </a:r>
            <a:r>
              <a:rPr lang="mk-MK" b="0" i="0" dirty="0" smtClean="0"/>
              <a:t> </a:t>
            </a:r>
            <a:r>
              <a:rPr lang="mk-MK" b="0" i="0" dirty="0" smtClean="0"/>
              <a:t>слушателите </a:t>
            </a:r>
            <a:r>
              <a:rPr lang="mk-MK" b="0" i="0" dirty="0" smtClean="0"/>
              <a:t>да научат </a:t>
            </a:r>
            <a:r>
              <a:rPr lang="mk-MK" b="0" i="0" dirty="0" smtClean="0"/>
              <a:t>како функционираат парите, како се постигнуваат финансиските цели и како се управува со внатрешните и надворешните финансиски предизвици. Разбирањето на основните финансиски термини и концепти кои влијаат на финансиската</a:t>
            </a:r>
            <a:r>
              <a:rPr lang="mk-MK" b="0" i="0" baseline="0" dirty="0" smtClean="0"/>
              <a:t> состојба </a:t>
            </a:r>
            <a:r>
              <a:rPr lang="mk-MK" b="0" i="0" dirty="0" smtClean="0"/>
              <a:t>е првиот чекор кон подобрување на финансиската писменост</a:t>
            </a:r>
            <a:r>
              <a:rPr lang="mk-MK" b="0" i="0" dirty="0" smtClean="0"/>
              <a:t>.</a:t>
            </a:r>
          </a:p>
          <a:p>
            <a:endParaRPr lang="mk-MK" b="0" i="0" dirty="0" smtClean="0"/>
          </a:p>
          <a:p>
            <a:pPr marL="0" indent="0">
              <a:buFontTx/>
              <a:buNone/>
            </a:pPr>
            <a:r>
              <a:rPr lang="mk-MK" b="0" i="0" dirty="0" smtClean="0"/>
              <a:t>Познавањето на овие важни финансиски услови и како тие се применуваат на личниот финансиски план и буџет може да им помогне на сите да продолжат со своите цели</a:t>
            </a:r>
            <a:r>
              <a:rPr lang="mk-MK" b="0" i="0" dirty="0" smtClean="0"/>
              <a:t>.</a:t>
            </a:r>
          </a:p>
          <a:p>
            <a:pPr marL="0" indent="0">
              <a:buFontTx/>
              <a:buNone/>
            </a:pPr>
            <a:endParaRPr lang="mk-MK" b="0" i="0" dirty="0" smtClean="0"/>
          </a:p>
          <a:p>
            <a:pPr marL="0" indent="0">
              <a:buFontTx/>
              <a:buNone/>
            </a:pPr>
            <a:r>
              <a:rPr lang="mk-MK" b="0" i="0" dirty="0" smtClean="0"/>
              <a:t>Пред да го прикаже описот на овие поими, обучувачот може да побара од учесниците објаснат дел</a:t>
            </a:r>
            <a:r>
              <a:rPr lang="mk-MK" b="0" i="0" baseline="0" dirty="0" smtClean="0"/>
              <a:t> од наведените термини</a:t>
            </a:r>
            <a:r>
              <a:rPr lang="mk-MK" b="0" i="0" dirty="0" smtClean="0"/>
              <a:t>.</a:t>
            </a:r>
            <a:endParaRPr lang="en-US" b="0" i="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8</a:t>
            </a:fld>
            <a:endParaRPr lang="bg-BG"/>
          </a:p>
        </p:txBody>
      </p:sp>
    </p:spTree>
    <p:extLst>
      <p:ext uri="{BB962C8B-B14F-4D97-AF65-F5344CB8AC3E}">
        <p14:creationId xmlns:p14="http://schemas.microsoft.com/office/powerpoint/2010/main" val="3245272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b="1" i="1" dirty="0" smtClean="0"/>
              <a:t>Забелешки за обучувачот</a:t>
            </a:r>
            <a:r>
              <a:rPr lang="en-US" b="1" i="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Обучувачот ќе помине одредено време на секој концепт без да навлегува во многу детали бидејќи во модули тие термини се подетално разработени.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mk-MK"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Кога ќе го објаснува </a:t>
            </a:r>
            <a:r>
              <a:rPr lang="mk-MK" b="1" i="0" dirty="0" smtClean="0"/>
              <a:t>буџетирањето</a:t>
            </a:r>
            <a:r>
              <a:rPr lang="mk-MK" b="0" i="0" dirty="0" smtClean="0"/>
              <a:t>, обучувачот треба да започне со тоа дека треба да се разбере што е буџет и како преку</a:t>
            </a:r>
            <a:r>
              <a:rPr lang="mk-MK" b="0" i="0" baseline="0" dirty="0" smtClean="0"/>
              <a:t> буџетот се евидентира колку лицето</a:t>
            </a:r>
            <a:r>
              <a:rPr lang="mk-MK" b="0" i="0" dirty="0" smtClean="0"/>
              <a:t> заработува и како троши. </a:t>
            </a:r>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Буџетот е финансиски план кој ги зема предвид приходите и расходите и дава проценки за тоа колкави</a:t>
            </a:r>
            <a:r>
              <a:rPr lang="mk-MK" b="0" i="0" baseline="0" dirty="0" smtClean="0"/>
              <a:t> приходи и трошоци се прават </a:t>
            </a:r>
            <a:r>
              <a:rPr lang="mk-MK" b="0" i="0" dirty="0" smtClean="0"/>
              <a:t>во одреден временски период. </a:t>
            </a:r>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Многу е веројатно дека младото лице ќе треба создаде</a:t>
            </a:r>
            <a:r>
              <a:rPr lang="mk-MK" b="0" i="0" baseline="0" dirty="0" smtClean="0"/>
              <a:t> буџет кога ќе започне со студии. </a:t>
            </a:r>
          </a:p>
          <a:p>
            <a:pPr marL="0" marR="0" lvl="0" indent="0" algn="l" defTabSz="914400" rtl="0" eaLnBrk="1" fontAlgn="auto" latinLnBrk="0" hangingPunct="1">
              <a:lnSpc>
                <a:spcPct val="100000"/>
              </a:lnSpc>
              <a:spcBef>
                <a:spcPts val="0"/>
              </a:spcBef>
              <a:spcAft>
                <a:spcPts val="0"/>
              </a:spcAft>
              <a:buClrTx/>
              <a:buSzTx/>
              <a:buFontTx/>
              <a:buNone/>
              <a:tabLst/>
              <a:defRPr/>
            </a:pPr>
            <a:endParaRPr lang="mk-MK"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Кога ќе ги објаснува </a:t>
            </a:r>
            <a:r>
              <a:rPr lang="mk-MK" b="1" i="0" dirty="0" smtClean="0"/>
              <a:t>основите на штедењето</a:t>
            </a:r>
            <a:r>
              <a:rPr lang="mk-MK" b="0" i="0" dirty="0" smtClean="0"/>
              <a:t>, обучувачот треба да елаборира дека во текот на животот човек ќе се соочи со многу одлуки за штедење и трошење. Нечии цели може да варираат од помали купувања како нов паметен телефон до поголеми купувања, како што се автомобил или куќа до долгорочни заштеди за пензионирање. Има некои настани за кои може да се планираат и да се заштедат пари, како високо образование или создавање семејство, но невозможно е да се предвидат непланирани трошоци. Тоа е она што го прави штедењето важно! Човек треба да се подготви за секаков вид на трошок со одвојување пари.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mk-MK"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При објаснување</a:t>
            </a:r>
            <a:r>
              <a:rPr lang="mk-MK" b="0" i="0" baseline="0" dirty="0" smtClean="0"/>
              <a:t> на </a:t>
            </a:r>
            <a:r>
              <a:rPr lang="mk-MK" b="1" i="0" baseline="0" dirty="0" smtClean="0"/>
              <a:t>задолжувањето</a:t>
            </a:r>
            <a:r>
              <a:rPr lang="mk-MK" b="0" i="0" dirty="0" smtClean="0"/>
              <a:t>, обучувачот треба да ја нагласи важноста дека треба да се</a:t>
            </a:r>
            <a:r>
              <a:rPr lang="mk-MK" b="0" i="0" baseline="0" dirty="0" smtClean="0"/>
              <a:t> третираат </a:t>
            </a:r>
            <a:r>
              <a:rPr lang="mk-MK" b="0" i="0" dirty="0" smtClean="0"/>
              <a:t>два различни типа на долгови и тие нема секогаш да резултираат со ист исход. </a:t>
            </a:r>
          </a:p>
          <a:p>
            <a:pPr marL="0" marR="0" lvl="0" indent="0" algn="l" defTabSz="914400" rtl="0" eaLnBrk="1" fontAlgn="auto" latinLnBrk="0" hangingPunct="1">
              <a:lnSpc>
                <a:spcPct val="100000"/>
              </a:lnSpc>
              <a:spcBef>
                <a:spcPts val="0"/>
              </a:spcBef>
              <a:spcAft>
                <a:spcPts val="0"/>
              </a:spcAft>
              <a:buClrTx/>
              <a:buSzTx/>
              <a:buFontTx/>
              <a:buNone/>
              <a:tabLst/>
              <a:defRPr/>
            </a:pPr>
            <a:r>
              <a:rPr lang="mk-MK" b="0" i="0" dirty="0" smtClean="0"/>
              <a:t>На пример, да се задолжите за образовни или деловни цели или да земете заем за недвижен имот (како хипотека) може да се смета за инвестиција што може да донесе поголема финансиска заработка во иднина. Овој вид на долг може да биде скап на краток рок, но потенцијално може да биде исплатлив</a:t>
            </a:r>
            <a:r>
              <a:rPr lang="mk-MK" b="0" i="0" baseline="0" dirty="0" smtClean="0"/>
              <a:t> </a:t>
            </a:r>
            <a:r>
              <a:rPr lang="mk-MK" b="0" i="0" dirty="0" smtClean="0"/>
              <a:t>на долг рок, доколку се работи за инвестиција во</a:t>
            </a:r>
            <a:r>
              <a:rPr lang="mk-MK" b="0" i="0" baseline="0" dirty="0" smtClean="0"/>
              <a:t> </a:t>
            </a:r>
            <a:r>
              <a:rPr lang="mk-MK" b="0" i="0" dirty="0" smtClean="0"/>
              <a:t>образованието или недвижен имот. Меѓутоа, долгот кој не инкорпорира инвестиција</a:t>
            </a:r>
            <a:r>
              <a:rPr lang="mk-MK" b="0" i="0" baseline="0" dirty="0" smtClean="0"/>
              <a:t> </a:t>
            </a:r>
            <a:r>
              <a:rPr lang="mk-MK" b="0" i="0" dirty="0" smtClean="0"/>
              <a:t>во ништо може</a:t>
            </a:r>
            <a:r>
              <a:rPr lang="mk-MK" b="0" i="0" baseline="0" dirty="0" smtClean="0"/>
              <a:t> да биде </a:t>
            </a:r>
            <a:r>
              <a:rPr lang="mk-MK" b="0" i="0" dirty="0" smtClean="0"/>
              <a:t>финансиски товар и на краток и на долг рок. Ова е вид на долг со кој мора внимателно да се управува за да се избегне неговото брзо излегување од контрола.</a:t>
            </a: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9</a:t>
            </a:fld>
            <a:endParaRPr lang="bg-BG"/>
          </a:p>
        </p:txBody>
      </p:sp>
    </p:spTree>
    <p:extLst>
      <p:ext uri="{BB962C8B-B14F-4D97-AF65-F5344CB8AC3E}">
        <p14:creationId xmlns:p14="http://schemas.microsoft.com/office/powerpoint/2010/main" val="2753794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74189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36425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32631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75913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74D144-2B42-40FF-9114-CA00871934A9}" type="datetimeFigureOut">
              <a:rPr lang="el-GR" smtClean="0"/>
              <a:t>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948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74D144-2B42-40FF-9114-CA00871934A9}" type="datetimeFigureOut">
              <a:rPr lang="el-GR" smtClean="0"/>
              <a:t>9/10/2023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44984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74D144-2B42-40FF-9114-CA00871934A9}" type="datetimeFigureOut">
              <a:rPr lang="el-GR" smtClean="0"/>
              <a:t>9/10/2023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9235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274D144-2B42-40FF-9114-CA00871934A9}" type="datetimeFigureOut">
              <a:rPr lang="el-GR" smtClean="0"/>
              <a:t>9/10/2023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401044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D144-2B42-40FF-9114-CA00871934A9}" type="datetimeFigureOut">
              <a:rPr lang="el-GR" smtClean="0"/>
              <a:t>9/10/2023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49944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9/10/2023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703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9/10/2023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50342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274D144-2B42-40FF-9114-CA00871934A9}" type="datetimeFigureOut">
              <a:rPr lang="el-GR" smtClean="0"/>
              <a:t>9/10/2023</a:t>
            </a:fld>
            <a:endParaRPr lang="el-G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A3CE8A0-D399-4920-9530-763813D0C220}" type="slidenum">
              <a:rPr lang="el-GR" smtClean="0"/>
              <a:t>‹#›</a:t>
            </a:fld>
            <a:endParaRPr lang="el-GR"/>
          </a:p>
        </p:txBody>
      </p:sp>
    </p:spTree>
    <p:extLst>
      <p:ext uri="{BB962C8B-B14F-4D97-AF65-F5344CB8AC3E}">
        <p14:creationId xmlns:p14="http://schemas.microsoft.com/office/powerpoint/2010/main" val="2047286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773EFA4-90BF-45EC-94D7-96F9AEC03F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3787087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93726" y="944126"/>
            <a:ext cx="8556548" cy="3816429"/>
          </a:xfrm>
          <a:prstGeom prst="rect">
            <a:avLst/>
          </a:prstGeom>
          <a:noFill/>
        </p:spPr>
        <p:txBody>
          <a:bodyPr wrap="square" rtlCol="0">
            <a:spAutoFit/>
          </a:bodyPr>
          <a:lstStyle/>
          <a:p>
            <a:pPr algn="ctr"/>
            <a:r>
              <a:rPr lang="mk-MK" b="1" dirty="0" smtClean="0">
                <a:solidFill>
                  <a:srgbClr val="0070C0"/>
                </a:solidFill>
              </a:rPr>
              <a:t>Основни </a:t>
            </a:r>
            <a:r>
              <a:rPr lang="mk-MK" b="1" dirty="0" smtClean="0">
                <a:solidFill>
                  <a:srgbClr val="0070C0"/>
                </a:solidFill>
              </a:rPr>
              <a:t>термини и концепти</a:t>
            </a:r>
            <a:endParaRPr lang="en-US" b="1" dirty="0" smtClean="0">
              <a:solidFill>
                <a:srgbClr val="0070C0"/>
              </a:solidFill>
            </a:endParaRPr>
          </a:p>
          <a:p>
            <a:pPr lvl="0"/>
            <a:r>
              <a:rPr lang="ru-RU" sz="1600" b="1" i="1" dirty="0" smtClean="0"/>
              <a:t>Основи на кредитирање</a:t>
            </a:r>
            <a:endParaRPr lang="ru-RU" sz="1600" b="1" i="1" dirty="0"/>
          </a:p>
          <a:p>
            <a:pPr lvl="0" algn="just"/>
            <a:r>
              <a:rPr lang="ru-RU" sz="1600" dirty="0"/>
              <a:t>Кредитните картички обезбедуваат сигурност, погодност, па дури и награди врз основа на трошење. Меѓутоа, ако имателите на картички не управуваат со </a:t>
            </a:r>
            <a:r>
              <a:rPr lang="ru-RU" sz="1600" dirty="0" smtClean="0"/>
              <a:t>нив внимателно</a:t>
            </a:r>
            <a:r>
              <a:rPr lang="ru-RU" sz="1600" dirty="0"/>
              <a:t>, тие може да се соочат со несакани последици како лош кредитен резултат или </a:t>
            </a:r>
            <a:r>
              <a:rPr lang="ru-RU" sz="1600" dirty="0" smtClean="0"/>
              <a:t>дополнителни трошоци.</a:t>
            </a:r>
            <a:endParaRPr lang="ru-RU" sz="1600" dirty="0"/>
          </a:p>
          <a:p>
            <a:pPr lvl="0"/>
            <a:r>
              <a:rPr lang="ru-RU" sz="1600" b="1" i="1" dirty="0"/>
              <a:t>Инвестирање</a:t>
            </a:r>
          </a:p>
          <a:p>
            <a:pPr lvl="0" algn="just"/>
            <a:r>
              <a:rPr lang="ru-RU" sz="1600" dirty="0"/>
              <a:t>Инвестирањето </a:t>
            </a:r>
            <a:r>
              <a:rPr lang="ru-RU" sz="1600" dirty="0" smtClean="0"/>
              <a:t>се состои во </a:t>
            </a:r>
            <a:r>
              <a:rPr lang="ru-RU" sz="1600" dirty="0"/>
              <a:t>создавање и зголемување на богатството со цел да </a:t>
            </a:r>
            <a:r>
              <a:rPr lang="ru-RU" sz="1600" dirty="0" smtClean="0"/>
              <a:t>создадете финансиски </a:t>
            </a:r>
            <a:r>
              <a:rPr lang="ru-RU" sz="1600" dirty="0"/>
              <a:t>сигурна </a:t>
            </a:r>
            <a:r>
              <a:rPr lang="ru-RU" sz="1600" dirty="0" smtClean="0"/>
              <a:t>иднина</a:t>
            </a:r>
            <a:r>
              <a:rPr lang="ru-RU" sz="1600" dirty="0"/>
              <a:t>.</a:t>
            </a:r>
          </a:p>
          <a:p>
            <a:pPr lvl="0" algn="just"/>
            <a:r>
              <a:rPr lang="ru-RU" sz="1600" b="1" i="1" dirty="0"/>
              <a:t>Даноци</a:t>
            </a:r>
          </a:p>
          <a:p>
            <a:pPr lvl="0" algn="just"/>
            <a:r>
              <a:rPr lang="ru-RU" sz="1600" dirty="0"/>
              <a:t>Даноците се </a:t>
            </a:r>
            <a:r>
              <a:rPr lang="ru-RU" sz="1600" dirty="0" smtClean="0"/>
              <a:t>задолжителен </a:t>
            </a:r>
            <a:r>
              <a:rPr lang="ru-RU" sz="1600" dirty="0"/>
              <a:t>дел од финансискиот </a:t>
            </a:r>
            <a:r>
              <a:rPr lang="ru-RU" sz="1600" dirty="0" smtClean="0"/>
              <a:t>живот </a:t>
            </a:r>
            <a:r>
              <a:rPr lang="ru-RU" sz="1600" dirty="0"/>
              <a:t>со кој поединците треба да се справат во текот </a:t>
            </a:r>
            <a:r>
              <a:rPr lang="ru-RU" sz="1600" dirty="0" smtClean="0"/>
              <a:t>на работењето.</a:t>
            </a:r>
            <a:endParaRPr lang="ru-RU" sz="1600" dirty="0"/>
          </a:p>
          <a:p>
            <a:pPr lvl="0" algn="just"/>
            <a:r>
              <a:rPr lang="ru-RU" sz="1600" b="1" i="1" dirty="0" smtClean="0"/>
              <a:t>Концепт на пензионирање</a:t>
            </a:r>
            <a:endParaRPr lang="ru-RU" sz="1600" b="1" i="1" dirty="0"/>
          </a:p>
          <a:p>
            <a:pPr lvl="0" algn="just"/>
            <a:r>
              <a:rPr lang="ru-RU" sz="1600" dirty="0"/>
              <a:t>Никогаш не е прерано некој да почне да штеди за своето/нејзиното пензионирање. За да се извлече максимумот од неговите/нејзините заштеди во пензија, ќе треба да се започне со планирање и штедење уште од рана возраст.</a:t>
            </a:r>
            <a:endParaRPr lang="en-US" sz="1050" dirty="0">
              <a:solidFill>
                <a:srgbClr val="0070C0"/>
              </a:solidFill>
            </a:endParaRPr>
          </a:p>
        </p:txBody>
      </p:sp>
    </p:spTree>
    <p:extLst>
      <p:ext uri="{BB962C8B-B14F-4D97-AF65-F5344CB8AC3E}">
        <p14:creationId xmlns:p14="http://schemas.microsoft.com/office/powerpoint/2010/main" val="194713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4" y="0"/>
            <a:ext cx="9144000" cy="5474208"/>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87464" y="765230"/>
            <a:ext cx="9310977" cy="4993675"/>
          </a:xfrm>
          <a:prstGeom prst="rect">
            <a:avLst/>
          </a:prstGeom>
          <a:noFill/>
        </p:spPr>
        <p:txBody>
          <a:bodyPr wrap="square" rtlCol="0">
            <a:spAutoFit/>
          </a:bodyPr>
          <a:lstStyle/>
          <a:p>
            <a:pPr algn="ctr"/>
            <a:r>
              <a:rPr lang="mk-MK" b="1" dirty="0" smtClean="0">
                <a:solidFill>
                  <a:srgbClr val="0070C0"/>
                </a:solidFill>
              </a:rPr>
              <a:t>Основни </a:t>
            </a:r>
            <a:r>
              <a:rPr lang="mk-MK" b="1" dirty="0" smtClean="0">
                <a:solidFill>
                  <a:srgbClr val="0070C0"/>
                </a:solidFill>
              </a:rPr>
              <a:t>термини и концепти</a:t>
            </a:r>
            <a:endParaRPr lang="en-US" b="1" dirty="0" smtClean="0">
              <a:solidFill>
                <a:srgbClr val="0070C0"/>
              </a:solidFill>
            </a:endParaRPr>
          </a:p>
          <a:p>
            <a:endParaRPr lang="en-US" sz="1050" b="1" dirty="0">
              <a:solidFill>
                <a:srgbClr val="0070C0"/>
              </a:solidFill>
            </a:endParaRPr>
          </a:p>
          <a:p>
            <a:r>
              <a:rPr lang="mk-MK" b="1" dirty="0" smtClean="0">
                <a:solidFill>
                  <a:schemeClr val="accent1"/>
                </a:solidFill>
              </a:rPr>
              <a:t>Студија на случај</a:t>
            </a:r>
            <a:r>
              <a:rPr lang="en-US" b="1" dirty="0" smtClean="0">
                <a:solidFill>
                  <a:schemeClr val="accent1"/>
                </a:solidFill>
              </a:rPr>
              <a:t>:</a:t>
            </a:r>
          </a:p>
          <a:p>
            <a:endParaRPr lang="bg-BG" dirty="0" smtClean="0">
              <a:solidFill>
                <a:schemeClr val="accent1"/>
              </a:solidFill>
            </a:endParaRPr>
          </a:p>
          <a:p>
            <a:r>
              <a:rPr lang="ru-RU" sz="1400" dirty="0" smtClean="0"/>
              <a:t>Да </a:t>
            </a:r>
            <a:r>
              <a:rPr lang="ru-RU" sz="1400" dirty="0"/>
              <a:t>претпоставиме дека и Џејмс и </a:t>
            </a:r>
            <a:r>
              <a:rPr lang="ru-RU" sz="1400" dirty="0" smtClean="0"/>
              <a:t>Петар </a:t>
            </a:r>
            <a:r>
              <a:rPr lang="ru-RU" sz="1400" dirty="0"/>
              <a:t>заработуваат по 2000 евра секој месец. Тие штотуку ги започнаа своите први работни места, по факултетот.</a:t>
            </a:r>
          </a:p>
          <a:p>
            <a:endParaRPr lang="ru-RU" sz="1400" dirty="0"/>
          </a:p>
          <a:p>
            <a:r>
              <a:rPr lang="ru-RU" sz="1400" dirty="0"/>
              <a:t>Џејмс ја распределува својата плата на следниов начин:</a:t>
            </a:r>
          </a:p>
          <a:p>
            <a:r>
              <a:rPr lang="ru-RU" sz="1400" dirty="0"/>
              <a:t>Трошење = 1500 евра</a:t>
            </a:r>
          </a:p>
          <a:p>
            <a:r>
              <a:rPr lang="ru-RU" sz="1400" dirty="0" smtClean="0"/>
              <a:t>Инвестирање </a:t>
            </a:r>
            <a:r>
              <a:rPr lang="ru-RU" sz="1400" dirty="0"/>
              <a:t>= 150 евра</a:t>
            </a:r>
          </a:p>
          <a:p>
            <a:r>
              <a:rPr lang="ru-RU" sz="1400" dirty="0"/>
              <a:t>Фонд за итни случаи = 200 евра</a:t>
            </a:r>
          </a:p>
          <a:p>
            <a:r>
              <a:rPr lang="ru-RU" sz="1400" dirty="0"/>
              <a:t>Штедна сметка = 150 евра</a:t>
            </a:r>
            <a:endParaRPr lang="en-US" sz="1400" dirty="0" smtClean="0"/>
          </a:p>
          <a:p>
            <a:endParaRPr lang="bg-BG" sz="1400" dirty="0" smtClean="0"/>
          </a:p>
          <a:p>
            <a:pPr algn="just"/>
            <a:r>
              <a:rPr lang="ru-RU" sz="1400" dirty="0"/>
              <a:t>На крајот на годината Џејмс инвестира 1800 евра и </a:t>
            </a:r>
            <a:r>
              <a:rPr lang="ru-RU" sz="1400" dirty="0" smtClean="0"/>
              <a:t>поседува 1800 </a:t>
            </a:r>
            <a:r>
              <a:rPr lang="ru-RU" sz="1400" dirty="0"/>
              <a:t>евра на својата штедна книшка. И </a:t>
            </a:r>
            <a:r>
              <a:rPr lang="ru-RU" sz="1400" dirty="0" smtClean="0"/>
              <a:t>од двете места Џејмс добива определен принос, </a:t>
            </a:r>
            <a:r>
              <a:rPr lang="ru-RU" sz="1400" dirty="0"/>
              <a:t>што може да му донесе околу 500 евра повеќе за тековната година.</a:t>
            </a:r>
          </a:p>
          <a:p>
            <a:pPr algn="just"/>
            <a:endParaRPr lang="ru-RU" sz="1400" dirty="0"/>
          </a:p>
          <a:p>
            <a:pPr algn="just"/>
            <a:r>
              <a:rPr lang="ru-RU" sz="1400" dirty="0"/>
              <a:t>Петар, од друга страна, троши импулсивно - без никакво планирање. Остатокот го остава на сметката </a:t>
            </a:r>
            <a:r>
              <a:rPr lang="ru-RU" sz="1400" dirty="0" smtClean="0"/>
              <a:t>– за тоа не добива никаков принос. </a:t>
            </a:r>
            <a:r>
              <a:rPr lang="ru-RU" sz="1400" dirty="0"/>
              <a:t>Последователно, </a:t>
            </a:r>
            <a:r>
              <a:rPr lang="ru-RU" sz="1400" dirty="0" smtClean="0"/>
              <a:t>Петар </a:t>
            </a:r>
            <a:r>
              <a:rPr lang="ru-RU" sz="1400" dirty="0"/>
              <a:t>троши пари на непотребни предмети и за кратко време останал без готовина.</a:t>
            </a:r>
            <a:endParaRPr lang="en-US" sz="1200" b="1" dirty="0">
              <a:solidFill>
                <a:srgbClr val="00B0F0"/>
              </a:solidFill>
            </a:endParaRPr>
          </a:p>
          <a:p>
            <a:pPr algn="ctr"/>
            <a:r>
              <a:rPr lang="ru-RU" sz="1200" b="1" dirty="0">
                <a:solidFill>
                  <a:srgbClr val="00B0F0"/>
                </a:solidFill>
              </a:rPr>
              <a:t>Според вас, кој е свесен за основните поими и концепти во финансиската писменост?</a:t>
            </a:r>
            <a:endParaRPr lang="en-US" sz="1400" b="1" dirty="0"/>
          </a:p>
          <a:p>
            <a:endParaRPr lang="bg-BG" sz="1400" dirty="0"/>
          </a:p>
          <a:p>
            <a:endParaRPr lang="en-US" b="1" dirty="0">
              <a:solidFill>
                <a:srgbClr val="0070C0"/>
              </a:solidFill>
            </a:endParaRPr>
          </a:p>
        </p:txBody>
      </p:sp>
    </p:spTree>
    <p:extLst>
      <p:ext uri="{BB962C8B-B14F-4D97-AF65-F5344CB8AC3E}">
        <p14:creationId xmlns:p14="http://schemas.microsoft.com/office/powerpoint/2010/main" val="49017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4"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173167" y="919663"/>
            <a:ext cx="8761808" cy="1238801"/>
          </a:xfrm>
          <a:prstGeom prst="rect">
            <a:avLst/>
          </a:prstGeom>
          <a:noFill/>
        </p:spPr>
        <p:txBody>
          <a:bodyPr wrap="square" rtlCol="0">
            <a:spAutoFit/>
          </a:bodyPr>
          <a:lstStyle/>
          <a:p>
            <a:pPr algn="ctr"/>
            <a:r>
              <a:rPr lang="mk-MK" b="1" dirty="0" smtClean="0">
                <a:solidFill>
                  <a:srgbClr val="0070C0"/>
                </a:solidFill>
              </a:rPr>
              <a:t>Основни </a:t>
            </a:r>
            <a:r>
              <a:rPr lang="mk-MK" b="1" dirty="0">
                <a:solidFill>
                  <a:srgbClr val="0070C0"/>
                </a:solidFill>
              </a:rPr>
              <a:t>термини и концепти</a:t>
            </a:r>
            <a:endParaRPr lang="en-US" b="1" dirty="0">
              <a:solidFill>
                <a:srgbClr val="0070C0"/>
              </a:solidFill>
            </a:endParaRPr>
          </a:p>
          <a:p>
            <a:endParaRPr lang="en-US" sz="1050" b="1" dirty="0">
              <a:solidFill>
                <a:srgbClr val="0070C0"/>
              </a:solidFill>
            </a:endParaRPr>
          </a:p>
          <a:p>
            <a:endParaRPr lang="en-US" sz="1400" b="1" dirty="0"/>
          </a:p>
          <a:p>
            <a:endParaRPr lang="bg-BG" sz="1400" dirty="0"/>
          </a:p>
          <a:p>
            <a:endParaRPr lang="en-US" b="1" dirty="0">
              <a:solidFill>
                <a:srgbClr val="0070C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68564422"/>
              </p:ext>
            </p:extLst>
          </p:nvPr>
        </p:nvGraphicFramePr>
        <p:xfrm>
          <a:off x="737288" y="1343275"/>
          <a:ext cx="7711767" cy="3590705"/>
        </p:xfrm>
        <a:graphic>
          <a:graphicData uri="http://schemas.openxmlformats.org/drawingml/2006/table">
            <a:tbl>
              <a:tblPr firstRow="1" firstCol="1" bandRow="1">
                <a:tableStyleId>{5C22544A-7EE6-4342-B048-85BDC9FD1C3A}</a:tableStyleId>
              </a:tblPr>
              <a:tblGrid>
                <a:gridCol w="3103587">
                  <a:extLst>
                    <a:ext uri="{9D8B030D-6E8A-4147-A177-3AD203B41FA5}">
                      <a16:colId xmlns:a16="http://schemas.microsoft.com/office/drawing/2014/main" val="683460894"/>
                    </a:ext>
                  </a:extLst>
                </a:gridCol>
                <a:gridCol w="3293183">
                  <a:extLst>
                    <a:ext uri="{9D8B030D-6E8A-4147-A177-3AD203B41FA5}">
                      <a16:colId xmlns:a16="http://schemas.microsoft.com/office/drawing/2014/main" val="1424831228"/>
                    </a:ext>
                  </a:extLst>
                </a:gridCol>
                <a:gridCol w="1314997">
                  <a:extLst>
                    <a:ext uri="{9D8B030D-6E8A-4147-A177-3AD203B41FA5}">
                      <a16:colId xmlns:a16="http://schemas.microsoft.com/office/drawing/2014/main" val="937621509"/>
                    </a:ext>
                  </a:extLst>
                </a:gridCol>
              </a:tblGrid>
              <a:tr h="276941">
                <a:tc>
                  <a:txBody>
                    <a:bodyPr/>
                    <a:lstStyle/>
                    <a:p>
                      <a:pPr algn="just">
                        <a:lnSpc>
                          <a:spcPct val="107000"/>
                        </a:lnSpc>
                        <a:spcAft>
                          <a:spcPts val="0"/>
                        </a:spcAft>
                      </a:pPr>
                      <a:r>
                        <a:rPr lang="mk-MK" sz="1200" dirty="0" smtClean="0">
                          <a:effectLst/>
                          <a:latin typeface="+mn-lt"/>
                        </a:rPr>
                        <a:t>ПРАШАЊЕ</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mk-MK" sz="1200" dirty="0" smtClean="0">
                          <a:effectLst/>
                          <a:latin typeface="+mn-lt"/>
                        </a:rPr>
                        <a:t>ОДГОВОРИ</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mk-MK" sz="1200" dirty="0" smtClean="0">
                          <a:effectLst/>
                          <a:latin typeface="+mn-lt"/>
                        </a:rPr>
                        <a:t>ТОЧНО/НЕТОЧНО</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8959082"/>
                  </a:ext>
                </a:extLst>
              </a:tr>
              <a:tr h="566705">
                <a:tc rowSpan="3">
                  <a:txBody>
                    <a:bodyPr/>
                    <a:lstStyle/>
                    <a:p>
                      <a:pPr algn="just">
                        <a:lnSpc>
                          <a:spcPct val="107000"/>
                        </a:lnSpc>
                        <a:spcAft>
                          <a:spcPts val="0"/>
                        </a:spcAft>
                      </a:pPr>
                      <a:r>
                        <a:rPr lang="bg-BG" sz="1200" dirty="0" smtClean="0">
                          <a:effectLst/>
                          <a:latin typeface="+mn-lt"/>
                        </a:rPr>
                        <a:t>Што</a:t>
                      </a:r>
                      <a:r>
                        <a:rPr lang="bg-BG" sz="1200" baseline="0" dirty="0" smtClean="0">
                          <a:effectLst/>
                          <a:latin typeface="+mn-lt"/>
                        </a:rPr>
                        <a:t> се заштеди?</a:t>
                      </a:r>
                      <a:endParaRPr lang="bg-BG" sz="1200" dirty="0" smtClean="0">
                        <a:effectLst/>
                        <a:latin typeface="+mn-lt"/>
                      </a:endParaRPr>
                    </a:p>
                    <a:p>
                      <a:pPr algn="just">
                        <a:lnSpc>
                          <a:spcPct val="107000"/>
                        </a:lnSpc>
                        <a:spcAft>
                          <a:spcPts val="0"/>
                        </a:spcAft>
                      </a:pPr>
                      <a:r>
                        <a:rPr lang="bg-BG" sz="1200" dirty="0">
                          <a:effectLst/>
                          <a:latin typeface="+mn-lt"/>
                        </a:rPr>
                        <a:t> </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dirty="0" smtClean="0">
                          <a:effectLst/>
                          <a:latin typeface="+mn-lt"/>
                        </a:rPr>
                        <a:t>Пари кои се ставени на страна во сегашноста за да бидат употребени во иднина</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0502200"/>
                  </a:ext>
                </a:extLst>
              </a:tr>
              <a:tr h="276941">
                <a:tc vMerge="1">
                  <a:txBody>
                    <a:bodyPr/>
                    <a:lstStyle/>
                    <a:p>
                      <a:endParaRPr lang="bg-BG"/>
                    </a:p>
                  </a:txBody>
                  <a:tcPr/>
                </a:tc>
                <a:tc>
                  <a:txBody>
                    <a:bodyPr/>
                    <a:lstStyle/>
                    <a:p>
                      <a:pPr algn="just">
                        <a:lnSpc>
                          <a:spcPct val="107000"/>
                        </a:lnSpc>
                        <a:spcAft>
                          <a:spcPts val="0"/>
                        </a:spcAft>
                      </a:pPr>
                      <a:r>
                        <a:rPr lang="bg-BG" sz="1200" dirty="0" smtClean="0">
                          <a:effectLst/>
                          <a:latin typeface="+mn-lt"/>
                        </a:rPr>
                        <a:t>Пари позајмени од некого</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0678149"/>
                  </a:ext>
                </a:extLst>
              </a:tr>
              <a:tr h="856467">
                <a:tc vMerge="1">
                  <a:txBody>
                    <a:bodyPr/>
                    <a:lstStyle/>
                    <a:p>
                      <a:endParaRPr lang="bg-BG"/>
                    </a:p>
                  </a:txBody>
                  <a:tcPr/>
                </a:tc>
                <a:tc>
                  <a:txBody>
                    <a:bodyPr/>
                    <a:lstStyle/>
                    <a:p>
                      <a:pPr algn="just">
                        <a:lnSpc>
                          <a:spcPct val="107000"/>
                        </a:lnSpc>
                        <a:spcAft>
                          <a:spcPts val="0"/>
                        </a:spcAft>
                      </a:pPr>
                      <a:r>
                        <a:rPr lang="ru-RU" sz="1200" dirty="0" smtClean="0">
                          <a:effectLst/>
                          <a:latin typeface="+mn-lt"/>
                        </a:rPr>
                        <a:t>Инвестиции во предмети, во капитал или злато што може да се продаваат кога е потребна готовина. </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5983842"/>
                  </a:ext>
                </a:extLst>
              </a:tr>
              <a:tr h="276941">
                <a:tc rowSpan="2">
                  <a:txBody>
                    <a:bodyPr/>
                    <a:lstStyle/>
                    <a:p>
                      <a:pPr algn="just">
                        <a:lnSpc>
                          <a:spcPct val="107000"/>
                        </a:lnSpc>
                        <a:spcAft>
                          <a:spcPts val="0"/>
                        </a:spcAft>
                      </a:pPr>
                      <a:r>
                        <a:rPr lang="ru-RU" sz="1200" dirty="0" smtClean="0">
                          <a:effectLst/>
                          <a:latin typeface="+mn-lt"/>
                          <a:ea typeface="Calibri" panose="020F0502020204030204" pitchFamily="34" charset="0"/>
                          <a:cs typeface="Times New Roman" panose="02020603050405020304" pitchFamily="18" charset="0"/>
                        </a:rPr>
                        <a:t>Што е точно за средствата за итни случаи?</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200" dirty="0" smtClean="0">
                          <a:effectLst/>
                          <a:latin typeface="+mn-lt"/>
                        </a:rPr>
                        <a:t>Мора да се чуваат одвоено од вообичаените заштеди</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2110173"/>
                  </a:ext>
                </a:extLst>
              </a:tr>
              <a:tr h="276941">
                <a:tc vMerge="1">
                  <a:txBody>
                    <a:bodyPr/>
                    <a:lstStyle/>
                    <a:p>
                      <a:endParaRPr lang="bg-BG"/>
                    </a:p>
                  </a:txBody>
                  <a:tcPr/>
                </a:tc>
                <a:tc>
                  <a:txBody>
                    <a:bodyPr/>
                    <a:lstStyle/>
                    <a:p>
                      <a:pPr algn="just">
                        <a:lnSpc>
                          <a:spcPct val="107000"/>
                        </a:lnSpc>
                        <a:spcAft>
                          <a:spcPts val="0"/>
                        </a:spcAft>
                      </a:pPr>
                      <a:r>
                        <a:rPr lang="ru-RU" sz="1200" dirty="0" smtClean="0">
                          <a:effectLst/>
                          <a:latin typeface="+mn-lt"/>
                        </a:rPr>
                        <a:t>Мора да се комбинираат со други нормални заштеди</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4012636"/>
                  </a:ext>
                </a:extLst>
              </a:tr>
              <a:tr h="276941">
                <a:tc rowSpan="3">
                  <a:txBody>
                    <a:bodyPr/>
                    <a:lstStyle/>
                    <a:p>
                      <a:pPr algn="just">
                        <a:lnSpc>
                          <a:spcPct val="107000"/>
                        </a:lnSpc>
                        <a:spcAft>
                          <a:spcPts val="0"/>
                        </a:spcAft>
                      </a:pPr>
                      <a:r>
                        <a:rPr lang="ru-RU" sz="1200" dirty="0" smtClean="0">
                          <a:effectLst/>
                          <a:latin typeface="+mn-lt"/>
                          <a:ea typeface="Calibri" panose="020F0502020204030204" pitchFamily="34" charset="0"/>
                          <a:cs typeface="Times New Roman" panose="02020603050405020304" pitchFamily="18" charset="0"/>
                        </a:rPr>
                        <a:t>Кои од следниве примери негативно</a:t>
                      </a:r>
                      <a:r>
                        <a:rPr lang="ru-RU" sz="1200" baseline="0" dirty="0" smtClean="0">
                          <a:effectLst/>
                          <a:latin typeface="+mn-lt"/>
                          <a:ea typeface="Calibri" panose="020F0502020204030204" pitchFamily="34" charset="0"/>
                          <a:cs typeface="Times New Roman" panose="02020603050405020304" pitchFamily="18" charset="0"/>
                        </a:rPr>
                        <a:t> влијаат врз</a:t>
                      </a:r>
                      <a:r>
                        <a:rPr lang="ru-RU" sz="1200" dirty="0" smtClean="0">
                          <a:effectLst/>
                          <a:latin typeface="+mn-lt"/>
                          <a:ea typeface="Calibri" panose="020F0502020204030204" pitchFamily="34" charset="0"/>
                          <a:cs typeface="Times New Roman" panose="02020603050405020304" pitchFamily="18" charset="0"/>
                        </a:rPr>
                        <a:t> штедењето?</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bg-BG" sz="1200" dirty="0" smtClean="0">
                          <a:effectLst/>
                          <a:latin typeface="+mn-lt"/>
                          <a:ea typeface="+mn-ea"/>
                          <a:cs typeface="+mn-cs"/>
                        </a:rPr>
                        <a:t>Недостаток</a:t>
                      </a:r>
                      <a:r>
                        <a:rPr lang="bg-BG" sz="1200" baseline="0" dirty="0" smtClean="0">
                          <a:effectLst/>
                          <a:latin typeface="+mn-lt"/>
                          <a:ea typeface="+mn-ea"/>
                          <a:cs typeface="+mn-cs"/>
                        </a:rPr>
                        <a:t> на буџет</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4385842"/>
                  </a:ext>
                </a:extLst>
              </a:tr>
              <a:tr h="276941">
                <a:tc vMerge="1">
                  <a:txBody>
                    <a:bodyPr/>
                    <a:lstStyle/>
                    <a:p>
                      <a:endParaRPr lang="bg-BG"/>
                    </a:p>
                  </a:txBody>
                  <a:tcPr/>
                </a:tc>
                <a:tc>
                  <a:txBody>
                    <a:bodyPr/>
                    <a:lstStyle/>
                    <a:p>
                      <a:pPr algn="just">
                        <a:lnSpc>
                          <a:spcPct val="107000"/>
                        </a:lnSpc>
                        <a:spcAft>
                          <a:spcPts val="0"/>
                        </a:spcAft>
                      </a:pPr>
                      <a:r>
                        <a:rPr lang="bg-BG" sz="1200" dirty="0" smtClean="0">
                          <a:effectLst/>
                          <a:latin typeface="+mn-lt"/>
                        </a:rPr>
                        <a:t>Импулсивно трошење</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6588668"/>
                  </a:ext>
                </a:extLst>
              </a:tr>
              <a:tr h="276941">
                <a:tc vMerge="1">
                  <a:txBody>
                    <a:bodyPr/>
                    <a:lstStyle/>
                    <a:p>
                      <a:endParaRPr lang="bg-BG"/>
                    </a:p>
                  </a:txBody>
                  <a:tcPr/>
                </a:tc>
                <a:tc>
                  <a:txBody>
                    <a:bodyPr/>
                    <a:lstStyle/>
                    <a:p>
                      <a:pPr algn="just">
                        <a:lnSpc>
                          <a:spcPct val="107000"/>
                        </a:lnSpc>
                        <a:spcAft>
                          <a:spcPts val="0"/>
                        </a:spcAft>
                      </a:pPr>
                      <a:r>
                        <a:rPr lang="bg-BG" sz="1200" dirty="0" smtClean="0">
                          <a:effectLst/>
                          <a:latin typeface="+mn-lt"/>
                        </a:rPr>
                        <a:t>Притисок од врсниците</a:t>
                      </a: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endParaRPr lang="bg-BG"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9287143"/>
                  </a:ext>
                </a:extLst>
              </a:tr>
            </a:tbl>
          </a:graphicData>
        </a:graphic>
      </p:graphicFrame>
    </p:spTree>
    <p:extLst>
      <p:ext uri="{BB962C8B-B14F-4D97-AF65-F5344CB8AC3E}">
        <p14:creationId xmlns:p14="http://schemas.microsoft.com/office/powerpoint/2010/main" val="3150444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507"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17223" y="988778"/>
            <a:ext cx="8166100" cy="2246769"/>
          </a:xfrm>
          <a:prstGeom prst="rect">
            <a:avLst/>
          </a:prstGeom>
          <a:noFill/>
        </p:spPr>
        <p:txBody>
          <a:bodyPr wrap="square" rtlCol="0">
            <a:spAutoFit/>
          </a:bodyPr>
          <a:lstStyle/>
          <a:p>
            <a:pPr algn="just"/>
            <a:r>
              <a:rPr lang="ru-RU" b="1" dirty="0" smtClean="0">
                <a:solidFill>
                  <a:srgbClr val="0070C0"/>
                </a:solidFill>
              </a:rPr>
              <a:t>Влијанието </a:t>
            </a:r>
            <a:r>
              <a:rPr lang="ru-RU" b="1" dirty="0">
                <a:solidFill>
                  <a:srgbClr val="0070C0"/>
                </a:solidFill>
              </a:rPr>
              <a:t>на финансиската писменост </a:t>
            </a:r>
            <a:r>
              <a:rPr lang="ru-RU" b="1" dirty="0" smtClean="0">
                <a:solidFill>
                  <a:srgbClr val="0070C0"/>
                </a:solidFill>
              </a:rPr>
              <a:t>врз </a:t>
            </a:r>
            <a:r>
              <a:rPr lang="ru-RU" b="1" dirty="0">
                <a:solidFill>
                  <a:srgbClr val="0070C0"/>
                </a:solidFill>
              </a:rPr>
              <a:t>личниот и професионалниот живот</a:t>
            </a:r>
            <a:endParaRPr lang="en-US" b="1" dirty="0" smtClean="0">
              <a:solidFill>
                <a:schemeClr val="accent1"/>
              </a:solidFill>
            </a:endParaRPr>
          </a:p>
          <a:p>
            <a:pPr algn="ctr"/>
            <a:endParaRPr lang="en-US" b="1" dirty="0">
              <a:solidFill>
                <a:schemeClr val="accent1"/>
              </a:solidFill>
            </a:endParaRPr>
          </a:p>
          <a:p>
            <a:pPr algn="ctr"/>
            <a:r>
              <a:rPr lang="en-US" b="1" dirty="0" smtClean="0">
                <a:solidFill>
                  <a:schemeClr val="accent1"/>
                </a:solidFill>
              </a:rPr>
              <a:t> </a:t>
            </a:r>
            <a:r>
              <a:rPr lang="mk-MK" b="1" dirty="0" smtClean="0">
                <a:solidFill>
                  <a:schemeClr val="accent1"/>
                </a:solidFill>
              </a:rPr>
              <a:t>Дали би можеле да дефинирате што подразбира фразата „недоволно </a:t>
            </a:r>
            <a:r>
              <a:rPr lang="mk-MK" b="1" dirty="0">
                <a:solidFill>
                  <a:schemeClr val="accent1"/>
                </a:solidFill>
              </a:rPr>
              <a:t>ниво на финансиска </a:t>
            </a:r>
            <a:r>
              <a:rPr lang="mk-MK" b="1" dirty="0" smtClean="0">
                <a:solidFill>
                  <a:schemeClr val="accent1"/>
                </a:solidFill>
              </a:rPr>
              <a:t>писменост“</a:t>
            </a:r>
            <a:r>
              <a:rPr lang="en-US" b="1" dirty="0" smtClean="0">
                <a:solidFill>
                  <a:schemeClr val="accent1"/>
                </a:solidFill>
              </a:rPr>
              <a:t>?</a:t>
            </a:r>
          </a:p>
          <a:p>
            <a:pPr algn="ctr"/>
            <a:endParaRPr lang="en-US" b="1" dirty="0">
              <a:solidFill>
                <a:schemeClr val="accent1"/>
              </a:solidFill>
            </a:endParaRPr>
          </a:p>
          <a:p>
            <a:pPr algn="ctr"/>
            <a:endParaRPr lang="en-US" b="1" dirty="0" smtClean="0">
              <a:solidFill>
                <a:schemeClr val="accent1"/>
              </a:solidFill>
            </a:endParaRPr>
          </a:p>
          <a:p>
            <a:pPr marL="285750" indent="-285750">
              <a:buFont typeface="Arial" panose="020B0604020202020204" pitchFamily="34" charset="0"/>
              <a:buChar char="•"/>
            </a:pPr>
            <a:endParaRPr lang="en-US" sz="1400" i="1" dirty="0" smtClean="0"/>
          </a:p>
          <a:p>
            <a:endParaRPr lang="en-US" b="1" dirty="0">
              <a:solidFill>
                <a:srgbClr val="0070C0"/>
              </a:solidFill>
            </a:endParaRPr>
          </a:p>
        </p:txBody>
      </p:sp>
    </p:spTree>
    <p:extLst>
      <p:ext uri="{BB962C8B-B14F-4D97-AF65-F5344CB8AC3E}">
        <p14:creationId xmlns:p14="http://schemas.microsoft.com/office/powerpoint/2010/main" val="3827239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2862322"/>
          </a:xfrm>
          <a:prstGeom prst="rect">
            <a:avLst/>
          </a:prstGeom>
          <a:noFill/>
        </p:spPr>
        <p:txBody>
          <a:bodyPr wrap="square" rtlCol="0">
            <a:spAutoFit/>
          </a:bodyPr>
          <a:lstStyle/>
          <a:p>
            <a:pPr algn="just"/>
            <a:r>
              <a:rPr lang="ru-RU" b="1" dirty="0" smtClean="0">
                <a:solidFill>
                  <a:srgbClr val="0070C0"/>
                </a:solidFill>
              </a:rPr>
              <a:t>Влијанието </a:t>
            </a:r>
            <a:r>
              <a:rPr lang="ru-RU" b="1" dirty="0">
                <a:solidFill>
                  <a:srgbClr val="0070C0"/>
                </a:solidFill>
              </a:rPr>
              <a:t>на финансиската писменост </a:t>
            </a:r>
            <a:r>
              <a:rPr lang="ru-RU" b="1" dirty="0" smtClean="0">
                <a:solidFill>
                  <a:srgbClr val="0070C0"/>
                </a:solidFill>
              </a:rPr>
              <a:t>врз </a:t>
            </a:r>
            <a:r>
              <a:rPr lang="ru-RU" b="1" dirty="0">
                <a:solidFill>
                  <a:srgbClr val="0070C0"/>
                </a:solidFill>
              </a:rPr>
              <a:t>личниот и професионалниот живот</a:t>
            </a:r>
          </a:p>
          <a:p>
            <a:pPr algn="just"/>
            <a:endParaRPr lang="ru-RU" b="1" dirty="0">
              <a:solidFill>
                <a:srgbClr val="0070C0"/>
              </a:solidFill>
            </a:endParaRPr>
          </a:p>
          <a:p>
            <a:pPr algn="just"/>
            <a:endParaRPr lang="ru-RU" b="1" dirty="0">
              <a:solidFill>
                <a:srgbClr val="0070C0"/>
              </a:solidFill>
            </a:endParaRPr>
          </a:p>
          <a:p>
            <a:pPr algn="just"/>
            <a:r>
              <a:rPr lang="ru-RU" b="1" dirty="0">
                <a:solidFill>
                  <a:srgbClr val="0070C0"/>
                </a:solidFill>
              </a:rPr>
              <a:t>Дали мислите </a:t>
            </a:r>
            <a:r>
              <a:rPr lang="ru-RU" b="1" dirty="0" smtClean="0">
                <a:solidFill>
                  <a:srgbClr val="0070C0"/>
                </a:solidFill>
              </a:rPr>
              <a:t>дека недоволното ниво на финансиска писменост може </a:t>
            </a:r>
            <a:r>
              <a:rPr lang="ru-RU" b="1" dirty="0">
                <a:solidFill>
                  <a:srgbClr val="0070C0"/>
                </a:solidFill>
              </a:rPr>
              <a:t>да влијае на двете </a:t>
            </a:r>
            <a:r>
              <a:rPr lang="ru-RU" b="1" dirty="0" smtClean="0">
                <a:solidFill>
                  <a:srgbClr val="0070C0"/>
                </a:solidFill>
              </a:rPr>
              <a:t>аспекти </a:t>
            </a:r>
            <a:r>
              <a:rPr lang="ru-RU" b="1" dirty="0">
                <a:solidFill>
                  <a:srgbClr val="0070C0"/>
                </a:solidFill>
              </a:rPr>
              <a:t>од </a:t>
            </a:r>
            <a:r>
              <a:rPr lang="ru-RU" b="1" dirty="0" smtClean="0">
                <a:solidFill>
                  <a:srgbClr val="0070C0"/>
                </a:solidFill>
              </a:rPr>
              <a:t>Вашиот </a:t>
            </a:r>
            <a:r>
              <a:rPr lang="ru-RU" b="1" dirty="0">
                <a:solidFill>
                  <a:srgbClr val="0070C0"/>
                </a:solidFill>
              </a:rPr>
              <a:t>живот </a:t>
            </a:r>
            <a:r>
              <a:rPr lang="ru-RU" b="1" dirty="0" smtClean="0">
                <a:solidFill>
                  <a:srgbClr val="0070C0"/>
                </a:solidFill>
              </a:rPr>
              <a:t>– личниот и професионалниот?</a:t>
            </a:r>
            <a:endParaRPr lang="ru-RU" b="1" dirty="0">
              <a:solidFill>
                <a:srgbClr val="0070C0"/>
              </a:solidFill>
            </a:endParaRPr>
          </a:p>
          <a:p>
            <a:pPr algn="just"/>
            <a:endParaRPr lang="ru-RU" b="1" dirty="0" smtClean="0">
              <a:solidFill>
                <a:srgbClr val="0070C0"/>
              </a:solidFill>
            </a:endParaRPr>
          </a:p>
          <a:p>
            <a:pPr algn="just"/>
            <a:endParaRPr lang="ru-RU" b="1" dirty="0">
              <a:solidFill>
                <a:srgbClr val="0070C0"/>
              </a:solidFill>
            </a:endParaRPr>
          </a:p>
          <a:p>
            <a:pPr algn="just"/>
            <a:r>
              <a:rPr lang="ru-RU" b="1" dirty="0">
                <a:solidFill>
                  <a:srgbClr val="0070C0"/>
                </a:solidFill>
              </a:rPr>
              <a:t>Дали би можеле да наведете примери за негативни последици од недоволното ниво на финансиска </a:t>
            </a:r>
            <a:r>
              <a:rPr lang="ru-RU" b="1" dirty="0" smtClean="0">
                <a:solidFill>
                  <a:srgbClr val="0070C0"/>
                </a:solidFill>
              </a:rPr>
              <a:t>писменост, </a:t>
            </a:r>
            <a:r>
              <a:rPr lang="ru-RU" b="1" dirty="0">
                <a:solidFill>
                  <a:srgbClr val="0070C0"/>
                </a:solidFill>
              </a:rPr>
              <a:t>кога станува збор за професионалниот и личниот живот?</a:t>
            </a:r>
            <a:endParaRPr lang="en-US" b="1" dirty="0">
              <a:solidFill>
                <a:srgbClr val="0070C0"/>
              </a:solidFill>
            </a:endParaRPr>
          </a:p>
        </p:txBody>
      </p:sp>
    </p:spTree>
    <p:extLst>
      <p:ext uri="{BB962C8B-B14F-4D97-AF65-F5344CB8AC3E}">
        <p14:creationId xmlns:p14="http://schemas.microsoft.com/office/powerpoint/2010/main" val="3030223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33126" y="1076242"/>
            <a:ext cx="8166100" cy="3447098"/>
          </a:xfrm>
          <a:prstGeom prst="rect">
            <a:avLst/>
          </a:prstGeom>
          <a:noFill/>
        </p:spPr>
        <p:txBody>
          <a:bodyPr wrap="square" rtlCol="0">
            <a:spAutoFit/>
          </a:bodyPr>
          <a:lstStyle/>
          <a:p>
            <a:pPr algn="just"/>
            <a:r>
              <a:rPr lang="ru-RU" b="1" dirty="0" smtClean="0">
                <a:solidFill>
                  <a:srgbClr val="0070C0"/>
                </a:solidFill>
              </a:rPr>
              <a:t>Влијанието </a:t>
            </a:r>
            <a:r>
              <a:rPr lang="ru-RU" b="1" dirty="0">
                <a:solidFill>
                  <a:srgbClr val="0070C0"/>
                </a:solidFill>
              </a:rPr>
              <a:t>на финансиската писменост </a:t>
            </a:r>
            <a:r>
              <a:rPr lang="ru-RU" b="1" dirty="0" smtClean="0">
                <a:solidFill>
                  <a:srgbClr val="0070C0"/>
                </a:solidFill>
              </a:rPr>
              <a:t>врз </a:t>
            </a:r>
            <a:r>
              <a:rPr lang="ru-RU" b="1" dirty="0">
                <a:solidFill>
                  <a:srgbClr val="0070C0"/>
                </a:solidFill>
              </a:rPr>
              <a:t>личниот и професионалниот живот</a:t>
            </a:r>
          </a:p>
          <a:p>
            <a:pPr algn="just"/>
            <a:endParaRPr lang="ru-RU" b="1" dirty="0">
              <a:solidFill>
                <a:srgbClr val="0070C0"/>
              </a:solidFill>
            </a:endParaRPr>
          </a:p>
          <a:p>
            <a:pPr algn="just"/>
            <a:r>
              <a:rPr lang="ru-RU" sz="1600" b="1" dirty="0">
                <a:solidFill>
                  <a:srgbClr val="0070C0"/>
                </a:solidFill>
              </a:rPr>
              <a:t>Придобивки од финансиската писменост</a:t>
            </a:r>
          </a:p>
          <a:p>
            <a:pPr algn="just"/>
            <a:endParaRPr lang="ru-RU" b="1" dirty="0">
              <a:solidFill>
                <a:srgbClr val="0070C0"/>
              </a:solidFill>
            </a:endParaRPr>
          </a:p>
          <a:p>
            <a:pPr algn="just"/>
            <a:r>
              <a:rPr lang="ru-RU" sz="1600" dirty="0"/>
              <a:t>Да се ​​биде финансиски писмен е вештина која носи низа придобивки што може да го подобри животниот стандард на младите преку зголемување на финансиската стабилност. Правењето чекори за да станете </a:t>
            </a:r>
            <a:r>
              <a:rPr lang="ru-RU" sz="1600" dirty="0" smtClean="0"/>
              <a:t>се стекнете со финансиска писменост </a:t>
            </a:r>
            <a:r>
              <a:rPr lang="ru-RU" sz="1600" dirty="0"/>
              <a:t>е важна компонента на животот што може да обезбеди финансиска </a:t>
            </a:r>
            <a:r>
              <a:rPr lang="ru-RU" sz="1600" dirty="0" smtClean="0"/>
              <a:t>стабилност, </a:t>
            </a:r>
            <a:r>
              <a:rPr lang="ru-RU" sz="1600" dirty="0"/>
              <a:t>да ја намали анксиозноста и да го стимулира </a:t>
            </a:r>
            <a:r>
              <a:rPr lang="ru-RU" sz="1600" dirty="0" smtClean="0"/>
              <a:t>постигнува</a:t>
            </a:r>
            <a:r>
              <a:rPr lang="mk-MK" sz="1600" dirty="0" smtClean="0"/>
              <a:t>њ</a:t>
            </a:r>
            <a:r>
              <a:rPr lang="ru-RU" sz="1600" dirty="0" smtClean="0"/>
              <a:t>ето </a:t>
            </a:r>
            <a:r>
              <a:rPr lang="ru-RU" sz="1600" dirty="0"/>
              <a:t>на финансиските цели.</a:t>
            </a:r>
          </a:p>
          <a:p>
            <a:pPr algn="just"/>
            <a:endParaRPr lang="ru-RU" b="1" dirty="0">
              <a:solidFill>
                <a:srgbClr val="0070C0"/>
              </a:solidFill>
            </a:endParaRPr>
          </a:p>
          <a:p>
            <a:pPr algn="just"/>
            <a:endParaRPr lang="ru-RU" b="1" dirty="0">
              <a:solidFill>
                <a:srgbClr val="0070C0"/>
              </a:solidFill>
            </a:endParaRPr>
          </a:p>
          <a:p>
            <a:pPr algn="ctr"/>
            <a:r>
              <a:rPr lang="ru-RU" sz="1600" b="1" dirty="0">
                <a:solidFill>
                  <a:srgbClr val="0070C0"/>
                </a:solidFill>
              </a:rPr>
              <a:t>Можете ли да размислите за некои од придобивките </a:t>
            </a:r>
            <a:r>
              <a:rPr lang="ru-RU" sz="1600" b="1" dirty="0" smtClean="0">
                <a:solidFill>
                  <a:srgbClr val="0070C0"/>
                </a:solidFill>
              </a:rPr>
              <a:t>поседувањето добро ниво на финансиска писменост?</a:t>
            </a:r>
            <a:endParaRPr lang="bg-BG" sz="1200" dirty="0"/>
          </a:p>
        </p:txBody>
      </p:sp>
    </p:spTree>
    <p:extLst>
      <p:ext uri="{BB962C8B-B14F-4D97-AF65-F5344CB8AC3E}">
        <p14:creationId xmlns:p14="http://schemas.microsoft.com/office/powerpoint/2010/main" val="3795017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33125" y="1076242"/>
            <a:ext cx="8510849" cy="3262432"/>
          </a:xfrm>
          <a:prstGeom prst="rect">
            <a:avLst/>
          </a:prstGeom>
          <a:noFill/>
        </p:spPr>
        <p:txBody>
          <a:bodyPr wrap="square" rtlCol="0">
            <a:spAutoFit/>
          </a:bodyPr>
          <a:lstStyle/>
          <a:p>
            <a:pPr algn="just"/>
            <a:r>
              <a:rPr lang="ru-RU" b="1" dirty="0" smtClean="0">
                <a:solidFill>
                  <a:srgbClr val="0070C0"/>
                </a:solidFill>
              </a:rPr>
              <a:t>Влијанието </a:t>
            </a:r>
            <a:r>
              <a:rPr lang="ru-RU" b="1" dirty="0">
                <a:solidFill>
                  <a:srgbClr val="0070C0"/>
                </a:solidFill>
              </a:rPr>
              <a:t>на финансиската писменост </a:t>
            </a:r>
            <a:r>
              <a:rPr lang="ru-RU" b="1" dirty="0" smtClean="0">
                <a:solidFill>
                  <a:srgbClr val="0070C0"/>
                </a:solidFill>
              </a:rPr>
              <a:t>врз </a:t>
            </a:r>
            <a:r>
              <a:rPr lang="ru-RU" b="1" dirty="0">
                <a:solidFill>
                  <a:srgbClr val="0070C0"/>
                </a:solidFill>
              </a:rPr>
              <a:t>личниот и професионалниот живот</a:t>
            </a:r>
          </a:p>
          <a:p>
            <a:pPr algn="just"/>
            <a:endParaRPr lang="ru-RU" b="1" dirty="0">
              <a:solidFill>
                <a:srgbClr val="0070C0"/>
              </a:solidFill>
            </a:endParaRPr>
          </a:p>
          <a:p>
            <a:pPr algn="just"/>
            <a:r>
              <a:rPr lang="ru-RU" b="1" dirty="0">
                <a:solidFill>
                  <a:srgbClr val="0070C0"/>
                </a:solidFill>
              </a:rPr>
              <a:t>Придобивки од финансиската писменост</a:t>
            </a:r>
          </a:p>
          <a:p>
            <a:pPr algn="just"/>
            <a:endParaRPr lang="ru-RU" sz="1600" b="1" dirty="0">
              <a:solidFill>
                <a:srgbClr val="0070C0"/>
              </a:solidFill>
            </a:endParaRPr>
          </a:p>
          <a:p>
            <a:pPr algn="just"/>
            <a:r>
              <a:rPr lang="ru-RU" sz="1700" dirty="0"/>
              <a:t>• Способност за донесување подобри финансиски одлуки</a:t>
            </a:r>
          </a:p>
          <a:p>
            <a:pPr algn="just"/>
            <a:r>
              <a:rPr lang="ru-RU" sz="1700" dirty="0"/>
              <a:t>• Ефективно управување со парите и долговите</a:t>
            </a:r>
          </a:p>
          <a:p>
            <a:pPr algn="just"/>
            <a:r>
              <a:rPr lang="ru-RU" sz="1700" dirty="0"/>
              <a:t>• </a:t>
            </a:r>
            <a:r>
              <a:rPr lang="ru-RU" sz="1700" dirty="0" smtClean="0"/>
              <a:t>Постигнување на финансиските </a:t>
            </a:r>
            <a:r>
              <a:rPr lang="ru-RU" sz="1700" dirty="0"/>
              <a:t>цели</a:t>
            </a:r>
          </a:p>
          <a:p>
            <a:pPr algn="just"/>
            <a:r>
              <a:rPr lang="ru-RU" sz="1700" dirty="0"/>
              <a:t>• Намалување на </a:t>
            </a:r>
            <a:r>
              <a:rPr lang="ru-RU" sz="1700" dirty="0" smtClean="0"/>
              <a:t>трошоците</a:t>
            </a:r>
            <a:endParaRPr lang="ru-RU" sz="1700" dirty="0"/>
          </a:p>
          <a:p>
            <a:pPr algn="just"/>
            <a:r>
              <a:rPr lang="ru-RU" sz="1700" dirty="0"/>
              <a:t>• Помал финансиски стрес и анксиозност</a:t>
            </a:r>
          </a:p>
          <a:p>
            <a:pPr algn="just"/>
            <a:r>
              <a:rPr lang="ru-RU" sz="1700" dirty="0"/>
              <a:t>• Зголемување на етичкото одлучување при изборот на осигурување, заеми, инвестиции и користење на кредитна картичка</a:t>
            </a:r>
          </a:p>
          <a:p>
            <a:pPr algn="just"/>
            <a:r>
              <a:rPr lang="ru-RU" sz="1700" dirty="0"/>
              <a:t>• Ефективно креирање на структуриран буџет</a:t>
            </a:r>
            <a:endParaRPr lang="bg-BG" sz="1700" dirty="0"/>
          </a:p>
        </p:txBody>
      </p:sp>
    </p:spTree>
    <p:extLst>
      <p:ext uri="{BB962C8B-B14F-4D97-AF65-F5344CB8AC3E}">
        <p14:creationId xmlns:p14="http://schemas.microsoft.com/office/powerpoint/2010/main" val="221782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99171" y="797946"/>
            <a:ext cx="8166100" cy="4231928"/>
          </a:xfrm>
          <a:prstGeom prst="rect">
            <a:avLst/>
          </a:prstGeom>
          <a:noFill/>
        </p:spPr>
        <p:txBody>
          <a:bodyPr wrap="square" rtlCol="0">
            <a:spAutoFit/>
          </a:bodyPr>
          <a:lstStyle/>
          <a:p>
            <a:pPr algn="ctr"/>
            <a:r>
              <a:rPr lang="mk-MK" b="1" dirty="0" smtClean="0">
                <a:solidFill>
                  <a:srgbClr val="0070C0"/>
                </a:solidFill>
              </a:rPr>
              <a:t>Влијанието </a:t>
            </a:r>
            <a:r>
              <a:rPr lang="mk-MK" b="1" dirty="0" smtClean="0">
                <a:solidFill>
                  <a:srgbClr val="0070C0"/>
                </a:solidFill>
              </a:rPr>
              <a:t>на финансиската писменост врз личниот и професионалниот живот</a:t>
            </a:r>
            <a:endParaRPr lang="en-US" b="1" dirty="0" smtClean="0">
              <a:solidFill>
                <a:srgbClr val="0070C0"/>
              </a:solidFill>
            </a:endParaRPr>
          </a:p>
          <a:p>
            <a:pPr algn="just"/>
            <a:endParaRPr lang="en-US" sz="600" b="1" dirty="0">
              <a:solidFill>
                <a:schemeClr val="accent1"/>
              </a:solidFill>
            </a:endParaRPr>
          </a:p>
          <a:p>
            <a:pPr marL="285750" indent="-285750" algn="just">
              <a:buFont typeface="Arial" panose="020B0604020202020204" pitchFamily="34" charset="0"/>
              <a:buChar char="•"/>
            </a:pPr>
            <a:endParaRPr lang="en-US" sz="100" b="1" dirty="0">
              <a:solidFill>
                <a:schemeClr val="accent1"/>
              </a:solidFill>
            </a:endParaRPr>
          </a:p>
          <a:p>
            <a:pPr algn="just"/>
            <a:r>
              <a:rPr lang="mk-MK" b="1" dirty="0">
                <a:solidFill>
                  <a:schemeClr val="accent1"/>
                </a:solidFill>
              </a:rPr>
              <a:t>Студија на случај</a:t>
            </a:r>
            <a:r>
              <a:rPr lang="en-US" b="1" dirty="0">
                <a:solidFill>
                  <a:schemeClr val="accent1"/>
                </a:solidFill>
              </a:rPr>
              <a:t>:</a:t>
            </a:r>
          </a:p>
          <a:p>
            <a:pPr algn="just"/>
            <a:endParaRPr lang="en-US" sz="1600" dirty="0" smtClean="0"/>
          </a:p>
          <a:p>
            <a:pPr algn="just"/>
            <a:r>
              <a:rPr lang="ru-RU" sz="1600" dirty="0" smtClean="0"/>
              <a:t>М</a:t>
            </a:r>
            <a:r>
              <a:rPr lang="en-US" sz="1600" dirty="0" smtClean="0"/>
              <a:t>e</a:t>
            </a:r>
            <a:r>
              <a:rPr lang="ru-RU" sz="1600" dirty="0" smtClean="0"/>
              <a:t>ри </a:t>
            </a:r>
            <a:r>
              <a:rPr lang="ru-RU" sz="1600" dirty="0"/>
              <a:t>е </a:t>
            </a:r>
            <a:r>
              <a:rPr lang="ru-RU" sz="1600" dirty="0" smtClean="0"/>
              <a:t>во завршна година од средното образование и таа </a:t>
            </a:r>
            <a:r>
              <a:rPr lang="ru-RU" sz="1600" dirty="0"/>
              <a:t>работи со скратено работно време во продавница за спортска опрема. Таа се надева дека ќе заработи доволно пари за да оди </a:t>
            </a:r>
            <a:r>
              <a:rPr lang="ru-RU" sz="1600" dirty="0" smtClean="0"/>
              <a:t>на колеџ </a:t>
            </a:r>
            <a:r>
              <a:rPr lang="ru-RU" sz="1600" dirty="0"/>
              <a:t>без да мора да </a:t>
            </a:r>
            <a:r>
              <a:rPr lang="ru-RU" sz="1600" dirty="0" smtClean="0"/>
              <a:t>земе </a:t>
            </a:r>
            <a:r>
              <a:rPr lang="ru-RU" sz="1600" dirty="0"/>
              <a:t>студентски заем.</a:t>
            </a:r>
          </a:p>
          <a:p>
            <a:pPr algn="just"/>
            <a:endParaRPr lang="ru-RU" sz="1600" dirty="0"/>
          </a:p>
          <a:p>
            <a:pPr algn="just"/>
            <a:r>
              <a:rPr lang="ru-RU" sz="1600" dirty="0"/>
              <a:t>Нејзиниот брат Рик е помлад </a:t>
            </a:r>
            <a:r>
              <a:rPr lang="ru-RU" sz="1600" dirty="0" smtClean="0"/>
              <a:t>и </a:t>
            </a:r>
            <a:r>
              <a:rPr lang="ru-RU" sz="1600" dirty="0"/>
              <a:t>работи во продавница за велосипеди. Тој се обидува да заштеди доволно пари за да оди на </a:t>
            </a:r>
            <a:r>
              <a:rPr lang="ru-RU" sz="1600" dirty="0" smtClean="0"/>
              <a:t>долго патување </a:t>
            </a:r>
            <a:r>
              <a:rPr lang="ru-RU" sz="1600" dirty="0"/>
              <a:t>со велосипед во текот на летото.</a:t>
            </a:r>
          </a:p>
          <a:p>
            <a:pPr algn="just"/>
            <a:endParaRPr lang="ru-RU" sz="1600" dirty="0"/>
          </a:p>
          <a:p>
            <a:pPr algn="just"/>
            <a:r>
              <a:rPr lang="ru-RU" sz="1600" dirty="0"/>
              <a:t>Рик и Мери уживаат да одат во ресторани и да гледаат филмови и концерти како и секој млад човек</a:t>
            </a:r>
            <a:r>
              <a:rPr lang="ru-RU" sz="1600" dirty="0" smtClean="0"/>
              <a:t>.</a:t>
            </a:r>
            <a:endParaRPr lang="en-US" sz="1600" dirty="0" smtClean="0"/>
          </a:p>
          <a:p>
            <a:pPr algn="just"/>
            <a:endParaRPr lang="en-US" sz="1600" dirty="0">
              <a:solidFill>
                <a:schemeClr val="accent1"/>
              </a:solidFill>
            </a:endParaRPr>
          </a:p>
          <a:p>
            <a:pPr algn="just"/>
            <a:r>
              <a:rPr lang="mk-MK" dirty="0" smtClean="0"/>
              <a:t>Со цел да ги достигнат нивните финансиски цели, што </a:t>
            </a:r>
            <a:r>
              <a:rPr lang="mk-MK" dirty="0"/>
              <a:t>треба да направат?</a:t>
            </a:r>
            <a:endParaRPr lang="en-US" dirty="0"/>
          </a:p>
          <a:p>
            <a:pPr marL="285750" indent="-285750">
              <a:buFont typeface="Arial" panose="020B0604020202020204" pitchFamily="34" charset="0"/>
              <a:buChar char="•"/>
            </a:pPr>
            <a:endParaRPr lang="en-US" sz="1400" b="1" dirty="0" smtClean="0">
              <a:solidFill>
                <a:schemeClr val="accent1"/>
              </a:solidFill>
            </a:endParaRPr>
          </a:p>
          <a:p>
            <a:endParaRPr lang="en-US" b="1" dirty="0">
              <a:solidFill>
                <a:srgbClr val="0070C0"/>
              </a:solidFill>
            </a:endParaRPr>
          </a:p>
        </p:txBody>
      </p:sp>
    </p:spTree>
    <p:extLst>
      <p:ext uri="{BB962C8B-B14F-4D97-AF65-F5344CB8AC3E}">
        <p14:creationId xmlns:p14="http://schemas.microsoft.com/office/powerpoint/2010/main" val="2650825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99171" y="797946"/>
            <a:ext cx="8166100" cy="3031599"/>
          </a:xfrm>
          <a:prstGeom prst="rect">
            <a:avLst/>
          </a:prstGeom>
          <a:noFill/>
        </p:spPr>
        <p:txBody>
          <a:bodyPr wrap="square" rtlCol="0">
            <a:spAutoFit/>
          </a:bodyPr>
          <a:lstStyle/>
          <a:p>
            <a:pPr algn="ctr"/>
            <a:r>
              <a:rPr lang="ru-RU" b="1" dirty="0" smtClean="0">
                <a:solidFill>
                  <a:srgbClr val="0070C0"/>
                </a:solidFill>
              </a:rPr>
              <a:t>Влијанието </a:t>
            </a:r>
            <a:r>
              <a:rPr lang="ru-RU" b="1" dirty="0">
                <a:solidFill>
                  <a:srgbClr val="0070C0"/>
                </a:solidFill>
              </a:rPr>
              <a:t>на финансиската писменост и неписменост врз личниот и професионалниот </a:t>
            </a:r>
            <a:r>
              <a:rPr lang="ru-RU" b="1" dirty="0" smtClean="0">
                <a:solidFill>
                  <a:srgbClr val="0070C0"/>
                </a:solidFill>
              </a:rPr>
              <a:t>живот</a:t>
            </a:r>
            <a:endParaRPr lang="en-US" b="1" dirty="0" smtClean="0">
              <a:solidFill>
                <a:srgbClr val="0070C0"/>
              </a:solidFill>
            </a:endParaRPr>
          </a:p>
          <a:p>
            <a:pPr algn="just"/>
            <a:endParaRPr lang="en-US" b="1" dirty="0" smtClean="0">
              <a:solidFill>
                <a:srgbClr val="0070C0"/>
              </a:solidFill>
            </a:endParaRPr>
          </a:p>
          <a:p>
            <a:pPr algn="just"/>
            <a:endParaRPr lang="en-US" sz="600" b="1" dirty="0">
              <a:solidFill>
                <a:schemeClr val="accent1"/>
              </a:solidFill>
            </a:endParaRPr>
          </a:p>
          <a:p>
            <a:pPr marL="285750" indent="-285750" algn="just">
              <a:buFont typeface="Arial" panose="020B0604020202020204" pitchFamily="34" charset="0"/>
              <a:buChar char="•"/>
            </a:pPr>
            <a:endParaRPr lang="en-US" sz="100" b="1" dirty="0">
              <a:solidFill>
                <a:schemeClr val="accent1"/>
              </a:solidFill>
            </a:endParaRPr>
          </a:p>
          <a:p>
            <a:pPr algn="just"/>
            <a:r>
              <a:rPr lang="mk-MK" sz="1600" b="1" dirty="0" smtClean="0">
                <a:solidFill>
                  <a:schemeClr val="accent1"/>
                </a:solidFill>
              </a:rPr>
              <a:t>Студија на случај</a:t>
            </a:r>
            <a:r>
              <a:rPr lang="en-US" sz="1600" b="1" dirty="0">
                <a:solidFill>
                  <a:schemeClr val="accent1"/>
                </a:solidFill>
              </a:rPr>
              <a:t>:</a:t>
            </a:r>
            <a:endParaRPr lang="bg-BG" sz="1600" dirty="0">
              <a:solidFill>
                <a:schemeClr val="accent1"/>
              </a:solidFill>
            </a:endParaRPr>
          </a:p>
          <a:p>
            <a:pPr algn="just"/>
            <a:endParaRPr lang="en-US" sz="1600" dirty="0"/>
          </a:p>
          <a:p>
            <a:pPr algn="just"/>
            <a:r>
              <a:rPr lang="ru-RU" sz="1600" dirty="0"/>
              <a:t>Рик и Мери уживаат да одат во ресторани и да гледаат филмови и концерти. Сепак, за да ги постигнат своите цели, тие ќе мора да внимаваат на нивното трошење. Иако се уште се во средно училиште, финансиските навики што ги развиваат сега ќе им се исплатат на долг рок. Поставувањето финансиски цели ќе им помогне да избегнат долгови и да постигнат финансиска сигурност во иднина.</a:t>
            </a:r>
            <a:endParaRPr lang="en-US" sz="1400" b="1" dirty="0" smtClean="0">
              <a:solidFill>
                <a:schemeClr val="accent1"/>
              </a:solidFill>
            </a:endParaRPr>
          </a:p>
          <a:p>
            <a:endParaRPr lang="en-US" b="1" dirty="0">
              <a:solidFill>
                <a:srgbClr val="0070C0"/>
              </a:solidFill>
            </a:endParaRPr>
          </a:p>
        </p:txBody>
      </p:sp>
    </p:spTree>
    <p:extLst>
      <p:ext uri="{BB962C8B-B14F-4D97-AF65-F5344CB8AC3E}">
        <p14:creationId xmlns:p14="http://schemas.microsoft.com/office/powerpoint/2010/main" val="232339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232024" y="2110084"/>
            <a:ext cx="4954588" cy="1569660"/>
          </a:xfrm>
          <a:prstGeom prst="rect">
            <a:avLst/>
          </a:prstGeom>
          <a:noFill/>
        </p:spPr>
        <p:txBody>
          <a:bodyPr wrap="square" rtlCol="0">
            <a:spAutoFit/>
          </a:bodyPr>
          <a:lstStyle/>
          <a:p>
            <a:pPr algn="ctr"/>
            <a:r>
              <a:rPr lang="mk-MK" sz="2400" b="1" dirty="0" smtClean="0"/>
              <a:t>ПРОДОЛЖУВА</a:t>
            </a:r>
            <a:r>
              <a:rPr lang="en-US" sz="2400" b="1" dirty="0" smtClean="0"/>
              <a:t>..</a:t>
            </a:r>
          </a:p>
          <a:p>
            <a:pPr algn="ctr"/>
            <a:endParaRPr lang="en-US" sz="2400" b="1" dirty="0"/>
          </a:p>
          <a:p>
            <a:pPr algn="ctr"/>
            <a:r>
              <a:rPr lang="mk-MK" sz="2400" b="1" dirty="0" smtClean="0"/>
              <a:t>Модул</a:t>
            </a:r>
            <a:r>
              <a:rPr lang="en-US" sz="2400" b="1" dirty="0" smtClean="0"/>
              <a:t> 2: </a:t>
            </a:r>
            <a:r>
              <a:rPr lang="mk-MK" sz="2400" b="1" dirty="0" smtClean="0"/>
              <a:t>Планирање на личните финансии</a:t>
            </a:r>
            <a:endParaRPr lang="en-US" sz="2800" b="1" dirty="0" smtClean="0"/>
          </a:p>
        </p:txBody>
      </p:sp>
    </p:spTree>
    <p:extLst>
      <p:ext uri="{BB962C8B-B14F-4D97-AF65-F5344CB8AC3E}">
        <p14:creationId xmlns:p14="http://schemas.microsoft.com/office/powerpoint/2010/main" val="392122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74942" y="2017751"/>
            <a:ext cx="8166100" cy="830997"/>
          </a:xfrm>
          <a:prstGeom prst="rect">
            <a:avLst/>
          </a:prstGeom>
          <a:noFill/>
        </p:spPr>
        <p:txBody>
          <a:bodyPr wrap="square" rtlCol="0">
            <a:spAutoFit/>
          </a:bodyPr>
          <a:lstStyle/>
          <a:p>
            <a:pPr algn="ctr"/>
            <a:r>
              <a:rPr lang="mk-MK" sz="2400" b="1" dirty="0" smtClean="0"/>
              <a:t>Модул</a:t>
            </a:r>
            <a:r>
              <a:rPr lang="en-US" sz="2400" b="1" dirty="0" smtClean="0"/>
              <a:t> </a:t>
            </a:r>
            <a:r>
              <a:rPr lang="bg-BG" sz="2400" b="1" dirty="0"/>
              <a:t>1. </a:t>
            </a:r>
            <a:r>
              <a:rPr lang="bg-BG" sz="2400" b="1" dirty="0" smtClean="0"/>
              <a:t>Вовед во финансиската писменост – Што значи и што е потребно!</a:t>
            </a:r>
            <a:endParaRPr lang="en-US" dirty="0"/>
          </a:p>
        </p:txBody>
      </p:sp>
    </p:spTree>
    <p:extLst>
      <p:ext uri="{BB962C8B-B14F-4D97-AF65-F5344CB8AC3E}">
        <p14:creationId xmlns:p14="http://schemas.microsoft.com/office/powerpoint/2010/main" val="3062207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338C2331-E73C-428F-BB51-FB5D857241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Tree>
    <p:extLst>
      <p:ext uri="{BB962C8B-B14F-4D97-AF65-F5344CB8AC3E}">
        <p14:creationId xmlns:p14="http://schemas.microsoft.com/office/powerpoint/2010/main" val="7982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453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1754326"/>
          </a:xfrm>
          <a:prstGeom prst="rect">
            <a:avLst/>
          </a:prstGeom>
          <a:noFill/>
        </p:spPr>
        <p:txBody>
          <a:bodyPr wrap="square" rtlCol="0">
            <a:spAutoFit/>
          </a:bodyPr>
          <a:lstStyle/>
          <a:p>
            <a:pPr algn="just"/>
            <a:r>
              <a:rPr lang="mk-MK" u="sng" dirty="0" smtClean="0">
                <a:solidFill>
                  <a:srgbClr val="0070C0"/>
                </a:solidFill>
              </a:rPr>
              <a:t>Резултати од учењето на овој Модул</a:t>
            </a:r>
            <a:r>
              <a:rPr lang="en-US" u="sng" dirty="0" smtClean="0">
                <a:solidFill>
                  <a:srgbClr val="0070C0"/>
                </a:solidFill>
              </a:rPr>
              <a:t>:</a:t>
            </a:r>
          </a:p>
          <a:p>
            <a:pPr algn="just"/>
            <a:endParaRPr lang="en-US" i="1" dirty="0" smtClean="0"/>
          </a:p>
          <a:p>
            <a:pPr algn="just"/>
            <a:r>
              <a:rPr lang="mk-MK" i="1" dirty="0"/>
              <a:t>а</a:t>
            </a:r>
            <a:r>
              <a:rPr lang="en-US" i="1" dirty="0" smtClean="0"/>
              <a:t>) </a:t>
            </a:r>
            <a:r>
              <a:rPr lang="mk-MK" i="1" dirty="0" smtClean="0"/>
              <a:t>Разбирање што е </a:t>
            </a:r>
            <a:r>
              <a:rPr lang="mk-MK" i="1" dirty="0"/>
              <a:t>ф</a:t>
            </a:r>
            <a:r>
              <a:rPr lang="mk-MK" i="1" dirty="0" smtClean="0"/>
              <a:t>инансиска </a:t>
            </a:r>
            <a:r>
              <a:rPr lang="mk-MK" i="1" dirty="0"/>
              <a:t>ф</a:t>
            </a:r>
            <a:r>
              <a:rPr lang="mk-MK" i="1" dirty="0" smtClean="0"/>
              <a:t>исменост</a:t>
            </a:r>
            <a:endParaRPr lang="en-US" i="1" dirty="0" smtClean="0"/>
          </a:p>
          <a:p>
            <a:pPr algn="just"/>
            <a:r>
              <a:rPr lang="mk-MK" i="1" dirty="0" smtClean="0"/>
              <a:t>б</a:t>
            </a:r>
            <a:r>
              <a:rPr lang="en-US" i="1" dirty="0" smtClean="0"/>
              <a:t>) </a:t>
            </a:r>
            <a:r>
              <a:rPr lang="mk-MK" i="1" dirty="0" smtClean="0"/>
              <a:t>Придобивки од </a:t>
            </a:r>
            <a:r>
              <a:rPr lang="mk-MK" i="1" dirty="0"/>
              <a:t>ф</a:t>
            </a:r>
            <a:r>
              <a:rPr lang="mk-MK" i="1" dirty="0" smtClean="0"/>
              <a:t>инансиската </a:t>
            </a:r>
            <a:r>
              <a:rPr lang="mk-MK" i="1" dirty="0"/>
              <a:t>п</a:t>
            </a:r>
            <a:r>
              <a:rPr lang="mk-MK" i="1" dirty="0" smtClean="0"/>
              <a:t>исменост</a:t>
            </a:r>
            <a:endParaRPr lang="en-US" i="1" dirty="0" smtClean="0"/>
          </a:p>
          <a:p>
            <a:pPr algn="just"/>
            <a:r>
              <a:rPr lang="mk-MK" i="1" dirty="0"/>
              <a:t>в</a:t>
            </a:r>
            <a:r>
              <a:rPr lang="en-US" i="1" dirty="0" smtClean="0"/>
              <a:t>) </a:t>
            </a:r>
            <a:r>
              <a:rPr lang="mk-MK" i="1" dirty="0" smtClean="0"/>
              <a:t>Влијанието на финансиската </a:t>
            </a:r>
            <a:r>
              <a:rPr lang="mk-MK" i="1" dirty="0"/>
              <a:t>п</a:t>
            </a:r>
            <a:r>
              <a:rPr lang="mk-MK" i="1" dirty="0" smtClean="0"/>
              <a:t>исменост врз личниот и професионалниот живот. </a:t>
            </a:r>
            <a:endParaRPr lang="en-US" i="1" dirty="0"/>
          </a:p>
        </p:txBody>
      </p:sp>
    </p:spTree>
    <p:extLst>
      <p:ext uri="{BB962C8B-B14F-4D97-AF65-F5344CB8AC3E}">
        <p14:creationId xmlns:p14="http://schemas.microsoft.com/office/powerpoint/2010/main" val="248041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3754874"/>
          </a:xfrm>
          <a:prstGeom prst="rect">
            <a:avLst/>
          </a:prstGeom>
          <a:noFill/>
        </p:spPr>
        <p:txBody>
          <a:bodyPr wrap="square" rtlCol="0">
            <a:spAutoFit/>
          </a:bodyPr>
          <a:lstStyle/>
          <a:p>
            <a:pPr algn="just"/>
            <a:r>
              <a:rPr lang="mk-MK" sz="1700" b="1" dirty="0" smtClean="0">
                <a:solidFill>
                  <a:srgbClr val="0070C0"/>
                </a:solidFill>
              </a:rPr>
              <a:t>Финансиска </a:t>
            </a:r>
            <a:r>
              <a:rPr lang="mk-MK" sz="1700" b="1" dirty="0" smtClean="0">
                <a:solidFill>
                  <a:srgbClr val="0070C0"/>
                </a:solidFill>
              </a:rPr>
              <a:t>писменост како клучна компетенција </a:t>
            </a:r>
          </a:p>
          <a:p>
            <a:pPr marL="285750" indent="-285750" algn="just">
              <a:buFont typeface="Arial" panose="020B0604020202020204" pitchFamily="34" charset="0"/>
              <a:buChar char="•"/>
            </a:pPr>
            <a:r>
              <a:rPr lang="mk-MK" sz="1700" dirty="0" smtClean="0"/>
              <a:t>Дефиниција на терминот „финансиска писменост“</a:t>
            </a:r>
          </a:p>
          <a:p>
            <a:pPr marL="285750" indent="-285750" algn="just">
              <a:buFont typeface="Arial" panose="020B0604020202020204" pitchFamily="34" charset="0"/>
              <a:buChar char="•"/>
            </a:pPr>
            <a:r>
              <a:rPr lang="mk-MK" sz="1700" dirty="0" smtClean="0"/>
              <a:t>Зошто е важна вештина во денешно време</a:t>
            </a:r>
            <a:r>
              <a:rPr lang="en-US" sz="1700" dirty="0" smtClean="0"/>
              <a:t>..</a:t>
            </a:r>
          </a:p>
          <a:p>
            <a:pPr marL="285750" indent="-285750" algn="just">
              <a:buFont typeface="Arial" panose="020B0604020202020204" pitchFamily="34" charset="0"/>
              <a:buChar char="•"/>
            </a:pPr>
            <a:r>
              <a:rPr lang="mk-MK" sz="1700" dirty="0" smtClean="0"/>
              <a:t>Зошто е важна компетенција за младите луѓе</a:t>
            </a:r>
            <a:r>
              <a:rPr lang="en-US" sz="1700" dirty="0" smtClean="0"/>
              <a:t>..</a:t>
            </a:r>
          </a:p>
          <a:p>
            <a:pPr algn="just"/>
            <a:r>
              <a:rPr lang="mk-MK" sz="1700" b="1" dirty="0" smtClean="0">
                <a:solidFill>
                  <a:srgbClr val="0070C0"/>
                </a:solidFill>
              </a:rPr>
              <a:t>Основни </a:t>
            </a:r>
            <a:r>
              <a:rPr lang="mk-MK" sz="1700" b="1" dirty="0" smtClean="0">
                <a:solidFill>
                  <a:srgbClr val="0070C0"/>
                </a:solidFill>
              </a:rPr>
              <a:t>термини и концепти </a:t>
            </a:r>
            <a:endParaRPr lang="en-US" sz="1700" b="1" dirty="0" smtClean="0">
              <a:solidFill>
                <a:srgbClr val="0070C0"/>
              </a:solidFill>
            </a:endParaRPr>
          </a:p>
          <a:p>
            <a:pPr marL="285750" indent="-285750" algn="just">
              <a:buFont typeface="Arial" panose="020B0604020202020204" pitchFamily="34" charset="0"/>
              <a:buChar char="•"/>
            </a:pPr>
            <a:r>
              <a:rPr lang="mk-MK" sz="1700" dirty="0" smtClean="0"/>
              <a:t>Разбирање на основните финансиски термини и концепти кои влијаат на финансиската состојба</a:t>
            </a:r>
            <a:r>
              <a:rPr lang="en-GB" sz="1700" dirty="0" smtClean="0"/>
              <a:t>;</a:t>
            </a:r>
            <a:endParaRPr lang="mk-MK" sz="1700" dirty="0" smtClean="0"/>
          </a:p>
          <a:p>
            <a:pPr marL="285750" indent="-285750" algn="just">
              <a:buFont typeface="Arial" panose="020B0604020202020204" pitchFamily="34" charset="0"/>
              <a:buChar char="•"/>
            </a:pPr>
            <a:r>
              <a:rPr lang="mk-MK" sz="1700" dirty="0" smtClean="0"/>
              <a:t>Кратки дефиниции за буџетирање, штедење, долг, инвестиции, кредити, пензионирање, даноци</a:t>
            </a:r>
            <a:endParaRPr lang="en-US" sz="1700" dirty="0" smtClean="0"/>
          </a:p>
          <a:p>
            <a:pPr algn="just"/>
            <a:r>
              <a:rPr lang="mk-MK" sz="1700" b="1" dirty="0" smtClean="0">
                <a:solidFill>
                  <a:srgbClr val="0070C0"/>
                </a:solidFill>
              </a:rPr>
              <a:t>Влијанието </a:t>
            </a:r>
            <a:r>
              <a:rPr lang="mk-MK" sz="1700" b="1" dirty="0" smtClean="0">
                <a:solidFill>
                  <a:srgbClr val="0070C0"/>
                </a:solidFill>
              </a:rPr>
              <a:t>на финансиската писменост врз личниот и професионалниот живот </a:t>
            </a:r>
            <a:endParaRPr lang="en-US" sz="1700" b="1" dirty="0" smtClean="0">
              <a:solidFill>
                <a:srgbClr val="0070C0"/>
              </a:solidFill>
            </a:endParaRPr>
          </a:p>
          <a:p>
            <a:pPr marL="285750" indent="-285750" algn="just">
              <a:buFont typeface="Arial" panose="020B0604020202020204" pitchFamily="34" charset="0"/>
              <a:buChar char="•"/>
            </a:pPr>
            <a:r>
              <a:rPr lang="mk-MK" sz="1700" dirty="0" smtClean="0"/>
              <a:t>Дефинирање на појавата на „недоволно ниво на финансиска писменост“ </a:t>
            </a:r>
          </a:p>
          <a:p>
            <a:pPr marL="285750" indent="-285750" algn="just">
              <a:buFont typeface="Arial" panose="020B0604020202020204" pitchFamily="34" charset="0"/>
              <a:buChar char="•"/>
            </a:pPr>
            <a:r>
              <a:rPr lang="mk-MK" sz="1700" dirty="0" smtClean="0"/>
              <a:t>Како недоволното ниво на финансиската писменост може да влијае врз личниот и професионален живот</a:t>
            </a:r>
          </a:p>
          <a:p>
            <a:pPr marL="285750" indent="-285750" algn="just">
              <a:buFont typeface="Arial" panose="020B0604020202020204" pitchFamily="34" charset="0"/>
              <a:buChar char="•"/>
            </a:pPr>
            <a:r>
              <a:rPr lang="mk-MK" sz="1700" dirty="0" smtClean="0"/>
              <a:t>Придобивки од подобрувањето на нивото на финансиска писменост</a:t>
            </a:r>
            <a:endParaRPr lang="en-US" sz="1700" dirty="0" smtClean="0"/>
          </a:p>
        </p:txBody>
      </p:sp>
    </p:spTree>
    <p:extLst>
      <p:ext uri="{BB962C8B-B14F-4D97-AF65-F5344CB8AC3E}">
        <p14:creationId xmlns:p14="http://schemas.microsoft.com/office/powerpoint/2010/main" val="329723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51889" y="2279305"/>
            <a:ext cx="8166100" cy="1169551"/>
          </a:xfrm>
          <a:prstGeom prst="rect">
            <a:avLst/>
          </a:prstGeom>
          <a:noFill/>
        </p:spPr>
        <p:txBody>
          <a:bodyPr wrap="square" rtlCol="0">
            <a:spAutoFit/>
          </a:bodyPr>
          <a:lstStyle/>
          <a:p>
            <a:pPr algn="ctr"/>
            <a:r>
              <a:rPr lang="mk-MK" b="1" dirty="0" smtClean="0">
                <a:solidFill>
                  <a:srgbClr val="0070C0"/>
                </a:solidFill>
              </a:rPr>
              <a:t>Што е „</a:t>
            </a:r>
            <a:r>
              <a:rPr lang="mk-MK" b="1" dirty="0">
                <a:solidFill>
                  <a:srgbClr val="0070C0"/>
                </a:solidFill>
              </a:rPr>
              <a:t>ф</a:t>
            </a:r>
            <a:r>
              <a:rPr lang="mk-MK" b="1" dirty="0" smtClean="0">
                <a:solidFill>
                  <a:srgbClr val="0070C0"/>
                </a:solidFill>
              </a:rPr>
              <a:t>инансиска </a:t>
            </a:r>
            <a:r>
              <a:rPr lang="mk-MK" b="1" dirty="0">
                <a:solidFill>
                  <a:srgbClr val="0070C0"/>
                </a:solidFill>
              </a:rPr>
              <a:t>п</a:t>
            </a:r>
            <a:r>
              <a:rPr lang="mk-MK" b="1" dirty="0" smtClean="0">
                <a:solidFill>
                  <a:srgbClr val="0070C0"/>
                </a:solidFill>
              </a:rPr>
              <a:t>исменост“ според тебе? </a:t>
            </a:r>
            <a:endParaRPr lang="en-US" b="1" i="1" dirty="0" smtClean="0">
              <a:solidFill>
                <a:schemeClr val="accent1"/>
              </a:solidFill>
            </a:endParaRPr>
          </a:p>
          <a:p>
            <a:pPr lvl="0" algn="ctr" defTabSz="914400"/>
            <a:r>
              <a:rPr lang="mk-MK" b="1" dirty="0" smtClean="0">
                <a:solidFill>
                  <a:schemeClr val="accent1"/>
                </a:solidFill>
              </a:rPr>
              <a:t>Зошто финансиската писменост и образование е важна во нашите секојдневни животи? </a:t>
            </a:r>
            <a:endParaRPr lang="en-US" sz="1600" i="1" dirty="0" smtClean="0"/>
          </a:p>
          <a:p>
            <a:pPr marL="285750" indent="-285750">
              <a:buFont typeface="Arial" panose="020B0604020202020204" pitchFamily="34" charset="0"/>
              <a:buChar char="•"/>
            </a:pPr>
            <a:endParaRPr lang="en-US" sz="1600" i="1" dirty="0"/>
          </a:p>
        </p:txBody>
      </p:sp>
    </p:spTree>
    <p:extLst>
      <p:ext uri="{BB962C8B-B14F-4D97-AF65-F5344CB8AC3E}">
        <p14:creationId xmlns:p14="http://schemas.microsoft.com/office/powerpoint/2010/main" val="154076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88950" y="1057033"/>
            <a:ext cx="8166100" cy="3970318"/>
          </a:xfrm>
          <a:prstGeom prst="rect">
            <a:avLst/>
          </a:prstGeom>
          <a:noFill/>
        </p:spPr>
        <p:txBody>
          <a:bodyPr wrap="square" rtlCol="0">
            <a:spAutoFit/>
          </a:bodyPr>
          <a:lstStyle/>
          <a:p>
            <a:pPr algn="ctr"/>
            <a:r>
              <a:rPr lang="mk-MK" b="1" dirty="0" smtClean="0">
                <a:solidFill>
                  <a:srgbClr val="0070C0"/>
                </a:solidFill>
              </a:rPr>
              <a:t>Финансиска </a:t>
            </a:r>
            <a:r>
              <a:rPr lang="mk-MK" b="1" dirty="0" smtClean="0">
                <a:solidFill>
                  <a:srgbClr val="0070C0"/>
                </a:solidFill>
              </a:rPr>
              <a:t>писменост како вештина која се учи</a:t>
            </a:r>
            <a:endParaRPr lang="en-US" sz="300" b="1" dirty="0" smtClean="0"/>
          </a:p>
          <a:p>
            <a:pPr algn="just"/>
            <a:r>
              <a:rPr lang="mk-MK" sz="1300" b="1" dirty="0" smtClean="0">
                <a:solidFill>
                  <a:srgbClr val="0070C0"/>
                </a:solidFill>
              </a:rPr>
              <a:t>Дефиниција на терминот „финансиска писменост</a:t>
            </a:r>
            <a:r>
              <a:rPr lang="en-US" sz="1300" b="1" dirty="0" smtClean="0">
                <a:solidFill>
                  <a:srgbClr val="0070C0"/>
                </a:solidFill>
              </a:rPr>
              <a:t>”</a:t>
            </a:r>
          </a:p>
          <a:p>
            <a:pPr algn="just"/>
            <a:r>
              <a:rPr lang="mk-MK" sz="1300" dirty="0" smtClean="0"/>
              <a:t>„знаењето и разбирањето на финансиските концепти и ризици, како и вештините, мотивацијата и довербата да се примени тоа знаење и разбирање со цел донесување ефективни одлуки во различни финансиски контексти, да се подобри индивидуалната и општествената финансиска благосостојба и да се овозможи учество во економскиот живот“ (</a:t>
            </a:r>
            <a:r>
              <a:rPr lang="en-GB" sz="1300" dirty="0" smtClean="0"/>
              <a:t>OECD</a:t>
            </a:r>
            <a:r>
              <a:rPr lang="mk-MK" sz="1300" dirty="0" smtClean="0"/>
              <a:t>, 2016).</a:t>
            </a:r>
            <a:endParaRPr lang="en-US" sz="1300" i="1" dirty="0" smtClean="0"/>
          </a:p>
          <a:p>
            <a:pPr algn="just"/>
            <a:r>
              <a:rPr lang="mk-MK" sz="1300" b="1" dirty="0" smtClean="0">
                <a:solidFill>
                  <a:srgbClr val="0070C0"/>
                </a:solidFill>
              </a:rPr>
              <a:t>Зошто е важна вештина во денешно време</a:t>
            </a:r>
            <a:r>
              <a:rPr lang="en-US" sz="1300" b="1" dirty="0" smtClean="0">
                <a:solidFill>
                  <a:srgbClr val="0070C0"/>
                </a:solidFill>
              </a:rPr>
              <a:t>..</a:t>
            </a:r>
          </a:p>
          <a:p>
            <a:pPr algn="just"/>
            <a:r>
              <a:rPr lang="bg-BG" sz="1300" dirty="0" smtClean="0"/>
              <a:t>Во современите економии, способноста разумно да се справуваме со парични и финансиски прашања станува витална – не само за професионалците во областа на инвестирањето и банкарството, но и за секоја личност одговорна за управување со финансиските работи во секојдневниот живот.</a:t>
            </a:r>
            <a:endParaRPr lang="en-US" sz="1300" b="1" dirty="0"/>
          </a:p>
          <a:p>
            <a:pPr algn="just"/>
            <a:r>
              <a:rPr lang="mk-MK" sz="1300" b="1" dirty="0" smtClean="0">
                <a:solidFill>
                  <a:srgbClr val="0070C0"/>
                </a:solidFill>
              </a:rPr>
              <a:t>Зошто е важна компетенција за младите луѓе</a:t>
            </a:r>
            <a:r>
              <a:rPr lang="en-US" sz="1300" b="1" dirty="0" smtClean="0">
                <a:solidFill>
                  <a:srgbClr val="0070C0"/>
                </a:solidFill>
              </a:rPr>
              <a:t>..</a:t>
            </a:r>
            <a:endParaRPr lang="en-US" sz="1300" dirty="0"/>
          </a:p>
          <a:p>
            <a:pPr algn="just"/>
            <a:r>
              <a:rPr lang="bg-BG" sz="1300" b="1" dirty="0" smtClean="0"/>
              <a:t>Финансиска писменост е широко препознаена како основна вештина </a:t>
            </a:r>
            <a:r>
              <a:rPr lang="bg-BG" sz="1300" dirty="0" smtClean="0"/>
              <a:t>од голема важност особено </a:t>
            </a:r>
            <a:r>
              <a:rPr lang="bg-BG" sz="1300" b="1" dirty="0" smtClean="0"/>
              <a:t>за младите луѓе.  </a:t>
            </a:r>
            <a:endParaRPr lang="en-US" sz="1300" b="1" dirty="0"/>
          </a:p>
          <a:p>
            <a:pPr algn="just"/>
            <a:r>
              <a:rPr lang="bg-BG" sz="1300" dirty="0" smtClean="0"/>
              <a:t>Конкретно, младите луѓе се релативно неискусни при користење финнсиски производи и можеби неодамна почнале да се занимаваат со финансиски трансакции. Многу веројатно е дека младите луѓе ќе се соочат со важни </a:t>
            </a:r>
            <a:r>
              <a:rPr lang="mk-MK" sz="1300" dirty="0" smtClean="0"/>
              <a:t>финансиски одлуки во блиска иднина кои се различни од оние на повозрасните, како на пример да се одлучи како да се финансира образованието или па да се идентификуваат работните можности.</a:t>
            </a:r>
            <a:r>
              <a:rPr lang="bg-BG" sz="1300" dirty="0" smtClean="0"/>
              <a:t> Преминот од младост во зрелост е период кој бара поседување финансиско знаење и со малку невнимание може да се тргне во погрешен правец. </a:t>
            </a:r>
            <a:endParaRPr lang="bg-BG" sz="1300" dirty="0"/>
          </a:p>
        </p:txBody>
      </p:sp>
    </p:spTree>
    <p:extLst>
      <p:ext uri="{BB962C8B-B14F-4D97-AF65-F5344CB8AC3E}">
        <p14:creationId xmlns:p14="http://schemas.microsoft.com/office/powerpoint/2010/main" val="286475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44790" y="767962"/>
            <a:ext cx="8236241" cy="3677930"/>
          </a:xfrm>
          <a:prstGeom prst="rect">
            <a:avLst/>
          </a:prstGeom>
          <a:noFill/>
        </p:spPr>
        <p:txBody>
          <a:bodyPr wrap="square" rtlCol="0">
            <a:spAutoFit/>
          </a:bodyPr>
          <a:lstStyle/>
          <a:p>
            <a:pPr algn="ctr"/>
            <a:r>
              <a:rPr lang="mk-MK" b="1" dirty="0" smtClean="0">
                <a:solidFill>
                  <a:srgbClr val="0070C0"/>
                </a:solidFill>
              </a:rPr>
              <a:t>Финансиската </a:t>
            </a:r>
            <a:r>
              <a:rPr lang="mk-MK" b="1" dirty="0" smtClean="0">
                <a:solidFill>
                  <a:srgbClr val="0070C0"/>
                </a:solidFill>
              </a:rPr>
              <a:t>писменост како клучна компетенција</a:t>
            </a:r>
            <a:endParaRPr lang="en-US" b="1" dirty="0" smtClean="0">
              <a:solidFill>
                <a:srgbClr val="0070C0"/>
              </a:solidFill>
            </a:endParaRPr>
          </a:p>
          <a:p>
            <a:endParaRPr lang="en-US" sz="1600" b="1" dirty="0">
              <a:solidFill>
                <a:srgbClr val="0070C0"/>
              </a:solidFill>
            </a:endParaRPr>
          </a:p>
          <a:p>
            <a:r>
              <a:rPr lang="mk-MK" sz="1600" b="1" dirty="0" smtClean="0">
                <a:solidFill>
                  <a:srgbClr val="0070C0"/>
                </a:solidFill>
              </a:rPr>
              <a:t>Студија на случај</a:t>
            </a:r>
            <a:r>
              <a:rPr lang="en-US" sz="1600" b="1" dirty="0" smtClean="0">
                <a:solidFill>
                  <a:srgbClr val="0070C0"/>
                </a:solidFill>
              </a:rPr>
              <a:t>:</a:t>
            </a:r>
            <a:br>
              <a:rPr lang="en-US" sz="1600" b="1" dirty="0" smtClean="0">
                <a:solidFill>
                  <a:srgbClr val="0070C0"/>
                </a:solidFill>
              </a:rPr>
            </a:br>
            <a:endParaRPr lang="en-US" sz="1000" b="1" dirty="0">
              <a:solidFill>
                <a:srgbClr val="0070C0"/>
              </a:solidFill>
            </a:endParaRPr>
          </a:p>
          <a:p>
            <a:pPr algn="just"/>
            <a:r>
              <a:rPr lang="ru-RU" sz="1200" dirty="0"/>
              <a:t>Ана ја започнала својата прва работа по факултетот и заработува 1000 евра месечно. Нејзините месечни трошоци вклучувајќи ги сметките за комуналии </a:t>
            </a:r>
            <a:r>
              <a:rPr lang="ru-RU" sz="1200" dirty="0" smtClean="0"/>
              <a:t>се </a:t>
            </a:r>
            <a:r>
              <a:rPr lang="ru-RU" sz="1200" dirty="0"/>
              <a:t>околу 400 евра. Од преостанатите 600 евра, таа плаќа 100 евра за месечната претплата во теретана која нуди бројни услуги кои не се целосно искористени од неа. Таа, исто така, ги користи преостанатите 500 евра за да купи луксузни предмети, вклучително и брендирана облека и одење на скапи </a:t>
            </a:r>
            <a:r>
              <a:rPr lang="ru-RU" sz="1200" dirty="0" smtClean="0"/>
              <a:t>вечери. </a:t>
            </a:r>
            <a:r>
              <a:rPr lang="ru-RU" sz="1200" dirty="0"/>
              <a:t>Тоа значи дека на крајот на месецот таа останува без заштеда за непредвидени обврски што </a:t>
            </a:r>
            <a:r>
              <a:rPr lang="ru-RU" sz="1200" dirty="0" smtClean="0"/>
              <a:t>може да се појават.</a:t>
            </a:r>
            <a:endParaRPr lang="en-US" sz="1200" b="1" dirty="0" smtClean="0">
              <a:solidFill>
                <a:schemeClr val="accent1"/>
              </a:solidFill>
            </a:endParaRPr>
          </a:p>
          <a:p>
            <a:pPr algn="ctr"/>
            <a:endParaRPr lang="mk-MK" sz="1200" b="1" dirty="0" smtClean="0">
              <a:solidFill>
                <a:schemeClr val="accent1"/>
              </a:solidFill>
            </a:endParaRPr>
          </a:p>
          <a:p>
            <a:pPr algn="ctr"/>
            <a:r>
              <a:rPr lang="mk-MK" sz="1200" b="1" dirty="0" smtClean="0">
                <a:solidFill>
                  <a:schemeClr val="accent1"/>
                </a:solidFill>
              </a:rPr>
              <a:t>Што мислите за начинот на кој Ана управува со нејзините финансии</a:t>
            </a:r>
            <a:r>
              <a:rPr lang="en-US" sz="1200" b="1" dirty="0" smtClean="0">
                <a:solidFill>
                  <a:schemeClr val="accent1"/>
                </a:solidFill>
              </a:rPr>
              <a:t>?</a:t>
            </a:r>
          </a:p>
          <a:p>
            <a:pPr algn="ctr"/>
            <a:endParaRPr lang="en-US" sz="1200" b="1" dirty="0">
              <a:solidFill>
                <a:schemeClr val="accent1"/>
              </a:solidFill>
            </a:endParaRPr>
          </a:p>
          <a:p>
            <a:pPr algn="ctr"/>
            <a:r>
              <a:rPr lang="mk-MK" sz="1200" b="1" dirty="0" smtClean="0">
                <a:solidFill>
                  <a:schemeClr val="accent1"/>
                </a:solidFill>
              </a:rPr>
              <a:t>Дали ги задоволува сите нејзини потреби сега</a:t>
            </a:r>
            <a:r>
              <a:rPr lang="en-US" sz="1200" b="1" dirty="0" smtClean="0">
                <a:solidFill>
                  <a:schemeClr val="accent1"/>
                </a:solidFill>
              </a:rPr>
              <a:t>?</a:t>
            </a:r>
          </a:p>
          <a:p>
            <a:pPr algn="ctr"/>
            <a:endParaRPr lang="en-US" sz="1200" b="1" dirty="0">
              <a:solidFill>
                <a:schemeClr val="accent1"/>
              </a:solidFill>
            </a:endParaRPr>
          </a:p>
          <a:p>
            <a:pPr algn="ctr"/>
            <a:r>
              <a:rPr lang="mk-MK" sz="1200" b="1" dirty="0" smtClean="0">
                <a:solidFill>
                  <a:schemeClr val="accent1"/>
                </a:solidFill>
              </a:rPr>
              <a:t>Дали размислува за иднината</a:t>
            </a:r>
            <a:r>
              <a:rPr lang="en-US" sz="1200" b="1" dirty="0" smtClean="0">
                <a:solidFill>
                  <a:schemeClr val="accent1"/>
                </a:solidFill>
              </a:rPr>
              <a:t>?</a:t>
            </a:r>
          </a:p>
          <a:p>
            <a:endParaRPr lang="en-US" sz="1600" b="1" dirty="0">
              <a:solidFill>
                <a:srgbClr val="0070C0"/>
              </a:solidFill>
            </a:endParaRPr>
          </a:p>
          <a:p>
            <a:r>
              <a:rPr lang="en-US" sz="1600" dirty="0" smtClean="0"/>
              <a:t> </a:t>
            </a:r>
          </a:p>
          <a:p>
            <a:endParaRPr lang="en-US" sz="300" b="1" dirty="0" smtClean="0"/>
          </a:p>
          <a:p>
            <a:endParaRPr lang="en-US" sz="300" b="1" dirty="0"/>
          </a:p>
          <a:p>
            <a:endParaRPr lang="en-US" sz="300" b="1" dirty="0" smtClean="0"/>
          </a:p>
        </p:txBody>
      </p:sp>
    </p:spTree>
    <p:extLst>
      <p:ext uri="{BB962C8B-B14F-4D97-AF65-F5344CB8AC3E}">
        <p14:creationId xmlns:p14="http://schemas.microsoft.com/office/powerpoint/2010/main" val="3640647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12121" y="1161735"/>
            <a:ext cx="8166100" cy="3177793"/>
          </a:xfrm>
          <a:prstGeom prst="rect">
            <a:avLst/>
          </a:prstGeom>
          <a:noFill/>
        </p:spPr>
        <p:txBody>
          <a:bodyPr wrap="square" rtlCol="0">
            <a:spAutoFit/>
          </a:bodyPr>
          <a:lstStyle/>
          <a:p>
            <a:pPr algn="ctr"/>
            <a:r>
              <a:rPr lang="mk-MK" sz="2000" b="1" dirty="0" smtClean="0">
                <a:solidFill>
                  <a:srgbClr val="0070C0"/>
                </a:solidFill>
              </a:rPr>
              <a:t>Основни </a:t>
            </a:r>
            <a:r>
              <a:rPr lang="mk-MK" sz="2000" b="1" dirty="0" smtClean="0">
                <a:solidFill>
                  <a:srgbClr val="0070C0"/>
                </a:solidFill>
              </a:rPr>
              <a:t>термини и концепти</a:t>
            </a:r>
            <a:endParaRPr lang="en-US" sz="2000" b="1" dirty="0" smtClean="0">
              <a:solidFill>
                <a:srgbClr val="0070C0"/>
              </a:solidFill>
            </a:endParaRPr>
          </a:p>
          <a:p>
            <a:endParaRPr lang="en-US" sz="1050" b="1" dirty="0">
              <a:solidFill>
                <a:srgbClr val="0070C0"/>
              </a:solidFill>
            </a:endParaRPr>
          </a:p>
          <a:p>
            <a:endParaRPr lang="en-US" sz="1400" dirty="0" smtClean="0"/>
          </a:p>
          <a:p>
            <a:pPr marL="342900" lvl="0" indent="-342900">
              <a:buFont typeface="Wingdings" panose="05000000000000000000" pitchFamily="2" charset="2"/>
              <a:buChar char="Ø"/>
            </a:pPr>
            <a:r>
              <a:rPr lang="mk-MK" b="1" i="1" dirty="0"/>
              <a:t>Основи на </a:t>
            </a:r>
            <a:r>
              <a:rPr lang="mk-MK" b="1" i="1" dirty="0" smtClean="0"/>
              <a:t>буџетирање</a:t>
            </a:r>
          </a:p>
          <a:p>
            <a:pPr marL="342900" lvl="0" indent="-342900">
              <a:buFont typeface="Wingdings" panose="05000000000000000000" pitchFamily="2" charset="2"/>
              <a:buChar char="Ø"/>
            </a:pPr>
            <a:r>
              <a:rPr lang="mk-MK" b="1" i="1" dirty="0" smtClean="0"/>
              <a:t>Основи на штедење</a:t>
            </a:r>
            <a:endParaRPr lang="bg-BG" b="1" i="1" dirty="0"/>
          </a:p>
          <a:p>
            <a:pPr marL="342900" lvl="0" indent="-342900">
              <a:buFont typeface="Wingdings" panose="05000000000000000000" pitchFamily="2" charset="2"/>
              <a:buChar char="Ø"/>
            </a:pPr>
            <a:r>
              <a:rPr lang="mk-MK" b="1" i="1" dirty="0" smtClean="0"/>
              <a:t>Основи на долгот</a:t>
            </a:r>
            <a:endParaRPr lang="bg-BG" b="1" i="1" dirty="0"/>
          </a:p>
          <a:p>
            <a:pPr marL="342900" lvl="0" indent="-342900">
              <a:buFont typeface="Wingdings" panose="05000000000000000000" pitchFamily="2" charset="2"/>
              <a:buChar char="Ø"/>
            </a:pPr>
            <a:r>
              <a:rPr lang="mk-MK" b="1" i="1" dirty="0" smtClean="0"/>
              <a:t>Основи на кредитирање</a:t>
            </a:r>
            <a:endParaRPr lang="bg-BG" b="1" i="1" dirty="0"/>
          </a:p>
          <a:p>
            <a:pPr marL="342900" lvl="0" indent="-342900">
              <a:buFont typeface="Wingdings" panose="05000000000000000000" pitchFamily="2" charset="2"/>
              <a:buChar char="Ø"/>
            </a:pPr>
            <a:r>
              <a:rPr lang="bg-BG" b="1" i="1" dirty="0" smtClean="0"/>
              <a:t>Инвестирање</a:t>
            </a:r>
            <a:endParaRPr lang="bg-BG" b="1" i="1" dirty="0"/>
          </a:p>
          <a:p>
            <a:pPr marL="342900" lvl="0" indent="-342900">
              <a:buFont typeface="Wingdings" panose="05000000000000000000" pitchFamily="2" charset="2"/>
              <a:buChar char="Ø"/>
            </a:pPr>
            <a:r>
              <a:rPr lang="mk-MK" b="1" i="1" dirty="0"/>
              <a:t>Основи </a:t>
            </a:r>
            <a:r>
              <a:rPr lang="mk-MK" b="1" i="1" dirty="0" smtClean="0"/>
              <a:t>на концептот на пензионирање</a:t>
            </a:r>
          </a:p>
          <a:p>
            <a:pPr marL="342900" lvl="0" indent="-342900">
              <a:buFont typeface="Wingdings" panose="05000000000000000000" pitchFamily="2" charset="2"/>
              <a:buChar char="Ø"/>
            </a:pPr>
            <a:r>
              <a:rPr lang="bg-BG" b="1" i="1" dirty="0" smtClean="0"/>
              <a:t>Даноци </a:t>
            </a:r>
            <a:endParaRPr lang="bg-BG" b="1" i="1" dirty="0"/>
          </a:p>
          <a:p>
            <a:endParaRPr lang="bg-BG" sz="1400" dirty="0"/>
          </a:p>
          <a:p>
            <a:endParaRPr lang="en-US" b="1" dirty="0">
              <a:solidFill>
                <a:srgbClr val="0070C0"/>
              </a:solidFill>
            </a:endParaRPr>
          </a:p>
        </p:txBody>
      </p:sp>
    </p:spTree>
    <p:extLst>
      <p:ext uri="{BB962C8B-B14F-4D97-AF65-F5344CB8AC3E}">
        <p14:creationId xmlns:p14="http://schemas.microsoft.com/office/powerpoint/2010/main" val="3168052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657088"/>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93726" y="846590"/>
            <a:ext cx="8556548" cy="4624343"/>
          </a:xfrm>
          <a:prstGeom prst="rect">
            <a:avLst/>
          </a:prstGeom>
          <a:noFill/>
        </p:spPr>
        <p:txBody>
          <a:bodyPr wrap="square" rtlCol="0">
            <a:spAutoFit/>
          </a:bodyPr>
          <a:lstStyle/>
          <a:p>
            <a:r>
              <a:rPr lang="mk-MK" b="1" dirty="0" smtClean="0">
                <a:solidFill>
                  <a:srgbClr val="0070C0"/>
                </a:solidFill>
              </a:rPr>
              <a:t>Основни </a:t>
            </a:r>
            <a:r>
              <a:rPr lang="mk-MK" b="1" dirty="0" smtClean="0">
                <a:solidFill>
                  <a:srgbClr val="0070C0"/>
                </a:solidFill>
              </a:rPr>
              <a:t>термини и концепти</a:t>
            </a:r>
            <a:endParaRPr lang="en-US" b="1" dirty="0" smtClean="0">
              <a:solidFill>
                <a:srgbClr val="0070C0"/>
              </a:solidFill>
            </a:endParaRPr>
          </a:p>
          <a:p>
            <a:endParaRPr lang="en-US" sz="1050" b="1" dirty="0">
              <a:solidFill>
                <a:srgbClr val="0070C0"/>
              </a:solidFill>
            </a:endParaRPr>
          </a:p>
          <a:p>
            <a:pPr lvl="0"/>
            <a:r>
              <a:rPr lang="ru-RU" sz="1400" b="1" i="1" dirty="0"/>
              <a:t>Основи на буџетирање</a:t>
            </a:r>
          </a:p>
          <a:p>
            <a:pPr lvl="0" algn="just"/>
            <a:r>
              <a:rPr lang="ru-RU" sz="1400" dirty="0"/>
              <a:t>Буџетот е финансиски план кој ги зема предвид приходите и расходите и дава проценки за тоа колку некој </a:t>
            </a:r>
            <a:r>
              <a:rPr lang="ru-RU" sz="1400" dirty="0" smtClean="0"/>
              <a:t>заработува </a:t>
            </a:r>
            <a:r>
              <a:rPr lang="ru-RU" sz="1400" dirty="0"/>
              <a:t>и троши во одреден временски период</a:t>
            </a:r>
            <a:r>
              <a:rPr lang="ru-RU" sz="1400" dirty="0" smtClean="0"/>
              <a:t>.</a:t>
            </a:r>
          </a:p>
          <a:p>
            <a:pPr lvl="0" algn="just"/>
            <a:endParaRPr lang="ru-RU" sz="1400" dirty="0"/>
          </a:p>
          <a:p>
            <a:pPr lvl="0" algn="just"/>
            <a:r>
              <a:rPr lang="ru-RU" sz="1400" b="1" i="1" dirty="0" smtClean="0"/>
              <a:t>Основи на штедење</a:t>
            </a:r>
            <a:endParaRPr lang="ru-RU" sz="1400" b="1" i="1" dirty="0"/>
          </a:p>
          <a:p>
            <a:pPr lvl="0" algn="just"/>
            <a:r>
              <a:rPr lang="ru-RU" sz="1400" dirty="0"/>
              <a:t>Во текот на неговиот/нејзиниот живот </a:t>
            </a:r>
            <a:r>
              <a:rPr lang="ru-RU" sz="1400" dirty="0" smtClean="0"/>
              <a:t>човекот се соочува </a:t>
            </a:r>
            <a:r>
              <a:rPr lang="ru-RU" sz="1400" dirty="0"/>
              <a:t>со многу одлуки за штедење и трошење. Нечии цели може да варираат од помали купувања како нов паметен телефон до поголеми купувања, како што се автомобил или куќа до долгорочни заштеди за пензионирање. </a:t>
            </a:r>
            <a:r>
              <a:rPr lang="ru-RU" sz="1400" dirty="0" smtClean="0"/>
              <a:t>Секој </a:t>
            </a:r>
            <a:r>
              <a:rPr lang="ru-RU" sz="1400" dirty="0"/>
              <a:t>треба да се подготви за секаков вид на трошок со </a:t>
            </a:r>
            <a:r>
              <a:rPr lang="ru-RU" sz="1400" dirty="0" smtClean="0"/>
              <a:t>штедење определена сума на </a:t>
            </a:r>
            <a:r>
              <a:rPr lang="ru-RU" sz="1400" dirty="0"/>
              <a:t>пари.</a:t>
            </a:r>
          </a:p>
          <a:p>
            <a:pPr lvl="0" algn="just"/>
            <a:endParaRPr lang="ru-RU" sz="1400" b="1" i="1" dirty="0"/>
          </a:p>
          <a:p>
            <a:pPr lvl="0" algn="just"/>
            <a:r>
              <a:rPr lang="ru-RU" sz="1400" b="1" i="1" dirty="0"/>
              <a:t>Основи на долгот</a:t>
            </a:r>
          </a:p>
          <a:p>
            <a:pPr lvl="0" algn="just"/>
            <a:r>
              <a:rPr lang="ru-RU" sz="1400" dirty="0"/>
              <a:t>Важно е да се препознае дека постојат два различни типа на долгови и тие нема секогаш да резултираат со ист исход.</a:t>
            </a:r>
          </a:p>
          <a:p>
            <a:pPr lvl="0" algn="just"/>
            <a:r>
              <a:rPr lang="ru-RU" sz="1400" dirty="0"/>
              <a:t>Да се ​​задолжите за </a:t>
            </a:r>
            <a:r>
              <a:rPr lang="ru-RU" sz="1400" dirty="0" smtClean="0"/>
              <a:t>образовни </a:t>
            </a:r>
            <a:r>
              <a:rPr lang="ru-RU" sz="1400" dirty="0"/>
              <a:t>или деловни цели или да земете заем за недвижен имот (како хипотека) би можеле да се сметаат за инвестиции кои би можеле да донесат поголема финансиска заработка во иднина. Овој вид на долг може да биде скап на краток рок, но потенцијално може да </a:t>
            </a:r>
            <a:r>
              <a:rPr lang="ru-RU" sz="1400" dirty="0" smtClean="0"/>
              <a:t>биде исплатлив на </a:t>
            </a:r>
            <a:r>
              <a:rPr lang="ru-RU" sz="1400" dirty="0"/>
              <a:t>долг рок, доколку се работи за инвестиција </a:t>
            </a:r>
            <a:r>
              <a:rPr lang="ru-RU" sz="1400" dirty="0" smtClean="0"/>
              <a:t>како </a:t>
            </a:r>
            <a:r>
              <a:rPr lang="ru-RU" sz="1400" dirty="0"/>
              <a:t>што е образованието </a:t>
            </a:r>
            <a:r>
              <a:rPr lang="ru-RU" sz="1400" dirty="0" smtClean="0"/>
              <a:t>или во </a:t>
            </a:r>
            <a:r>
              <a:rPr lang="ru-RU" sz="1400" dirty="0"/>
              <a:t>недвижен имот.</a:t>
            </a:r>
          </a:p>
          <a:p>
            <a:pPr lvl="0" algn="just"/>
            <a:r>
              <a:rPr lang="ru-RU" sz="1400" dirty="0"/>
              <a:t>Меѓутоа, </a:t>
            </a:r>
            <a:r>
              <a:rPr lang="ru-RU" sz="1400" dirty="0" smtClean="0"/>
              <a:t>задолжувањето кое не е направено за никаква поважна инвестиција може да претставува тежок </a:t>
            </a:r>
            <a:r>
              <a:rPr lang="ru-RU" sz="1400" dirty="0"/>
              <a:t>финансиски товар и на краток и на долг рок.</a:t>
            </a:r>
            <a:endParaRPr lang="en-US" dirty="0">
              <a:solidFill>
                <a:srgbClr val="0070C0"/>
              </a:solidFill>
            </a:endParaRPr>
          </a:p>
        </p:txBody>
      </p:sp>
    </p:spTree>
    <p:extLst>
      <p:ext uri="{BB962C8B-B14F-4D97-AF65-F5344CB8AC3E}">
        <p14:creationId xmlns:p14="http://schemas.microsoft.com/office/powerpoint/2010/main" val="2480602988"/>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14401</TotalTime>
  <Words>4597</Words>
  <Application>Microsoft Office PowerPoint</Application>
  <PresentationFormat>On-screen Show (16:9)</PresentationFormat>
  <Paragraphs>352</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User1</cp:lastModifiedBy>
  <cp:revision>208</cp:revision>
  <dcterms:created xsi:type="dcterms:W3CDTF">2022-03-09T08:32:52Z</dcterms:created>
  <dcterms:modified xsi:type="dcterms:W3CDTF">2023-10-09T17:23:28Z</dcterms:modified>
</cp:coreProperties>
</file>