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6" r:id="rId3"/>
    <p:sldId id="257" r:id="rId4"/>
    <p:sldId id="259" r:id="rId5"/>
    <p:sldId id="260" r:id="rId6"/>
    <p:sldId id="261" r:id="rId7"/>
    <p:sldId id="262" r:id="rId8"/>
    <p:sldId id="274" r:id="rId9"/>
    <p:sldId id="263" r:id="rId10"/>
    <p:sldId id="264" r:id="rId11"/>
    <p:sldId id="271" r:id="rId12"/>
    <p:sldId id="272" r:id="rId13"/>
    <p:sldId id="273" r:id="rId14"/>
    <p:sldId id="275" r:id="rId15"/>
    <p:sldId id="276" r:id="rId16"/>
    <p:sldId id="277" r:id="rId17"/>
    <p:sldId id="278" r:id="rId18"/>
    <p:sldId id="279" r:id="rId19"/>
    <p:sldId id="280" r:id="rId20"/>
    <p:sldId id="281" r:id="rId21"/>
    <p:sldId id="282" r:id="rId22"/>
    <p:sldId id="288" r:id="rId23"/>
    <p:sldId id="283" r:id="rId24"/>
    <p:sldId id="287" r:id="rId25"/>
    <p:sldId id="286" r:id="rId26"/>
    <p:sldId id="258"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8" autoAdjust="0"/>
    <p:restoredTop sz="78545" autoAdjust="0"/>
  </p:normalViewPr>
  <p:slideViewPr>
    <p:cSldViewPr snapToGrid="0">
      <p:cViewPr varScale="1">
        <p:scale>
          <a:sx n="118" d="100"/>
          <a:sy n="118" d="100"/>
        </p:scale>
        <p:origin x="1218" y="84"/>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C167D-6B99-4960-9850-BFA95E69B191}" type="datetimeFigureOut">
              <a:rPr lang="el-GR" smtClean="0"/>
              <a:t>1/6/2023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E5175-0361-479E-B740-54DDB3AD9202}" type="slidenum">
              <a:rPr lang="el-GR" smtClean="0"/>
              <a:t>‹#›</a:t>
            </a:fld>
            <a:endParaRPr lang="el-GR"/>
          </a:p>
        </p:txBody>
      </p:sp>
    </p:spTree>
    <p:extLst>
      <p:ext uri="{BB962C8B-B14F-4D97-AF65-F5344CB8AC3E}">
        <p14:creationId xmlns:p14="http://schemas.microsoft.com/office/powerpoint/2010/main" val="80799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0" u="sng" dirty="0"/>
              <a:t>Διαμόρφωση του περιεχομένου της ενότητας </a:t>
            </a:r>
            <a:r>
              <a:rPr lang="el-GR" b="0" i="0" u="sng" dirty="0"/>
              <a:t>σύμφωνα</a:t>
            </a:r>
            <a:r>
              <a:rPr lang="el-GR" b="0" i="0" u="sng" baseline="0" dirty="0"/>
              <a:t> με παρόν </a:t>
            </a:r>
            <a:r>
              <a:rPr lang="en-US" b="0" i="0" u="sng" dirty="0" err="1"/>
              <a:t>εργ</a:t>
            </a:r>
            <a:r>
              <a:rPr lang="en-US" b="0" i="0" u="sng" dirty="0"/>
              <a:t>ασιακό, κοινωνικοπολιτισμικό και οικονομικό πλαίσιο της εποχής των κρίσεων</a:t>
            </a:r>
          </a:p>
          <a:p>
            <a:endParaRPr lang="en-US" b="0" i="0" u="sng" dirty="0"/>
          </a:p>
          <a:p>
            <a:r>
              <a:rPr lang="en-US" b="0" i="0" dirty="0"/>
              <a:t>Σκοπός αυτής της ενότητας είναι να συμπληρώσει τις ενότητες 1-4 εξετάζοντας την απασχόληση και την εργασία ως μία από τις πηγές </a:t>
            </a:r>
            <a:r>
              <a:rPr lang="el-GR" b="0" i="0" dirty="0"/>
              <a:t>εισοδήματος</a:t>
            </a:r>
            <a:r>
              <a:rPr lang="en-US" b="0" i="0" dirty="0"/>
              <a:t>. Οι νέοι άνθρωποι, ιδίως εκείνοι που ανήκουν στη</a:t>
            </a:r>
            <a:r>
              <a:rPr lang="el-GR" b="0" i="0" dirty="0"/>
              <a:t>ν</a:t>
            </a:r>
            <a:r>
              <a:rPr lang="en-US" b="0" i="0" dirty="0"/>
              <a:t> </a:t>
            </a:r>
            <a:r>
              <a:rPr lang="en-US" b="0" i="0" dirty="0" err="1"/>
              <a:t>ηλικι</a:t>
            </a:r>
            <a:r>
              <a:rPr lang="en-US" b="0" i="0" dirty="0"/>
              <a:t>ακή ομάδα 19-29 ετών, </a:t>
            </a:r>
            <a:r>
              <a:rPr lang="el-GR" b="0" i="0" dirty="0"/>
              <a:t>και</a:t>
            </a:r>
            <a:r>
              <a:rPr lang="el-GR" b="0" i="0" baseline="0" dirty="0"/>
              <a:t> </a:t>
            </a:r>
            <a:r>
              <a:rPr lang="en-US" b="0" i="0" dirty="0"/>
              <a:t>π</a:t>
            </a:r>
            <a:r>
              <a:rPr lang="en-US" b="0" i="0" dirty="0" err="1"/>
              <a:t>ιθ</a:t>
            </a:r>
            <a:r>
              <a:rPr lang="en-US" b="0" i="0" dirty="0"/>
              <a:t>ανότατα </a:t>
            </a:r>
            <a:r>
              <a:rPr lang="el-GR" b="0" i="0" dirty="0"/>
              <a:t>έχουν</a:t>
            </a:r>
            <a:r>
              <a:rPr lang="el-GR" b="0" i="0" baseline="0" dirty="0"/>
              <a:t> </a:t>
            </a:r>
            <a:r>
              <a:rPr lang="en-US" b="0" i="0" dirty="0" err="1"/>
              <a:t>κάνει</a:t>
            </a:r>
            <a:r>
              <a:rPr lang="en-US" b="0" i="0" dirty="0"/>
              <a:t> τα πρώτα τους επαγγελματικά βήματα στην εποχή της πανδημίας, των lockdown, της κατακόρυφης αύξησης της τηλεργασίας, της υβριδικής εργασίας</a:t>
            </a:r>
            <a:r>
              <a:rPr lang="el-GR" b="0" i="0" dirty="0"/>
              <a:t>.</a:t>
            </a:r>
            <a:r>
              <a:rPr lang="el-GR" b="0" i="0" baseline="0" dirty="0"/>
              <a:t> Οι </a:t>
            </a:r>
            <a:r>
              <a:rPr lang="el-GR" b="0" i="0" dirty="0"/>
              <a:t>σοβαρές</a:t>
            </a:r>
            <a:r>
              <a:rPr lang="en-US" b="0" i="0" dirty="0"/>
              <a:t> </a:t>
            </a:r>
            <a:r>
              <a:rPr lang="el-GR" b="0" i="0" dirty="0"/>
              <a:t>αρνητικές επιπτώσεις</a:t>
            </a:r>
            <a:r>
              <a:rPr lang="en-US" b="0" i="0" dirty="0"/>
              <a:t> της πα</a:t>
            </a:r>
            <a:r>
              <a:rPr lang="en-US" b="0" i="0" dirty="0" err="1"/>
              <a:t>νδημί</a:t>
            </a:r>
            <a:r>
              <a:rPr lang="en-US" b="0" i="0" dirty="0"/>
              <a:t>ας </a:t>
            </a:r>
            <a:r>
              <a:rPr lang="el-GR" b="0" i="0" dirty="0"/>
              <a:t>επηρέασαν αρκετούς </a:t>
            </a:r>
            <a:r>
              <a:rPr lang="en-US" b="0" i="0" dirty="0" err="1"/>
              <a:t>τομείς</a:t>
            </a:r>
            <a:r>
              <a:rPr lang="en-US" b="0" i="0" dirty="0"/>
              <a:t> της αγοράς </a:t>
            </a:r>
            <a:r>
              <a:rPr lang="en-US" b="0" i="0" dirty="0" err="1"/>
              <a:t>εργ</a:t>
            </a:r>
            <a:r>
              <a:rPr lang="en-US" b="0" i="0" dirty="0"/>
              <a:t>ασίας </a:t>
            </a:r>
            <a:r>
              <a:rPr lang="el-GR" b="0" i="0" dirty="0"/>
              <a:t>προκαλώντας αλλαγές</a:t>
            </a:r>
            <a:r>
              <a:rPr lang="en-US" b="0" i="0" dirty="0"/>
              <a:t> </a:t>
            </a:r>
            <a:r>
              <a:rPr lang="el-GR" b="0" i="0" dirty="0"/>
              <a:t>σε</a:t>
            </a:r>
            <a:r>
              <a:rPr lang="en-US" b="0" i="0" dirty="0"/>
              <a:t> </a:t>
            </a:r>
            <a:r>
              <a:rPr lang="en-US" b="0" i="0" dirty="0" err="1"/>
              <a:t>σχέδι</a:t>
            </a:r>
            <a:r>
              <a:rPr lang="en-US" b="0" i="0" dirty="0"/>
              <a:t>α</a:t>
            </a:r>
            <a:r>
              <a:rPr lang="el-GR" b="0" i="0" dirty="0"/>
              <a:t> που είχαν διαμορφωθεί</a:t>
            </a:r>
            <a:r>
              <a:rPr lang="en-US" b="0" i="0" dirty="0"/>
              <a:t>, </a:t>
            </a:r>
            <a:r>
              <a:rPr lang="el-GR" b="0" i="0" dirty="0"/>
              <a:t>οδηγώντας σε </a:t>
            </a:r>
            <a:r>
              <a:rPr lang="el-GR" b="0" i="0" dirty="0" err="1"/>
              <a:t>απ</a:t>
            </a:r>
            <a:r>
              <a:rPr lang="en-US" b="0" i="0" dirty="0" err="1"/>
              <a:t>ροσδόκητ</a:t>
            </a:r>
            <a:r>
              <a:rPr lang="el-GR" b="0" i="0" dirty="0" err="1"/>
              <a:t>ες</a:t>
            </a:r>
            <a:r>
              <a:rPr lang="el-GR" b="0" i="0" baseline="0" dirty="0"/>
              <a:t> ανατροπές </a:t>
            </a:r>
            <a:r>
              <a:rPr lang="en-US" b="0" i="0" dirty="0" err="1"/>
              <a:t>στην</a:t>
            </a:r>
            <a:r>
              <a:rPr lang="en-US" b="0" i="0" dirty="0"/>
              <a:t> εργασιακή ζωή όπως την ξέραμε</a:t>
            </a:r>
            <a:r>
              <a:rPr lang="el-GR" b="0" i="0" dirty="0"/>
              <a:t> μέχρι τώρα</a:t>
            </a:r>
            <a:r>
              <a:rPr lang="en-US" b="0" i="0" dirty="0"/>
              <a:t>, </a:t>
            </a:r>
            <a:r>
              <a:rPr lang="en-US" b="0" i="0" dirty="0" err="1"/>
              <a:t>τροφοδοτώντ</a:t>
            </a:r>
            <a:r>
              <a:rPr lang="en-US" b="0" i="0" dirty="0"/>
              <a:t>ας ανασφάλεια και αβεβαιότητα.</a:t>
            </a:r>
          </a:p>
          <a:p>
            <a:endParaRPr lang="en-US" b="0" i="0" dirty="0"/>
          </a:p>
          <a:p>
            <a:r>
              <a:rPr lang="en-US" b="0" i="0" dirty="0"/>
              <a:t>Η πανδημία δημιούργησε προβλήματα στην αγορά εργασίας και επηρέασε τις επαγγελματικές φιλοδοξίες, καθώς εμφανίστηκε σ</a:t>
            </a:r>
            <a:r>
              <a:rPr lang="el-GR" b="0" i="0" dirty="0"/>
              <a:t>το</a:t>
            </a:r>
            <a:r>
              <a:rPr lang="el-GR" b="0" i="0" baseline="0" dirty="0"/>
              <a:t> τέλος </a:t>
            </a:r>
            <a:r>
              <a:rPr lang="en-US" b="0" i="0" dirty="0" err="1"/>
              <a:t>της</a:t>
            </a:r>
            <a:r>
              <a:rPr lang="en-US" b="0" i="0" dirty="0"/>
              <a:t> οικονομικής κρίσης. Νέες μορφές απα</a:t>
            </a:r>
            <a:r>
              <a:rPr lang="en-US" b="0" i="0" dirty="0" err="1"/>
              <a:t>σχόλησης</a:t>
            </a:r>
            <a:r>
              <a:rPr lang="en-US" b="0" i="0" dirty="0"/>
              <a:t> </a:t>
            </a:r>
            <a:r>
              <a:rPr lang="el-GR" b="0" i="0" dirty="0"/>
              <a:t>ήρθαν</a:t>
            </a:r>
            <a:r>
              <a:rPr lang="el-GR" b="0" i="0" baseline="0" dirty="0"/>
              <a:t> στο προσκήνιο </a:t>
            </a:r>
            <a:r>
              <a:rPr lang="en-US" b="0" i="0" dirty="0" err="1"/>
              <a:t>με</a:t>
            </a:r>
            <a:r>
              <a:rPr lang="en-US" b="0" i="0" dirty="0"/>
              <a:t> </a:t>
            </a:r>
            <a:r>
              <a:rPr lang="en-US" b="0" i="0" dirty="0" err="1"/>
              <a:t>γρήγορους</a:t>
            </a:r>
            <a:r>
              <a:rPr lang="en-US" b="0" i="0" dirty="0"/>
              <a:t> ρυθμούς: τηλεργασία, ευέλικτες ρυθμίσεις εργασίας, διάφορες μορφές μερικής απασχόλησης. </a:t>
            </a:r>
            <a:r>
              <a:rPr lang="el-GR" b="0" i="0" dirty="0"/>
              <a:t>Α</a:t>
            </a:r>
            <a:r>
              <a:rPr lang="en-US" b="0" i="0" dirty="0" err="1"/>
              <a:t>υτές</a:t>
            </a:r>
            <a:r>
              <a:rPr lang="en-US" b="0" i="0" dirty="0"/>
              <a:t> οι μορφές απασχόλησης υπ</a:t>
            </a:r>
            <a:r>
              <a:rPr lang="en-US" b="0" i="0" dirty="0" err="1"/>
              <a:t>ήρχ</a:t>
            </a:r>
            <a:r>
              <a:rPr lang="en-US" b="0" i="0" dirty="0"/>
              <a:t>αν και πριν από την πανδημία, αλλά κατά τη διάρκειά της και μετά από αυτήν, έγιναν σε μεγάλο βαθμό κυρίαρχες, </a:t>
            </a:r>
            <a:r>
              <a:rPr lang="el-GR" b="0" i="0" dirty="0"/>
              <a:t>τροποποιώντας</a:t>
            </a:r>
            <a:r>
              <a:rPr lang="en-US" b="0" i="0" dirty="0"/>
              <a:t> </a:t>
            </a:r>
            <a:r>
              <a:rPr lang="el-GR" b="0" i="0" dirty="0"/>
              <a:t>τυχόν</a:t>
            </a:r>
            <a:r>
              <a:rPr lang="en-US" b="0" i="0" dirty="0"/>
              <a:t> επαγγελματικά σχέδια που βασίζονταν στις παραδοσιακές μορφές απασχόλησης όπως τις γνωρίζαμε. </a:t>
            </a:r>
            <a:r>
              <a:rPr lang="el-GR" b="0" i="0" dirty="0"/>
              <a:t>Την πανδημία</a:t>
            </a:r>
            <a:r>
              <a:rPr lang="en-US" b="0" i="0" dirty="0"/>
              <a:t> ακολούθησε η ενεργειακή κρίση, το αυξημένο κόστος ζωής και ο πληθωρισμός, ακριβώς τη στιγμή που τα υψηλά ποσοστά ανεργίας </a:t>
            </a:r>
            <a:r>
              <a:rPr lang="el-GR" b="0" i="0" dirty="0"/>
              <a:t>εξαιτίας</a:t>
            </a:r>
            <a:r>
              <a:rPr lang="en-US" b="0" i="0" dirty="0"/>
              <a:t> της οικονομικής κρίσης είχαν αρχίσει να </a:t>
            </a:r>
            <a:r>
              <a:rPr lang="el-GR" b="0" i="0" dirty="0"/>
              <a:t>παρουσιάζουν μείωση</a:t>
            </a:r>
            <a:r>
              <a:rPr lang="en-US" b="0" i="0" dirty="0"/>
              <a:t>. </a:t>
            </a:r>
          </a:p>
          <a:p>
            <a:endParaRPr lang="en-US" b="0" i="0" dirty="0"/>
          </a:p>
          <a:p>
            <a:r>
              <a:rPr lang="en-US" b="0" i="0" dirty="0"/>
              <a:t>Τέλος, έννοιες και φαινόμενα όπως η "μεγάλη παραίτηση" και η "αθόρυβη παραίτηση", έχουν σηματοδοτήσει μια νέα πολιτισμική στροφή στον τρόπο με τον οποίο εμείς και ιδιαίτερα οι νεότερες γενιές αντιλαμβανόμαστε την "εργασία" και την "απασχόληση" </a:t>
            </a:r>
            <a:r>
              <a:rPr lang="el-GR" b="0" i="0" dirty="0"/>
              <a:t>-</a:t>
            </a:r>
            <a:r>
              <a:rPr lang="en-US" b="0" i="0" dirty="0" err="1"/>
              <a:t>μι</a:t>
            </a:r>
            <a:r>
              <a:rPr lang="en-US" b="0" i="0" dirty="0"/>
              <a:t>α σύντομη εισαγωγική συζήτηση για το θέμα αυτό θα ήταν ωφέλιμη πριν </a:t>
            </a:r>
            <a:r>
              <a:rPr lang="el-GR" b="0" i="0" dirty="0"/>
              <a:t>ξεκινήσετε </a:t>
            </a:r>
            <a:r>
              <a:rPr lang="en-US" b="0" i="0" dirty="0" err="1"/>
              <a:t>το</a:t>
            </a:r>
            <a:r>
              <a:rPr lang="en-US" b="0" i="0" dirty="0"/>
              <a:t> υλικό </a:t>
            </a:r>
            <a:r>
              <a:rPr lang="en-US" b="0" i="0" dirty="0" err="1"/>
              <a:t>της</a:t>
            </a:r>
            <a:r>
              <a:rPr lang="en-US" b="0" i="0" dirty="0"/>
              <a:t> </a:t>
            </a:r>
            <a:r>
              <a:rPr lang="el-GR" b="0" i="0" dirty="0"/>
              <a:t>παρούσας </a:t>
            </a:r>
            <a:r>
              <a:rPr lang="en-US" b="0" i="0" dirty="0" err="1"/>
              <a:t>Ενότητ</a:t>
            </a:r>
            <a:r>
              <a:rPr lang="en-US" b="0" i="0" dirty="0"/>
              <a:t>ας</a:t>
            </a:r>
            <a:r>
              <a:rPr lang="el-GR" b="0" i="0" dirty="0"/>
              <a:t> για να τεθεί</a:t>
            </a:r>
            <a:r>
              <a:rPr lang="el-GR" b="0" i="0" baseline="0" dirty="0"/>
              <a:t> το πλαίσιο</a:t>
            </a:r>
            <a:r>
              <a:rPr lang="en-US" b="0" i="0" dirty="0"/>
              <a:t>. Ακολουθεί ένας σύνδεσμος που παρέχει </a:t>
            </a:r>
            <a:r>
              <a:rPr lang="el-GR" b="0" i="0" dirty="0"/>
              <a:t>σχετικές </a:t>
            </a:r>
            <a:r>
              <a:rPr lang="en-US" b="0" i="0" dirty="0"/>
              <a:t>π</a:t>
            </a:r>
            <a:r>
              <a:rPr lang="en-US" b="0" i="0" dirty="0" err="1"/>
              <a:t>ληροφορίες</a:t>
            </a:r>
            <a:r>
              <a:rPr lang="en-US" b="0" i="0" dirty="0"/>
              <a:t> https://www.euronews.com/next/2022/05/25/no-end-in-sight-for-the-great-resignation-as-inflation-pushes-workers-to-seek-better-paid- </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endParaRPr lang="en-US" b="0" i="0" dirty="0"/>
          </a:p>
          <a:p>
            <a:r>
              <a:rPr lang="en-US" b="0" i="0" dirty="0"/>
              <a:t>Ο εκπαιδευτής θα πρέπει να περιγράψει το σκοπό </a:t>
            </a:r>
            <a:r>
              <a:rPr lang="el-GR" b="0" i="0" dirty="0"/>
              <a:t>αυτής </a:t>
            </a:r>
            <a:r>
              <a:rPr lang="en-US" b="0" i="0" dirty="0" err="1"/>
              <a:t>της</a:t>
            </a:r>
            <a:r>
              <a:rPr lang="en-US" b="0" i="0" dirty="0"/>
              <a:t> ενότητας και να εξηγήσει τους κύριους στόχους της, οι οποίοι είναι η συνοπτική παρουσίαση των πλεονεκτημάτων και των μειονεκτημάτων αυτών των νέων μορφών απασχόλησης. Επιπλέον, οι νέες μορφές απασχόλησης έδωσαν νέα ώθηση στην αυτοαπασχόληση, καθώς οι περισσότερες από αυτές τις νέες μορφές εξελίσσονται γύρω από ένα άτομο που εκτελεί μια εργασία (βραχυπρόθεσμη- μεσοπρόθεσμη-μακροπρόθεσμη) με τρόπο αυτοαπασχόλησης/επιχειρηματικότητας. </a:t>
            </a:r>
            <a:r>
              <a:rPr lang="el-GR" b="0" i="0" dirty="0"/>
              <a:t>Όλα </a:t>
            </a:r>
            <a:r>
              <a:rPr lang="el-GR" b="0" i="0" baseline="0" dirty="0"/>
              <a:t>παρουσιάζονται στο 1</a:t>
            </a:r>
            <a:r>
              <a:rPr lang="el-GR" b="0" i="0" baseline="30000" dirty="0"/>
              <a:t>ο</a:t>
            </a:r>
            <a:r>
              <a:rPr lang="el-GR" b="0" i="0" baseline="0" dirty="0"/>
              <a:t> κεφάλαιο</a:t>
            </a:r>
            <a:r>
              <a:rPr lang="en-US" b="0" i="0" dirty="0"/>
              <a:t>, </a:t>
            </a:r>
            <a:r>
              <a:rPr lang="en-US" b="0" i="0" dirty="0" err="1"/>
              <a:t>ενώ</a:t>
            </a:r>
            <a:r>
              <a:rPr lang="en-US" b="0" i="0" dirty="0"/>
              <a:t> </a:t>
            </a:r>
            <a:r>
              <a:rPr lang="el-GR" b="0" i="0" dirty="0"/>
              <a:t>στο 2</a:t>
            </a:r>
            <a:r>
              <a:rPr lang="el-GR" b="0" i="0" baseline="30000" dirty="0"/>
              <a:t>ο</a:t>
            </a:r>
            <a:r>
              <a:rPr lang="el-GR" b="0" i="0" dirty="0"/>
              <a:t> κεφάλαιο</a:t>
            </a:r>
            <a:r>
              <a:rPr lang="en-US" b="0" i="0" dirty="0"/>
              <a:t> , παρουσιάζεται ο καμβάς επιχειρηματικού μοντέλου (Business Model Canvas) ως ένα εργαλείο με τη βοήθεια του οποίου ένας νέος </a:t>
            </a:r>
            <a:r>
              <a:rPr lang="en-US" b="0" i="1" u="sng" dirty="0">
                <a:solidFill>
                  <a:srgbClr val="FF0000"/>
                </a:solidFill>
              </a:rPr>
              <a:t>μπορεί να </a:t>
            </a:r>
            <a:r>
              <a:rPr lang="el-GR" sz="1400" b="0" i="1" u="sng" dirty="0">
                <a:solidFill>
                  <a:srgbClr val="FF0000"/>
                </a:solidFill>
              </a:rPr>
              <a:t>παρουσιάσει συνοπτικά</a:t>
            </a:r>
            <a:r>
              <a:rPr lang="en-US" b="0" i="1" u="sng" dirty="0">
                <a:solidFill>
                  <a:srgbClr val="FF0000"/>
                </a:solidFill>
              </a:rPr>
              <a:t> διάφορες επαγγελματικές πρωτοβουλίες ή φιλοδοξίες επιχειρηματικής φύσης κατά μήκος διαφορετικών πτυχών που αντικατοπτρίζουν τις πιθανές πηγές για την πραγματοποίησή του, αλλά και τα επιθυμητά αποτελέσματα</a:t>
            </a:r>
            <a:r>
              <a:rPr lang="en-US" b="0" i="0" dirty="0">
                <a:solidFill>
                  <a:srgbClr val="FF0000"/>
                </a:solidFill>
              </a:rPr>
              <a:t>.</a:t>
            </a:r>
            <a:r>
              <a:rPr lang="en-US" b="0" i="0" dirty="0"/>
              <a:t> Συμπληρώνοντας το υλικό για τις νέες μορφές απασχόλησης, ένα γλωσσάριο όρων σχετικών με την απασχόληση</a:t>
            </a:r>
            <a:r>
              <a:rPr lang="el-GR" b="0" i="0" dirty="0"/>
              <a:t> έχει αναπτυχθεί</a:t>
            </a:r>
            <a:r>
              <a:rPr lang="en-US" b="0" i="0" dirty="0"/>
              <a:t>, ώστε να βοηθηθούν οι </a:t>
            </a:r>
            <a:r>
              <a:rPr lang="en-US" b="0" i="0" dirty="0" err="1"/>
              <a:t>εκ</a:t>
            </a:r>
            <a:r>
              <a:rPr lang="en-US" b="0" i="0" dirty="0"/>
              <a:t>παιδευόμενοι </a:t>
            </a:r>
            <a:r>
              <a:rPr lang="el-GR" b="0" i="0" dirty="0"/>
              <a:t>για</a:t>
            </a:r>
            <a:r>
              <a:rPr lang="el-GR" b="0" i="0" baseline="0" dirty="0"/>
              <a:t> ν</a:t>
            </a:r>
            <a:r>
              <a:rPr lang="en-US" b="0" i="0" dirty="0"/>
              <a:t>α κατανοήσουν τη "γλώσσα" της απασχόλησης</a:t>
            </a:r>
            <a:r>
              <a:rPr lang="el-GR" b="0" i="0" dirty="0"/>
              <a:t>,</a:t>
            </a:r>
            <a:r>
              <a:rPr lang="el-GR" b="0" i="0" baseline="0" dirty="0"/>
              <a:t> </a:t>
            </a:r>
            <a:r>
              <a:rPr lang="en-US" b="0" i="0" dirty="0" err="1"/>
              <a:t>διάφορους</a:t>
            </a:r>
            <a:r>
              <a:rPr lang="en-US" b="0" i="0" dirty="0"/>
              <a:t> τύπους συμβάσεων, ευθυνών και δικαιωμάτων.  </a:t>
            </a:r>
          </a:p>
          <a:p>
            <a:endParaRPr lang="en-US" b="0" i="0" dirty="0"/>
          </a:p>
          <a:p>
            <a:r>
              <a:rPr lang="en-US" b="0" i="0" dirty="0"/>
              <a:t>  </a:t>
            </a:r>
          </a:p>
          <a:p>
            <a:endParaRPr lang="en-US" b="1" i="1" dirty="0"/>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a:t>
            </a:fld>
            <a:endParaRPr lang="el-GR"/>
          </a:p>
        </p:txBody>
      </p:sp>
    </p:spTree>
    <p:extLst>
      <p:ext uri="{BB962C8B-B14F-4D97-AF65-F5344CB8AC3E}">
        <p14:creationId xmlns:p14="http://schemas.microsoft.com/office/powerpoint/2010/main" val="359402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1" dirty="0"/>
              <a:t>Κατά την παρουσίαση των θετικών και των αρνητικών πτυχών, προτείνεται να τονιστούν οι ακόλουθες ως πιο σημαντικές:</a:t>
            </a:r>
          </a:p>
          <a:p>
            <a:pPr marL="171450" indent="-171450">
              <a:buFont typeface="Arial" panose="020B0604020202020204" pitchFamily="34" charset="0"/>
              <a:buChar char="•"/>
            </a:pPr>
            <a:r>
              <a:rPr lang="en-US" b="0" i="1" dirty="0"/>
              <a:t>Σημαντική πτυχή στα θετικά: Ευελιξία, αυτονομία</a:t>
            </a:r>
          </a:p>
          <a:p>
            <a:pPr marL="171450" indent="-171450">
              <a:buFont typeface="Arial" panose="020B0604020202020204" pitchFamily="34" charset="0"/>
              <a:buChar char="•"/>
            </a:pPr>
            <a:r>
              <a:rPr lang="en-US" b="0" i="1" dirty="0"/>
              <a:t>Σημαντική πτυχή στα αρνητικά (το "κόστος" του θετικού): Η ανάληψη του κόστους και η σύγχυση της εργασίας και της ιδιωτικής ζωής</a:t>
            </a:r>
          </a:p>
          <a:p>
            <a:pPr marL="171450" indent="-171450">
              <a:buFont typeface="Arial" panose="020B0604020202020204" pitchFamily="34" charset="0"/>
              <a:buChar char="•"/>
            </a:pPr>
            <a:endParaRPr lang="en-US" b="0" i="1" dirty="0"/>
          </a:p>
          <a:p>
            <a:pPr marL="0" indent="0">
              <a:buFont typeface="Arial" panose="020B0604020202020204" pitchFamily="34" charset="0"/>
              <a:buNone/>
            </a:pPr>
            <a:r>
              <a:rPr lang="en-US" b="0" i="1" dirty="0"/>
              <a:t>Η ευελιξία και η αυτονομία ως θετική πτυχή έχουν το μειονέκτημα της δυνατότητας ανάληψης δαπανών που στις παραδοσιακές μορφές απασχόλησης βαρύνουν τον εργοδότη (π.χ. υποδομές, συσκευές, κατανάλωση ενέργειας, φορητός υπολογιστής, Η/Υ, εκτυπωτής, έξοδα επικοινωνίας κ.λπ.)</a:t>
            </a:r>
            <a:r>
              <a:rPr lang="el-GR" b="0" i="1" dirty="0"/>
              <a:t>.</a:t>
            </a:r>
            <a:r>
              <a:rPr lang="en-US" b="0" i="1" dirty="0"/>
              <a:t> Επιπλέον, η ισορροπία μεταξύ εργασίας και ζωής μπορεί να </a:t>
            </a:r>
            <a:r>
              <a:rPr lang="el-GR" b="0" i="1" dirty="0"/>
              <a:t>διαταραχθεί</a:t>
            </a:r>
            <a:r>
              <a:rPr lang="en-US" b="0" i="1" dirty="0"/>
              <a:t>.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11</a:t>
            </a:fld>
            <a:endParaRPr lang="el-GR"/>
          </a:p>
        </p:txBody>
      </p:sp>
    </p:spTree>
    <p:extLst>
      <p:ext uri="{BB962C8B-B14F-4D97-AF65-F5344CB8AC3E}">
        <p14:creationId xmlns:p14="http://schemas.microsoft.com/office/powerpoint/2010/main" val="375310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r>
              <a:rPr lang="el-GR" b="0" i="1" dirty="0"/>
              <a:t>Περιγραφή</a:t>
            </a:r>
            <a:r>
              <a:rPr lang="el-GR" b="0" i="1" baseline="0" dirty="0"/>
              <a:t> </a:t>
            </a:r>
            <a:r>
              <a:rPr lang="en-US" b="0" i="1" dirty="0"/>
              <a:t>απα</a:t>
            </a:r>
            <a:r>
              <a:rPr lang="en-US" b="0" i="1" dirty="0" err="1"/>
              <a:t>σχόλησης</a:t>
            </a:r>
            <a:r>
              <a:rPr lang="en-US" b="0" i="1" dirty="0"/>
              <a:t> 2. Εργασία σε πλατφόρμα - Ορισμός / Τι είναι αυτό</a:t>
            </a:r>
          </a:p>
          <a:p>
            <a:r>
              <a:rPr lang="en-US" b="0" i="1" dirty="0"/>
              <a:t>Ορισμένα στοιχεία ειδικού ενδιαφέροντος που θα μπορούσε να τονίσει ο εκπαιδευτής:</a:t>
            </a:r>
          </a:p>
          <a:p>
            <a:endParaRPr lang="en-US" b="0" i="1" dirty="0"/>
          </a:p>
          <a:p>
            <a:endParaRPr lang="en-US" b="0" i="1" dirty="0"/>
          </a:p>
          <a:p>
            <a:pPr marL="171450" indent="-171450">
              <a:buFont typeface="Arial" panose="020B0604020202020204" pitchFamily="34" charset="0"/>
              <a:buChar char="•"/>
            </a:pPr>
            <a:r>
              <a:rPr lang="en-US" b="0" i="1" dirty="0"/>
              <a:t>Η πλατφόρμα είναι ο "εργοδότης" και ο πελάτης είναι επίσης ο "εργοδότης". Ο "εργαζόμενος" προσφέρει υπηρεσίες στον "πελάτη", αλλά και οι δύο το κάνουν μέσω της πλατφόρμας και των όρων της (συμπεριλαμβανομένης μιας αμοιβής, προμήθειας κ.λπ.). Η "πλατφόρμα" είναι ο σκιώδης διαχειριστής τόσο του πελάτη όσο και του εργαζομένου.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12</a:t>
            </a:fld>
            <a:endParaRPr lang="el-GR"/>
          </a:p>
        </p:txBody>
      </p:sp>
    </p:spTree>
    <p:extLst>
      <p:ext uri="{BB962C8B-B14F-4D97-AF65-F5344CB8AC3E}">
        <p14:creationId xmlns:p14="http://schemas.microsoft.com/office/powerpoint/2010/main" val="253099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τους εκπαιδευτές:</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Κατά την παρουσίαση των θετικών και των αρνητικών πτυχών, προτείνεται να τονιστούν οι ακόλουθες ως πιο σημαντικές:</a:t>
            </a:r>
          </a:p>
          <a:p>
            <a:endParaRPr lang="en-US" b="0" i="1" dirty="0"/>
          </a:p>
          <a:p>
            <a:pPr marL="171450" indent="-171450">
              <a:buFont typeface="Arial" panose="020B0604020202020204" pitchFamily="34" charset="0"/>
              <a:buChar char="•"/>
            </a:pPr>
            <a:r>
              <a:rPr lang="en-US" b="0" i="1" dirty="0"/>
              <a:t>Σημαντική πτυχή στα θετικά: φιλοσοφία της αυτοαπασχόλησης, έλεγχος της πληρωμής/του εισοδήματος</a:t>
            </a:r>
          </a:p>
          <a:p>
            <a:pPr marL="171450" indent="-171450">
              <a:buFont typeface="Arial" panose="020B0604020202020204" pitchFamily="34" charset="0"/>
              <a:buChar char="•"/>
            </a:pPr>
            <a:r>
              <a:rPr lang="en-US" b="0" i="1" dirty="0"/>
              <a:t>Σημαντική πτυχή στα αρνητικά (το "κόστος" των θετικών): (οι πελάτες πρέπει να σας εντοπίσουν), απρόβλεπτο εισόδημα μεσοπρόθεσμα ή μακροπρόθεσμα, με αποτέλεσμα δυσκολίες στον οικονομικό προγραμματισμό.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13</a:t>
            </a:fld>
            <a:endParaRPr lang="el-GR"/>
          </a:p>
        </p:txBody>
      </p:sp>
    </p:spTree>
    <p:extLst>
      <p:ext uri="{BB962C8B-B14F-4D97-AF65-F5344CB8AC3E}">
        <p14:creationId xmlns:p14="http://schemas.microsoft.com/office/powerpoint/2010/main" val="2483842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l-GR" b="0" i="1" dirty="0"/>
              <a:t>Περιγραφή</a:t>
            </a:r>
            <a:r>
              <a:rPr lang="el-GR" b="0" i="1" baseline="0" dirty="0"/>
              <a:t> </a:t>
            </a:r>
            <a:r>
              <a:rPr lang="en-US" b="0" i="1" dirty="0"/>
              <a:t>απα</a:t>
            </a:r>
            <a:r>
              <a:rPr lang="en-US" b="0" i="1" dirty="0" err="1"/>
              <a:t>σχόλησης</a:t>
            </a:r>
            <a:r>
              <a:rPr lang="en-US" b="0" i="1" dirty="0"/>
              <a:t> 3. Περιστασιακή εργασία - Ορισμός</a:t>
            </a:r>
          </a:p>
          <a:p>
            <a:r>
              <a:rPr lang="en-US" b="0" i="1" dirty="0"/>
              <a:t>Ορισμένα στοιχεία ειδικού ενδιαφέροντος που θα μπορούσε να τονίσει ο εκπαιδευτής:</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Περιστασιακή σημαίνει μη συνεχής, μη σταθερή, γεγονός που καθιστά δύσκολο τον οικονομικό προγραμματισμό.</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Ο εργοδότης βρίσκεται σε θέση ισχύος</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Η εποχικότητα και η κατακερματισμένη επαγγελματική ζωή </a:t>
            </a:r>
            <a:r>
              <a:rPr lang="el-GR" b="0" i="1" dirty="0"/>
              <a:t>αποτελεί</a:t>
            </a:r>
            <a:r>
              <a:rPr lang="en-US" b="0" i="1" dirty="0"/>
              <a:t> συνήθως </a:t>
            </a:r>
            <a:r>
              <a:rPr lang="en-US" b="0" i="1" dirty="0" err="1"/>
              <a:t>έν</a:t>
            </a:r>
            <a:r>
              <a:rPr lang="en-US" b="0" i="1" dirty="0"/>
              <a:t>α </a:t>
            </a:r>
            <a:r>
              <a:rPr lang="el-GR" b="0" i="1" dirty="0"/>
              <a:t>δυσμενές</a:t>
            </a:r>
            <a:r>
              <a:rPr lang="en-US" b="0" i="1" dirty="0"/>
              <a:t> στοιχείο για ένα βιογραφικό σημείωμα</a:t>
            </a: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14</a:t>
            </a:fld>
            <a:endParaRPr lang="el-GR"/>
          </a:p>
        </p:txBody>
      </p:sp>
    </p:spTree>
    <p:extLst>
      <p:ext uri="{BB962C8B-B14F-4D97-AF65-F5344CB8AC3E}">
        <p14:creationId xmlns:p14="http://schemas.microsoft.com/office/powerpoint/2010/main" val="2167305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τους εκπαιδευτές:</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Κατά την παρουσίαση των θετικών και των αρνητικών πτυχών, προτείνεται να τονιστούν οι ακόλουθες ως πιο σημαντικές:</a:t>
            </a:r>
          </a:p>
          <a:p>
            <a:endParaRPr lang="en-US" b="0" i="1" dirty="0"/>
          </a:p>
          <a:p>
            <a:pPr marL="171450" indent="-171450">
              <a:buFont typeface="Arial" panose="020B0604020202020204" pitchFamily="34" charset="0"/>
              <a:buChar char="•"/>
            </a:pPr>
            <a:r>
              <a:rPr lang="en-US" b="0" i="1" dirty="0"/>
              <a:t>Σημαντική πτυχή στα θετικά: Πρόσβαση στην αγορά εργασίας που θα μπορούσε να οδηγήσει σε πλήρη απασχόληση</a:t>
            </a:r>
          </a:p>
          <a:p>
            <a:pPr marL="171450" indent="-171450">
              <a:buFont typeface="Arial" panose="020B0604020202020204" pitchFamily="34" charset="0"/>
              <a:buChar char="•"/>
            </a:pPr>
            <a:r>
              <a:rPr lang="en-US" b="0" i="1" dirty="0"/>
              <a:t>Σημαντική πτυχή στα αρνητικά (το "κόστος" των θετικών): Αταξία, απρόβλεπτος χαρακτήρας, ενισχυμένη εργασιακή ανασφάλεια</a:t>
            </a:r>
            <a:endParaRPr lang="el-GR"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15</a:t>
            </a:fld>
            <a:endParaRPr lang="el-GR"/>
          </a:p>
        </p:txBody>
      </p:sp>
    </p:spTree>
    <p:extLst>
      <p:ext uri="{BB962C8B-B14F-4D97-AF65-F5344CB8AC3E}">
        <p14:creationId xmlns:p14="http://schemas.microsoft.com/office/powerpoint/2010/main" val="1837780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l-GR" b="0" i="1" dirty="0"/>
              <a:t>Περιγραφή</a:t>
            </a:r>
            <a:r>
              <a:rPr lang="el-GR" b="0" i="1" baseline="0" dirty="0"/>
              <a:t> </a:t>
            </a:r>
            <a:r>
              <a:rPr lang="en-US" b="0" i="1" dirty="0"/>
              <a:t>απα</a:t>
            </a:r>
            <a:r>
              <a:rPr lang="en-US" b="0" i="1" dirty="0" err="1"/>
              <a:t>σχόλησης</a:t>
            </a:r>
            <a:r>
              <a:rPr lang="en-US" b="0" i="1" dirty="0"/>
              <a:t> 4. Επιμερισμός θέσεων εργασίας - Ορισμός</a:t>
            </a:r>
          </a:p>
          <a:p>
            <a:r>
              <a:rPr lang="en-US" b="0" i="1" dirty="0"/>
              <a:t>Ορισμένα στοιχεία ειδικού ενδιαφέροντος που θα μπορούσε να τονίσει ο εκπαιδευτής: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Ανάπτυξη δεξιοτήτων, προοπτικές σταδιοδρομίας, αλλά και πιθανές συγκρούσεις (δύο άτομα στο ίδιο έργο)</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Κατά την παρουσίαση των θετικών και των αρνητικών πτυχών, προτείνεται να τονιστούν οι ακόλουθες ως πιο σημαντικές:</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Σημαντική πτυχή στα θετικά:</a:t>
            </a:r>
            <a:r>
              <a:rPr lang="el-GR" b="0" i="1" dirty="0"/>
              <a:t> </a:t>
            </a:r>
            <a:r>
              <a:rPr lang="en-US" b="0" i="1" dirty="0" err="1"/>
              <a:t>Προγρ</a:t>
            </a:r>
            <a:r>
              <a:rPr lang="en-US" b="0" i="1" dirty="0"/>
              <a:t>αμματισμένο μοτίβο</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Σημαντική πτυχή στα αρνητικά:</a:t>
            </a:r>
            <a:r>
              <a:rPr lang="el-GR" b="0" i="1" dirty="0"/>
              <a:t> </a:t>
            </a:r>
            <a:r>
              <a:rPr lang="en-US" b="0" i="1" dirty="0" err="1"/>
              <a:t>Πιθ</a:t>
            </a:r>
            <a:r>
              <a:rPr lang="en-US" b="0" i="1" dirty="0"/>
              <a:t>ανή σύγκρουση σχετικά με τις κοινές ευθύνες και τελικά με τον εργοδότη</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16</a:t>
            </a:fld>
            <a:endParaRPr lang="el-GR"/>
          </a:p>
        </p:txBody>
      </p:sp>
    </p:spTree>
    <p:extLst>
      <p:ext uri="{BB962C8B-B14F-4D97-AF65-F5344CB8AC3E}">
        <p14:creationId xmlns:p14="http://schemas.microsoft.com/office/powerpoint/2010/main" val="3114717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r>
              <a:rPr lang="el-GR" b="0" i="1" dirty="0"/>
              <a:t>Περιγραφή</a:t>
            </a:r>
            <a:r>
              <a:rPr lang="el-GR" b="0" i="1" baseline="0" dirty="0"/>
              <a:t> </a:t>
            </a:r>
            <a:r>
              <a:rPr lang="en-US" b="0" i="1" dirty="0"/>
              <a:t>απα</a:t>
            </a:r>
            <a:r>
              <a:rPr lang="en-US" b="0" i="1" dirty="0" err="1"/>
              <a:t>σχόλησης</a:t>
            </a:r>
            <a:r>
              <a:rPr lang="en-US" b="0" i="1" dirty="0"/>
              <a:t> 5. Coworking - </a:t>
            </a:r>
            <a:r>
              <a:rPr lang="en-US" b="0" i="1" dirty="0" err="1"/>
              <a:t>Ορισμός</a:t>
            </a:r>
            <a:endParaRPr lang="en-US" b="0" i="1" dirty="0"/>
          </a:p>
          <a:p>
            <a:endParaRPr lang="en-US" b="0" i="1" dirty="0"/>
          </a:p>
          <a:p>
            <a:r>
              <a:rPr lang="en-US" b="0" i="1" dirty="0"/>
              <a:t>Ορισμένα στοιχεία ειδικού ενδιαφέροντος που θα μπορούσε να τονίσει ο εκπαιδευτής: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Προώθηση της δικτύωσης και του επιχειρηματικού πνεύματος</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Μπορεί να διευκολύνει τους επιχειρηματικούς κόμβους</a:t>
            </a:r>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17</a:t>
            </a:fld>
            <a:endParaRPr lang="el-GR"/>
          </a:p>
        </p:txBody>
      </p:sp>
    </p:spTree>
    <p:extLst>
      <p:ext uri="{BB962C8B-B14F-4D97-AF65-F5344CB8AC3E}">
        <p14:creationId xmlns:p14="http://schemas.microsoft.com/office/powerpoint/2010/main" val="2258256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τους εκπαιδευτές:</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Κατά την παρουσίαση των θετικών και των αρνητικών πτυχών, προτείνεται να τονιστούν οι ακόλουθες ως πιο σημαντικές:</a:t>
            </a:r>
          </a:p>
          <a:p>
            <a:endParaRPr lang="en-US" b="0" i="1" dirty="0"/>
          </a:p>
          <a:p>
            <a:r>
              <a:rPr lang="en-US" b="0" i="1" dirty="0"/>
              <a:t>Σημαντικές πτυχές στα θετικά:</a:t>
            </a:r>
            <a:r>
              <a:rPr lang="el-GR" b="0" i="1" dirty="0"/>
              <a:t> </a:t>
            </a:r>
            <a:r>
              <a:rPr lang="en-US" b="0" i="1" dirty="0" err="1"/>
              <a:t>Δικτύωση</a:t>
            </a:r>
            <a:r>
              <a:rPr lang="en-US" b="0" i="1" dirty="0"/>
              <a:t>, ανάπτυξη δεξιοτήτων (ανταλλαγές)</a:t>
            </a:r>
          </a:p>
          <a:p>
            <a:pPr marL="171450" indent="-171450">
              <a:buFont typeface="Arial" panose="020B0604020202020204" pitchFamily="34" charset="0"/>
              <a:buChar char="•"/>
            </a:pPr>
            <a:endParaRPr lang="en-US" b="0" i="1" dirty="0"/>
          </a:p>
          <a:p>
            <a:pPr marL="0" indent="0">
              <a:buFont typeface="Arial" panose="020B0604020202020204" pitchFamily="34" charset="0"/>
              <a:buNone/>
            </a:pPr>
            <a:r>
              <a:rPr lang="en-US" b="0" i="1" dirty="0"/>
              <a:t>Σημαντικές πτυχές στα αρνητικά: Επιμερισμός του κόστους </a:t>
            </a:r>
          </a:p>
          <a:p>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18</a:t>
            </a:fld>
            <a:endParaRPr lang="el-GR"/>
          </a:p>
        </p:txBody>
      </p:sp>
    </p:spTree>
    <p:extLst>
      <p:ext uri="{BB962C8B-B14F-4D97-AF65-F5344CB8AC3E}">
        <p14:creationId xmlns:p14="http://schemas.microsoft.com/office/powerpoint/2010/main" val="533686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r>
              <a:rPr lang="en-US" b="0" i="0" dirty="0"/>
              <a:t>Σύντομη παρουσίαση για τις λιγότερο παρούσες μορφές απασχόλησης.</a:t>
            </a:r>
          </a:p>
          <a:p>
            <a:endParaRPr lang="en-US" b="0" i="0" dirty="0"/>
          </a:p>
          <a:p>
            <a:r>
              <a:rPr lang="en-US" b="1" i="0" dirty="0" err="1"/>
              <a:t>Περ</a:t>
            </a:r>
            <a:r>
              <a:rPr lang="en-US" b="1" i="0" dirty="0"/>
              <a:t>αιτέρω δραστηριότητα:</a:t>
            </a:r>
          </a:p>
          <a:p>
            <a:r>
              <a:rPr lang="en-US" b="1" i="0" dirty="0"/>
              <a:t>Ανοικτή συζήτηση σχετικά με τις απόψεις για τις νέες μορφές απασχόλησης.</a:t>
            </a:r>
          </a:p>
          <a:p>
            <a:pPr marL="171450" indent="-171450">
              <a:buFont typeface="Arial" panose="020B0604020202020204" pitchFamily="34" charset="0"/>
              <a:buChar char="•"/>
            </a:pPr>
            <a:r>
              <a:rPr lang="en-US" b="0" i="0" dirty="0"/>
              <a:t>Πώς αισθάνονται οι νέοι για αυτό το νέο εργασιακό περιβάλλον;</a:t>
            </a:r>
          </a:p>
          <a:p>
            <a:pPr marL="171450" indent="-171450">
              <a:buFont typeface="Arial" panose="020B0604020202020204" pitchFamily="34" charset="0"/>
              <a:buChar char="•"/>
            </a:pPr>
            <a:r>
              <a:rPr lang="el-GR" b="0" i="0" dirty="0"/>
              <a:t>Μπαίνουν στη διαδικασία να κάνουν συγκρίσεις</a:t>
            </a:r>
            <a:r>
              <a:rPr lang="en-US" b="0" i="0" dirty="0"/>
              <a:t> με αυτά που γνωρίζουν από τις προηγούμενες γενιές και πώς; (γονείς κ.λπ.)</a:t>
            </a:r>
          </a:p>
          <a:p>
            <a:pPr marL="171450" indent="-171450">
              <a:buFont typeface="Arial" panose="020B0604020202020204" pitchFamily="34" charset="0"/>
              <a:buChar char="•"/>
            </a:pPr>
            <a:r>
              <a:rPr lang="en-US" b="0" i="0" dirty="0"/>
              <a:t>Πόσο ασφαλείς ή ανασφαλείς αισθάνονται επαγγελματικά αν σκέφτονται να ενταχθούν σε μία ή περισσότερες από αυτές;</a:t>
            </a:r>
          </a:p>
          <a:p>
            <a:pPr marL="171450" indent="-171450">
              <a:buFont typeface="Arial" panose="020B0604020202020204" pitchFamily="34" charset="0"/>
              <a:buChar char="•"/>
            </a:pPr>
            <a:r>
              <a:rPr lang="en-US" b="0" i="0" dirty="0"/>
              <a:t>Σε ποιο βαθμό πιστεύουν ότι αυτές οι μορφές απασχόλησης είναι δίκαιες για έναν νέο εργαζόμενο;</a:t>
            </a:r>
          </a:p>
          <a:p>
            <a:pPr marL="171450" indent="-171450">
              <a:buFont typeface="Arial" panose="020B0604020202020204" pitchFamily="34" charset="0"/>
              <a:buChar char="•"/>
            </a:pPr>
            <a:r>
              <a:rPr lang="en-US" b="0" i="0" dirty="0" err="1"/>
              <a:t>Πώς</a:t>
            </a:r>
            <a:r>
              <a:rPr lang="en-US" b="0" i="0" dirty="0"/>
              <a:t> τ</a:t>
            </a:r>
            <a:r>
              <a:rPr lang="el-GR" b="0" i="0" dirty="0" err="1"/>
              <a:t>ις</a:t>
            </a:r>
            <a:r>
              <a:rPr lang="en-US" b="0" i="0" dirty="0"/>
              <a:t> συνδέουν με τα μετέπειτα χρόνια της ζωής τους; (συνταξιοδότηση, σύνταξη κ.λπ.)</a:t>
            </a:r>
          </a:p>
          <a:p>
            <a:pPr marL="171450" indent="-171450">
              <a:buFont typeface="Arial" panose="020B0604020202020204" pitchFamily="34" charset="0"/>
              <a:buChar char="•"/>
            </a:pPr>
            <a:r>
              <a:rPr lang="en-US" b="0" i="0" dirty="0"/>
              <a:t>Πώς τις συνδέουν με τις γνώσεις που έχουν αποκτήσει σε προηγούμενες ενότητες σχετικά με τον οικονομικό προγραμματισμό;</a:t>
            </a:r>
          </a:p>
          <a:p>
            <a:pPr marL="171450" indent="-171450">
              <a:buFont typeface="Arial" panose="020B0604020202020204" pitchFamily="34" charset="0"/>
              <a:buChar char="•"/>
            </a:pPr>
            <a:endParaRPr lang="en-US" b="0" i="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Εντοπίστε επαναλαμβανόμενα ή διαφορετικά μοτίβα και κάντε μια</a:t>
            </a:r>
            <a:r>
              <a:rPr lang="el-GR" sz="1800" baseline="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σύνοψη</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19</a:t>
            </a:fld>
            <a:endParaRPr lang="el-GR"/>
          </a:p>
        </p:txBody>
      </p:sp>
    </p:spTree>
    <p:extLst>
      <p:ext uri="{BB962C8B-B14F-4D97-AF65-F5344CB8AC3E}">
        <p14:creationId xmlns:p14="http://schemas.microsoft.com/office/powerpoint/2010/main" val="3872510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r>
              <a:rPr lang="en-US" b="0" i="0" dirty="0"/>
              <a:t>Το γλωσσάριο θα είναι διαθέσιμο σε όλες τις γλώσσες. Παρουσιάστε τις περιγραφές κάθε έννοιας/όρου, χρησιμοποιώντας το φύλλο excel που έχει προετοιμαστεί για το σκοπό αυτό. Στη διαδικτυακή έκδοση του εκπαιδευτικού υλικού, ο κατάλογος θα έχει τη μορφή γραφικά επεξεργασμένου πίνακα. </a:t>
            </a:r>
          </a:p>
          <a:p>
            <a:endParaRPr lang="en-US" b="0" i="0" dirty="0"/>
          </a:p>
          <a:p>
            <a:r>
              <a:rPr lang="en-US" b="0" i="0" dirty="0"/>
              <a:t>Η εξοικείωση των εκπαιδευομένων με τους όρους πιθανόν να ποικίλλει. Ειδικά εκείνοι που δεν έχουν προηγούμενη εμπειρία, μπορεί να μην γνωρίζουν τους περισσότερους από αυτούς. Το γλωσσάρι ακολουθείται από μια σύντομη άσκηση αντιστοίχισης, ωστόσο, ο πίνακας όρων μπορεί να χρησιμεύσει ως γνώση και αναφορά, αντί να θυμάστε το ακριβές περιεχόμενο και τον ορισμό κάθε όρου. </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20</a:t>
            </a:fld>
            <a:endParaRPr lang="el-GR"/>
          </a:p>
        </p:txBody>
      </p:sp>
    </p:spTree>
    <p:extLst>
      <p:ext uri="{BB962C8B-B14F-4D97-AF65-F5344CB8AC3E}">
        <p14:creationId xmlns:p14="http://schemas.microsoft.com/office/powerpoint/2010/main" val="315646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pPr algn="just"/>
            <a:r>
              <a:rPr lang="en-US" sz="1800" b="1" i="1" dirty="0">
                <a:effectLst/>
                <a:latin typeface="Calibri" panose="020F0502020204030204" pitchFamily="34" charset="0"/>
                <a:ea typeface="Calibri" panose="020F0502020204030204" pitchFamily="34" charset="0"/>
                <a:cs typeface="Times New Roman" panose="02020603050405020304" pitchFamily="18" charset="0"/>
              </a:rPr>
              <a:t>Το βίντεο παρέχει μια σύντομη εισαγωγή στην Ενότητα 5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bg-BG"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b="1" u="sng" dirty="0">
                <a:effectLst/>
                <a:latin typeface="Calibri" panose="020F0502020204030204" pitchFamily="34" charset="0"/>
                <a:ea typeface="Calibri" panose="020F0502020204030204" pitchFamily="34" charset="0"/>
                <a:cs typeface="Times New Roman" panose="02020603050405020304" pitchFamily="18" charset="0"/>
              </a:rPr>
              <a:t>Σενάριο:</a:t>
            </a: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σκοπός της Ενότητας 5 είναι ο εξής:</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sz="3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παρουσιάσει</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εν συντομία τις νέες μορφές απασχόλησης που ήρθαν στο προσκήνιο ιδιαίτερα κατά τη διάρκεια της πανδημίας Covid-19 και είναι αρκετά διαφορετικές από την παραδοσιακή απασχόληση και τις θέσεις εργασίας και περιλαμβάνουν εναλλακτικό τρόπο εργασίας όσον αφορά το χώρο, το χρόνο, τα μέσα και τις σχέσεις απασχόλησης.</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 παρουσιάσει</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τους όρους</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ου</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χρησιμοποιούνται</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στην απα</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σχόληση</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και περιγράφουν</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τις</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ευθύνες, τα δικαιώματα, τις υποχρεώσεις, τους κανονισμούς που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περιγράφουν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 σχέση εργοδότη-εργαζομένου.</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 εισάγει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την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έννοια του Business Model Canvas ως ένα εργαλείο που αναπτύχθηκε αρχικά για τον σχεδιασμό ή τη δοκιμή ενός επιχειρηματικού μοντέλου</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Μπ</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ορεί</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να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χρησιμο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ποιηθεί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όμως και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γι</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 τις ανάγκες τ</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ης</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εκπαίδευσης στο πλαίσιο του έργου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FinFluencers</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για να καθορίσει και να οπτικοποιήσει τα κύρια στοιχεία μιας επαγγελματικής αλλαγής επιχειρηματικού ή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μη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χαρα</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κτήρ</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 ιδίως όσον αφορά τις νέες μορφές απασχόλησης που φέρουν μαζί τους την αυτοαπασχόληση ή/και την επιχειρηματική νοοτροπία.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ενότητ</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αυτή</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είν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αι η τελευταία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και</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μπορεί να θεωρηθεί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συμ</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πληρωματική</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στις προηγούμενες του εκπαιδευτικού υλικού</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απασχόληση, η εργασία,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θέση εργασίας,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επιχείρηση, θα π</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ρέ</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πει να θεωρ</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ούνται</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ως πηγή εισοδήματος αλλά και επένδυσης και κόστους, οπότε συνδέ</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ται άμεσα με τον προγραμματισμό των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οικονομικών του ατόμου</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την κατάρτιση προσωπικού ή οικογενειακού προϋπολογισμού, βραχυπρόθεσμα, μεσοπρόθεσμα και μακροπρόθεσμα.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Ενότητ</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 5</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περιλαμβάνει 2 κεφάλαια</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Κεφάλαιο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1 - Οικονομικός αλφαβητισμός για το νέο εργασιακό τοπίο</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Κεφάλαιο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2 - Οικονομικός αλφαβητισμός και επιχειρηματικότητα</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Τα αναμενόμενα μαθησιακά αποτελέσματα είναι:</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Κατανόηση των νέων και ποικίλων μορφών απασχόλησης, καθώς και της βασικής ορολογίας της απασχόλησης</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Κατανόηση και εφαρμογή πρακτικών εργαλείων (BMC) για την αυτοαπασχόληση, τις επιχειρήσεις και τις επιχειρηματικές ιδέες (το οποίο αφορά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την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απόκτηση γνώσεων, αλλά και δεξιοτήτων, καθώς και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την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καλλιέργεια επιχειρηματικής στάσης, η οποία σε κάθε περίπτωση είναι διαδεδομένη στη νέα μορφή απασχόλησης).</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Στο 1</a:t>
            </a:r>
            <a:r>
              <a:rPr lang="el-GR" sz="1800" b="0" u="none" kern="12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κεφάλαιο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υπάρχει ένα σύντομο τεστ γύρω από το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γλωσσάριο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της απασχόλησης,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για να έρθετε</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σε επαφή με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ορισμένους σημαντικούς όρους.</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Στο 2</a:t>
            </a:r>
            <a:r>
              <a:rPr lang="el-GR" sz="1800" b="0" u="none" kern="12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κεφάλαιο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ι</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εκ</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παιδευόμεν</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θα πρέπει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είν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αι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ενεργοί</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καθώς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θα πρέπει να εργαστούν πάνω</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στο</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Business Model Canvas για να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αναπτύξουν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κάποια επιχειρηματική ιδέα/δραστηριότητα ή ιδέα/δραστηριότητα απασχόλησης/αυτοαπασχόλησης. Πριν από α</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υτό</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δίνοντα</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βασικές πληροφορίες σχετικά με τη φιλοσοφία του Business Model Canvas και τα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δομή</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του.</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Μετά την ολοκλήρωση αυτής της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ενότητ</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ας </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εκπαιδευομένοι</a:t>
            </a:r>
            <a:r>
              <a:rPr lang="el-GR" sz="1800" b="0" u="none"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θα έχουν</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Αποκτήσει μια επισκόπηση των θετικών και αρνητικών στοιχείων επιλεγμένων νέων μορφών απασχόλησης.</a:t>
            </a:r>
          </a:p>
          <a:p>
            <a:pPr marL="342900" lvl="0" indent="-342900">
              <a:lnSpc>
                <a:spcPct val="107000"/>
              </a:lnSpc>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Αποκτήσει καλύτερη κατανόηση διαφόρων όρων απασχόλησης μέσω του εργασιακού γλωσσαρίου.</a:t>
            </a:r>
          </a:p>
          <a:p>
            <a:pPr marL="342900" lvl="0" indent="-342900">
              <a:lnSpc>
                <a:spcPct val="107000"/>
              </a:lnSpc>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Κατανοήσει πώς λειτουργεί το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Business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Canvas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ως εργαλείο προβολής μιας επιχειρηματικής ή επαγγελματικής ιδέας.</a:t>
            </a:r>
          </a:p>
          <a:p>
            <a:pPr marL="342900" lvl="0" indent="-342900">
              <a:lnSpc>
                <a:spcPct val="107000"/>
              </a:lnSpc>
              <a:spcAft>
                <a:spcPts val="800"/>
              </a:spcAft>
              <a:buFont typeface="Symbol" panose="05050102010706020507" pitchFamily="18" charset="2"/>
              <a:buChar char=""/>
            </a:pP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Αποκτήσει βασικές δεξιότητες για να αναπτύξουν το δικό τους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Business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Canvas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3</a:t>
            </a:fld>
            <a:endParaRPr lang="el-GR"/>
          </a:p>
        </p:txBody>
      </p:sp>
    </p:spTree>
    <p:extLst>
      <p:ext uri="{BB962C8B-B14F-4D97-AF65-F5344CB8AC3E}">
        <p14:creationId xmlns:p14="http://schemas.microsoft.com/office/powerpoint/2010/main" val="2406331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r>
              <a:rPr lang="en-US" b="0" i="1" dirty="0"/>
              <a:t>Το τεστ στη διαδικτυακή του έκδοση θα χρησιμοποιεί τη λειτουργία "drag &amp; drop". Εδώ, παρέχονται τα δύο σύνολα δεδομένων, συμπληρωμένα από τις σωστές αντιστοιχίες. Τα αποτελέσματα θα προσφέρονται στην online έκδοση, ενώ μπορούν να συζητηθούν στην offline έκδοση. Δείτε τις σωστές αντιστοιχίες παρακάτω:</a:t>
            </a:r>
          </a:p>
          <a:p>
            <a:endParaRPr lang="en-US" b="0" i="1" dirty="0"/>
          </a:p>
          <a:p>
            <a:r>
              <a:rPr lang="en-US" b="0" i="1" dirty="0"/>
              <a:t>1 - H</a:t>
            </a:r>
          </a:p>
          <a:p>
            <a:r>
              <a:rPr lang="en-US" b="0" i="1" dirty="0"/>
              <a:t>2 - A</a:t>
            </a:r>
          </a:p>
          <a:p>
            <a:r>
              <a:rPr lang="en-US" b="0" i="1" dirty="0"/>
              <a:t>3 - B</a:t>
            </a:r>
          </a:p>
          <a:p>
            <a:r>
              <a:rPr lang="en-US" b="0" i="1" dirty="0"/>
              <a:t>4 - D</a:t>
            </a:r>
          </a:p>
          <a:p>
            <a:r>
              <a:rPr lang="en-US" b="0" i="1" dirty="0"/>
              <a:t>5 - C</a:t>
            </a:r>
          </a:p>
          <a:p>
            <a:r>
              <a:rPr lang="en-US" b="0" i="1" dirty="0"/>
              <a:t>6 - E</a:t>
            </a:r>
          </a:p>
          <a:p>
            <a:r>
              <a:rPr lang="en-US" b="0" i="1" dirty="0"/>
              <a:t>7 - F</a:t>
            </a:r>
          </a:p>
          <a:p>
            <a:r>
              <a:rPr lang="en-US" b="0" i="1" dirty="0"/>
              <a:t>8 - G</a:t>
            </a:r>
          </a:p>
          <a:p>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21</a:t>
            </a:fld>
            <a:endParaRPr lang="el-GR"/>
          </a:p>
        </p:txBody>
      </p:sp>
    </p:spTree>
    <p:extLst>
      <p:ext uri="{BB962C8B-B14F-4D97-AF65-F5344CB8AC3E}">
        <p14:creationId xmlns:p14="http://schemas.microsoft.com/office/powerpoint/2010/main" val="807337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0" dirty="0"/>
              <a:t>Το βίντεο θα σας εξηγήσει </a:t>
            </a:r>
            <a:r>
              <a:rPr lang="en-US" b="0" i="0" dirty="0" err="1"/>
              <a:t>τι</a:t>
            </a:r>
            <a:r>
              <a:rPr lang="en-US" b="0" i="0" dirty="0"/>
              <a:t> </a:t>
            </a:r>
            <a:r>
              <a:rPr lang="en-US" b="0" i="0" dirty="0" err="1"/>
              <a:t>είν</a:t>
            </a:r>
            <a:r>
              <a:rPr lang="en-US" b="0" i="0" dirty="0"/>
              <a:t>αι </a:t>
            </a:r>
            <a:r>
              <a:rPr lang="el-GR" b="0" i="0" dirty="0"/>
              <a:t>το</a:t>
            </a:r>
            <a:r>
              <a:rPr lang="en-US" b="0" i="0" dirty="0"/>
              <a:t> BMC. Για τις ανάγκες των </a:t>
            </a:r>
            <a:r>
              <a:rPr lang="el-GR" b="0" i="0" dirty="0"/>
              <a:t>εκπαιδεύσεων</a:t>
            </a:r>
            <a:r>
              <a:rPr lang="el-GR" b="0" i="0" baseline="0" dirty="0"/>
              <a:t> </a:t>
            </a:r>
            <a:r>
              <a:rPr lang="en-US" b="0" i="0" dirty="0" err="1"/>
              <a:t>εκτός</a:t>
            </a:r>
            <a:r>
              <a:rPr lang="en-US" b="0" i="0" dirty="0"/>
              <a:t> σύνδεσης, χρησιμοποιήστε το σενάριο του παρακάτω βίντεο. Κατά την εξήγηση μπορείτε να χρησιμοποιήσετε το BMC της ΙΚΕΑ, όπως παρέχεται στην επόμενη διαφάνεια. </a:t>
            </a:r>
          </a:p>
          <a:p>
            <a:r>
              <a:rPr lang="en-US" b="0" i="0" dirty="0"/>
              <a:t>Ακολουθεί το αφηγηματικό μέρος του σύντομου βίντεο:</a:t>
            </a:r>
          </a:p>
          <a:p>
            <a:endParaRPr lang="en-US" b="0" i="0" dirty="0"/>
          </a:p>
          <a:p>
            <a: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t>Το πρότυπο του καμβά επιχειρηματικού μοντέλου αναπτύχθηκε από τους Alex Osterwalder και Yves Pigneur και παρουσιάστηκε στο βιβλίο "Business Model Generation" ως πλαίσιο για τον σχεδιασμό και τη δοκιμή του επιχειρηματικού μοντέλου ενός οργανισμού το 2005.</a:t>
            </a:r>
            <a:b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br>
            <a:endParaRPr lang="el-GR" sz="1200" b="0" i="0" kern="1200" dirty="0">
              <a:solidFill>
                <a:schemeClr val="tx1"/>
              </a:solidFill>
              <a:latin typeface="+mn-lt"/>
              <a:ea typeface="+mn-ea"/>
              <a:cs typeface="+mn-cs"/>
            </a:endParaRPr>
          </a:p>
          <a:p>
            <a:pPr algn="l"/>
            <a:r>
              <a:rPr lang="en-US" sz="1200" b="0" i="0" kern="1200" dirty="0">
                <a:solidFill>
                  <a:schemeClr val="tx1"/>
                </a:solidFill>
                <a:latin typeface="+mn-lt"/>
                <a:ea typeface="+mn-ea"/>
                <a:cs typeface="+mn-cs"/>
              </a:rPr>
              <a:t>Το Business Model Canvas (BMC) είναι ένα εργαλείο για την ανάπτυξη ενός νέου ή την τεκμηρίωση ενός υφιστάμενου επιχειρηματικού μοντέλου. Για τους σκοπούς της παρούσας κατάρτισης, μπορεί επίσης να χρησιμοποιηθεί για την παρακολούθηση κάθε είδους νέας προσπάθειας, όπως για παράδειγμα η σκέψη για εμπλοκή σε μια επαγγελματική δραστηριότητα που αντιστοιχεί σε κάποια νέα μορφή απασχόλησης, η οποία θα μπορούσε επίσης να έχει επιχειρηματικό χαρακτήρα. </a:t>
            </a:r>
            <a:r>
              <a:rPr lang="en-US" sz="1200" b="0" i="0" kern="1200" dirty="0" err="1">
                <a:solidFill>
                  <a:schemeClr val="tx1"/>
                </a:solidFill>
                <a:latin typeface="+mn-lt"/>
                <a:ea typeface="+mn-ea"/>
                <a:cs typeface="+mn-cs"/>
              </a:rPr>
              <a:t>Το</a:t>
            </a:r>
            <a:r>
              <a:rPr lang="en-US" sz="1200" b="0" i="0" kern="1200" dirty="0">
                <a:solidFill>
                  <a:schemeClr val="tx1"/>
                </a:solidFill>
                <a:latin typeface="+mn-lt"/>
                <a:ea typeface="+mn-ea"/>
                <a:cs typeface="+mn-cs"/>
              </a:rPr>
              <a:t> BMC είναι ένα οπτικό διάγραμμα με στοιχεία που περιγράφουν την πρόταση αξίας μιας εταιρείας, μιας ιδέας, ενός προϊόντος ή μιας υπηρεσίας, την απαιτούμενη υποδομή, τους δυνητικούς πελάτες ή χρήστες και τα αντίστοιχα οικονομικά. Τ</a:t>
            </a:r>
            <a:r>
              <a:rPr lang="el-GR" sz="1200" b="0" i="0" kern="1200" dirty="0">
                <a:solidFill>
                  <a:schemeClr val="tx1"/>
                </a:solidFill>
                <a:latin typeface="+mn-lt"/>
                <a:ea typeface="+mn-ea"/>
                <a:cs typeface="+mn-cs"/>
              </a:rPr>
              <a:t>ο</a:t>
            </a:r>
            <a:r>
              <a:rPr lang="en-US" sz="1200" b="0" i="0" kern="1200" dirty="0">
                <a:solidFill>
                  <a:schemeClr val="tx1"/>
                </a:solidFill>
                <a:latin typeface="+mn-lt"/>
                <a:ea typeface="+mn-ea"/>
                <a:cs typeface="+mn-cs"/>
              </a:rPr>
              <a:t> BMC σας επιτρέπει να οπτικοποιήσετε και να αξιολογήσετε μια επιχειρηματική ή επαγγελματική ιδέα σε μια μόνο σελίδα.</a:t>
            </a:r>
            <a:br>
              <a:rPr lang="en-US" sz="1200" b="0" i="0" kern="1200" dirty="0">
                <a:solidFill>
                  <a:schemeClr val="tx1"/>
                </a:solidFill>
                <a:latin typeface="+mn-lt"/>
                <a:ea typeface="+mn-ea"/>
                <a:cs typeface="+mn-cs"/>
              </a:rPr>
            </a:b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Το BMC περιλαμβάνει εννέα πλαίσια: </a:t>
            </a:r>
          </a:p>
          <a:p>
            <a:pPr algn="l"/>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Στην </a:t>
            </a:r>
            <a:r>
              <a:rPr lang="en-US" sz="1200" b="1" i="0" kern="1200" dirty="0">
                <a:solidFill>
                  <a:schemeClr val="tx1"/>
                </a:solidFill>
                <a:latin typeface="+mn-lt"/>
                <a:ea typeface="+mn-ea"/>
                <a:cs typeface="+mn-cs"/>
              </a:rPr>
              <a:t>αριστερή πλευρά </a:t>
            </a:r>
            <a:r>
              <a:rPr lang="en-US" sz="1200" b="0" i="0" kern="1200" dirty="0">
                <a:solidFill>
                  <a:schemeClr val="tx1"/>
                </a:solidFill>
                <a:latin typeface="+mn-lt"/>
                <a:ea typeface="+mn-ea"/>
                <a:cs typeface="+mn-cs"/>
              </a:rPr>
              <a:t>βρίσκονται τα στοιχεία της επιχείρησης, της επιχειρηματικής ιδέας ή της νέας επαγγελματικής προσπάθειας από την άποψη των παραγόντων που μπορείτε να ελέγξετε:</a:t>
            </a:r>
          </a:p>
          <a:p>
            <a:r>
              <a:rPr lang="en-US" sz="1200" b="0" i="0" kern="1200" dirty="0">
                <a:solidFill>
                  <a:schemeClr val="tx1"/>
                </a:solidFill>
                <a:latin typeface="+mn-lt"/>
                <a:ea typeface="+mn-ea"/>
                <a:cs typeface="+mn-cs"/>
              </a:rPr>
              <a:t> </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Βασικές δραστηριότητες: </a:t>
            </a:r>
            <a:r>
              <a:rPr lang="en-US" sz="1200" b="0" i="0" kern="1200" dirty="0">
                <a:solidFill>
                  <a:schemeClr val="tx1"/>
                </a:solidFill>
                <a:latin typeface="+mn-lt"/>
                <a:ea typeface="+mn-ea"/>
                <a:cs typeface="+mn-cs"/>
              </a:rPr>
              <a:t>η πρόταση αξίας, όπως θα δούμε, βρίσκεται στο κέντρο του προτύπου.</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Βασικοί πόροι: </a:t>
            </a:r>
            <a:r>
              <a:rPr lang="en-US" sz="1200" b="0" i="0" kern="1200" dirty="0">
                <a:solidFill>
                  <a:schemeClr val="tx1"/>
                </a:solidFill>
                <a:latin typeface="+mn-lt"/>
                <a:ea typeface="+mn-ea"/>
                <a:cs typeface="+mn-cs"/>
              </a:rPr>
              <a:t>Τι είδους ανθρώπινοι, πνευματικοί και οικονομικοί πόροι απαιτούνται;</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Βασικοί εταίροι: </a:t>
            </a:r>
            <a:r>
              <a:rPr lang="en-US" sz="1200" b="0" i="0" kern="1200" dirty="0">
                <a:solidFill>
                  <a:schemeClr val="tx1"/>
                </a:solidFill>
                <a:latin typeface="+mn-lt"/>
                <a:ea typeface="+mn-ea"/>
                <a:cs typeface="+mn-cs"/>
              </a:rPr>
              <a:t>Ποιος είναι απαραίτητος για την υλοποίηση της ιδέας σας εκτός από εσάς; Ποιοι θα είναι οι πιθανοί συνεργάτες σας και ποιους αναγκαίους πόρους φέρνουν;</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Δομή κόστους: </a:t>
            </a:r>
            <a:r>
              <a:rPr lang="en-US" sz="1200" b="0" i="0" kern="1200" dirty="0">
                <a:solidFill>
                  <a:schemeClr val="tx1"/>
                </a:solidFill>
                <a:latin typeface="+mn-lt"/>
                <a:ea typeface="+mn-ea"/>
                <a:cs typeface="+mn-cs"/>
              </a:rPr>
              <a:t>Ποιο είναι το κόστος για τη δημιουργία και τη λειτουργία του; Ποιες από τις δραστηριότητες που αναφέρονται παραπάνω είναι οι πιο δαπανηρές και ποιες λιγότερο δαπανηρές; Ποιοι από τους βασικούς πόρους είναι οι πιο ακριβοί και ποιοι οι λιγότερο ακριβοί;</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 </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Στη </a:t>
            </a:r>
            <a:r>
              <a:rPr lang="en-US" sz="1200" b="1" i="0" kern="1200" dirty="0">
                <a:solidFill>
                  <a:schemeClr val="tx1"/>
                </a:solidFill>
                <a:latin typeface="+mn-lt"/>
                <a:ea typeface="+mn-ea"/>
                <a:cs typeface="+mn-cs"/>
              </a:rPr>
              <a:t>δεξιά πλευρά </a:t>
            </a:r>
            <a:r>
              <a:rPr lang="en-US" sz="1200" b="0" i="0" kern="1200" dirty="0">
                <a:solidFill>
                  <a:schemeClr val="tx1"/>
                </a:solidFill>
                <a:latin typeface="+mn-lt"/>
                <a:ea typeface="+mn-ea"/>
                <a:cs typeface="+mn-cs"/>
              </a:rPr>
              <a:t>υπάρχουν εξωτερικοί παράγοντες που δεν μπορείτε να ελέγξετε άμεσα:</a:t>
            </a:r>
          </a:p>
          <a:p>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Τμήματα πελατών: </a:t>
            </a:r>
            <a:r>
              <a:rPr lang="en-US" sz="1200" b="0" i="0" kern="1200" dirty="0">
                <a:solidFill>
                  <a:schemeClr val="tx1"/>
                </a:solidFill>
                <a:latin typeface="+mn-lt"/>
                <a:ea typeface="+mn-ea"/>
                <a:cs typeface="+mn-cs"/>
              </a:rPr>
              <a:t>Για ποιον κάνετε/δημιουργείτε/παράγετε αυτό που ετοιμάζετε; (αυτό σχετίζεται φυσικά με την πρόταση αξίας σας) Ποια από αυτά τα άτομα/ομάδα ατόμων είναι τα πιο σημαντικά εδώ; Πόσο διαφορετικά είναι αυτά τα πρόσωπα ή οι ομάδες προσώπων;</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Σχέσεις με τους πελάτες: </a:t>
            </a:r>
            <a:r>
              <a:rPr lang="en-US" sz="1200" b="0" i="0" kern="1200" dirty="0">
                <a:solidFill>
                  <a:schemeClr val="tx1"/>
                </a:solidFill>
                <a:latin typeface="+mn-lt"/>
                <a:ea typeface="+mn-ea"/>
                <a:cs typeface="+mn-cs"/>
              </a:rPr>
              <a:t>Τι είδους σχέσεις με τους πελάτες/χρήστες/αποδέκτες των προϊόντων ή υπηρεσιών σας προβλέπονται; (για παράδειγμα, κάποιο είδος βοήθειας από άτομο σε άτομο ή μια σχέση με βάση την κοινότητα)</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Κανάλια διανομής: </a:t>
            </a:r>
            <a:r>
              <a:rPr lang="en-US" sz="1200" b="0" i="0" kern="1200" dirty="0">
                <a:solidFill>
                  <a:schemeClr val="tx1"/>
                </a:solidFill>
                <a:latin typeface="+mn-lt"/>
                <a:ea typeface="+mn-ea"/>
                <a:cs typeface="+mn-cs"/>
              </a:rPr>
              <a:t>Πώς θα προσεγγιστούν τα άτομα αυτά; Μέσω ποι</a:t>
            </a:r>
            <a:r>
              <a:rPr lang="el-GR" sz="1200" b="0" i="0" kern="1200" dirty="0">
                <a:solidFill>
                  <a:schemeClr val="tx1"/>
                </a:solidFill>
                <a:latin typeface="+mn-lt"/>
                <a:ea typeface="+mn-ea"/>
                <a:cs typeface="+mn-cs"/>
              </a:rPr>
              <a:t>ώ</a:t>
            </a:r>
            <a:r>
              <a:rPr lang="en-US" sz="1200" b="0" i="0" kern="1200" dirty="0">
                <a:solidFill>
                  <a:schemeClr val="tx1"/>
                </a:solidFill>
                <a:latin typeface="+mn-lt"/>
                <a:ea typeface="+mn-ea"/>
                <a:cs typeface="+mn-cs"/>
              </a:rPr>
              <a:t>ν καναλιών (εκτός σύνδεσης ή σε απευθείας σύνδεση); Πόσο δαπανηρά μπορεί να είναι;</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Ροές εσόδων: </a:t>
            </a:r>
            <a:r>
              <a:rPr lang="en-US" sz="1200" b="0" i="0" kern="1200" dirty="0">
                <a:solidFill>
                  <a:schemeClr val="tx1"/>
                </a:solidFill>
                <a:latin typeface="+mn-lt"/>
                <a:ea typeface="+mn-ea"/>
                <a:cs typeface="+mn-cs"/>
              </a:rPr>
              <a:t>Για ποια αξία είναι διατεθειμένα να πληρώσουν αυτά τα άτομα; </a:t>
            </a:r>
            <a:br>
              <a:rPr lang="en-US" sz="1200" b="0" i="0" kern="1200" dirty="0">
                <a:solidFill>
                  <a:schemeClr val="tx1"/>
                </a:solidFill>
                <a:latin typeface="+mn-lt"/>
                <a:ea typeface="+mn-ea"/>
                <a:cs typeface="+mn-cs"/>
              </a:rPr>
            </a:b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Στο </a:t>
            </a:r>
            <a:r>
              <a:rPr lang="en-US" sz="1200" b="1" i="0" kern="1200" dirty="0">
                <a:solidFill>
                  <a:schemeClr val="tx1"/>
                </a:solidFill>
                <a:latin typeface="+mn-lt"/>
                <a:ea typeface="+mn-ea"/>
                <a:cs typeface="+mn-cs"/>
              </a:rPr>
              <a:t>κέντρο </a:t>
            </a:r>
            <a:r>
              <a:rPr lang="en-US" sz="1200" b="0" i="0" kern="1200" dirty="0">
                <a:solidFill>
                  <a:schemeClr val="tx1"/>
                </a:solidFill>
                <a:latin typeface="+mn-lt"/>
                <a:ea typeface="+mn-ea"/>
                <a:cs typeface="+mn-cs"/>
              </a:rPr>
              <a:t>βρίσκεται η </a:t>
            </a:r>
            <a:r>
              <a:rPr lang="en-US" sz="1200" b="1" i="0" kern="1200" dirty="0">
                <a:solidFill>
                  <a:schemeClr val="tx1"/>
                </a:solidFill>
                <a:latin typeface="+mn-lt"/>
                <a:ea typeface="+mn-ea"/>
                <a:cs typeface="+mn-cs"/>
              </a:rPr>
              <a:t>πρόταση αξίας </a:t>
            </a:r>
            <a:r>
              <a:rPr lang="en-US" sz="1200" b="0" i="0" kern="1200" dirty="0">
                <a:solidFill>
                  <a:schemeClr val="tx1"/>
                </a:solidFill>
                <a:latin typeface="+mn-lt"/>
                <a:ea typeface="+mn-ea"/>
                <a:cs typeface="+mn-cs"/>
              </a:rPr>
              <a:t>μας. Όποια και αν είναι η χρήση του BMC μας, η πρόταση αξίας μας θα πρέπει να αποτελείται από αυτά τα στοιχεία:</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1) Ποια είναι </a:t>
            </a:r>
            <a:r>
              <a:rPr lang="en-US" sz="1200" b="1" i="0" kern="1200" dirty="0">
                <a:solidFill>
                  <a:schemeClr val="tx1"/>
                </a:solidFill>
                <a:latin typeface="+mn-lt"/>
                <a:ea typeface="+mn-ea"/>
                <a:cs typeface="+mn-cs"/>
              </a:rPr>
              <a:t>η αξία </a:t>
            </a:r>
            <a:r>
              <a:rPr lang="en-US" sz="1200" b="0" i="0" kern="1200" dirty="0">
                <a:solidFill>
                  <a:schemeClr val="tx1"/>
                </a:solidFill>
                <a:latin typeface="+mn-lt"/>
                <a:ea typeface="+mn-ea"/>
                <a:cs typeface="+mn-cs"/>
              </a:rPr>
              <a:t>που σκοπεύουμε να παραδώσουμε;</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2) Σε ποιο ή ποια προβλήματα αντιστοιχεί η τιμή αυτή;</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3) Ποιες συγκεκριμένες </a:t>
            </a:r>
            <a:r>
              <a:rPr lang="en-US" sz="1200" b="1" i="0" kern="1200" dirty="0">
                <a:solidFill>
                  <a:schemeClr val="tx1"/>
                </a:solidFill>
                <a:latin typeface="+mn-lt"/>
                <a:ea typeface="+mn-ea"/>
                <a:cs typeface="+mn-cs"/>
              </a:rPr>
              <a:t>ανάγκες </a:t>
            </a:r>
            <a:r>
              <a:rPr lang="en-US" sz="1200" b="0" i="0" kern="1200" dirty="0">
                <a:solidFill>
                  <a:schemeClr val="tx1"/>
                </a:solidFill>
                <a:latin typeface="+mn-lt"/>
                <a:ea typeface="+mn-ea"/>
                <a:cs typeface="+mn-cs"/>
              </a:rPr>
              <a:t>πραγματικών προσώπων καλύπτονται από</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4) Προσφέροντας ποιο ακριβώς </a:t>
            </a:r>
            <a:r>
              <a:rPr lang="en-US" sz="1200" b="1" i="0" kern="1200" dirty="0">
                <a:solidFill>
                  <a:schemeClr val="tx1"/>
                </a:solidFill>
                <a:latin typeface="+mn-lt"/>
                <a:ea typeface="+mn-ea"/>
                <a:cs typeface="+mn-cs"/>
              </a:rPr>
              <a:t>προϊόν ή υπηρεσία</a:t>
            </a:r>
            <a:r>
              <a:rPr lang="en-US" sz="1200" b="0" i="0" kern="1200" dirty="0">
                <a:solidFill>
                  <a:schemeClr val="tx1"/>
                </a:solidFill>
                <a:latin typeface="+mn-lt"/>
                <a:ea typeface="+mn-ea"/>
                <a:cs typeface="+mn-cs"/>
              </a:rPr>
              <a:t>; </a:t>
            </a:r>
            <a:br>
              <a:rPr lang="en-US" sz="1200" b="0" i="0" kern="1200" dirty="0">
                <a:solidFill>
                  <a:schemeClr val="tx1"/>
                </a:solidFill>
                <a:latin typeface="+mn-lt"/>
                <a:ea typeface="+mn-ea"/>
                <a:cs typeface="+mn-cs"/>
              </a:rPr>
            </a:b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Αυτό που έχει σημασία εδώ είναι η ίδια η διαδικασία της προσπάθειας συμπλήρωσης αυτού του προτύπου, ακόμη και με κάποια κενά ή απροσδιόριστα, ασαφή σημεία και στοιχεία ή πτυχές. Αυτό θα σας βοηθήσει να πλαισιώσετε μια νέα επαγγελματική προσπάθεια, συμπεριλαμβανομένης κάποιας επιχειρηματικής ιδέας που μπορεί να έχετε, ή μιας ιδέας για την είσοδο σε μια επαγγελματική δραστηριότητα πέρα από την παραδοσιακή απασχόληση ως μισθωτός. </a:t>
            </a:r>
            <a:endParaRPr lang="el-GR" sz="1200" b="0" i="0" kern="1200" dirty="0">
              <a:solidFill>
                <a:schemeClr val="tx1"/>
              </a:solidFill>
              <a:latin typeface="+mn-lt"/>
              <a:ea typeface="+mn-ea"/>
              <a:cs typeface="+mn-cs"/>
            </a:endParaRP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22</a:t>
            </a:fld>
            <a:endParaRPr lang="el-GR"/>
          </a:p>
        </p:txBody>
      </p:sp>
    </p:spTree>
    <p:extLst>
      <p:ext uri="{BB962C8B-B14F-4D97-AF65-F5344CB8AC3E}">
        <p14:creationId xmlns:p14="http://schemas.microsoft.com/office/powerpoint/2010/main" val="3360702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0" dirty="0"/>
              <a:t>Μπορείτε να χρησιμοποιήσετε αυτό το BMC, το οποίο αναλύει μια γνωστή διεθνή εταιρεία σε λίγα, απλά στοιχεία, όπως αυτά συμπληρώνονται στο BMC. </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23</a:t>
            </a:fld>
            <a:endParaRPr lang="el-GR"/>
          </a:p>
        </p:txBody>
      </p:sp>
    </p:spTree>
    <p:extLst>
      <p:ext uri="{BB962C8B-B14F-4D97-AF65-F5344CB8AC3E}">
        <p14:creationId xmlns:p14="http://schemas.microsoft.com/office/powerpoint/2010/main" val="1815881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r>
              <a:rPr lang="el-GR" b="0" i="0" dirty="0"/>
              <a:t>Δίνετε το</a:t>
            </a:r>
            <a:r>
              <a:rPr lang="el-GR" b="0" i="0" baseline="0" dirty="0"/>
              <a:t> </a:t>
            </a:r>
            <a:r>
              <a:rPr lang="en-US" b="0" i="0" dirty="0"/>
              <a:t>επ</a:t>
            </a:r>
            <a:r>
              <a:rPr lang="en-US" b="0" i="0" dirty="0" err="1"/>
              <a:t>εξεργάσιμο</a:t>
            </a:r>
            <a:r>
              <a:rPr lang="en-US" b="0" i="0" dirty="0"/>
              <a:t> πρότυπο για online και offline άσκηση. Οι εκπαιδευόμενοι το συμπληρώνουν, αναπτύσσοντας μια υπάρχουσα ή φανταστική ιδέα. Το ζητούμενο είναι να κατανοήσουν πώς αυτές οι πτυχές (τα κουτάκια) επικοινωνούν </a:t>
            </a:r>
            <a:r>
              <a:rPr lang="el-GR" b="0" i="0" dirty="0"/>
              <a:t>μεταξύ τους </a:t>
            </a:r>
            <a:r>
              <a:rPr lang="en-US" b="0" i="0" dirty="0"/>
              <a:t>και </a:t>
            </a:r>
            <a:r>
              <a:rPr lang="el-GR" b="0" i="0" dirty="0"/>
              <a:t>εξαρτώνται </a:t>
            </a:r>
            <a:r>
              <a:rPr lang="en-US" b="0" i="0" dirty="0"/>
              <a:t>η μία την άλλη, ανεξάρτητα από το πόσο μεγαλεπήβολη ή ταπεινή είναι η ιδέα ή το νέο σχέδιο απασχόλησης. Μπορείτε να τους υποστηρίξετε καθώς προχωρούν, ή ακόμη και να επιτρέψετε τη συνεργασία, δημιουργώντας ομάδες μεταξύ των εκπαιδευομένων για να εργαστούν πάνω σε κοινά BMC και ιδέες. Η άσκηση θα διεξαχθεί καλύτερα αν παρέχετε στους εκπαιδευόμενους σας εκτυπωμένα πρότυπα Α2, Α3 ή ακόμη και μεγαλύτερα. Σε περίπτωση που υπάρχουν διαθέσιμοι περισσότεροι του ενός πίνακες, θα μπορούσατε επίσης να χρησιμοποιήσετε πίνακες και μαρκαδόρους για δύο ή περισσότερες ομάδες εκπαιδευομένων.  </a:t>
            </a:r>
          </a:p>
          <a:p>
            <a:endParaRPr lang="en-US" b="0" i="0" dirty="0"/>
          </a:p>
          <a:p>
            <a:r>
              <a:rPr lang="en-US" b="0" i="0" dirty="0"/>
              <a:t>Επιτρέψτε στους εκπαιδευόμενους ανά άτομο ή ομάδα να παρουσιάσουν σύντομα τις ιδέες τους στον καμβά. </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Αφήστε τους να εκφράσουν ανοιχτά τη γνώμη τους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σχετικά</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με</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τα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θετικά</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και τα α</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ρνητικά</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του</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BMC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ως</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n-US"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εργ</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αλείου.</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24</a:t>
            </a:fld>
            <a:endParaRPr lang="el-GR"/>
          </a:p>
        </p:txBody>
      </p:sp>
    </p:spTree>
    <p:extLst>
      <p:ext uri="{BB962C8B-B14F-4D97-AF65-F5344CB8AC3E}">
        <p14:creationId xmlns:p14="http://schemas.microsoft.com/office/powerpoint/2010/main" val="160444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0" i="0" dirty="0"/>
          </a:p>
          <a:p>
            <a:r>
              <a:rPr lang="en-US" b="0" i="0" dirty="0"/>
              <a:t>Μετά </a:t>
            </a:r>
            <a:r>
              <a:rPr lang="en-US" b="0" i="0" dirty="0" err="1"/>
              <a:t>την</a:t>
            </a:r>
            <a:r>
              <a:rPr lang="en-US" b="0" i="0" dirty="0"/>
              <a:t> </a:t>
            </a:r>
            <a:r>
              <a:rPr lang="en-US" b="0" i="0" dirty="0" err="1"/>
              <a:t>εισ</a:t>
            </a:r>
            <a:r>
              <a:rPr lang="en-US" b="0" i="0" dirty="0"/>
              <a:t>αγωγή, παρουσιάστε τη δομή της Ενότητας 5 που περιλαμβάνει 2 </a:t>
            </a:r>
            <a:r>
              <a:rPr lang="el-GR" b="0" i="0" dirty="0"/>
              <a:t>Κεφάλαια</a:t>
            </a:r>
            <a:r>
              <a:rPr lang="en-US" b="0" i="0" dirty="0"/>
              <a:t> και τα αντίστοιχα μαθησιακά αποτελέσματα. </a:t>
            </a:r>
          </a:p>
          <a:p>
            <a:endParaRPr lang="en-US" b="0" i="0" dirty="0"/>
          </a:p>
          <a:p>
            <a:endParaRPr lang="en-US" sz="1100" b="0" i="1" dirty="0"/>
          </a:p>
          <a:p>
            <a:r>
              <a:rPr lang="en-US" sz="700" b="1" i="1" dirty="0"/>
              <a:t>ΠΡΟΑΙΡΕΤΙΚΟ*</a:t>
            </a:r>
          </a:p>
          <a:p>
            <a:r>
              <a:rPr lang="en-US" sz="700" b="0" i="1" dirty="0"/>
              <a:t>Μπ</a:t>
            </a:r>
            <a:r>
              <a:rPr lang="en-US" sz="700" b="0" i="1" dirty="0" err="1"/>
              <a:t>ορείτε</a:t>
            </a:r>
            <a:r>
              <a:rPr lang="en-US" sz="700" b="0" i="1" dirty="0"/>
              <a:t> να </a:t>
            </a:r>
            <a:r>
              <a:rPr lang="en-US" sz="700" b="0" i="1" dirty="0" err="1"/>
              <a:t>εισ</a:t>
            </a:r>
            <a:r>
              <a:rPr lang="en-US" sz="700" b="0" i="1" dirty="0"/>
              <a:t>αγάγετε </a:t>
            </a:r>
            <a:r>
              <a:rPr lang="el-GR" sz="700" b="0" i="1" dirty="0"/>
              <a:t>στους</a:t>
            </a:r>
            <a:r>
              <a:rPr lang="el-GR" sz="700" b="0" i="1" baseline="0" dirty="0"/>
              <a:t> εκπαιδευομένους </a:t>
            </a:r>
            <a:r>
              <a:rPr lang="en-US" sz="700" b="0" i="1" dirty="0" err="1"/>
              <a:t>την</a:t>
            </a:r>
            <a:r>
              <a:rPr lang="en-US" sz="700" b="0" i="1" dirty="0"/>
              <a:t> έννοια των μαθησιακών αποτελεσμάτων χρησιμοποιώντας τον ορισμό του CEDEFOP (Ευρωπαϊκό Κέντρο για την Ανάπτυξη της Επαγγελματικής Κατάρτισης), το οποίο ορίζει τα </a:t>
            </a:r>
            <a:r>
              <a:rPr lang="en-US" sz="700" b="0" i="1" dirty="0">
                <a:solidFill>
                  <a:srgbClr val="0A0A0A"/>
                </a:solidFill>
                <a:effectLst/>
                <a:latin typeface="Open Sans" panose="020B0606030504020204" pitchFamily="34" charset="0"/>
              </a:rPr>
              <a:t>μαθησιακά αποτελέσματα ως "...δηλώσεις για το τι πρέπει να γνωρίζει, να κατανοεί και/ή να είναι σε θέση να κάνει ένα άτομο στο τέλος μιας μαθησιακής διαδικασίας, οι οποίες ορίζονται από την άποψη των γνώσεων, των δεξιοτήτων, των στάσεων και κυρίως της υπευθυνότητας και της αυτονομίας".  </a:t>
            </a:r>
          </a:p>
          <a:p>
            <a:endParaRPr lang="en-US" sz="700" b="0" i="1" dirty="0">
              <a:solidFill>
                <a:srgbClr val="0A0A0A"/>
              </a:solidFill>
              <a:effectLst/>
              <a:latin typeface="Open Sans" panose="020B0606030504020204" pitchFamily="34" charset="0"/>
            </a:endParaRPr>
          </a:p>
          <a:p>
            <a:r>
              <a:rPr lang="en-US" sz="700" b="0" i="1" dirty="0">
                <a:solidFill>
                  <a:srgbClr val="0A0A0A"/>
                </a:solidFill>
                <a:effectLst/>
                <a:latin typeface="Open Sans" panose="020B0606030504020204" pitchFamily="34" charset="0"/>
              </a:rPr>
              <a:t>Μπορείτε επίσης να χρησιμοποιήσετε τους ορισμούς του CEDEFOP σχετικά με τους όρους:</a:t>
            </a:r>
          </a:p>
          <a:p>
            <a:endParaRPr lang="en-US" sz="700" b="0" i="1" dirty="0">
              <a:solidFill>
                <a:srgbClr val="0A0A0A"/>
              </a:solidFill>
              <a:effectLst/>
              <a:latin typeface="Open Sans" panose="020B0606030504020204" pitchFamily="34" charset="0"/>
            </a:endParaRPr>
          </a:p>
          <a:p>
            <a:r>
              <a:rPr lang="en-US" sz="700" b="0" i="1" dirty="0">
                <a:solidFill>
                  <a:srgbClr val="0A0A0A"/>
                </a:solidFill>
                <a:effectLst/>
                <a:latin typeface="Open Sans" panose="020B0606030504020204" pitchFamily="34" charset="0"/>
              </a:rPr>
              <a:t>Γνώση: Απ</a:t>
            </a:r>
            <a:r>
              <a:rPr lang="en-US" sz="700" b="0" i="1" dirty="0" err="1">
                <a:solidFill>
                  <a:srgbClr val="0A0A0A"/>
                </a:solidFill>
                <a:effectLst/>
                <a:latin typeface="Open Sans" panose="020B0606030504020204" pitchFamily="34" charset="0"/>
              </a:rPr>
              <a:t>οτέλεσμ</a:t>
            </a:r>
            <a:r>
              <a:rPr lang="en-US" sz="700" b="0" i="1" dirty="0">
                <a:solidFill>
                  <a:srgbClr val="0A0A0A"/>
                </a:solidFill>
                <a:effectLst/>
                <a:latin typeface="Open Sans" panose="020B0606030504020204" pitchFamily="34" charset="0"/>
              </a:rPr>
              <a:t>α της αφομοίωσης πληροφοριών μέσω της μάθησης. Γνώση είναι το σύνολο των γεγονότων, αρχών, θεωριών και πρακτικών που σχετίζονται με έναν τομέα σπουδών ή εργασίας.</a:t>
            </a:r>
          </a:p>
          <a:p>
            <a:r>
              <a:rPr lang="en-US" sz="700" b="0" i="1" dirty="0">
                <a:solidFill>
                  <a:srgbClr val="0A0A0A"/>
                </a:solidFill>
                <a:effectLst/>
                <a:latin typeface="Open Sans" panose="020B0606030504020204" pitchFamily="34" charset="0"/>
              </a:rPr>
              <a:t>Δεξιότητες: Ικανότητα εφαρμογής γνώσεων και χρήσης τεχνογνωσίας για την ολοκλήρωση εργασιών και την επίλυση προβλημάτων.</a:t>
            </a:r>
          </a:p>
          <a:p>
            <a:r>
              <a:rPr lang="en-US" sz="700" b="0" i="1" dirty="0">
                <a:solidFill>
                  <a:srgbClr val="0A0A0A"/>
                </a:solidFill>
                <a:effectLst/>
                <a:latin typeface="Open Sans" panose="020B0606030504020204" pitchFamily="34" charset="0"/>
              </a:rPr>
              <a:t>Στάση: </a:t>
            </a:r>
            <a:r>
              <a:rPr lang="en-US" sz="700" i="1" dirty="0"/>
              <a:t>Προδιάθεση και νοοτροπία να ενεργεί ή να αντιδρά σε ιδέες, πρόσωπα ή καταστάσεις.</a:t>
            </a:r>
            <a:endParaRPr lang="en-US" sz="700" b="0" i="1" dirty="0">
              <a:solidFill>
                <a:srgbClr val="0A0A0A"/>
              </a:solidFill>
              <a:effectLst/>
              <a:latin typeface="Open Sans" panose="020B0606030504020204" pitchFamily="34" charset="0"/>
            </a:endParaRPr>
          </a:p>
          <a:p>
            <a:endParaRPr lang="en-US" sz="800" b="0" i="0" dirty="0">
              <a:solidFill>
                <a:srgbClr val="0A0A0A"/>
              </a:solidFill>
              <a:effectLst/>
              <a:latin typeface="Open Sans" panose="020B0606030504020204" pitchFamily="34" charset="0"/>
            </a:endParaRPr>
          </a:p>
          <a:p>
            <a:r>
              <a:rPr lang="en-US" b="0" i="0" dirty="0">
                <a:solidFill>
                  <a:srgbClr val="0A0A0A"/>
                </a:solidFill>
                <a:effectLst/>
                <a:latin typeface="Open Sans" panose="020B0606030504020204" pitchFamily="34" charset="0"/>
              </a:rPr>
              <a:t>Σ</a:t>
            </a:r>
            <a:r>
              <a:rPr lang="el-GR" b="0" i="0" dirty="0">
                <a:solidFill>
                  <a:srgbClr val="0A0A0A"/>
                </a:solidFill>
                <a:effectLst/>
                <a:latin typeface="Open Sans" panose="020B0606030504020204" pitchFamily="34" charset="0"/>
              </a:rPr>
              <a:t>τα</a:t>
            </a:r>
            <a:r>
              <a:rPr lang="el-GR" b="0" i="0" baseline="0" dirty="0">
                <a:solidFill>
                  <a:srgbClr val="0A0A0A"/>
                </a:solidFill>
                <a:effectLst/>
                <a:latin typeface="Open Sans" panose="020B0606030504020204" pitchFamily="34" charset="0"/>
              </a:rPr>
              <a:t> 2 κεφάλαια </a:t>
            </a:r>
            <a:r>
              <a:rPr lang="en-US" b="0" i="0" dirty="0" err="1">
                <a:solidFill>
                  <a:srgbClr val="0A0A0A"/>
                </a:solidFill>
                <a:effectLst/>
                <a:latin typeface="Open Sans" panose="020B0606030504020204" pitchFamily="34" charset="0"/>
              </a:rPr>
              <a:t>της</a:t>
            </a:r>
            <a:r>
              <a:rPr lang="en-US" b="0" i="0" dirty="0">
                <a:solidFill>
                  <a:srgbClr val="0A0A0A"/>
                </a:solidFill>
                <a:effectLst/>
                <a:latin typeface="Open Sans" panose="020B0606030504020204" pitchFamily="34" charset="0"/>
              </a:rPr>
              <a:t> ενότητας 5</a:t>
            </a:r>
          </a:p>
          <a:p>
            <a:endParaRPr lang="en-US" b="0" i="0" dirty="0"/>
          </a:p>
          <a:p>
            <a:r>
              <a:rPr lang="el-GR"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Κεφάλαιο</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1 - </a:t>
            </a:r>
            <a:r>
              <a:rPr lang="en-US" sz="1200" b="0" i="1"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Οικονομικός</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a:t>
            </a:r>
            <a:r>
              <a:rPr lang="en-US" sz="1200" b="0" i="1"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λφ</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αβητισμός για το νέο εργασιακό τοπίο</a:t>
            </a:r>
            <a:endParaRPr lang="el-GR"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Κεφάλαιο</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2 - </a:t>
            </a:r>
            <a:r>
              <a:rPr lang="en-US" sz="1200" b="0" i="1"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Οικονομικός</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a:t>
            </a:r>
            <a:r>
              <a:rPr lang="en-US" sz="1200" b="0" i="1"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λφ</a:t>
            </a:r>
            <a:r>
              <a:rPr lang="en-US"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αβητισμός και επιχειρηματικότητα</a:t>
            </a:r>
            <a:endParaRPr lang="el-GR" sz="1200" b="0" i="1"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0" i="1" dirty="0"/>
          </a:p>
          <a:p>
            <a:r>
              <a:rPr lang="el-GR" b="0" i="0" dirty="0"/>
              <a:t>Θα πρέπει να</a:t>
            </a:r>
            <a:r>
              <a:rPr lang="en-US" b="0" i="0" dirty="0"/>
              <a:t> παρουσιάσετε τα δύο κύρια επιθυμητά μαθησιακά αποτελέσματα. </a:t>
            </a:r>
            <a:r>
              <a:rPr lang="el-GR" b="0" i="0" dirty="0"/>
              <a:t>Θα πρέπει να εξηγήσετε</a:t>
            </a:r>
            <a:r>
              <a:rPr lang="en-US" b="0" i="0" dirty="0"/>
              <a:t> ότι το πρώτο μαθησιακό αποτέλεσμα αφορά </a:t>
            </a:r>
            <a:r>
              <a:rPr lang="el-GR" b="0" i="0" dirty="0"/>
              <a:t>σ</a:t>
            </a:r>
            <a:r>
              <a:rPr lang="en-US" b="0" i="0" dirty="0" err="1"/>
              <a:t>την</a:t>
            </a:r>
            <a:r>
              <a:rPr lang="en-US" b="0" i="0" dirty="0"/>
              <a:t> απόκτηση βασικών γνώσεων σχετικά με τις νέες μορφές απασχόλησης και </a:t>
            </a:r>
            <a:r>
              <a:rPr lang="el-GR" b="0" i="0" dirty="0"/>
              <a:t>σ</a:t>
            </a:r>
            <a:r>
              <a:rPr lang="en-US" b="0" i="0" dirty="0" err="1"/>
              <a:t>τη</a:t>
            </a:r>
            <a:r>
              <a:rPr lang="en-US" b="0" i="0" dirty="0"/>
              <a:t> βασική ορολογία της απασχόλησης (γλωσσάριο), ενώ το δεύτερο μαθησιακό αποτέλεσμα αφορά </a:t>
            </a:r>
            <a:r>
              <a:rPr lang="el-GR" b="0" i="0" dirty="0"/>
              <a:t>σ</a:t>
            </a:r>
            <a:r>
              <a:rPr lang="en-US" b="0" i="0" dirty="0" err="1"/>
              <a:t>την</a:t>
            </a:r>
            <a:r>
              <a:rPr lang="en-US" b="0" i="0" dirty="0"/>
              <a:t> απόκτηση δεξιοτήτων - ιδίως </a:t>
            </a:r>
            <a:r>
              <a:rPr lang="el-GR" b="0" i="0" dirty="0"/>
              <a:t>με </a:t>
            </a:r>
            <a:r>
              <a:rPr lang="en-US" b="0" i="0" dirty="0" err="1"/>
              <a:t>τη</a:t>
            </a:r>
            <a:r>
              <a:rPr lang="en-US" b="0" i="0" dirty="0"/>
              <a:t> χρήση </a:t>
            </a:r>
            <a:r>
              <a:rPr lang="en-US" b="0" i="0" dirty="0" err="1"/>
              <a:t>του</a:t>
            </a:r>
            <a:r>
              <a:rPr lang="en-US" b="0" i="0" dirty="0"/>
              <a:t> BMC ως εργαλείου για την </a:t>
            </a:r>
            <a:r>
              <a:rPr lang="el-GR" b="0" i="0" dirty="0"/>
              <a:t>δημιουργία</a:t>
            </a:r>
            <a:r>
              <a:rPr lang="el-GR" b="0" i="0" baseline="0" dirty="0"/>
              <a:t> </a:t>
            </a:r>
            <a:r>
              <a:rPr lang="en-US" b="0" i="0" dirty="0"/>
              <a:t>επ</a:t>
            </a:r>
            <a:r>
              <a:rPr lang="en-US" b="0" i="0" dirty="0" err="1"/>
              <a:t>ιχειρημ</a:t>
            </a:r>
            <a:r>
              <a:rPr lang="en-US" b="0" i="0" dirty="0"/>
              <a:t>ατικών ή άλλων ιδεών για αυτοαπασχόληση εντός ή πέραν των νέων μορφών απασχόλησης. Εξηγήστε στους εκπαιδευόμενους ότι αναμένεται να εργαστούν με το BMC και να δημιουργήσουν έναν πλήρη καμβά για μια πραγματική ή φανταστική ιδέα. </a:t>
            </a:r>
          </a:p>
          <a:p>
            <a:endParaRPr lang="en-US" b="0" i="0" dirty="0"/>
          </a:p>
          <a:p>
            <a:r>
              <a:rPr lang="en-US" b="0" i="0" dirty="0"/>
              <a:t>Έτσι, οι εκπαιδευόμενοι θα έχουν μια σαφή εικόνα του τι αναμένεται από αυτούς όσον αφορά την κατανόηση, την απόκτηση γνώσεων και δεξιοτήτων ή την περαιτέρω ανάπτυξη σε αυτή την Ενότητα. </a:t>
            </a:r>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4</a:t>
            </a:fld>
            <a:endParaRPr lang="el-GR"/>
          </a:p>
        </p:txBody>
      </p:sp>
    </p:spTree>
    <p:extLst>
      <p:ext uri="{BB962C8B-B14F-4D97-AF65-F5344CB8AC3E}">
        <p14:creationId xmlns:p14="http://schemas.microsoft.com/office/powerpoint/2010/main" val="218199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0" u="sng" dirty="0" err="1"/>
              <a:t>Εξηγήστε</a:t>
            </a:r>
            <a:r>
              <a:rPr lang="en-US" b="0" i="0" u="sng" dirty="0"/>
              <a:t> </a:t>
            </a:r>
            <a:r>
              <a:rPr lang="en-US" b="0" i="0" u="sng" dirty="0" err="1"/>
              <a:t>τη</a:t>
            </a:r>
            <a:r>
              <a:rPr lang="el-GR" b="0" i="0" u="sng" baseline="0" dirty="0"/>
              <a:t> </a:t>
            </a:r>
            <a:r>
              <a:rPr lang="en-US" b="0" i="0" u="sng" dirty="0" err="1"/>
              <a:t>δομή</a:t>
            </a:r>
            <a:r>
              <a:rPr lang="en-US" b="0" i="0" u="sng" dirty="0"/>
              <a:t> και τα θέματα κάθε Ενότητας:</a:t>
            </a:r>
          </a:p>
          <a:p>
            <a:endParaRPr lang="en-US" b="0" i="0" u="sng" dirty="0"/>
          </a:p>
          <a:p>
            <a:r>
              <a:rPr lang="el-GR" b="0" i="0" u="sng" dirty="0"/>
              <a:t>Κεφάλαιο</a:t>
            </a:r>
            <a:r>
              <a:rPr lang="en-US" b="0" i="0" u="sng" dirty="0"/>
              <a:t> 1</a:t>
            </a:r>
          </a:p>
          <a:p>
            <a:endParaRPr lang="en-US" b="0" i="0" u="sng" dirty="0"/>
          </a:p>
          <a:p>
            <a:r>
              <a:rPr lang="en-US" b="0" i="0" dirty="0" err="1"/>
              <a:t>Στο</a:t>
            </a:r>
            <a:r>
              <a:rPr lang="en-US" b="0" i="0" dirty="0"/>
              <a:t> </a:t>
            </a:r>
            <a:r>
              <a:rPr lang="el-GR" b="0" i="0" dirty="0" err="1"/>
              <a:t>υποκεφάλαιο</a:t>
            </a:r>
            <a:r>
              <a:rPr lang="el-GR" b="0" i="0" baseline="0" dirty="0"/>
              <a:t> </a:t>
            </a:r>
            <a:r>
              <a:rPr lang="en-US" b="0" i="0" dirty="0"/>
              <a:t>5.1.1 οι εκπαιδευόμενοι θα εξοικειωθούν με τις πιο διαδεδομένες νέες μορφές απασχόλησης. Ανάλογα με το εθνικό πλαίσιο κάποιοι από τους εκπαιδευόμενους μπορεί να είναι </a:t>
            </a:r>
            <a:r>
              <a:rPr lang="el-GR" b="0" i="0" dirty="0"/>
              <a:t>περισσότερο</a:t>
            </a:r>
            <a:r>
              <a:rPr lang="en-US" b="0" i="0" dirty="0"/>
              <a:t> εξοικειωμένοι από άλλους. Θα ήταν χρήσιμο από την πλευρά σας, να επιστήσετε την προσοχή στο γεγονός ότι, δεδομένου ότι αυτές οι νέες μορφές απασχόλησης αφορούν </a:t>
            </a:r>
            <a:r>
              <a:rPr lang="el-GR" b="0" i="0" dirty="0"/>
              <a:t>σ</a:t>
            </a:r>
            <a:r>
              <a:rPr lang="en-US" b="0" i="0" dirty="0"/>
              <a:t>την </a:t>
            </a:r>
            <a:r>
              <a:rPr lang="en-US" b="0" i="0" dirty="0" err="1"/>
              <a:t>τηλεργ</a:t>
            </a:r>
            <a:r>
              <a:rPr lang="en-US" b="0" i="0" dirty="0"/>
              <a:t>ασία οι εκπαιδευόμενοι ενδέχεται να εμπλακούν σε ορισμένες μορφές απασχόλησης, οι οποίες δεν είναι τόσο οικείες στις χώρες τους. Αυτό θα </a:t>
            </a:r>
            <a:r>
              <a:rPr lang="el-GR" b="0" i="0" dirty="0"/>
              <a:t>έδινε</a:t>
            </a:r>
            <a:r>
              <a:rPr lang="en-US" b="0" i="0" dirty="0"/>
              <a:t> π</a:t>
            </a:r>
            <a:r>
              <a:rPr lang="en-US" b="0" i="0" dirty="0" err="1"/>
              <a:t>ροστιθέμενη</a:t>
            </a:r>
            <a:r>
              <a:rPr lang="en-US" b="0" i="0" dirty="0"/>
              <a:t> α</a:t>
            </a:r>
            <a:r>
              <a:rPr lang="en-US" b="0" i="0" dirty="0" err="1"/>
              <a:t>ξί</a:t>
            </a:r>
            <a:r>
              <a:rPr lang="en-US" b="0" i="0" dirty="0"/>
              <a:t>α, καθώς θα είχαν ειδικότερα μια επισκόπηση του τι υπάρχει σε διακρατικό επίπεδο. </a:t>
            </a:r>
          </a:p>
          <a:p>
            <a:endParaRPr lang="en-US" b="0" i="0" dirty="0"/>
          </a:p>
          <a:p>
            <a:r>
              <a:rPr lang="el-GR" b="0" i="0" dirty="0"/>
              <a:t>Τ</a:t>
            </a:r>
            <a:r>
              <a:rPr lang="en-US" b="0" i="0" dirty="0"/>
              <a:t>ο </a:t>
            </a:r>
            <a:r>
              <a:rPr lang="el-GR" b="0" i="0" dirty="0" err="1"/>
              <a:t>υποκεφάλαιο</a:t>
            </a:r>
            <a:r>
              <a:rPr lang="en-US" b="0" i="0" dirty="0"/>
              <a:t> 5.1.2 (Γλωσσάριο απασχόλησης), μπ</a:t>
            </a:r>
            <a:r>
              <a:rPr lang="en-US" b="0" i="0" dirty="0" err="1"/>
              <a:t>ορείτε</a:t>
            </a:r>
            <a:r>
              <a:rPr lang="en-US" b="0" i="0" dirty="0"/>
              <a:t> να εξηγήσετε ότι βοηθάει στην εξοικείωση με βασικές έννοιες που μπορεί να συναντήσει ένας εκπαιδευόμενος κατά τη συζήτηση για μια νέα θέση εργασίας, καθώς και κατά τη διάρκεια της απασχόλησής του (συμβάσεις εργασίας, όροι κοινωνικής ασφάλισης κ.λπ.). Οι βασικοί όροι μπορεί να είναι διαφορετικοί από χώρα σε χώρα, αλλά ορίζουν λίγο-πολύ παρόμοια θέματα </a:t>
            </a:r>
            <a:r>
              <a:rPr lang="el-GR" b="0" i="0" dirty="0"/>
              <a:t>αναφορικά</a:t>
            </a:r>
            <a:r>
              <a:rPr lang="en-US" b="0" i="0" dirty="0"/>
              <a:t> με τη σχέση εργοδότη-εργαζόμενου, καθώς και τις νομοθεσίες που πλαισιώνουν αυτή τη σχέση. </a:t>
            </a:r>
          </a:p>
          <a:p>
            <a:endParaRPr lang="en-US" b="0" i="0" dirty="0"/>
          </a:p>
          <a:p>
            <a:r>
              <a:rPr lang="el-GR" b="0" i="0" u="sng" dirty="0"/>
              <a:t>Κεφάλαιο</a:t>
            </a:r>
            <a:r>
              <a:rPr lang="en-US" b="0" i="0" u="sng" dirty="0"/>
              <a:t> 2:</a:t>
            </a:r>
          </a:p>
          <a:p>
            <a:endParaRPr lang="en-US" b="0" i="0" u="sng" dirty="0"/>
          </a:p>
          <a:p>
            <a:r>
              <a:rPr lang="el-GR" b="0" i="0" dirty="0"/>
              <a:t>Το</a:t>
            </a:r>
            <a:r>
              <a:rPr lang="el-GR" b="0" i="0" baseline="0" dirty="0"/>
              <a:t> </a:t>
            </a:r>
            <a:r>
              <a:rPr lang="el-GR" b="0" i="0" baseline="0" dirty="0" err="1"/>
              <a:t>υποκεφάλαιο</a:t>
            </a:r>
            <a:r>
              <a:rPr lang="en-US" b="0" i="0" dirty="0"/>
              <a:t> (5.2.1) έχει τόσο τον χαρακτήρα της απόκτησης γνώσεων όσο και τον χαρακτήρα της βιωματικής απόκτησης δεξιοτήτων. Οι εκπαιδευόμενοι θα εισαχθούν αρχικά στη φιλοσοφία του Business Model Canvas και στη συνέχεια θα κληθούν να χρησιμοποιήσουν το πρότυπο του Business Model Canvas. </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5</a:t>
            </a:fld>
            <a:endParaRPr lang="el-GR"/>
          </a:p>
        </p:txBody>
      </p:sp>
    </p:spTree>
    <p:extLst>
      <p:ext uri="{BB962C8B-B14F-4D97-AF65-F5344CB8AC3E}">
        <p14:creationId xmlns:p14="http://schemas.microsoft.com/office/powerpoint/2010/main" val="109510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l-GR" b="0" i="0" dirty="0"/>
              <a:t>Ξεκινάτε</a:t>
            </a:r>
            <a:r>
              <a:rPr lang="el-GR" b="0" i="0" baseline="0" dirty="0"/>
              <a:t> την</a:t>
            </a:r>
            <a:r>
              <a:rPr lang="en-US" b="0" i="0" dirty="0"/>
              <a:t> </a:t>
            </a:r>
            <a:r>
              <a:rPr lang="en-US" b="0" i="0" dirty="0" err="1"/>
              <a:t>Ενότητ</a:t>
            </a:r>
            <a:r>
              <a:rPr lang="en-US" b="0" i="0" dirty="0"/>
              <a:t>α 5 με τ</a:t>
            </a:r>
            <a:r>
              <a:rPr lang="el-GR" b="0" i="0" dirty="0"/>
              <a:t>ο</a:t>
            </a:r>
            <a:r>
              <a:rPr lang="el-GR" b="0" i="0" baseline="0" dirty="0"/>
              <a:t> Κεφάλαιο </a:t>
            </a:r>
            <a:r>
              <a:rPr lang="en-US" b="0" i="0" dirty="0"/>
              <a:t>5.1 Οικονομικός α</a:t>
            </a:r>
            <a:r>
              <a:rPr lang="en-US" b="0" i="0" dirty="0" err="1"/>
              <a:t>λφ</a:t>
            </a:r>
            <a:r>
              <a:rPr lang="en-US" b="0" i="0" dirty="0"/>
              <a:t>αβητισμός </a:t>
            </a:r>
            <a:r>
              <a:rPr lang="el-GR" b="0" i="0" dirty="0"/>
              <a:t>που περιγράφει</a:t>
            </a:r>
            <a:r>
              <a:rPr lang="en-US" b="0" i="0" dirty="0"/>
              <a:t> το νέο τοπίο της απασχόλησης. </a:t>
            </a:r>
          </a:p>
          <a:p>
            <a:endParaRPr lang="en-US" b="0" i="0" dirty="0"/>
          </a:p>
          <a:p>
            <a:r>
              <a:rPr lang="en-US" b="0" i="0" dirty="0"/>
              <a:t>Εδώ, τα κύρια σημεία που πρέπει να επισημανθούν είναι οι διαφορές μεταξύ των παραδοσιακών και των νέων μορφών απασχόλησης όσον αφορά:</a:t>
            </a:r>
          </a:p>
          <a:p>
            <a:pPr marL="171450" indent="-171450">
              <a:buFont typeface="Arial" panose="020B0604020202020204" pitchFamily="34" charset="0"/>
              <a:buChar char="•"/>
            </a:pPr>
            <a:r>
              <a:rPr lang="en-US" b="0" i="0" dirty="0"/>
              <a:t>Σχέσεις εργοδότη-εργαζομένου</a:t>
            </a:r>
          </a:p>
          <a:p>
            <a:pPr marL="171450" indent="-171450">
              <a:buFont typeface="Arial" panose="020B0604020202020204" pitchFamily="34" charset="0"/>
              <a:buChar char="•"/>
            </a:pPr>
            <a:r>
              <a:rPr lang="en-US" b="0" i="0" dirty="0"/>
              <a:t>Χρόνος</a:t>
            </a:r>
          </a:p>
          <a:p>
            <a:pPr marL="171450" indent="-171450">
              <a:buFont typeface="Arial" panose="020B0604020202020204" pitchFamily="34" charset="0"/>
              <a:buChar char="•"/>
            </a:pPr>
            <a:r>
              <a:rPr lang="en-US" b="0" i="0" dirty="0"/>
              <a:t>Τόπος</a:t>
            </a:r>
          </a:p>
          <a:p>
            <a:pPr marL="171450" indent="-171450">
              <a:buFont typeface="Arial" panose="020B0604020202020204" pitchFamily="34" charset="0"/>
              <a:buChar char="•"/>
            </a:pPr>
            <a:r>
              <a:rPr lang="en-US" b="0" i="0" dirty="0"/>
              <a:t>Μέσα και εργαλεία</a:t>
            </a:r>
          </a:p>
          <a:p>
            <a:pPr marL="171450" indent="-171450">
              <a:buFont typeface="Arial" panose="020B0604020202020204" pitchFamily="34" charset="0"/>
              <a:buChar char="•"/>
            </a:pPr>
            <a:endParaRPr lang="en-US" b="0" i="0" dirty="0"/>
          </a:p>
          <a:p>
            <a:pPr marL="0" indent="0">
              <a:buFont typeface="Arial" panose="020B0604020202020204" pitchFamily="34" charset="0"/>
              <a:buNone/>
            </a:pPr>
            <a:r>
              <a:rPr lang="en-US" sz="1000" b="0" i="1" baseline="0" dirty="0"/>
              <a:t>Πρόταση για την </a:t>
            </a:r>
            <a:r>
              <a:rPr lang="el-GR" sz="1000" b="0" i="1" baseline="0" dirty="0"/>
              <a:t>ανάπτυξη</a:t>
            </a:r>
            <a:r>
              <a:rPr lang="en-US" sz="1000" b="0" i="1" baseline="0" dirty="0"/>
              <a:t> του θέματος που εξετάζεται στην παρούσα Ενότητα, συνδέοντας το με την εισαγωγή :</a:t>
            </a:r>
          </a:p>
          <a:p>
            <a:pPr marL="0" indent="0">
              <a:buFont typeface="Arial" panose="020B0604020202020204" pitchFamily="34" charset="0"/>
              <a:buNone/>
            </a:pPr>
            <a:endParaRPr lang="en-US" sz="1000" b="0" i="1" baseline="0" dirty="0"/>
          </a:p>
          <a:p>
            <a:pPr marL="0" indent="0">
              <a:buFont typeface="Arial" panose="020B0604020202020204" pitchFamily="34" charset="0"/>
              <a:buNone/>
            </a:pPr>
            <a:r>
              <a:rPr lang="en-US" sz="1000" b="0" i="1" baseline="0" dirty="0"/>
              <a:t>Μπορείτε να αναφέρετε ότι οι παραδοσιακές μορφές απασχόλησης, όπως για παράδειγμα μια τυπική θέση εργασίας </a:t>
            </a:r>
            <a:r>
              <a:rPr lang="el-GR" sz="1000" b="0" i="1" baseline="0" dirty="0"/>
              <a:t>από τις </a:t>
            </a:r>
            <a:r>
              <a:rPr lang="en-US" sz="1000" b="0" i="1" baseline="0" dirty="0"/>
              <a:t>9</a:t>
            </a:r>
            <a:r>
              <a:rPr lang="el-GR" sz="1000" b="0" i="1" baseline="0" dirty="0"/>
              <a:t> έως τις 5</a:t>
            </a:r>
            <a:r>
              <a:rPr lang="en-US" sz="1000" b="0" i="1" baseline="0" dirty="0"/>
              <a:t> με σύμβαση εργασίας ορισμένου χρόνου, </a:t>
            </a:r>
            <a:r>
              <a:rPr lang="el-GR" sz="1000" b="0" i="1" baseline="0" dirty="0"/>
              <a:t>περιλαμβάνει πλέον και </a:t>
            </a:r>
            <a:r>
              <a:rPr lang="en-US" sz="1000" b="0" i="1" baseline="0" dirty="0" err="1"/>
              <a:t>ορισμέν</a:t>
            </a:r>
            <a:r>
              <a:rPr lang="en-US" sz="1000" b="0" i="1" baseline="0" dirty="0"/>
              <a:t>α χαρακτηριστικά που ανήκουν στις νέες, πιο ευέλικτες μορφές απασχόλησης. Αυτό άρχισε να συμβαίνει κατά τη διάρκεια των παρατεταμένων lockdown </a:t>
            </a:r>
            <a:r>
              <a:rPr lang="el-GR" sz="1000" b="0" i="1" baseline="0" dirty="0"/>
              <a:t>το </a:t>
            </a:r>
            <a:r>
              <a:rPr lang="en-US" sz="1000" b="0" i="1" baseline="0" dirty="0"/>
              <a:t>υπ</a:t>
            </a:r>
            <a:r>
              <a:rPr lang="en-US" sz="1000" b="0" i="1" baseline="0" dirty="0" err="1"/>
              <a:t>οχρεωτικό</a:t>
            </a:r>
            <a:r>
              <a:rPr lang="en-US" sz="1000" b="0" i="1" baseline="0" dirty="0"/>
              <a:t> </a:t>
            </a:r>
            <a:r>
              <a:rPr lang="el-GR" sz="1000" b="0" i="1" baseline="0" dirty="0"/>
              <a:t>δηλαδή </a:t>
            </a:r>
            <a:r>
              <a:rPr lang="en-US" sz="1000" b="0" i="1" baseline="0" dirty="0" err="1"/>
              <a:t>μέτρο</a:t>
            </a:r>
            <a:r>
              <a:rPr lang="el-GR" sz="1000" b="0" i="1" baseline="0" dirty="0"/>
              <a:t> κατά την</a:t>
            </a:r>
            <a:r>
              <a:rPr lang="en-US" sz="1000" b="0" i="1" baseline="0" dirty="0"/>
              <a:t> πα</a:t>
            </a:r>
            <a:r>
              <a:rPr lang="en-US" sz="1000" b="0" i="1" baseline="0" dirty="0" err="1"/>
              <a:t>νδημί</a:t>
            </a:r>
            <a:r>
              <a:rPr lang="en-US" sz="1000" b="0" i="1" baseline="0" dirty="0"/>
              <a:t>α</a:t>
            </a:r>
            <a:r>
              <a:rPr lang="el-GR" sz="1000" b="0" i="1" baseline="0" dirty="0"/>
              <a:t> </a:t>
            </a:r>
            <a:r>
              <a:rPr lang="en-US" sz="1000" b="0" i="1" baseline="0" dirty="0"/>
              <a:t>Covid-19</a:t>
            </a:r>
            <a:r>
              <a:rPr lang="el-GR" sz="1000" b="0" i="1" baseline="0" dirty="0"/>
              <a:t> όπου ενισχύθηκε</a:t>
            </a:r>
            <a:r>
              <a:rPr lang="en-US" sz="1000" b="0" i="1" baseline="0" dirty="0"/>
              <a:t> </a:t>
            </a:r>
            <a:r>
              <a:rPr lang="el-GR" sz="1000" b="0" i="1" baseline="0" dirty="0"/>
              <a:t>η </a:t>
            </a:r>
            <a:r>
              <a:rPr lang="en-US" sz="1000" b="0" i="1" baseline="0" dirty="0" err="1"/>
              <a:t>τηλεργ</a:t>
            </a:r>
            <a:r>
              <a:rPr lang="en-US" sz="1000" b="0" i="1" baseline="0" dirty="0"/>
              <a:t>ασία, ακόμη και σε επιχειρήσεις και εταιρείες όπου η τηλεργασία </a:t>
            </a:r>
            <a:r>
              <a:rPr lang="el-GR" sz="1000" b="0" i="1" baseline="0" dirty="0"/>
              <a:t>δεν εφαρμοζόταν καθόλου </a:t>
            </a:r>
            <a:r>
              <a:rPr lang="en-US" sz="1000" b="0" i="1" baseline="0" dirty="0"/>
              <a:t>ή ήταν αδύνατη (π.χ. τραπεζικός τομέας, υπηρεσίες f2f, άμεσες πωλήσεις (αγαθών) κ.λπ.) Ως εκ τούτου, </a:t>
            </a:r>
            <a:r>
              <a:rPr lang="el-GR" sz="1000" b="0" i="1" baseline="0" dirty="0"/>
              <a:t>αποτέλεσε</a:t>
            </a:r>
            <a:r>
              <a:rPr lang="en-US" sz="1000" b="0" i="1" baseline="0" dirty="0"/>
              <a:t> </a:t>
            </a:r>
            <a:r>
              <a:rPr lang="en-US" sz="1000" b="0" i="1" baseline="0" dirty="0" err="1"/>
              <a:t>έν</a:t>
            </a:r>
            <a:r>
              <a:rPr lang="en-US" sz="1000" b="0" i="1" baseline="0" dirty="0"/>
              <a:t>α πείραμα που δοκίμασε τόσο τους εργοδότες όσο και τους εργαζόμενους και άφησε μια σημαντική "κληρονομιά" μετά τη χαλάρωση των μέτρων της πανδημίας. Τα φαινόμενα της “μεγάλης παραίτησης” και της “αθόρυβης παραίτησης” που αναφέρθηκαν στις εισαγωγικές σημειώσεις, συνδέονται άμεσα και με αυτή τη διαδικασία.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6</a:t>
            </a:fld>
            <a:endParaRPr lang="el-GR"/>
          </a:p>
        </p:txBody>
      </p:sp>
    </p:spTree>
    <p:extLst>
      <p:ext uri="{BB962C8B-B14F-4D97-AF65-F5344CB8AC3E}">
        <p14:creationId xmlns:p14="http://schemas.microsoft.com/office/powerpoint/2010/main" val="232889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0" i="0" dirty="0"/>
          </a:p>
          <a:p>
            <a:r>
              <a:rPr lang="en-US" b="0" i="0" dirty="0"/>
              <a:t>Ο π</a:t>
            </a:r>
            <a:r>
              <a:rPr lang="en-US" b="0" i="0" dirty="0" err="1"/>
              <a:t>ίν</a:t>
            </a:r>
            <a:r>
              <a:rPr lang="en-US" b="0" i="0" dirty="0"/>
              <a:t>ακας βοηθά στη συνοπτική παρουσίαση των χαρακτηριστικών των νέων μορφών απασχόλησης </a:t>
            </a:r>
            <a:r>
              <a:rPr lang="el-GR" b="0" i="0" dirty="0"/>
              <a:t>και εντοπίζει τα «νέα» στοιχεία που τις συνοδεύουν</a:t>
            </a:r>
            <a:r>
              <a:rPr lang="en-US" b="0" i="0" dirty="0"/>
              <a:t>. Αναφέρονται στον τόπο, τα μέσα και τα εργαλεία, τα πρότυπα εργασίας, μια</a:t>
            </a:r>
            <a:r>
              <a:rPr lang="el-GR" b="0" i="0" dirty="0"/>
              <a:t>ς</a:t>
            </a:r>
            <a:r>
              <a:rPr lang="el-GR" b="0" i="0" baseline="0" dirty="0"/>
              <a:t> </a:t>
            </a:r>
            <a:r>
              <a:rPr lang="en-US" b="0" i="0" dirty="0" err="1"/>
              <a:t>σχέση</a:t>
            </a:r>
            <a:r>
              <a:rPr lang="el-GR" b="0" i="0" dirty="0"/>
              <a:t>ς</a:t>
            </a:r>
            <a:r>
              <a:rPr lang="el-GR" b="0" i="0" baseline="0" dirty="0"/>
              <a:t> </a:t>
            </a:r>
            <a:r>
              <a:rPr lang="en-US" b="0" i="0" dirty="0"/>
              <a:t>απα</a:t>
            </a:r>
            <a:r>
              <a:rPr lang="en-US" b="0" i="0" dirty="0" err="1"/>
              <a:t>σχόλησης</a:t>
            </a:r>
            <a:r>
              <a:rPr lang="en-US" b="0" i="0" dirty="0"/>
              <a:t>, και </a:t>
            </a:r>
            <a:r>
              <a:rPr lang="en-US" b="0" i="0" dirty="0" err="1"/>
              <a:t>τέλος</a:t>
            </a:r>
            <a:r>
              <a:rPr lang="en-US" b="0" i="0" dirty="0"/>
              <a:t> </a:t>
            </a:r>
            <a:r>
              <a:rPr lang="el-GR" b="0" i="0" dirty="0"/>
              <a:t>περιγράφουν το </a:t>
            </a:r>
            <a:r>
              <a:rPr lang="el-GR" b="0" i="0" dirty="0" err="1"/>
              <a:t>διαφ</a:t>
            </a:r>
            <a:r>
              <a:rPr lang="en-US" b="0" i="0" dirty="0" err="1"/>
              <a:t>ορετικό</a:t>
            </a:r>
            <a:r>
              <a:rPr lang="en-US" b="0" i="0" dirty="0"/>
              <a:t> χαρα</a:t>
            </a:r>
            <a:r>
              <a:rPr lang="en-US" b="0" i="0" dirty="0" err="1"/>
              <a:t>κτήρ</a:t>
            </a:r>
            <a:r>
              <a:rPr lang="en-US" b="0" i="0" dirty="0"/>
              <a:t>α αυτών των μορφών όσον αφορά τη σύνδεσή τους με τη σχετική νομοθεσία στις εργασιακές σχέσεις και την αγορά εργασίας. </a:t>
            </a:r>
          </a:p>
          <a:p>
            <a:endParaRPr lang="en-US" b="0" i="0" dirty="0"/>
          </a:p>
          <a:p>
            <a:endParaRPr lang="en-US" b="1" i="0" dirty="0"/>
          </a:p>
          <a:p>
            <a:r>
              <a:rPr lang="en-US" b="0" i="1" dirty="0"/>
              <a:t>Πρόταση για την </a:t>
            </a:r>
            <a:r>
              <a:rPr lang="el-GR" b="0" i="1" dirty="0"/>
              <a:t>ανάπτυξη</a:t>
            </a:r>
            <a:r>
              <a:rPr lang="el-GR" b="0" i="1" baseline="0" dirty="0"/>
              <a:t> </a:t>
            </a:r>
            <a:r>
              <a:rPr lang="en-US" b="0" i="1" dirty="0"/>
              <a:t>τ</a:t>
            </a:r>
            <a:r>
              <a:rPr lang="el-GR" b="0" i="1" dirty="0"/>
              <a:t>ου</a:t>
            </a:r>
            <a:r>
              <a:rPr lang="el-GR" b="0" i="1" baseline="0" dirty="0"/>
              <a:t> θέματος </a:t>
            </a:r>
            <a:r>
              <a:rPr lang="en-US" b="0" i="1" dirty="0"/>
              <a:t>π</a:t>
            </a:r>
            <a:r>
              <a:rPr lang="en-US" b="0" i="1" dirty="0" err="1"/>
              <a:t>ριν</a:t>
            </a:r>
            <a:r>
              <a:rPr lang="en-US" b="0" i="1" dirty="0"/>
              <a:t> από την έναρξη της παρουσίασης συγκεκριμένων μορφών απασχόλησης</a:t>
            </a:r>
          </a:p>
          <a:p>
            <a:endParaRPr lang="en-US" b="0" i="1" dirty="0"/>
          </a:p>
          <a:p>
            <a:r>
              <a:rPr lang="el-GR" b="0" i="1" dirty="0"/>
              <a:t>Μπορείτε</a:t>
            </a:r>
            <a:r>
              <a:rPr lang="el-GR" b="0" i="1" baseline="0" dirty="0"/>
              <a:t> να ρωτήσετε</a:t>
            </a:r>
            <a:r>
              <a:rPr lang="en-US" b="0" i="1" dirty="0"/>
              <a:t> τους εκπαιδευόμενους σε αυτό το σημείο για πιθανή εργασιακή εμπειρία που μπορεί να έχουν, η οποία περιελάμβανε κάθε είδους απασχόληση </a:t>
            </a:r>
            <a:r>
              <a:rPr lang="el-GR" b="0" i="1" dirty="0"/>
              <a:t>με</a:t>
            </a:r>
            <a:r>
              <a:rPr lang="el-GR" b="0" i="1" baseline="0" dirty="0"/>
              <a:t> τα </a:t>
            </a:r>
            <a:r>
              <a:rPr lang="en-US" b="0" i="1" dirty="0"/>
              <a:t>παραπ</a:t>
            </a:r>
            <a:r>
              <a:rPr lang="en-US" b="0" i="1" dirty="0" err="1"/>
              <a:t>άνω</a:t>
            </a:r>
            <a:r>
              <a:rPr lang="en-US" b="0" i="1" dirty="0"/>
              <a:t> χαρακτηριστικά. Θα μπορούσε να είναι δική τους εμπειρία ή εμπειρία φίλων, γονέων κ.λπ. </a:t>
            </a:r>
          </a:p>
          <a:p>
            <a:endParaRPr lang="en-US" b="0" i="1" dirty="0"/>
          </a:p>
          <a:p>
            <a:r>
              <a:rPr lang="en-US" b="0" i="1" dirty="0"/>
              <a:t>Συζητήστε την εμπειρία τους: Γιατί το έκαναν; (</a:t>
            </a:r>
            <a:r>
              <a:rPr lang="el-GR" b="0" i="1" dirty="0"/>
              <a:t>Π</a:t>
            </a:r>
            <a:r>
              <a:rPr lang="en-US" b="0" i="1" dirty="0" err="1"/>
              <a:t>ροσω</a:t>
            </a:r>
            <a:r>
              <a:rPr lang="en-US" b="0" i="1" dirty="0"/>
              <a:t>πικό ενδιαφέρον; </a:t>
            </a:r>
            <a:r>
              <a:rPr lang="el-GR" b="0" i="1" dirty="0"/>
              <a:t>Α</a:t>
            </a:r>
            <a:r>
              <a:rPr lang="en-US" b="0" i="1" dirty="0" err="1"/>
              <a:t>νάγκη</a:t>
            </a:r>
            <a:r>
              <a:rPr lang="en-US" b="0" i="1" dirty="0"/>
              <a:t> για επιπλέον εισόδημα; </a:t>
            </a:r>
            <a:r>
              <a:rPr lang="el-GR" b="0" i="1" dirty="0"/>
              <a:t>δυσαρέσκεια</a:t>
            </a:r>
            <a:r>
              <a:rPr lang="el-GR" b="0" i="1" baseline="0" dirty="0"/>
              <a:t> προς </a:t>
            </a:r>
            <a:r>
              <a:rPr lang="en-US" b="0" i="1" dirty="0"/>
              <a:t>τα παραδοσιακά πρότυπα εργασίας; Προτίμηση για "εργασία από το σπίτι"; Τι τους </a:t>
            </a:r>
            <a:r>
              <a:rPr lang="el-GR" b="0" i="1" dirty="0"/>
              <a:t>αρέσει</a:t>
            </a:r>
            <a:r>
              <a:rPr lang="en-US" b="0" i="1" dirty="0"/>
              <a:t> και τι δεν </a:t>
            </a:r>
            <a:r>
              <a:rPr lang="en-US" b="0" i="1" dirty="0" err="1"/>
              <a:t>τους</a:t>
            </a:r>
            <a:r>
              <a:rPr lang="en-US" b="0" i="1" dirty="0"/>
              <a:t> </a:t>
            </a:r>
            <a:r>
              <a:rPr lang="el-GR" b="0" i="1" dirty="0"/>
              <a:t>αρέσει</a:t>
            </a:r>
            <a:r>
              <a:rPr lang="en-US" b="0" i="1" dirty="0"/>
              <a:t>;)</a:t>
            </a:r>
          </a:p>
          <a:p>
            <a:endParaRPr lang="en-US" b="0" i="1" dirty="0"/>
          </a:p>
          <a:p>
            <a:r>
              <a:rPr lang="en-US" b="0" i="1" dirty="0"/>
              <a:t>Αυτή η συζήτηση - εάν υπάρχει κάποια εμπειρία εκ μέρους των εκπαιδευομένων - θα </a:t>
            </a:r>
            <a:r>
              <a:rPr lang="el-GR" b="0" i="1" dirty="0"/>
              <a:t>αποτελέσει</a:t>
            </a:r>
            <a:r>
              <a:rPr lang="en-US" b="0" i="1" dirty="0"/>
              <a:t> ένα καλό σημείο σύνδεσης με το υλικό που θα παρουσιαστεί στη συνέχεια.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7</a:t>
            </a:fld>
            <a:endParaRPr lang="el-GR"/>
          </a:p>
        </p:txBody>
      </p:sp>
    </p:spTree>
    <p:extLst>
      <p:ext uri="{BB962C8B-B14F-4D97-AF65-F5344CB8AC3E}">
        <p14:creationId xmlns:p14="http://schemas.microsoft.com/office/powerpoint/2010/main" val="62362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Σημείωση για τον εκπαιδευτή:</a:t>
            </a:r>
          </a:p>
          <a:p>
            <a:endParaRPr lang="en-US" b="1" i="1" dirty="0"/>
          </a:p>
          <a:p>
            <a:r>
              <a:rPr lang="en-US" b="0" i="0" dirty="0"/>
              <a:t>Εδώ δεν χρειάζονται ειδικές πρόσθετες σημειώσεις για τον εκπαιδευτή, καθώς το ίδιο το περιεχόμενο είναι σε μεγάλο βαθμό αυτονόητο. Οι εκπαιδευόμενοι είναι προετοιμασμένοι για το τι ακολουθεί, καθώς και για το τι </a:t>
            </a:r>
            <a:r>
              <a:rPr lang="el-GR" b="0" i="0" dirty="0"/>
              <a:t>θα πρέπει</a:t>
            </a:r>
            <a:r>
              <a:rPr lang="en-US" b="0" i="0" dirty="0"/>
              <a:t> να προσέξουν. Αυτό το επεξηγηματικό μέρος χρησιμεύει ως μικρο-εισαγωγή στο υλικό που ακολουθεί. </a:t>
            </a:r>
          </a:p>
          <a:p>
            <a:endParaRPr lang="en-US" b="0" i="0" dirty="0"/>
          </a:p>
          <a:p>
            <a:r>
              <a:rPr lang="en-US" b="0" i="1" dirty="0"/>
              <a:t>Γενικές πληροφορίες που θα μπορούσατε να δώσετε στους εκπαιδευόμενους σε αυτό το σημείο:</a:t>
            </a:r>
          </a:p>
          <a:p>
            <a:endParaRPr lang="en-US" b="0" i="1" dirty="0"/>
          </a:p>
          <a:p>
            <a:r>
              <a:rPr lang="en-US" b="0" i="1" dirty="0"/>
              <a:t>Οι μορφές απασχόλησης θα παρουσιάζονται κάθε φορά με έναν σύντομο ορισμό, ακολουθούμενο από έναν πίνακα που θα </a:t>
            </a:r>
            <a:r>
              <a:rPr lang="el-GR" b="0" i="1" dirty="0"/>
              <a:t>παρουσιάζει</a:t>
            </a:r>
            <a:r>
              <a:rPr lang="en-US" b="0" i="1" dirty="0"/>
              <a:t> τις θετικές και αρνητικές πτυχές κάθε μορφής απασχόλησης. Τα θετικά και τα αρνητικά δεν ακολουθούν απαραίτητα την ίδια λογική- ωστόσο, στόχος είναι οι εκπαιδευόμενοι να κατανοήσουν τη φύση κάθε μορφής απασχόλησης και, δίνοντας προσοχή στα θετικά και τα αρνητικά, να τα συνδέσουν με τις ακόλουθες πτυχές που σχετίζονται με άλλες πτυχές του οικονομικού αλφαβητισμού, όπως αυτές εξετάζονται στις Ενότητες 1-4. </a:t>
            </a:r>
            <a:r>
              <a:rPr lang="el-GR" b="0" i="1" dirty="0"/>
              <a:t>Παρακάτω</a:t>
            </a:r>
            <a:r>
              <a:rPr lang="el-GR" b="0" i="1" baseline="0" dirty="0"/>
              <a:t> α</a:t>
            </a:r>
            <a:r>
              <a:rPr lang="en-US" b="0" i="1" dirty="0" err="1"/>
              <a:t>κολουθούν</a:t>
            </a:r>
            <a:r>
              <a:rPr lang="en-US" b="0" i="1" dirty="0"/>
              <a:t> ορισμένες συμβουλές που μπορείτε ήδη να μοιραστείτε με τους εκπαιδευόμενούς σας σχετικά με αυτό:</a:t>
            </a:r>
          </a:p>
          <a:p>
            <a:endParaRPr lang="en-US" b="0" i="1" dirty="0"/>
          </a:p>
          <a:p>
            <a:pPr marL="228600" indent="-228600">
              <a:buAutoNum type="alphaLcParenR"/>
            </a:pPr>
            <a:r>
              <a:rPr lang="en-US" b="0" i="1" dirty="0"/>
              <a:t>Οι μη σταθερές συμβάσεις εργασίας που δεν εμπίπτουν σε σαφείς νομοθετικές ή άλλες ρυθμίσεις συνήθως δεν γίνονται δεκτές </a:t>
            </a:r>
            <a:r>
              <a:rPr lang="el-GR" b="0" i="1" dirty="0"/>
              <a:t>εύκολα </a:t>
            </a:r>
            <a:r>
              <a:rPr lang="en-US" b="0" i="1" dirty="0"/>
              <a:t>από τις τράπεζες, για παράδειγμα εάν σκέφτεστε να υποβάλετε αίτηση για δάνειο.</a:t>
            </a:r>
          </a:p>
          <a:p>
            <a:pPr marL="228600" indent="-228600">
              <a:buAutoNum type="alphaLcParenR"/>
            </a:pPr>
            <a:r>
              <a:rPr lang="en-US" b="0" i="1" dirty="0"/>
              <a:t>Οποιαδήποτε μορφή εισοδήματος που δεν είναι σταθερή ως προς το ύψος ή τη συχνότητα καθιστά τον προγραμματισμό των προσωπικών οικονομικών πιο δύσκολο και απαιτητικό, ιδίως μεσοπρόθεσμα και μακροπρόθεσμα.</a:t>
            </a:r>
          </a:p>
          <a:p>
            <a:pPr marL="228600" indent="-228600">
              <a:buAutoNum type="alphaLcParenR"/>
            </a:pPr>
            <a:r>
              <a:rPr lang="en-US" b="0" i="1" dirty="0"/>
              <a:t>Οι ευέλικτες μορφές απασχόλησης όσον αφορά το χώρο εργασίας και το χρόνο είναι βολικές για ορισμένους τομείς της καθημερινής ζωής (π.χ. η ευελιξία της εργασίας από το σπίτι μπορεί να είναι βολική για την ανατροφή των παιδιών), αλλά ταυτόχρονα μπορεί να θολώσουν τα όρια μεταξύ του χρόνου εργασίας και του ελεύθερου χρόνου.</a:t>
            </a:r>
          </a:p>
          <a:p>
            <a:pPr marL="228600" indent="-228600">
              <a:buAutoNum type="alphaLcParenR"/>
            </a:pPr>
            <a:r>
              <a:rPr lang="en-US" b="0" i="1" dirty="0"/>
              <a:t>Ορισμένες από τις νέες μορφές απασχόλησης, όπως παρουσιάζονται, μπορούν να συνδυαστούν με τις παραδοσιακές θέσεις πλήρους απασχόλησης. Ωστόσο, πρέπει να ληφθούν υπόψη δύο πράγματα. Το πρώτο α</a:t>
            </a:r>
            <a:r>
              <a:rPr lang="en-US" b="0" i="1" dirty="0" err="1"/>
              <a:t>φορά</a:t>
            </a:r>
            <a:r>
              <a:rPr lang="en-US" b="0" i="1" dirty="0"/>
              <a:t> </a:t>
            </a:r>
            <a:r>
              <a:rPr lang="el-GR" b="0" i="1" dirty="0"/>
              <a:t>σ</a:t>
            </a:r>
            <a:r>
              <a:rPr lang="en-US" b="0" i="1" dirty="0" err="1"/>
              <a:t>την</a:t>
            </a:r>
            <a:r>
              <a:rPr lang="en-US" b="0" i="1" dirty="0"/>
              <a:t> πιθανή στρέβλωση της σχέσης με τον εργοδότη της πλήρους απασχόλησης (δηλ. η παράλληλη δραστηριότητα θα μπορούσε να είναι με έναν ή περισσότερους τρόπους άμεσα ανταγωνιστική με τη δραστηριότητα της πλήρους απασχόλησης ή ο εργοδότης θα μπορούσε να θεωρήσει ότι η παράλληλη δραστηριότητα αφαιρεί ενέργεια από τον εργαζόμενο την οποία θα μπορούσε να επενδύσει στην επιχείρησή του. Το </a:t>
            </a:r>
            <a:r>
              <a:rPr lang="en-US" b="0" i="1" dirty="0" err="1"/>
              <a:t>δεύτερο</a:t>
            </a:r>
            <a:r>
              <a:rPr lang="en-US" b="0" i="1" dirty="0"/>
              <a:t> </a:t>
            </a:r>
            <a:r>
              <a:rPr lang="el-GR" b="0" i="1" dirty="0"/>
              <a:t>σημείο</a:t>
            </a:r>
            <a:r>
              <a:rPr lang="en-US" b="0" i="1" dirty="0"/>
              <a:t> είναι ότι πριν από την έναρξη μιας παράλληλης δραστηριότητας πέραν της πλήρους απασχόλησης, θα πρέπει να διερευνηθούν οι ειδικοί φορολογικοί κανονισμοί της χώρας, κατά προτίμηση με τη βοήθεια ενός έμπειρου λογιστή. Το θέμα μπορεί να είναι ακόμη πιο περίπλοκο, στις περιπτώσεις που η παράλληλη δραστηριότητα είναι μια </a:t>
            </a:r>
            <a:r>
              <a:rPr lang="el-GR" b="0" i="1" dirty="0" err="1"/>
              <a:t>διαδυκτιακή</a:t>
            </a:r>
            <a:r>
              <a:rPr lang="en-US" b="0" i="1" dirty="0"/>
              <a:t> δραστηριότητα, όπου το εισόδημα που πρέπει να δηλωθεί και ο τρόπος που πρέπει να δηλωθεί διαφέρει από χώρα σε χώρα. </a:t>
            </a:r>
          </a:p>
          <a:p>
            <a:pPr marL="228600" indent="-228600">
              <a:buAutoNum type="alphaLcParenR"/>
            </a:pPr>
            <a:r>
              <a:rPr lang="en-US" b="0" i="1" dirty="0"/>
              <a:t>Σε όλες σχεδόν τις νέες μορφές απασχόλησης, όποιος ενδιαφέρεται να ασχοληθεί, θα πρέπει να διερευνήσει τον τρόπο με τον οποίο ο χρόνος εργασίας υπολογίζεται ως χρόνος συνταξιοδότησης. Όπως και στο σημείο δ), θα πρέπει να διερευνηθούν οι εθνικές νομοθεσίες, ιδίως όταν εμπλέκονται χώρες εκτός ΕΕ (δηλ. "εργοδότες"), ή όταν οι πληρωμές για την εργασία που γίνεται γίνονται σε νόμισμα διαφορετικό από το ευρώ ή/και σε τραπεζικό λογαριασμό που ανοίγεται για το λόγο αυτό σε άλλη χώρα, και ειδικά στις περιπτώσεις χώρας εκτός ΕΕ.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8</a:t>
            </a:fld>
            <a:endParaRPr lang="el-GR"/>
          </a:p>
        </p:txBody>
      </p:sp>
    </p:spTree>
    <p:extLst>
      <p:ext uri="{BB962C8B-B14F-4D97-AF65-F5344CB8AC3E}">
        <p14:creationId xmlns:p14="http://schemas.microsoft.com/office/powerpoint/2010/main" val="3354897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n-US" b="0" i="0" dirty="0"/>
              <a:t>Ο </a:t>
            </a:r>
            <a:r>
              <a:rPr lang="en-US" b="0" i="0" dirty="0" err="1"/>
              <a:t>χάρτης</a:t>
            </a:r>
            <a:r>
              <a:rPr lang="en-US" b="0" i="0" dirty="0"/>
              <a:t> </a:t>
            </a:r>
            <a:r>
              <a:rPr lang="el-GR" b="0" i="0" dirty="0"/>
              <a:t>παρουσιάζει</a:t>
            </a:r>
            <a:r>
              <a:rPr lang="en-US" b="0" i="0" dirty="0"/>
              <a:t> την </a:t>
            </a:r>
            <a:r>
              <a:rPr lang="en-US" b="0" i="0" dirty="0" err="1"/>
              <a:t>εμφάνιση</a:t>
            </a:r>
            <a:r>
              <a:rPr lang="en-US" b="0" i="0" dirty="0"/>
              <a:t> </a:t>
            </a:r>
            <a:r>
              <a:rPr lang="el-GR" b="0" i="0" dirty="0"/>
              <a:t>αλλά </a:t>
            </a:r>
            <a:r>
              <a:rPr lang="en-US" b="0" i="0" dirty="0"/>
              <a:t>και την απουσία νέων μορφών απασχόλησης σε διάφορες χώρες της ΕΕ. Εξηγήστε ότι από τις 9 μορφές, θα διερευνηθούν οι 5, καθώς είναι σε σύγκριση με τις υπόλοιπες πιο σχετικές με τις χώρες που συμμετέχουν στο έργο, και υπάρχουν στις περισσότερες χώρες της ΕΕ, γεγονός που παρουσιάζει ενδιαφέρον, δεδομένου ότι οι νέες μορφές απασχόλησης έχουν τις περισσότερες φορές την εξ αποστάσεως εργασία ως ενσωματωμένο χαρακτηριστικό. </a:t>
            </a:r>
            <a:endParaRPr lang="el-GR" b="0" i="0" dirty="0"/>
          </a:p>
          <a:p>
            <a:r>
              <a:rPr lang="en-US" b="0" i="0" dirty="0" err="1"/>
              <a:t>Οι</a:t>
            </a:r>
            <a:r>
              <a:rPr lang="en-US" b="0" i="0" dirty="0"/>
              <a:t> πέντε αυτές μορφές είναι οι ακόλουθες:</a:t>
            </a:r>
          </a:p>
          <a:p>
            <a:pPr marL="171450" indent="-171450">
              <a:buFont typeface="Arial" panose="020B0604020202020204" pitchFamily="34" charset="0"/>
              <a:buChar char="•"/>
            </a:pPr>
            <a:r>
              <a:rPr lang="en-US" b="0" i="0" dirty="0"/>
              <a:t>Εργασία με χρήση ΤΠΕ</a:t>
            </a:r>
          </a:p>
          <a:p>
            <a:pPr marL="171450" indent="-171450">
              <a:buFont typeface="Arial" panose="020B0604020202020204" pitchFamily="34" charset="0"/>
              <a:buChar char="•"/>
            </a:pPr>
            <a:r>
              <a:rPr lang="en-US" b="0" i="0" dirty="0"/>
              <a:t>Εργασία πλατφόρμας</a:t>
            </a:r>
          </a:p>
          <a:p>
            <a:pPr marL="171450" indent="-171450">
              <a:buFont typeface="Arial" panose="020B0604020202020204" pitchFamily="34" charset="0"/>
              <a:buChar char="•"/>
            </a:pPr>
            <a:r>
              <a:rPr lang="en-US" b="0" i="0" dirty="0"/>
              <a:t>Περιστασιακή εργασία</a:t>
            </a:r>
          </a:p>
          <a:p>
            <a:pPr marL="171450" indent="-171450">
              <a:buFont typeface="Arial" panose="020B0604020202020204" pitchFamily="34" charset="0"/>
              <a:buChar char="•"/>
            </a:pPr>
            <a:r>
              <a:rPr lang="en-US" b="0" i="0" dirty="0"/>
              <a:t>Επιμερισμός θέσεων εργασίας</a:t>
            </a:r>
          </a:p>
          <a:p>
            <a:pPr marL="171450" indent="-171450">
              <a:buFont typeface="Arial" panose="020B0604020202020204" pitchFamily="34" charset="0"/>
              <a:buChar char="•"/>
            </a:pPr>
            <a:r>
              <a:rPr lang="en-US" b="0" i="0" dirty="0"/>
              <a:t>Συνεργασία</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9</a:t>
            </a:fld>
            <a:endParaRPr lang="el-GR"/>
          </a:p>
        </p:txBody>
      </p:sp>
    </p:spTree>
    <p:extLst>
      <p:ext uri="{BB962C8B-B14F-4D97-AF65-F5344CB8AC3E}">
        <p14:creationId xmlns:p14="http://schemas.microsoft.com/office/powerpoint/2010/main" val="116547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Σημειώσεις για τον εκπαιδευτή:</a:t>
            </a:r>
          </a:p>
          <a:p>
            <a:endParaRPr lang="en-US" b="1" i="1" dirty="0"/>
          </a:p>
          <a:p>
            <a:r>
              <a:rPr lang="el-GR" b="0" i="0" dirty="0"/>
              <a:t>Από</a:t>
            </a:r>
            <a:r>
              <a:rPr lang="el-GR" b="0" i="0" baseline="0" dirty="0"/>
              <a:t> εδώ</a:t>
            </a:r>
            <a:r>
              <a:rPr lang="en-US" b="0" i="0" dirty="0"/>
              <a:t> αρχίζει η παρουσίαση των πέντε μορφών απασχόλησης. </a:t>
            </a:r>
            <a:r>
              <a:rPr lang="en-US" b="0" i="0" dirty="0" err="1"/>
              <a:t>Κάθε</a:t>
            </a:r>
            <a:r>
              <a:rPr lang="en-US" b="0" i="0" dirty="0"/>
              <a:t> </a:t>
            </a:r>
            <a:r>
              <a:rPr lang="el-GR" b="0" i="0" dirty="0"/>
              <a:t>μορφή</a:t>
            </a:r>
            <a:r>
              <a:rPr lang="en-US" b="0" i="0" dirty="0"/>
              <a:t> απασχόλησης θα ακολουθεί το ίδιο μοτίβο παρουσίασης. Πρώτα ένας σύντομος ορισμός και στη συνέχεια ένας πίνακας που παρουσιάζει τις κύριες θετικές και αρνητικές πτυχές κάθε μορφής απασχόλησης. </a:t>
            </a:r>
          </a:p>
          <a:p>
            <a:endParaRPr lang="en-US" b="0" i="1" dirty="0"/>
          </a:p>
          <a:p>
            <a:r>
              <a:rPr lang="el-GR" b="0" i="1" dirty="0"/>
              <a:t>Περιγραφή </a:t>
            </a:r>
            <a:r>
              <a:rPr lang="en-US" b="0" i="1" dirty="0"/>
              <a:t>απα</a:t>
            </a:r>
            <a:r>
              <a:rPr lang="en-US" b="0" i="1" dirty="0" err="1"/>
              <a:t>σχόλησης</a:t>
            </a:r>
            <a:r>
              <a:rPr lang="en-US" b="0" i="1" dirty="0"/>
              <a:t> 1. </a:t>
            </a:r>
            <a:r>
              <a:rPr lang="en-US" b="0" i="1" dirty="0" err="1"/>
              <a:t>εργ</a:t>
            </a:r>
            <a:r>
              <a:rPr lang="en-US" b="0" i="1" dirty="0"/>
              <a:t>ασία με χρήση ΤΠΕ - Ορισμός / Τι είναι αυτό που αφορά</a:t>
            </a:r>
          </a:p>
          <a:p>
            <a:r>
              <a:rPr lang="en-US" b="0" i="1" dirty="0"/>
              <a:t>Ορισμένα στοιχεία ειδικού ενδιαφέροντος που θα μπορούσε να τονίσει ο εκπαιδευτής:</a:t>
            </a:r>
          </a:p>
          <a:p>
            <a:endParaRPr lang="en-US" b="0" i="1" dirty="0"/>
          </a:p>
          <a:p>
            <a:pPr marL="171450" indent="-171450">
              <a:buFont typeface="Arial" panose="020B0604020202020204" pitchFamily="34" charset="0"/>
              <a:buChar char="•"/>
            </a:pPr>
            <a:r>
              <a:rPr lang="en-US" b="0" i="1" dirty="0"/>
              <a:t>Οι νέοι έως 30 ετών είναι τις περισσότερες φορές περιστασιακά εργαζόμενοι και όχι πλήρους απασχόλησης. </a:t>
            </a:r>
          </a:p>
          <a:p>
            <a:pPr marL="171450" indent="-171450">
              <a:buFont typeface="Arial" panose="020B0604020202020204" pitchFamily="34" charset="0"/>
              <a:buChar char="•"/>
            </a:pPr>
            <a:r>
              <a:rPr lang="en-US" b="0" i="1" dirty="0"/>
              <a:t>Η κινητικότητα είναι το βασικό χαρακτηριστικό της εργασίας που υποστηρίζεται από τις ΤΠΕ</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10</a:t>
            </a:fld>
            <a:endParaRPr lang="el-GR"/>
          </a:p>
        </p:txBody>
      </p:sp>
    </p:spTree>
    <p:extLst>
      <p:ext uri="{BB962C8B-B14F-4D97-AF65-F5344CB8AC3E}">
        <p14:creationId xmlns:p14="http://schemas.microsoft.com/office/powerpoint/2010/main" val="11594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1/06/2023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a:t>
            </a:fld>
            <a:endParaRPr lang="en-AU"/>
          </a:p>
        </p:txBody>
      </p:sp>
    </p:spTree>
    <p:extLst>
      <p:ext uri="{BB962C8B-B14F-4D97-AF65-F5344CB8AC3E}">
        <p14:creationId xmlns:p14="http://schemas.microsoft.com/office/powerpoint/2010/main" val="233737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1/06/2023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a:t>
            </a:fld>
            <a:endParaRPr lang="en-AU"/>
          </a:p>
        </p:txBody>
      </p:sp>
    </p:spTree>
    <p:extLst>
      <p:ext uri="{BB962C8B-B14F-4D97-AF65-F5344CB8AC3E}">
        <p14:creationId xmlns:p14="http://schemas.microsoft.com/office/powerpoint/2010/main" val="254312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1/06/2023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a:t>
            </a:fld>
            <a:endParaRPr lang="en-AU"/>
          </a:p>
        </p:txBody>
      </p:sp>
    </p:spTree>
    <p:extLst>
      <p:ext uri="{BB962C8B-B14F-4D97-AF65-F5344CB8AC3E}">
        <p14:creationId xmlns:p14="http://schemas.microsoft.com/office/powerpoint/2010/main" val="2237415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1/06/2023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a:t>
            </a:fld>
            <a:endParaRPr lang="en-AU"/>
          </a:p>
        </p:txBody>
      </p:sp>
    </p:spTree>
    <p:extLst>
      <p:ext uri="{BB962C8B-B14F-4D97-AF65-F5344CB8AC3E}">
        <p14:creationId xmlns:p14="http://schemas.microsoft.com/office/powerpoint/2010/main" val="3246841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1/06/2023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a:t>
            </a:fld>
            <a:endParaRPr lang="en-AU"/>
          </a:p>
        </p:txBody>
      </p:sp>
    </p:spTree>
    <p:extLst>
      <p:ext uri="{BB962C8B-B14F-4D97-AF65-F5344CB8AC3E}">
        <p14:creationId xmlns:p14="http://schemas.microsoft.com/office/powerpoint/2010/main" val="169084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1/06/2023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a:t>
            </a:fld>
            <a:endParaRPr lang="en-AU"/>
          </a:p>
        </p:txBody>
      </p:sp>
    </p:spTree>
    <p:extLst>
      <p:ext uri="{BB962C8B-B14F-4D97-AF65-F5344CB8AC3E}">
        <p14:creationId xmlns:p14="http://schemas.microsoft.com/office/powerpoint/2010/main" val="530883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1/06/2023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a:t>
            </a:fld>
            <a:endParaRPr lang="en-AU"/>
          </a:p>
        </p:txBody>
      </p:sp>
    </p:spTree>
    <p:extLst>
      <p:ext uri="{BB962C8B-B14F-4D97-AF65-F5344CB8AC3E}">
        <p14:creationId xmlns:p14="http://schemas.microsoft.com/office/powerpoint/2010/main" val="119968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1/06/2023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a:t>
            </a:fld>
            <a:endParaRPr lang="en-AU"/>
          </a:p>
        </p:txBody>
      </p:sp>
    </p:spTree>
    <p:extLst>
      <p:ext uri="{BB962C8B-B14F-4D97-AF65-F5344CB8AC3E}">
        <p14:creationId xmlns:p14="http://schemas.microsoft.com/office/powerpoint/2010/main" val="63847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1/06/2023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a:t>
            </a:fld>
            <a:endParaRPr lang="en-AU"/>
          </a:p>
        </p:txBody>
      </p:sp>
    </p:spTree>
    <p:extLst>
      <p:ext uri="{BB962C8B-B14F-4D97-AF65-F5344CB8AC3E}">
        <p14:creationId xmlns:p14="http://schemas.microsoft.com/office/powerpoint/2010/main" val="1285007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1/06/2023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a:t>
            </a:fld>
            <a:endParaRPr lang="en-AU"/>
          </a:p>
        </p:txBody>
      </p:sp>
    </p:spTree>
    <p:extLst>
      <p:ext uri="{BB962C8B-B14F-4D97-AF65-F5344CB8AC3E}">
        <p14:creationId xmlns:p14="http://schemas.microsoft.com/office/powerpoint/2010/main" val="3679885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1/06/2023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a:t>
            </a:fld>
            <a:endParaRPr lang="en-AU"/>
          </a:p>
        </p:txBody>
      </p:sp>
    </p:spTree>
    <p:extLst>
      <p:ext uri="{BB962C8B-B14F-4D97-AF65-F5344CB8AC3E}">
        <p14:creationId xmlns:p14="http://schemas.microsoft.com/office/powerpoint/2010/main" val="59331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1/6/2023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1/6/2023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1/6/2023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1/6/2023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1/6/2023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1/6/2023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Κάντε κλικ για να επεξεργαστείτε το στυλ του κύριου τίτλου</a:t>
            </a:r>
            <a:endParaRPr lang="en-AU"/>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Κάντε κλικ για να επεξεργαστείτε τα στυλ κύριου κειμένου</a:t>
            </a:r>
          </a:p>
          <a:p>
            <a:pPr lvl="1"/>
            <a:r>
              <a:rPr lang="en-US"/>
              <a:t>Δεύτερο επίπεδο</a:t>
            </a:r>
          </a:p>
          <a:p>
            <a:pPr lvl="2"/>
            <a:r>
              <a:rPr lang="en-US"/>
              <a:t>Τρίτο επίπεδο</a:t>
            </a:r>
          </a:p>
          <a:p>
            <a:pPr lvl="3"/>
            <a:r>
              <a:rPr lang="en-US"/>
              <a:t>Τέταρτο επίπεδο</a:t>
            </a:r>
          </a:p>
          <a:p>
            <a:pPr lvl="4"/>
            <a:r>
              <a:rPr lang="en-US"/>
              <a:t>Πέμπτο επίπεδο</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09776A25-9BB3-4F0F-AC34-3943AB32122F}" type="datetimeFigureOut">
              <a:rPr lang="en-AU"/>
              <a:t>1/06/2023</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0AAB79E4-85D4-4C2B-995D-78D62893DB18}" type="slidenum">
              <a:rPr lang="en-AU"/>
              <a:t>‹#›</a:t>
            </a:fld>
            <a:endParaRPr lang="en-AU"/>
          </a:p>
        </p:txBody>
      </p:sp>
    </p:spTree>
    <p:extLst>
      <p:ext uri="{BB962C8B-B14F-4D97-AF65-F5344CB8AC3E}">
        <p14:creationId xmlns:p14="http://schemas.microsoft.com/office/powerpoint/2010/main" val="2888767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hyperlink" Target="http://www.businessmodelgeneration.com/"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773EFA4-90BF-45EC-94D7-96F9AEC03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047750"/>
            <a:ext cx="8166100" cy="3754874"/>
          </a:xfrm>
          <a:prstGeom prst="rect">
            <a:avLst/>
          </a:prstGeom>
          <a:noFill/>
        </p:spPr>
        <p:txBody>
          <a:bodyPr wrap="square" rtlCol="0">
            <a:spAutoFit/>
          </a:bodyPr>
          <a:lstStyle/>
          <a:p>
            <a:r>
              <a:rPr lang="en-US" sz="1800" b="1" dirty="0"/>
              <a:t>5.1 Οικονομικός αλφαβητισμός για το νέο τοπίο της απασχόλησης</a:t>
            </a:r>
          </a:p>
          <a:p>
            <a:r>
              <a:rPr lang="en-US" sz="1800" dirty="0"/>
              <a:t> </a:t>
            </a:r>
          </a:p>
          <a:p>
            <a:r>
              <a:rPr lang="en-US" sz="1600" i="1" dirty="0"/>
              <a:t>5.1.1 </a:t>
            </a:r>
            <a:r>
              <a:rPr lang="en-US" sz="1600" i="1" dirty="0" err="1"/>
              <a:t>Νέ</a:t>
            </a:r>
            <a:r>
              <a:rPr lang="en-US" sz="1600" i="1" dirty="0"/>
              <a:t>α </a:t>
            </a:r>
            <a:r>
              <a:rPr lang="el-GR" sz="1600" i="1" dirty="0"/>
              <a:t>μοντέλα</a:t>
            </a:r>
            <a:r>
              <a:rPr lang="en-US" sz="1600" i="1" dirty="0"/>
              <a:t> απασχόλησης</a:t>
            </a:r>
          </a:p>
          <a:p>
            <a:r>
              <a:rPr lang="en-US" sz="1400" i="1" dirty="0"/>
              <a:t>Στον πίνακα μπορείτε να δείτε 9 μορφές απασχόλησης. Θα παρουσιάσουμε ωστόσο τις πέντε επικρατέστερες, με μια σύντομη αναφορά στις υπόλοιπες τέσσερις, ώστε να έχετε μια βασική κατανόηση περί τίνος πρόκειται. </a:t>
            </a:r>
          </a:p>
          <a:p>
            <a:endParaRPr lang="en-US" sz="1400" i="1" dirty="0"/>
          </a:p>
          <a:p>
            <a:pPr marL="342900" indent="-342900">
              <a:buAutoNum type="arabicPeriod"/>
            </a:pPr>
            <a:r>
              <a:rPr lang="el-GR" b="1" dirty="0"/>
              <a:t>Ε</a:t>
            </a:r>
            <a:r>
              <a:rPr lang="en-US" b="1" dirty="0" err="1"/>
              <a:t>ργ</a:t>
            </a:r>
            <a:r>
              <a:rPr lang="en-US" b="1" dirty="0"/>
              <a:t>ασία με χρήση ΤΠΕ</a:t>
            </a:r>
          </a:p>
          <a:p>
            <a:r>
              <a:rPr lang="en-US" sz="1800" b="0" i="0" u="none" strike="noStrike" baseline="0" dirty="0">
                <a:solidFill>
                  <a:srgbClr val="000000"/>
                </a:solidFill>
                <a:latin typeface="Source Sans Pro" panose="020B0503030403020204" pitchFamily="34" charset="0"/>
              </a:rPr>
              <a:t>Η </a:t>
            </a:r>
            <a:r>
              <a:rPr lang="en-US" sz="1800" b="0" i="0" u="none" strike="noStrike" baseline="0" dirty="0" err="1">
                <a:solidFill>
                  <a:srgbClr val="000000"/>
                </a:solidFill>
                <a:latin typeface="Source Sans Pro" panose="020B0503030403020204" pitchFamily="34" charset="0"/>
              </a:rPr>
              <a:t>εργ</a:t>
            </a:r>
            <a:r>
              <a:rPr lang="en-US" sz="1800" b="0" i="0" u="none" strike="noStrike" baseline="0" dirty="0">
                <a:solidFill>
                  <a:srgbClr val="000000"/>
                </a:solidFill>
                <a:latin typeface="Source Sans Pro" panose="020B0503030403020204" pitchFamily="34" charset="0"/>
              </a:rPr>
              <a:t>ασία με χρήση ΤΠΕ περιλαμβάνει έναν εργαζόμενο ως μισθωτό ή αυτοαπασχολούμενο που εργάζεται από διάφορες τοποθεσίες με τη βοήθεια της τεχνολογίας (Η/Υ, φορητός υπολογιστής, κινητές συσκευές). Μπορεί να είναι περιστασιακή ή πλήρως κινητή. Οι νέοι εργαζόμενοι είναι η πιο αντιπροσωπευτική ηλικιακή ομάδα των περιστασιακών κινητών εργαζομένων με χρήση ΤΠΕ, ενώ οι αυτοαπασχολούμενοι και οι πλήρως κινητοί εργαζόμενοι είναι κυρίως άτομα ηλικίας άνω των 35 ετών.  </a:t>
            </a:r>
            <a:endParaRPr lang="en-US" b="1" dirty="0"/>
          </a:p>
        </p:txBody>
      </p:sp>
    </p:spTree>
    <p:extLst>
      <p:ext uri="{BB962C8B-B14F-4D97-AF65-F5344CB8AC3E}">
        <p14:creationId xmlns:p14="http://schemas.microsoft.com/office/powerpoint/2010/main" val="303022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6" y="1076242"/>
            <a:ext cx="8166100" cy="1231106"/>
          </a:xfrm>
          <a:prstGeom prst="rect">
            <a:avLst/>
          </a:prstGeom>
          <a:noFill/>
        </p:spPr>
        <p:txBody>
          <a:bodyPr wrap="square" rtlCol="0">
            <a:spAutoFit/>
          </a:bodyPr>
          <a:lstStyle/>
          <a:p>
            <a:pPr lvl="0" algn="ctr"/>
            <a:r>
              <a:rPr lang="en-US" sz="1400" b="1" dirty="0"/>
              <a:t>Θετικά και αρνητικά</a:t>
            </a:r>
          </a:p>
          <a:p>
            <a:pPr lvl="0" algn="ctr"/>
            <a:endParaRPr lang="en-US" sz="1400" b="1" dirty="0">
              <a:solidFill>
                <a:schemeClr val="accent1"/>
              </a:solidFill>
            </a:endParaRPr>
          </a:p>
          <a:p>
            <a:pPr lvl="0" algn="ctr"/>
            <a:endParaRPr lang="en-US" sz="1400" b="1" dirty="0">
              <a:solidFill>
                <a:schemeClr val="accent1"/>
              </a:solidFill>
            </a:endParaRPr>
          </a:p>
          <a:p>
            <a:endParaRPr lang="en-US" sz="1400" b="1" dirty="0">
              <a:solidFill>
                <a:schemeClr val="accent1"/>
              </a:solidFill>
            </a:endParaRPr>
          </a:p>
          <a:p>
            <a:endParaRPr lang="en-US" b="1" dirty="0">
              <a:solidFill>
                <a:srgbClr val="0070C0"/>
              </a:solidFill>
            </a:endParaRPr>
          </a:p>
        </p:txBody>
      </p:sp>
      <p:graphicFrame>
        <p:nvGraphicFramePr>
          <p:cNvPr id="6" name="Πίνακας 6">
            <a:extLst>
              <a:ext uri="{FF2B5EF4-FFF2-40B4-BE49-F238E27FC236}">
                <a16:creationId xmlns:a16="http://schemas.microsoft.com/office/drawing/2014/main" id="{513D0ADB-8BB1-241F-0AB5-371BBC9CD798}"/>
              </a:ext>
            </a:extLst>
          </p:cNvPr>
          <p:cNvGraphicFramePr>
            <a:graphicFrameLocks noGrp="1"/>
          </p:cNvGraphicFramePr>
          <p:nvPr>
            <p:extLst>
              <p:ext uri="{D42A27DB-BD31-4B8C-83A1-F6EECF244321}">
                <p14:modId xmlns:p14="http://schemas.microsoft.com/office/powerpoint/2010/main" val="2373119376"/>
              </p:ext>
            </p:extLst>
          </p:nvPr>
        </p:nvGraphicFramePr>
        <p:xfrm>
          <a:off x="1670304" y="1856486"/>
          <a:ext cx="6096000" cy="2621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363842190"/>
                    </a:ext>
                  </a:extLst>
                </a:gridCol>
                <a:gridCol w="3048000">
                  <a:extLst>
                    <a:ext uri="{9D8B030D-6E8A-4147-A177-3AD203B41FA5}">
                      <a16:colId xmlns:a16="http://schemas.microsoft.com/office/drawing/2014/main" val="2130509801"/>
                    </a:ext>
                  </a:extLst>
                </a:gridCol>
              </a:tblGrid>
              <a:tr h="370840">
                <a:tc>
                  <a:txBody>
                    <a:bodyPr/>
                    <a:lstStyle/>
                    <a:p>
                      <a:pPr algn="ctr"/>
                      <a:r>
                        <a:rPr lang="en-US" dirty="0"/>
                        <a:t>Θετικά</a:t>
                      </a:r>
                      <a:endParaRPr lang="el-GR" dirty="0"/>
                    </a:p>
                  </a:txBody>
                  <a:tcPr/>
                </a:tc>
                <a:tc>
                  <a:txBody>
                    <a:bodyPr/>
                    <a:lstStyle/>
                    <a:p>
                      <a:pPr algn="ctr"/>
                      <a:r>
                        <a:rPr lang="en-US" dirty="0"/>
                        <a:t>Αρνητικά</a:t>
                      </a:r>
                      <a:endParaRPr lang="el-GR" dirty="0"/>
                    </a:p>
                  </a:txBody>
                  <a:tcPr/>
                </a:tc>
                <a:extLst>
                  <a:ext uri="{0D108BD9-81ED-4DB2-BD59-A6C34878D82A}">
                    <a16:rowId xmlns:a16="http://schemas.microsoft.com/office/drawing/2014/main" val="392671312"/>
                  </a:ext>
                </a:extLst>
              </a:tr>
              <a:tr h="370840">
                <a:tc>
                  <a:txBody>
                    <a:bodyPr/>
                    <a:lstStyle/>
                    <a:p>
                      <a:r>
                        <a:rPr lang="en-US" dirty="0"/>
                        <a:t>Ευελιξία, αυτονομία</a:t>
                      </a:r>
                      <a:endParaRPr lang="el-GR" dirty="0"/>
                    </a:p>
                  </a:txBody>
                  <a:tcPr/>
                </a:tc>
                <a:tc>
                  <a:txBody>
                    <a:bodyPr/>
                    <a:lstStyle/>
                    <a:p>
                      <a:r>
                        <a:rPr lang="en-US" dirty="0"/>
                        <a:t>Ένταση εργασίας</a:t>
                      </a:r>
                      <a:endParaRPr lang="el-GR" dirty="0"/>
                    </a:p>
                  </a:txBody>
                  <a:tcPr/>
                </a:tc>
                <a:extLst>
                  <a:ext uri="{0D108BD9-81ED-4DB2-BD59-A6C34878D82A}">
                    <a16:rowId xmlns:a16="http://schemas.microsoft.com/office/drawing/2014/main" val="1040318801"/>
                  </a:ext>
                </a:extLst>
              </a:tr>
              <a:tr h="474218">
                <a:tc>
                  <a:txBody>
                    <a:bodyPr/>
                    <a:lstStyle/>
                    <a:p>
                      <a:r>
                        <a:rPr lang="en-US" dirty="0"/>
                        <a:t>Ισορροπία μεταξύ επαγγελματικής και προσωπικής ζωής</a:t>
                      </a:r>
                      <a:endParaRPr lang="el-GR" dirty="0"/>
                    </a:p>
                  </a:txBody>
                  <a:tcPr/>
                </a:tc>
                <a:tc>
                  <a:txBody>
                    <a:bodyPr/>
                    <a:lstStyle/>
                    <a:p>
                      <a:r>
                        <a:rPr lang="en-US" dirty="0"/>
                        <a:t>Απεριόριστη εργασία, 24/7</a:t>
                      </a:r>
                      <a:endParaRPr lang="el-GR" dirty="0"/>
                    </a:p>
                  </a:txBody>
                  <a:tcPr/>
                </a:tc>
                <a:extLst>
                  <a:ext uri="{0D108BD9-81ED-4DB2-BD59-A6C34878D82A}">
                    <a16:rowId xmlns:a16="http://schemas.microsoft.com/office/drawing/2014/main" val="4127313951"/>
                  </a:ext>
                </a:extLst>
              </a:tr>
              <a:tr h="370840">
                <a:tc>
                  <a:txBody>
                    <a:bodyPr/>
                    <a:lstStyle/>
                    <a:p>
                      <a:r>
                        <a:rPr lang="en-US" dirty="0"/>
                        <a:t>Ανάπτυξη τεχνικών δεξιοτήτων</a:t>
                      </a:r>
                      <a:endParaRPr lang="el-GR" dirty="0"/>
                    </a:p>
                  </a:txBody>
                  <a:tcPr/>
                </a:tc>
                <a:tc>
                  <a:txBody>
                    <a:bodyPr/>
                    <a:lstStyle/>
                    <a:p>
                      <a:r>
                        <a:rPr lang="el-GR" dirty="0"/>
                        <a:t>Διατάραξη</a:t>
                      </a:r>
                      <a:r>
                        <a:rPr lang="en-US" dirty="0"/>
                        <a:t> </a:t>
                      </a:r>
                      <a:r>
                        <a:rPr lang="el-GR" dirty="0"/>
                        <a:t>ισορροπίας μεταξύ </a:t>
                      </a:r>
                      <a:r>
                        <a:rPr lang="en-US" dirty="0" err="1"/>
                        <a:t>εργ</a:t>
                      </a:r>
                      <a:r>
                        <a:rPr lang="en-US" dirty="0"/>
                        <a:t>ασίας και ιδιωτικής ζωής</a:t>
                      </a:r>
                      <a:endParaRPr lang="el-GR" dirty="0"/>
                    </a:p>
                  </a:txBody>
                  <a:tcPr/>
                </a:tc>
                <a:extLst>
                  <a:ext uri="{0D108BD9-81ED-4DB2-BD59-A6C34878D82A}">
                    <a16:rowId xmlns:a16="http://schemas.microsoft.com/office/drawing/2014/main" val="3706989920"/>
                  </a:ext>
                </a:extLst>
              </a:tr>
              <a:tr h="370840">
                <a:tc>
                  <a:txBody>
                    <a:bodyPr/>
                    <a:lstStyle/>
                    <a:p>
                      <a:r>
                        <a:rPr lang="en-US" dirty="0"/>
                        <a:t>Βελτίωση των δεξιοτήτων επικοινωνίας και συνεργασίας</a:t>
                      </a:r>
                      <a:endParaRPr lang="el-GR" dirty="0"/>
                    </a:p>
                  </a:txBody>
                  <a:tcPr/>
                </a:tc>
                <a:tc>
                  <a:txBody>
                    <a:bodyPr/>
                    <a:lstStyle/>
                    <a:p>
                      <a:r>
                        <a:rPr lang="en-US" dirty="0"/>
                        <a:t>Ανάληψη των εξόδων του "εργοδότη" (εξοπλισμός, ενέργεια κ.λπ.)</a:t>
                      </a:r>
                      <a:endParaRPr lang="el-GR" dirty="0"/>
                    </a:p>
                  </a:txBody>
                  <a:tcPr/>
                </a:tc>
                <a:extLst>
                  <a:ext uri="{0D108BD9-81ED-4DB2-BD59-A6C34878D82A}">
                    <a16:rowId xmlns:a16="http://schemas.microsoft.com/office/drawing/2014/main" val="2819730429"/>
                  </a:ext>
                </a:extLst>
              </a:tr>
              <a:tr h="370840">
                <a:tc>
                  <a:txBody>
                    <a:bodyPr/>
                    <a:lstStyle/>
                    <a:p>
                      <a:endParaRPr lang="el-GR"/>
                    </a:p>
                  </a:txBody>
                  <a:tcPr/>
                </a:tc>
                <a:tc>
                  <a:txBody>
                    <a:bodyPr/>
                    <a:lstStyle/>
                    <a:p>
                      <a:r>
                        <a:rPr lang="en-US" dirty="0"/>
                        <a:t>Υπερφόρτωση πληροφοριών</a:t>
                      </a:r>
                      <a:endParaRPr lang="el-GR" dirty="0"/>
                    </a:p>
                  </a:txBody>
                  <a:tcPr/>
                </a:tc>
                <a:extLst>
                  <a:ext uri="{0D108BD9-81ED-4DB2-BD59-A6C34878D82A}">
                    <a16:rowId xmlns:a16="http://schemas.microsoft.com/office/drawing/2014/main" val="181991720"/>
                  </a:ext>
                </a:extLst>
              </a:tr>
            </a:tbl>
          </a:graphicData>
        </a:graphic>
      </p:graphicFrame>
    </p:spTree>
    <p:extLst>
      <p:ext uri="{BB962C8B-B14F-4D97-AF65-F5344CB8AC3E}">
        <p14:creationId xmlns:p14="http://schemas.microsoft.com/office/powerpoint/2010/main" val="3795017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32460" y="1371600"/>
            <a:ext cx="8136394" cy="2031325"/>
          </a:xfrm>
          <a:prstGeom prst="rect">
            <a:avLst/>
          </a:prstGeom>
          <a:noFill/>
        </p:spPr>
        <p:txBody>
          <a:bodyPr wrap="square" rtlCol="0">
            <a:spAutoFit/>
          </a:bodyPr>
          <a:lstStyle/>
          <a:p>
            <a:r>
              <a:rPr lang="en-US" b="1" dirty="0"/>
              <a:t>2. Εργασία στην πλατφόρμα</a:t>
            </a:r>
          </a:p>
          <a:p>
            <a:r>
              <a:rPr lang="en-US" sz="1800" b="0" i="0" u="none" strike="noStrike" baseline="0" dirty="0">
                <a:solidFill>
                  <a:srgbClr val="000000"/>
                </a:solidFill>
                <a:latin typeface="Source Sans Pro" panose="020B0503030403020204" pitchFamily="34" charset="0"/>
              </a:rPr>
              <a:t>Η εργασία σε πλατφόρμες πραγματοποιείται με τη χρήση διαδικτυακών πλατφορμών όπου </a:t>
            </a:r>
            <a:r>
              <a:rPr lang="en-US" sz="1800" b="0" i="0" u="none" strike="noStrike" baseline="0" dirty="0" err="1">
                <a:solidFill>
                  <a:srgbClr val="000000"/>
                </a:solidFill>
                <a:latin typeface="Source Sans Pro" panose="020B0503030403020204" pitchFamily="34" charset="0"/>
              </a:rPr>
              <a:t>οργανισμοί</a:t>
            </a:r>
            <a:r>
              <a:rPr lang="en-US" sz="1800" b="0" i="0" u="none" strike="noStrike" baseline="0" dirty="0">
                <a:solidFill>
                  <a:srgbClr val="000000"/>
                </a:solidFill>
                <a:latin typeface="Source Sans Pro" panose="020B0503030403020204" pitchFamily="34" charset="0"/>
              </a:rPr>
              <a:t>, εταιρείες, επιχειρήσεις από τη μία πλευρά και άτομα/επαγγελματίες/εργαζόμενοι από την άλλη αναζητούν και προσφέρουν αντίστοιχα υπηρεσίες, ενώ η εργασία </a:t>
            </a:r>
            <a:r>
              <a:rPr lang="en-US" sz="1800" b="0" i="0" u="none" strike="noStrike" baseline="0" dirty="0" err="1">
                <a:solidFill>
                  <a:srgbClr val="000000"/>
                </a:solidFill>
                <a:latin typeface="Source Sans Pro" panose="020B0503030403020204" pitchFamily="34" charset="0"/>
              </a:rPr>
              <a:t>οργανώνεται </a:t>
            </a:r>
            <a:r>
              <a:rPr lang="en-US" sz="1800" b="0" i="0" u="none" strike="noStrike" baseline="0" dirty="0">
                <a:solidFill>
                  <a:srgbClr val="000000"/>
                </a:solidFill>
                <a:latin typeface="Source Sans Pro" panose="020B0503030403020204" pitchFamily="34" charset="0"/>
              </a:rPr>
              <a:t>μέσω της πλατφόρμας, εμπλέκοντας έτσι 3 μέρη: την πλατφόρμα, τον εργαζόμενο και τους πελάτες. Η συγκεκριμένη μορφή απασχόλησης δεν είναι ευρέως διαδεδομένη, αλλά αποκτά δυναμική με την πάροδο του χρόνου.  </a:t>
            </a:r>
            <a:endParaRPr lang="en-US" sz="1400" b="1" dirty="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12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923330"/>
          </a:xfrm>
          <a:prstGeom prst="rect">
            <a:avLst/>
          </a:prstGeom>
          <a:noFill/>
        </p:spPr>
        <p:txBody>
          <a:bodyPr wrap="square" rtlCol="0">
            <a:spAutoFit/>
          </a:bodyPr>
          <a:lstStyle/>
          <a:p>
            <a:pPr algn="ctr"/>
            <a:r>
              <a:rPr lang="en-US" sz="1800" b="1" i="0" u="none" strike="noStrike" baseline="0" dirty="0">
                <a:solidFill>
                  <a:srgbClr val="000000"/>
                </a:solidFill>
                <a:latin typeface="Source Sans Pro" panose="020B0503030403020204" pitchFamily="34" charset="0"/>
              </a:rPr>
              <a:t>Θετικά και αρνητικά</a:t>
            </a: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4D6D0A06-E69C-127C-AAF3-562A6A2B2954}"/>
              </a:ext>
            </a:extLst>
          </p:cNvPr>
          <p:cNvGraphicFramePr>
            <a:graphicFrameLocks noGrp="1"/>
          </p:cNvGraphicFramePr>
          <p:nvPr>
            <p:extLst>
              <p:ext uri="{D42A27DB-BD31-4B8C-83A1-F6EECF244321}">
                <p14:modId xmlns:p14="http://schemas.microsoft.com/office/powerpoint/2010/main" val="3508076706"/>
              </p:ext>
            </p:extLst>
          </p:nvPr>
        </p:nvGraphicFramePr>
        <p:xfrm>
          <a:off x="723459" y="1694971"/>
          <a:ext cx="8168640" cy="3229012"/>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297436490"/>
                    </a:ext>
                  </a:extLst>
                </a:gridCol>
                <a:gridCol w="4084320">
                  <a:extLst>
                    <a:ext uri="{9D8B030D-6E8A-4147-A177-3AD203B41FA5}">
                      <a16:colId xmlns:a16="http://schemas.microsoft.com/office/drawing/2014/main" val="2437797782"/>
                    </a:ext>
                  </a:extLst>
                </a:gridCol>
              </a:tblGrid>
              <a:tr h="327193">
                <a:tc>
                  <a:txBody>
                    <a:bodyPr/>
                    <a:lstStyle/>
                    <a:p>
                      <a:pPr algn="ctr"/>
                      <a:r>
                        <a:rPr lang="en-US" dirty="0"/>
                        <a:t>Θετικά </a:t>
                      </a:r>
                      <a:endParaRPr lang="el-GR" dirty="0"/>
                    </a:p>
                  </a:txBody>
                  <a:tcPr/>
                </a:tc>
                <a:tc>
                  <a:txBody>
                    <a:bodyPr/>
                    <a:lstStyle/>
                    <a:p>
                      <a:pPr algn="ctr"/>
                      <a:r>
                        <a:rPr lang="en-US" dirty="0"/>
                        <a:t>Αρνητικά</a:t>
                      </a:r>
                      <a:endParaRPr lang="el-GR" dirty="0"/>
                    </a:p>
                  </a:txBody>
                  <a:tcPr/>
                </a:tc>
                <a:extLst>
                  <a:ext uri="{0D108BD9-81ED-4DB2-BD59-A6C34878D82A}">
                    <a16:rowId xmlns:a16="http://schemas.microsoft.com/office/drawing/2014/main" val="3098720967"/>
                  </a:ext>
                </a:extLst>
              </a:tr>
              <a:tr h="327193">
                <a:tc>
                  <a:txBody>
                    <a:bodyPr/>
                    <a:lstStyle/>
                    <a:p>
                      <a:r>
                        <a:rPr lang="en-US" dirty="0"/>
                        <a:t>Πρόσβαση στην αγορά </a:t>
                      </a:r>
                      <a:r>
                        <a:rPr lang="en-US" dirty="0" err="1"/>
                        <a:t>εργασίας</a:t>
                      </a:r>
                      <a:endParaRPr lang="el-GR" dirty="0"/>
                    </a:p>
                  </a:txBody>
                  <a:tcPr/>
                </a:tc>
                <a:tc>
                  <a:txBody>
                    <a:bodyPr/>
                    <a:lstStyle/>
                    <a:p>
                      <a:r>
                        <a:rPr lang="en-US" dirty="0"/>
                        <a:t>Ασταθές καθεστώς απασχόλησης</a:t>
                      </a:r>
                      <a:endParaRPr lang="el-GR" dirty="0"/>
                    </a:p>
                  </a:txBody>
                  <a:tcPr/>
                </a:tc>
                <a:extLst>
                  <a:ext uri="{0D108BD9-81ED-4DB2-BD59-A6C34878D82A}">
                    <a16:rowId xmlns:a16="http://schemas.microsoft.com/office/drawing/2014/main" val="2549066838"/>
                  </a:ext>
                </a:extLst>
              </a:tr>
              <a:tr h="327193">
                <a:tc>
                  <a:txBody>
                    <a:bodyPr/>
                    <a:lstStyle/>
                    <a:p>
                      <a:r>
                        <a:rPr lang="en-US" dirty="0"/>
                        <a:t>Πρόσθετο εισόδημα</a:t>
                      </a:r>
                      <a:endParaRPr lang="el-GR" dirty="0"/>
                    </a:p>
                  </a:txBody>
                  <a:tcPr/>
                </a:tc>
                <a:tc>
                  <a:txBody>
                    <a:bodyPr/>
                    <a:lstStyle/>
                    <a:p>
                      <a:r>
                        <a:rPr lang="el-GR" dirty="0"/>
                        <a:t>Έ</a:t>
                      </a:r>
                      <a:r>
                        <a:rPr lang="en-US" dirty="0" err="1"/>
                        <a:t>ντ</a:t>
                      </a:r>
                      <a:r>
                        <a:rPr lang="en-US" dirty="0"/>
                        <a:t>αση/άγχος/προθεσμίες</a:t>
                      </a:r>
                      <a:endParaRPr lang="el-GR" dirty="0"/>
                    </a:p>
                  </a:txBody>
                  <a:tcPr/>
                </a:tc>
                <a:extLst>
                  <a:ext uri="{0D108BD9-81ED-4DB2-BD59-A6C34878D82A}">
                    <a16:rowId xmlns:a16="http://schemas.microsoft.com/office/drawing/2014/main" val="1830226895"/>
                  </a:ext>
                </a:extLst>
              </a:tr>
              <a:tr h="327193">
                <a:tc>
                  <a:txBody>
                    <a:bodyPr/>
                    <a:lstStyle/>
                    <a:p>
                      <a:r>
                        <a:rPr lang="en-US" dirty="0"/>
                        <a:t>Φιλοσοφία της αυτοαπασχόλησης</a:t>
                      </a:r>
                      <a:endParaRPr lang="el-GR" dirty="0"/>
                    </a:p>
                  </a:txBody>
                  <a:tcPr/>
                </a:tc>
                <a:tc>
                  <a:txBody>
                    <a:bodyPr/>
                    <a:lstStyle/>
                    <a:p>
                      <a:r>
                        <a:rPr lang="en-US" dirty="0"/>
                        <a:t>Περιορισμένες προοπτικές σταδιοδρομίας / πιθανή απομάκρυνση από το επάγγελμα με την εκτέλεση καθηκόντων ή εργασιών κάτω από το επίπεδο ικανοτήτων</a:t>
                      </a:r>
                      <a:endParaRPr lang="el-GR" dirty="0"/>
                    </a:p>
                  </a:txBody>
                  <a:tcPr/>
                </a:tc>
                <a:extLst>
                  <a:ext uri="{0D108BD9-81ED-4DB2-BD59-A6C34878D82A}">
                    <a16:rowId xmlns:a16="http://schemas.microsoft.com/office/drawing/2014/main" val="145533484"/>
                  </a:ext>
                </a:extLst>
              </a:tr>
              <a:tr h="327193">
                <a:tc>
                  <a:txBody>
                    <a:bodyPr/>
                    <a:lstStyle/>
                    <a:p>
                      <a:r>
                        <a:rPr lang="en-US" dirty="0"/>
                        <a:t>Ανάπτυξη κοινωνικών δεξιοτήτων (π.χ. επικοινωνία, διαχείριση χρόνου)</a:t>
                      </a:r>
                      <a:endParaRPr lang="el-GR" dirty="0"/>
                    </a:p>
                  </a:txBody>
                  <a:tcPr/>
                </a:tc>
                <a:tc>
                  <a:txBody>
                    <a:bodyPr/>
                    <a:lstStyle/>
                    <a:p>
                      <a:r>
                        <a:rPr lang="en-US" dirty="0"/>
                        <a:t>Πιθανός μη αμειβόμενος χρόνος εργασίας</a:t>
                      </a:r>
                      <a:endParaRPr lang="el-GR" dirty="0"/>
                    </a:p>
                  </a:txBody>
                  <a:tcPr/>
                </a:tc>
                <a:extLst>
                  <a:ext uri="{0D108BD9-81ED-4DB2-BD59-A6C34878D82A}">
                    <a16:rowId xmlns:a16="http://schemas.microsoft.com/office/drawing/2014/main" val="2588804902"/>
                  </a:ext>
                </a:extLst>
              </a:tr>
              <a:tr h="327193">
                <a:tc>
                  <a:txBody>
                    <a:bodyPr/>
                    <a:lstStyle/>
                    <a:p>
                      <a:r>
                        <a:rPr lang="en-US" dirty="0"/>
                        <a:t>Ευελιξία</a:t>
                      </a:r>
                      <a:endParaRPr lang="el-GR" dirty="0"/>
                    </a:p>
                  </a:txBody>
                  <a:tcPr/>
                </a:tc>
                <a:tc>
                  <a:txBody>
                    <a:bodyPr/>
                    <a:lstStyle/>
                    <a:p>
                      <a:r>
                        <a:rPr lang="en-US" dirty="0"/>
                        <a:t>Μη προβλέψιμα κέρδη μεσοπρόθεσμα και μακροπρόθεσμα</a:t>
                      </a:r>
                      <a:endParaRPr lang="el-GR" dirty="0"/>
                    </a:p>
                  </a:txBody>
                  <a:tcPr/>
                </a:tc>
                <a:extLst>
                  <a:ext uri="{0D108BD9-81ED-4DB2-BD59-A6C34878D82A}">
                    <a16:rowId xmlns:a16="http://schemas.microsoft.com/office/drawing/2014/main" val="2396213312"/>
                  </a:ext>
                </a:extLst>
              </a:tr>
              <a:tr h="327193">
                <a:tc>
                  <a:txBody>
                    <a:bodyPr/>
                    <a:lstStyle/>
                    <a:p>
                      <a:r>
                        <a:rPr lang="en-US" dirty="0"/>
                        <a:t>Διαχείριση εισοδήματος/πληρωμών</a:t>
                      </a:r>
                      <a:endParaRPr lang="el-GR" dirty="0"/>
                    </a:p>
                  </a:txBody>
                  <a:tcPr/>
                </a:tc>
                <a:tc>
                  <a:txBody>
                    <a:bodyPr/>
                    <a:lstStyle/>
                    <a:p>
                      <a:r>
                        <a:rPr lang="en-US" dirty="0"/>
                        <a:t>Θέματα κοινωνικής προστασίας</a:t>
                      </a:r>
                      <a:endParaRPr lang="el-GR" dirty="0"/>
                    </a:p>
                  </a:txBody>
                  <a:tcPr/>
                </a:tc>
                <a:extLst>
                  <a:ext uri="{0D108BD9-81ED-4DB2-BD59-A6C34878D82A}">
                    <a16:rowId xmlns:a16="http://schemas.microsoft.com/office/drawing/2014/main" val="1359452202"/>
                  </a:ext>
                </a:extLst>
              </a:tr>
            </a:tbl>
          </a:graphicData>
        </a:graphic>
      </p:graphicFrame>
    </p:spTree>
    <p:extLst>
      <p:ext uri="{BB962C8B-B14F-4D97-AF65-F5344CB8AC3E}">
        <p14:creationId xmlns:p14="http://schemas.microsoft.com/office/powerpoint/2010/main" val="214661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3139321"/>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3. Περιστασιακή εργασία</a:t>
            </a:r>
          </a:p>
          <a:p>
            <a:r>
              <a:rPr lang="en-US" dirty="0">
                <a:solidFill>
                  <a:srgbClr val="000000"/>
                </a:solidFill>
                <a:latin typeface="Source Sans Pro" panose="020B0503030403020204" pitchFamily="34" charset="0"/>
              </a:rPr>
              <a:t>Στην περιστασιακή εργασία η απασχόληση δεν είναι ούτε συνεχής, ούτε σταθερή. Δεν υπάρχει καμία υποχρέωση από την πλευρά του εργοδότη να παρέχει εργασία σε τακτική βάση. Οι εργαζόμενοι προσλαμβάνονται επομένως όταν ο φόρτος εργασίας απαιτεί τις υπηρεσίες τους. Έρχεται με τη μορφή της διαλείπουσας εργασίας, όταν οι εργαζόμενοι προσεγγίζονται για να εκτελέσουν συγκεκριμένες εργασίες για ένα έργο ή εποχιακές θέσεις εργασίας, ή με τη μορφή της εργασίας κατά την οποία η σχέση μεταξύ εργοδότη και εργαζομένου είναι συνεχής, αλλά όχι η παρεχόμενη εργασία, καθώς προσφέρεται όταν χρειάζεται. </a:t>
            </a:r>
          </a:p>
          <a:p>
            <a:pPr algn="ct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920012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1200329"/>
          </a:xfrm>
          <a:prstGeom prst="rect">
            <a:avLst/>
          </a:prstGeom>
          <a:noFill/>
        </p:spPr>
        <p:txBody>
          <a:bodyPr wrap="square" rtlCol="0">
            <a:spAutoFit/>
          </a:bodyPr>
          <a:lstStyle/>
          <a:p>
            <a:pPr algn="ctr"/>
            <a:r>
              <a:rPr lang="en-US" b="1" dirty="0">
                <a:solidFill>
                  <a:srgbClr val="000000"/>
                </a:solidFill>
                <a:latin typeface="Source Sans Pro" panose="020B0503030403020204" pitchFamily="34" charset="0"/>
              </a:rPr>
              <a:t>Θετικά και αρνητικά</a:t>
            </a:r>
          </a:p>
          <a:p>
            <a:pPr algn="ct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88AAD4ED-15FF-F872-E345-6D0DA7014F50}"/>
              </a:ext>
            </a:extLst>
          </p:cNvPr>
          <p:cNvGraphicFramePr>
            <a:graphicFrameLocks noGrp="1"/>
          </p:cNvGraphicFramePr>
          <p:nvPr>
            <p:extLst>
              <p:ext uri="{D42A27DB-BD31-4B8C-83A1-F6EECF244321}">
                <p14:modId xmlns:p14="http://schemas.microsoft.com/office/powerpoint/2010/main" val="3899692843"/>
              </p:ext>
            </p:extLst>
          </p:nvPr>
        </p:nvGraphicFramePr>
        <p:xfrm>
          <a:off x="1524000" y="1866900"/>
          <a:ext cx="6096000" cy="30327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56383350"/>
                    </a:ext>
                  </a:extLst>
                </a:gridCol>
                <a:gridCol w="3048000">
                  <a:extLst>
                    <a:ext uri="{9D8B030D-6E8A-4147-A177-3AD203B41FA5}">
                      <a16:colId xmlns:a16="http://schemas.microsoft.com/office/drawing/2014/main" val="156651462"/>
                    </a:ext>
                  </a:extLst>
                </a:gridCol>
              </a:tblGrid>
              <a:tr h="370840">
                <a:tc>
                  <a:txBody>
                    <a:bodyPr/>
                    <a:lstStyle/>
                    <a:p>
                      <a:r>
                        <a:rPr lang="en-US" dirty="0"/>
                        <a:t>Θετικά </a:t>
                      </a:r>
                      <a:endParaRPr lang="el-GR" dirty="0"/>
                    </a:p>
                  </a:txBody>
                  <a:tcPr/>
                </a:tc>
                <a:tc>
                  <a:txBody>
                    <a:bodyPr/>
                    <a:lstStyle/>
                    <a:p>
                      <a:r>
                        <a:rPr lang="en-US" dirty="0"/>
                        <a:t>Αρνητικά</a:t>
                      </a:r>
                      <a:endParaRPr lang="el-GR" dirty="0"/>
                    </a:p>
                  </a:txBody>
                  <a:tcPr/>
                </a:tc>
                <a:extLst>
                  <a:ext uri="{0D108BD9-81ED-4DB2-BD59-A6C34878D82A}">
                    <a16:rowId xmlns:a16="http://schemas.microsoft.com/office/drawing/2014/main" val="3005208159"/>
                  </a:ext>
                </a:extLst>
              </a:tr>
              <a:tr h="370840">
                <a:tc>
                  <a:txBody>
                    <a:bodyPr/>
                    <a:lstStyle/>
                    <a:p>
                      <a:r>
                        <a:rPr lang="en-US" dirty="0"/>
                        <a:t>Πρόσβαση στην αγορά </a:t>
                      </a:r>
                      <a:r>
                        <a:rPr lang="en-US" dirty="0" err="1"/>
                        <a:t>εργασίας</a:t>
                      </a:r>
                      <a:endParaRPr lang="el-GR" dirty="0"/>
                    </a:p>
                  </a:txBody>
                  <a:tcPr/>
                </a:tc>
                <a:tc>
                  <a:txBody>
                    <a:bodyPr/>
                    <a:lstStyle/>
                    <a:p>
                      <a:r>
                        <a:rPr lang="en-US" dirty="0"/>
                        <a:t>Εργασιακή ανασφάλεια</a:t>
                      </a:r>
                      <a:endParaRPr lang="el-GR" dirty="0"/>
                    </a:p>
                  </a:txBody>
                  <a:tcPr/>
                </a:tc>
                <a:extLst>
                  <a:ext uri="{0D108BD9-81ED-4DB2-BD59-A6C34878D82A}">
                    <a16:rowId xmlns:a16="http://schemas.microsoft.com/office/drawing/2014/main" val="57323047"/>
                  </a:ext>
                </a:extLst>
              </a:tr>
              <a:tr h="370840">
                <a:tc>
                  <a:txBody>
                    <a:bodyPr/>
                    <a:lstStyle/>
                    <a:p>
                      <a:r>
                        <a:rPr lang="en-US" dirty="0"/>
                        <a:t>Πρόσθετο εισόδημα</a:t>
                      </a:r>
                      <a:endParaRPr lang="el-GR" dirty="0"/>
                    </a:p>
                  </a:txBody>
                  <a:tcPr/>
                </a:tc>
                <a:tc>
                  <a:txBody>
                    <a:bodyPr/>
                    <a:lstStyle/>
                    <a:p>
                      <a:r>
                        <a:rPr lang="en-US" dirty="0"/>
                        <a:t>Ακανόνιστο ή/και απρόβλεπτο εισόδημα, δυσκολίες στον οικονομικό προγραμματισμό</a:t>
                      </a:r>
                      <a:endParaRPr lang="el-GR" dirty="0"/>
                    </a:p>
                  </a:txBody>
                  <a:tcPr/>
                </a:tc>
                <a:extLst>
                  <a:ext uri="{0D108BD9-81ED-4DB2-BD59-A6C34878D82A}">
                    <a16:rowId xmlns:a16="http://schemas.microsoft.com/office/drawing/2014/main" val="1229733895"/>
                  </a:ext>
                </a:extLst>
              </a:tr>
              <a:tr h="511556">
                <a:tc>
                  <a:txBody>
                    <a:bodyPr/>
                    <a:lstStyle/>
                    <a:p>
                      <a:r>
                        <a:rPr lang="en-US" dirty="0"/>
                        <a:t>Συμφιλίωση επαγγελματικής και προσωπικής ζωής</a:t>
                      </a:r>
                      <a:endParaRPr lang="el-GR" dirty="0"/>
                    </a:p>
                  </a:txBody>
                  <a:tcPr/>
                </a:tc>
                <a:tc>
                  <a:txBody>
                    <a:bodyPr/>
                    <a:lstStyle/>
                    <a:p>
                      <a:r>
                        <a:rPr lang="en-US" dirty="0"/>
                        <a:t>Προκλητική συμφιλίωση επαγγελματικής και προσωπικής ζωής (απρόβλεπτες περίοδοι εργασίας)</a:t>
                      </a:r>
                      <a:endParaRPr lang="el-GR" dirty="0"/>
                    </a:p>
                  </a:txBody>
                  <a:tcPr/>
                </a:tc>
                <a:extLst>
                  <a:ext uri="{0D108BD9-81ED-4DB2-BD59-A6C34878D82A}">
                    <a16:rowId xmlns:a16="http://schemas.microsoft.com/office/drawing/2014/main" val="517021370"/>
                  </a:ext>
                </a:extLst>
              </a:tr>
              <a:tr h="370840">
                <a:tc>
                  <a:txBody>
                    <a:bodyPr/>
                    <a:lstStyle/>
                    <a:p>
                      <a:r>
                        <a:rPr lang="en-US" dirty="0"/>
                        <a:t>Ευελιξία (μέτρια)</a:t>
                      </a:r>
                      <a:endParaRPr lang="el-GR" dirty="0"/>
                    </a:p>
                  </a:txBody>
                  <a:tcPr/>
                </a:tc>
                <a:tc>
                  <a:txBody>
                    <a:bodyPr/>
                    <a:lstStyle/>
                    <a:p>
                      <a:r>
                        <a:rPr lang="en-US" dirty="0"/>
                        <a:t>Ελλιπής πρόσβαση σε περαιτέρω κατάρτιση</a:t>
                      </a:r>
                      <a:endParaRPr lang="el-GR" dirty="0"/>
                    </a:p>
                  </a:txBody>
                  <a:tcPr/>
                </a:tc>
                <a:extLst>
                  <a:ext uri="{0D108BD9-81ED-4DB2-BD59-A6C34878D82A}">
                    <a16:rowId xmlns:a16="http://schemas.microsoft.com/office/drawing/2014/main" val="4279657612"/>
                  </a:ext>
                </a:extLst>
              </a:tr>
              <a:tr h="370840">
                <a:tc>
                  <a:txBody>
                    <a:bodyPr/>
                    <a:lstStyle/>
                    <a:p>
                      <a:endParaRPr lang="el-GR"/>
                    </a:p>
                  </a:txBody>
                  <a:tcPr/>
                </a:tc>
                <a:tc>
                  <a:txBody>
                    <a:bodyPr/>
                    <a:lstStyle/>
                    <a:p>
                      <a:r>
                        <a:rPr lang="en-US" dirty="0"/>
                        <a:t>Ελλιπής κοινωνική προστασία</a:t>
                      </a:r>
                      <a:endParaRPr lang="el-GR" dirty="0"/>
                    </a:p>
                  </a:txBody>
                  <a:tcPr/>
                </a:tc>
                <a:extLst>
                  <a:ext uri="{0D108BD9-81ED-4DB2-BD59-A6C34878D82A}">
                    <a16:rowId xmlns:a16="http://schemas.microsoft.com/office/drawing/2014/main" val="854118605"/>
                  </a:ext>
                </a:extLst>
              </a:tr>
            </a:tbl>
          </a:graphicData>
        </a:graphic>
      </p:graphicFrame>
    </p:spTree>
    <p:extLst>
      <p:ext uri="{BB962C8B-B14F-4D97-AF65-F5344CB8AC3E}">
        <p14:creationId xmlns:p14="http://schemas.microsoft.com/office/powerpoint/2010/main" val="2325940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967585"/>
            <a:ext cx="8136394" cy="2308324"/>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4. Επιμερισμός θέσεων εργασίας</a:t>
            </a:r>
          </a:p>
          <a:p>
            <a:r>
              <a:rPr lang="en-US" dirty="0">
                <a:solidFill>
                  <a:srgbClr val="000000"/>
                </a:solidFill>
                <a:latin typeface="Source Sans Pro" panose="020B0503030403020204" pitchFamily="34" charset="0"/>
              </a:rPr>
              <a:t>Στον καταμερισμό θέσεων εργασίας συνήθως προσλαμβάνονται δύο αλλά και περισσότεροι εργαζόμενοι για να καλύψουν τις ανάγκες μιας θέσης πλήρους απασχόλησης. Οι εργαζόμενοι προσλαμβάνονται με καθεστώς μερικής απασχόλησης και καλύπτουν εναλλάξ τη θέση πλήρους απασχόλησης.  </a:t>
            </a:r>
          </a:p>
          <a:p>
            <a:pPr algn="ctr"/>
            <a:r>
              <a:rPr lang="en-US" b="1" dirty="0" err="1">
                <a:solidFill>
                  <a:srgbClr val="000000"/>
                </a:solidFill>
                <a:latin typeface="Source Sans Pro" panose="020B0503030403020204" pitchFamily="34" charset="0"/>
              </a:rPr>
              <a:t>Θετικά</a:t>
            </a:r>
            <a:r>
              <a:rPr lang="en-US" b="1" dirty="0">
                <a:solidFill>
                  <a:srgbClr val="000000"/>
                </a:solidFill>
                <a:latin typeface="Source Sans Pro" panose="020B0503030403020204" pitchFamily="34" charset="0"/>
              </a:rPr>
              <a:t> και αρνητικά </a:t>
            </a: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38AE88CE-287C-08F0-AD22-2C02CDC76124}"/>
              </a:ext>
            </a:extLst>
          </p:cNvPr>
          <p:cNvGraphicFramePr>
            <a:graphicFrameLocks noGrp="1"/>
          </p:cNvGraphicFramePr>
          <p:nvPr>
            <p:extLst>
              <p:ext uri="{D42A27DB-BD31-4B8C-83A1-F6EECF244321}">
                <p14:modId xmlns:p14="http://schemas.microsoft.com/office/powerpoint/2010/main" val="1845619323"/>
              </p:ext>
            </p:extLst>
          </p:nvPr>
        </p:nvGraphicFramePr>
        <p:xfrm>
          <a:off x="1658112" y="2614965"/>
          <a:ext cx="6096000" cy="26949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30997211"/>
                    </a:ext>
                  </a:extLst>
                </a:gridCol>
                <a:gridCol w="3048000">
                  <a:extLst>
                    <a:ext uri="{9D8B030D-6E8A-4147-A177-3AD203B41FA5}">
                      <a16:colId xmlns:a16="http://schemas.microsoft.com/office/drawing/2014/main" val="4050321054"/>
                    </a:ext>
                  </a:extLst>
                </a:gridCol>
              </a:tblGrid>
              <a:tr h="370840">
                <a:tc>
                  <a:txBody>
                    <a:bodyPr/>
                    <a:lstStyle/>
                    <a:p>
                      <a:pPr algn="ctr"/>
                      <a:r>
                        <a:rPr lang="en-US" dirty="0"/>
                        <a:t>Θετικά </a:t>
                      </a:r>
                      <a:endParaRPr lang="el-GR" dirty="0"/>
                    </a:p>
                  </a:txBody>
                  <a:tcPr/>
                </a:tc>
                <a:tc>
                  <a:txBody>
                    <a:bodyPr/>
                    <a:lstStyle/>
                    <a:p>
                      <a:pPr algn="ctr"/>
                      <a:r>
                        <a:rPr lang="en-US" dirty="0"/>
                        <a:t>Αρνητικά</a:t>
                      </a:r>
                      <a:endParaRPr lang="el-GR" dirty="0"/>
                    </a:p>
                  </a:txBody>
                  <a:tcPr/>
                </a:tc>
                <a:extLst>
                  <a:ext uri="{0D108BD9-81ED-4DB2-BD59-A6C34878D82A}">
                    <a16:rowId xmlns:a16="http://schemas.microsoft.com/office/drawing/2014/main" val="2701844990"/>
                  </a:ext>
                </a:extLst>
              </a:tr>
              <a:tr h="370840">
                <a:tc>
                  <a:txBody>
                    <a:bodyPr/>
                    <a:lstStyle/>
                    <a:p>
                      <a:r>
                        <a:rPr lang="en-US" dirty="0"/>
                        <a:t>Πρόσβαση στην αγορά </a:t>
                      </a:r>
                      <a:r>
                        <a:rPr lang="en-US" dirty="0" err="1"/>
                        <a:t>εργασίας</a:t>
                      </a:r>
                      <a:endParaRPr lang="el-GR" dirty="0"/>
                    </a:p>
                  </a:txBody>
                  <a:tcPr/>
                </a:tc>
                <a:tc>
                  <a:txBody>
                    <a:bodyPr/>
                    <a:lstStyle/>
                    <a:p>
                      <a:r>
                        <a:rPr lang="en-US" dirty="0"/>
                        <a:t>Συγκρούσεις λόγω παράτυπης παρουσίας</a:t>
                      </a:r>
                      <a:endParaRPr lang="el-GR" dirty="0"/>
                    </a:p>
                  </a:txBody>
                  <a:tcPr/>
                </a:tc>
                <a:extLst>
                  <a:ext uri="{0D108BD9-81ED-4DB2-BD59-A6C34878D82A}">
                    <a16:rowId xmlns:a16="http://schemas.microsoft.com/office/drawing/2014/main" val="3784234489"/>
                  </a:ext>
                </a:extLst>
              </a:tr>
              <a:tr h="370840">
                <a:tc>
                  <a:txBody>
                    <a:bodyPr/>
                    <a:lstStyle/>
                    <a:p>
                      <a:r>
                        <a:rPr lang="en-US" dirty="0"/>
                        <a:t>Ευελιξία</a:t>
                      </a:r>
                      <a:endParaRPr lang="el-GR" dirty="0"/>
                    </a:p>
                  </a:txBody>
                  <a:tcPr/>
                </a:tc>
                <a:tc>
                  <a:txBody>
                    <a:bodyPr/>
                    <a:lstStyle/>
                    <a:p>
                      <a:r>
                        <a:rPr lang="en-US" dirty="0"/>
                        <a:t>Άγχος και ένταση εργασίας από κοινού</a:t>
                      </a:r>
                      <a:endParaRPr lang="el-GR" dirty="0"/>
                    </a:p>
                  </a:txBody>
                  <a:tcPr/>
                </a:tc>
                <a:extLst>
                  <a:ext uri="{0D108BD9-81ED-4DB2-BD59-A6C34878D82A}">
                    <a16:rowId xmlns:a16="http://schemas.microsoft.com/office/drawing/2014/main" val="649212325"/>
                  </a:ext>
                </a:extLst>
              </a:tr>
              <a:tr h="370840">
                <a:tc>
                  <a:txBody>
                    <a:bodyPr/>
                    <a:lstStyle/>
                    <a:p>
                      <a:r>
                        <a:rPr lang="en-US" dirty="0"/>
                        <a:t>Ισορροπία μεταξύ επαγγελματικής και προσωπικής ζωής (προγραμματισμένο πρόγραμμα)</a:t>
                      </a:r>
                      <a:endParaRPr lang="el-GR" dirty="0"/>
                    </a:p>
                  </a:txBody>
                  <a:tcPr/>
                </a:tc>
                <a:tc>
                  <a:txBody>
                    <a:bodyPr/>
                    <a:lstStyle/>
                    <a:p>
                      <a:endParaRPr lang="el-GR" dirty="0"/>
                    </a:p>
                  </a:txBody>
                  <a:tcPr/>
                </a:tc>
                <a:extLst>
                  <a:ext uri="{0D108BD9-81ED-4DB2-BD59-A6C34878D82A}">
                    <a16:rowId xmlns:a16="http://schemas.microsoft.com/office/drawing/2014/main" val="4132636735"/>
                  </a:ext>
                </a:extLst>
              </a:tr>
              <a:tr h="370840">
                <a:tc>
                  <a:txBody>
                    <a:bodyPr/>
                    <a:lstStyle/>
                    <a:p>
                      <a:r>
                        <a:rPr lang="en-US" dirty="0"/>
                        <a:t>Ανάπτυξη δεξιοτήτων</a:t>
                      </a:r>
                      <a:endParaRPr lang="el-GR" dirty="0"/>
                    </a:p>
                  </a:txBody>
                  <a:tcPr/>
                </a:tc>
                <a:tc>
                  <a:txBody>
                    <a:bodyPr/>
                    <a:lstStyle/>
                    <a:p>
                      <a:endParaRPr lang="el-GR"/>
                    </a:p>
                  </a:txBody>
                  <a:tcPr/>
                </a:tc>
                <a:extLst>
                  <a:ext uri="{0D108BD9-81ED-4DB2-BD59-A6C34878D82A}">
                    <a16:rowId xmlns:a16="http://schemas.microsoft.com/office/drawing/2014/main" val="3307950618"/>
                  </a:ext>
                </a:extLst>
              </a:tr>
              <a:tr h="370840">
                <a:tc>
                  <a:txBody>
                    <a:bodyPr/>
                    <a:lstStyle/>
                    <a:p>
                      <a:r>
                        <a:rPr lang="en-US" dirty="0"/>
                        <a:t>Επαγγελματικές προοπτικές</a:t>
                      </a:r>
                      <a:endParaRPr lang="el-GR" dirty="0"/>
                    </a:p>
                  </a:txBody>
                  <a:tcPr/>
                </a:tc>
                <a:tc>
                  <a:txBody>
                    <a:bodyPr/>
                    <a:lstStyle/>
                    <a:p>
                      <a:endParaRPr lang="el-GR" dirty="0"/>
                    </a:p>
                  </a:txBody>
                  <a:tcPr/>
                </a:tc>
                <a:extLst>
                  <a:ext uri="{0D108BD9-81ED-4DB2-BD59-A6C34878D82A}">
                    <a16:rowId xmlns:a16="http://schemas.microsoft.com/office/drawing/2014/main" val="4051646869"/>
                  </a:ext>
                </a:extLst>
              </a:tr>
            </a:tbl>
          </a:graphicData>
        </a:graphic>
      </p:graphicFrame>
    </p:spTree>
    <p:extLst>
      <p:ext uri="{BB962C8B-B14F-4D97-AF65-F5344CB8AC3E}">
        <p14:creationId xmlns:p14="http://schemas.microsoft.com/office/powerpoint/2010/main" val="220582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698325"/>
            <a:ext cx="8136394" cy="2862322"/>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5. Coworking</a:t>
            </a:r>
          </a:p>
          <a:p>
            <a:r>
              <a:rPr lang="en-US" dirty="0">
                <a:solidFill>
                  <a:srgbClr val="000000"/>
                </a:solidFill>
                <a:latin typeface="Source Sans Pro" panose="020B0503030403020204" pitchFamily="34" charset="0"/>
              </a:rPr>
              <a:t>Το coworking είναι μια ειδική μορφή συνεργατικής απασχόλησης. Περιλαμβάνει την κοινή χρήση χώρων εργασίας (συμπεριλαμβανομένης της υποστήριξης και του back-office) για αυτοαπασχολούμενους, μικρές επιχειρήσεις, αλλά και μεμονωμένους εργαζόμενους. Το coworking υπάρχει στις περισσότερες χώρες της ΕΕ με παρόμοιες μορφές. Ένα από τα πιο ενδιαφέροντα μέρη του coworking ως μορφή απασχόλησης είναι ότι προάγει το επιχειρηματικό πνεύμα και μπορεί να λειτουργήσει ακόμη και ως επιχειρηματικός κόμβος για νεοφυείς επιχειρήσεις.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2849419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754326"/>
          </a:xfrm>
          <a:prstGeom prst="rect">
            <a:avLst/>
          </a:prstGeom>
          <a:noFill/>
        </p:spPr>
        <p:txBody>
          <a:bodyPr wrap="square" rtlCol="0">
            <a:spAutoFit/>
          </a:bodyPr>
          <a:lstStyle/>
          <a:p>
            <a:pPr algn="ctr"/>
            <a:r>
              <a:rPr lang="en-US" b="1" dirty="0">
                <a:solidFill>
                  <a:srgbClr val="000000"/>
                </a:solidFill>
                <a:latin typeface="Source Sans Pro" panose="020B0503030403020204" pitchFamily="34" charset="0"/>
              </a:rPr>
              <a:t>Θετικά και αρνητικά</a:t>
            </a:r>
          </a:p>
          <a:p>
            <a:pPr algn="ctr"/>
            <a:endParaRPr lang="en-US" dirty="0">
              <a:solidFill>
                <a:srgbClr val="000000"/>
              </a:solidFill>
              <a:latin typeface="Source Sans Pro" panose="020B0503030403020204" pitchFamily="34" charset="0"/>
            </a:endParaRPr>
          </a:p>
          <a:p>
            <a:r>
              <a:rPr lang="en-US" dirty="0">
                <a:solidFill>
                  <a:srgbClr val="000000"/>
                </a:solidFill>
                <a:latin typeface="Source Sans Pro" panose="020B0503030403020204" pitchFamily="34" charset="0"/>
              </a:rPr>
              <a:t>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DECBB35C-B055-A922-2744-F506D043F4FC}"/>
              </a:ext>
            </a:extLst>
          </p:cNvPr>
          <p:cNvGraphicFramePr>
            <a:graphicFrameLocks noGrp="1"/>
          </p:cNvGraphicFramePr>
          <p:nvPr>
            <p:extLst>
              <p:ext uri="{D42A27DB-BD31-4B8C-83A1-F6EECF244321}">
                <p14:modId xmlns:p14="http://schemas.microsoft.com/office/powerpoint/2010/main" val="1864202733"/>
              </p:ext>
            </p:extLst>
          </p:nvPr>
        </p:nvGraphicFramePr>
        <p:xfrm>
          <a:off x="1524000" y="1893062"/>
          <a:ext cx="6096000" cy="287807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200112511"/>
                    </a:ext>
                  </a:extLst>
                </a:gridCol>
                <a:gridCol w="3048000">
                  <a:extLst>
                    <a:ext uri="{9D8B030D-6E8A-4147-A177-3AD203B41FA5}">
                      <a16:colId xmlns:a16="http://schemas.microsoft.com/office/drawing/2014/main" val="1769389599"/>
                    </a:ext>
                  </a:extLst>
                </a:gridCol>
              </a:tblGrid>
              <a:tr h="520954">
                <a:tc>
                  <a:txBody>
                    <a:bodyPr/>
                    <a:lstStyle/>
                    <a:p>
                      <a:pPr algn="ctr"/>
                      <a:r>
                        <a:rPr lang="en-US" dirty="0"/>
                        <a:t>Θετικά </a:t>
                      </a:r>
                      <a:endParaRPr lang="el-GR" dirty="0"/>
                    </a:p>
                  </a:txBody>
                  <a:tcPr/>
                </a:tc>
                <a:tc>
                  <a:txBody>
                    <a:bodyPr/>
                    <a:lstStyle/>
                    <a:p>
                      <a:pPr algn="ctr"/>
                      <a:r>
                        <a:rPr lang="en-US" dirty="0"/>
                        <a:t>Αρνητικά</a:t>
                      </a:r>
                      <a:endParaRPr lang="el-GR" dirty="0"/>
                    </a:p>
                  </a:txBody>
                  <a:tcPr/>
                </a:tc>
                <a:extLst>
                  <a:ext uri="{0D108BD9-81ED-4DB2-BD59-A6C34878D82A}">
                    <a16:rowId xmlns:a16="http://schemas.microsoft.com/office/drawing/2014/main" val="3558150295"/>
                  </a:ext>
                </a:extLst>
              </a:tr>
              <a:tr h="370840">
                <a:tc>
                  <a:txBody>
                    <a:bodyPr/>
                    <a:lstStyle/>
                    <a:p>
                      <a:r>
                        <a:rPr lang="en-US" dirty="0"/>
                        <a:t>Ισορροπία μεταξύ επαγγελματικής και προσωπικής ζωής</a:t>
                      </a:r>
                      <a:endParaRPr lang="el-GR" dirty="0"/>
                    </a:p>
                  </a:txBody>
                  <a:tcPr/>
                </a:tc>
                <a:tc>
                  <a:txBody>
                    <a:bodyPr/>
                    <a:lstStyle/>
                    <a:p>
                      <a:r>
                        <a:rPr lang="en-US" dirty="0"/>
                        <a:t>Αποδοτικότητα κόστους</a:t>
                      </a:r>
                      <a:endParaRPr lang="el-GR" dirty="0"/>
                    </a:p>
                  </a:txBody>
                  <a:tcPr/>
                </a:tc>
                <a:extLst>
                  <a:ext uri="{0D108BD9-81ED-4DB2-BD59-A6C34878D82A}">
                    <a16:rowId xmlns:a16="http://schemas.microsoft.com/office/drawing/2014/main" val="4034537895"/>
                  </a:ext>
                </a:extLst>
              </a:tr>
              <a:tr h="370840">
                <a:tc>
                  <a:txBody>
                    <a:bodyPr/>
                    <a:lstStyle/>
                    <a:p>
                      <a:r>
                        <a:rPr lang="en-US" dirty="0"/>
                        <a:t>Ευελιξία</a:t>
                      </a:r>
                      <a:endParaRPr lang="el-GR" dirty="0"/>
                    </a:p>
                  </a:txBody>
                  <a:tcPr/>
                </a:tc>
                <a:tc>
                  <a:txBody>
                    <a:bodyPr/>
                    <a:lstStyle/>
                    <a:p>
                      <a:r>
                        <a:rPr lang="en-US" dirty="0"/>
                        <a:t>Θολή κατάσταση απασχόλησης</a:t>
                      </a:r>
                      <a:endParaRPr lang="el-GR" dirty="0"/>
                    </a:p>
                  </a:txBody>
                  <a:tcPr/>
                </a:tc>
                <a:extLst>
                  <a:ext uri="{0D108BD9-81ED-4DB2-BD59-A6C34878D82A}">
                    <a16:rowId xmlns:a16="http://schemas.microsoft.com/office/drawing/2014/main" val="1094652432"/>
                  </a:ext>
                </a:extLst>
              </a:tr>
              <a:tr h="370840">
                <a:tc>
                  <a:txBody>
                    <a:bodyPr/>
                    <a:lstStyle/>
                    <a:p>
                      <a:r>
                        <a:rPr lang="en-US" dirty="0"/>
                        <a:t>Δικτύωση</a:t>
                      </a:r>
                      <a:endParaRPr lang="el-GR" dirty="0"/>
                    </a:p>
                  </a:txBody>
                  <a:tcPr/>
                </a:tc>
                <a:tc>
                  <a:txBody>
                    <a:bodyPr/>
                    <a:lstStyle/>
                    <a:p>
                      <a:r>
                        <a:rPr lang="en-US" dirty="0"/>
                        <a:t>Ελλιπής κοινωνική προστασία</a:t>
                      </a:r>
                      <a:endParaRPr lang="el-GR" dirty="0"/>
                    </a:p>
                  </a:txBody>
                  <a:tcPr/>
                </a:tc>
                <a:extLst>
                  <a:ext uri="{0D108BD9-81ED-4DB2-BD59-A6C34878D82A}">
                    <a16:rowId xmlns:a16="http://schemas.microsoft.com/office/drawing/2014/main" val="1406918179"/>
                  </a:ext>
                </a:extLst>
              </a:tr>
              <a:tr h="370840">
                <a:tc>
                  <a:txBody>
                    <a:bodyPr/>
                    <a:lstStyle/>
                    <a:p>
                      <a:r>
                        <a:rPr lang="en-US" dirty="0"/>
                        <a:t>Παραγωγικότητα</a:t>
                      </a:r>
                      <a:endParaRPr lang="el-GR" dirty="0"/>
                    </a:p>
                  </a:txBody>
                  <a:tcPr/>
                </a:tc>
                <a:tc>
                  <a:txBody>
                    <a:bodyPr/>
                    <a:lstStyle/>
                    <a:p>
                      <a:endParaRPr lang="el-GR"/>
                    </a:p>
                  </a:txBody>
                  <a:tcPr/>
                </a:tc>
                <a:extLst>
                  <a:ext uri="{0D108BD9-81ED-4DB2-BD59-A6C34878D82A}">
                    <a16:rowId xmlns:a16="http://schemas.microsoft.com/office/drawing/2014/main" val="4191019375"/>
                  </a:ext>
                </a:extLst>
              </a:tr>
              <a:tr h="370840">
                <a:tc>
                  <a:txBody>
                    <a:bodyPr/>
                    <a:lstStyle/>
                    <a:p>
                      <a:r>
                        <a:rPr lang="en-US" dirty="0"/>
                        <a:t>Ανάπτυξη δεξιοτήτων</a:t>
                      </a:r>
                      <a:endParaRPr lang="el-GR" dirty="0"/>
                    </a:p>
                  </a:txBody>
                  <a:tcPr/>
                </a:tc>
                <a:tc>
                  <a:txBody>
                    <a:bodyPr/>
                    <a:lstStyle/>
                    <a:p>
                      <a:endParaRPr lang="el-GR"/>
                    </a:p>
                  </a:txBody>
                  <a:tcPr/>
                </a:tc>
                <a:extLst>
                  <a:ext uri="{0D108BD9-81ED-4DB2-BD59-A6C34878D82A}">
                    <a16:rowId xmlns:a16="http://schemas.microsoft.com/office/drawing/2014/main" val="147869492"/>
                  </a:ext>
                </a:extLst>
              </a:tr>
              <a:tr h="370840">
                <a:tc>
                  <a:txBody>
                    <a:bodyPr/>
                    <a:lstStyle/>
                    <a:p>
                      <a:r>
                        <a:rPr lang="en-US" dirty="0"/>
                        <a:t>Επιχειρηματικό πνεύμα</a:t>
                      </a:r>
                      <a:endParaRPr lang="el-GR" dirty="0"/>
                    </a:p>
                  </a:txBody>
                  <a:tcPr/>
                </a:tc>
                <a:tc>
                  <a:txBody>
                    <a:bodyPr/>
                    <a:lstStyle/>
                    <a:p>
                      <a:endParaRPr lang="el-GR" dirty="0"/>
                    </a:p>
                  </a:txBody>
                  <a:tcPr/>
                </a:tc>
                <a:extLst>
                  <a:ext uri="{0D108BD9-81ED-4DB2-BD59-A6C34878D82A}">
                    <a16:rowId xmlns:a16="http://schemas.microsoft.com/office/drawing/2014/main" val="1820196272"/>
                  </a:ext>
                </a:extLst>
              </a:tr>
            </a:tbl>
          </a:graphicData>
        </a:graphic>
      </p:graphicFrame>
    </p:spTree>
    <p:extLst>
      <p:ext uri="{BB962C8B-B14F-4D97-AF65-F5344CB8AC3E}">
        <p14:creationId xmlns:p14="http://schemas.microsoft.com/office/powerpoint/2010/main" val="2569060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2862322"/>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en-US" b="1" dirty="0">
                <a:solidFill>
                  <a:srgbClr val="000000"/>
                </a:solidFill>
                <a:latin typeface="Source Sans Pro" panose="020B0503030403020204" pitchFamily="34" charset="0"/>
              </a:rPr>
              <a:t>Άλλες νέες μορφές απασχόλησης </a:t>
            </a:r>
          </a:p>
          <a:p>
            <a:r>
              <a:rPr lang="en-US" dirty="0">
                <a:solidFill>
                  <a:srgbClr val="000000"/>
                </a:solidFill>
                <a:latin typeface="Source Sans Pro" panose="020B0503030403020204" pitchFamily="34" charset="0"/>
              </a:rPr>
              <a:t>Άλλες, πολύ λιγότερο συχνές μορφές απασχόλησης είναι η </a:t>
            </a:r>
            <a:r>
              <a:rPr lang="en-US" b="1" dirty="0">
                <a:solidFill>
                  <a:srgbClr val="000000"/>
                </a:solidFill>
                <a:latin typeface="Source Sans Pro" panose="020B0503030403020204" pitchFamily="34" charset="0"/>
              </a:rPr>
              <a:t>προσωρινή διαχείριση </a:t>
            </a:r>
            <a:r>
              <a:rPr lang="en-US" dirty="0">
                <a:solidFill>
                  <a:srgbClr val="000000"/>
                </a:solidFill>
                <a:latin typeface="Source Sans Pro" panose="020B0503030403020204" pitchFamily="34" charset="0"/>
              </a:rPr>
              <a:t>όπου μια εταιρεία μπορεί να "εκμισθώσει" εργαζόμενους σε μια άλλη εταιρεία για συγκεκριμένο χρονικό διάστημα/σκοπό, </a:t>
            </a:r>
            <a:r>
              <a:rPr lang="en-US" b="1" dirty="0">
                <a:solidFill>
                  <a:srgbClr val="000000"/>
                </a:solidFill>
                <a:latin typeface="Source Sans Pro" panose="020B0503030403020204" pitchFamily="34" charset="0"/>
              </a:rPr>
              <a:t>η εργασία χαρτοφυλακίου </a:t>
            </a:r>
            <a:r>
              <a:rPr lang="en-US" dirty="0">
                <a:solidFill>
                  <a:srgbClr val="000000"/>
                </a:solidFill>
                <a:latin typeface="Source Sans Pro" panose="020B0503030403020204" pitchFamily="34" charset="0"/>
              </a:rPr>
              <a:t>που αφορά τη σύναψη συμβάσεων μεταξύ μιας ομάδας αυτοαπασχολούμενων ή μικρών επιχειρήσεων για την παροχή εργασίας και υπηρεσιών σε μεγάλο αριθμό πελατών/επιχειρήσεων, και η </a:t>
            </a:r>
            <a:r>
              <a:rPr lang="en-US" b="1" dirty="0">
                <a:solidFill>
                  <a:srgbClr val="000000"/>
                </a:solidFill>
                <a:latin typeface="Source Sans Pro" panose="020B0503030403020204" pitchFamily="34" charset="0"/>
              </a:rPr>
              <a:t>εργασία </a:t>
            </a:r>
            <a:r>
              <a:rPr lang="el-GR" b="1" dirty="0">
                <a:solidFill>
                  <a:srgbClr val="000000"/>
                </a:solidFill>
                <a:latin typeface="Source Sans Pro" panose="020B0503030403020204" pitchFamily="34" charset="0"/>
              </a:rPr>
              <a:t>μέσω </a:t>
            </a:r>
            <a:r>
              <a:rPr lang="en-US" b="1" dirty="0">
                <a:solidFill>
                  <a:srgbClr val="000000"/>
                </a:solidFill>
                <a:latin typeface="Source Sans Pro" panose="020B0503030403020204" pitchFamily="34" charset="0"/>
              </a:rPr>
              <a:t>voucher </a:t>
            </a:r>
            <a:r>
              <a:rPr lang="en-US" dirty="0">
                <a:solidFill>
                  <a:srgbClr val="000000"/>
                </a:solidFill>
                <a:latin typeface="Source Sans Pro" panose="020B0503030403020204" pitchFamily="34" charset="0"/>
              </a:rPr>
              <a:t>όπ</a:t>
            </a:r>
            <a:r>
              <a:rPr lang="en-US" dirty="0" err="1">
                <a:solidFill>
                  <a:srgbClr val="000000"/>
                </a:solidFill>
                <a:latin typeface="Source Sans Pro" panose="020B0503030403020204" pitchFamily="34" charset="0"/>
              </a:rPr>
              <a:t>ου</a:t>
            </a:r>
            <a:r>
              <a:rPr lang="en-US" dirty="0">
                <a:solidFill>
                  <a:srgbClr val="000000"/>
                </a:solidFill>
                <a:latin typeface="Source Sans Pro" panose="020B0503030403020204" pitchFamily="34" charset="0"/>
              </a:rPr>
              <a:t> ο εργοδότης αποκτά από μια κυβερνητική αρχή συνήθως ένα κουπόνι ως αμοιβή για την απασχόληση και όχι μέσω οποιασδήποτε μορφής σύμβασης εργασίας.  </a:t>
            </a:r>
            <a:endParaRPr lang="en-US" b="1" dirty="0">
              <a:solidFill>
                <a:srgbClr val="0070C0"/>
              </a:solidFill>
            </a:endParaRPr>
          </a:p>
        </p:txBody>
      </p:sp>
    </p:spTree>
    <p:extLst>
      <p:ext uri="{BB962C8B-B14F-4D97-AF65-F5344CB8AC3E}">
        <p14:creationId xmlns:p14="http://schemas.microsoft.com/office/powerpoint/2010/main" val="79196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74942" y="2017751"/>
            <a:ext cx="8166100" cy="738664"/>
          </a:xfrm>
          <a:prstGeom prst="rect">
            <a:avLst/>
          </a:prstGeom>
          <a:noFill/>
        </p:spPr>
        <p:txBody>
          <a:bodyPr wrap="square" rtlCol="0">
            <a:spAutoFit/>
          </a:bodyPr>
          <a:lstStyle/>
          <a:p>
            <a:pPr algn="ctr"/>
            <a:r>
              <a:rPr lang="en-US" sz="2400" b="1" dirty="0"/>
              <a:t>Ενότητα 5 - Οικονομικός αλφαβητισμός και επαγγελματική ζωή</a:t>
            </a:r>
            <a:endParaRPr lang="bg-BG" sz="2400" dirty="0"/>
          </a:p>
          <a:p>
            <a:endParaRPr lang="en-US" dirty="0"/>
          </a:p>
        </p:txBody>
      </p:sp>
    </p:spTree>
    <p:extLst>
      <p:ext uri="{BB962C8B-B14F-4D97-AF65-F5344CB8AC3E}">
        <p14:creationId xmlns:p14="http://schemas.microsoft.com/office/powerpoint/2010/main" val="306220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2" y="936325"/>
            <a:ext cx="8786501" cy="4124206"/>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en-US" sz="1800" i="1" dirty="0"/>
              <a:t>5.1.2 Γλωσσάριο απασχόλησης</a:t>
            </a:r>
          </a:p>
          <a:p>
            <a:endParaRPr lang="en-US"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Πρόκειται για ένα γλωσσάριο με βασικούς όρους που χρησιμοποιούνται στην απασχόληση. Η ορολογία διαφέρει μεταξύ των διαφόρων χωρών, καθώς και η σχετική νομοθεσία που ρυθμίζει τις εργασιακές σχέσεις, τις συμβάσεις, τις ευθύνες και τα δικαιώματα και των δύο πλευρών - εργοδοτών και εργαζομένων. Προσπαθήσαμε να καταρτίσουμε έναν κατάλογο όρων από διάφορες πηγές, αναζητώντας εκείνους που με τον ένα ή τον άλλο τρόπο ισχύουν στα περισσότερα εθνικά πλαίσια. </a:t>
            </a:r>
          </a:p>
          <a:p>
            <a:endParaRPr lang="en-US" sz="1600"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Παρέχονται σύντομοι ορισμοί για κάθε έναν από τους όρους. Στόχος είναι να κατανοήσετε τι σημαίνουν όταν ένας εν ενεργεία ή υποψήφιος εργαζόμενος τους συναντά, ή ακόμη και στις περιπτώσεις που κάποιος ιδρύει μια μικρή ή μεγαλύτερη επιχείρηση ή απασχολεί άλλους σε μια αυτοαπασχολούμενη δραστηριότητα. </a:t>
            </a:r>
          </a:p>
          <a:p>
            <a:endParaRPr lang="en-US" sz="1600"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Σε κάθε περίπτωση, πριν προχωρήσετε σε νομικά δεσμευτικές συμβάσεις οποιουδήποτε είδους, συνιστάται ιδιαίτερα να συμβουλευτείτε έναν έμπειρο λογιστή ή εμπειρογνώμονα. </a:t>
            </a:r>
          </a:p>
        </p:txBody>
      </p:sp>
    </p:spTree>
    <p:extLst>
      <p:ext uri="{BB962C8B-B14F-4D97-AF65-F5344CB8AC3E}">
        <p14:creationId xmlns:p14="http://schemas.microsoft.com/office/powerpoint/2010/main" val="1650935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854919"/>
            <a:ext cx="8136394" cy="1138773"/>
          </a:xfrm>
          <a:prstGeom prst="rect">
            <a:avLst/>
          </a:prstGeom>
          <a:noFill/>
        </p:spPr>
        <p:txBody>
          <a:bodyPr wrap="square" rtlCol="0">
            <a:spAutoFit/>
          </a:bodyPr>
          <a:lstStyle/>
          <a:p>
            <a:r>
              <a:rPr lang="en-US" sz="1800" i="1" dirty="0"/>
              <a:t>5.1.2 Γλωσσάριο απασχόλησης</a:t>
            </a:r>
          </a:p>
          <a:p>
            <a:r>
              <a:rPr lang="en-US" sz="1600" dirty="0" err="1">
                <a:solidFill>
                  <a:srgbClr val="000000"/>
                </a:solidFill>
                <a:latin typeface="Source Sans Pro" panose="020B0503030403020204" pitchFamily="34" charset="0"/>
              </a:rPr>
              <a:t>Αντιστοιχίστε</a:t>
            </a:r>
            <a:r>
              <a:rPr lang="en-US" sz="1600" dirty="0">
                <a:solidFill>
                  <a:srgbClr val="000000"/>
                </a:solidFill>
                <a:latin typeface="Source Sans Pro" panose="020B0503030403020204" pitchFamily="34" charset="0"/>
              </a:rPr>
              <a:t> τον σωστό όρο με τον σωστό ορισμό </a:t>
            </a:r>
            <a:endParaRPr lang="en-US" sz="1600" b="1" dirty="0">
              <a:solidFill>
                <a:srgbClr val="000000"/>
              </a:solidFill>
              <a:latin typeface="Source Sans Pro" panose="020B0503030403020204" pitchFamily="34" charset="0"/>
            </a:endParaRPr>
          </a:p>
          <a:p>
            <a:pPr algn="ct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5" name="Πίνακας 5">
            <a:extLst>
              <a:ext uri="{FF2B5EF4-FFF2-40B4-BE49-F238E27FC236}">
                <a16:creationId xmlns:a16="http://schemas.microsoft.com/office/drawing/2014/main" id="{8341E43A-2536-B552-34E1-795E4A7CD157}"/>
              </a:ext>
            </a:extLst>
          </p:cNvPr>
          <p:cNvGraphicFramePr>
            <a:graphicFrameLocks noGrp="1"/>
          </p:cNvGraphicFramePr>
          <p:nvPr>
            <p:extLst>
              <p:ext uri="{D42A27DB-BD31-4B8C-83A1-F6EECF244321}">
                <p14:modId xmlns:p14="http://schemas.microsoft.com/office/powerpoint/2010/main" val="1760716960"/>
              </p:ext>
            </p:extLst>
          </p:nvPr>
        </p:nvGraphicFramePr>
        <p:xfrm>
          <a:off x="1214203" y="1424305"/>
          <a:ext cx="7644984" cy="3603560"/>
        </p:xfrm>
        <a:graphic>
          <a:graphicData uri="http://schemas.openxmlformats.org/drawingml/2006/table">
            <a:tbl>
              <a:tblPr firstRow="1" bandRow="1">
                <a:tableStyleId>{5C22544A-7EE6-4342-B048-85BDC9FD1C3A}</a:tableStyleId>
              </a:tblPr>
              <a:tblGrid>
                <a:gridCol w="2053653">
                  <a:extLst>
                    <a:ext uri="{9D8B030D-6E8A-4147-A177-3AD203B41FA5}">
                      <a16:colId xmlns:a16="http://schemas.microsoft.com/office/drawing/2014/main" val="1051036106"/>
                    </a:ext>
                  </a:extLst>
                </a:gridCol>
                <a:gridCol w="5591331">
                  <a:extLst>
                    <a:ext uri="{9D8B030D-6E8A-4147-A177-3AD203B41FA5}">
                      <a16:colId xmlns:a16="http://schemas.microsoft.com/office/drawing/2014/main" val="1754158530"/>
                    </a:ext>
                  </a:extLst>
                </a:gridCol>
              </a:tblGrid>
              <a:tr h="380650">
                <a:tc>
                  <a:txBody>
                    <a:bodyPr/>
                    <a:lstStyle/>
                    <a:p>
                      <a:pPr algn="ctr" fontAlgn="ctr"/>
                      <a:r>
                        <a:rPr lang="en-US" sz="1400" b="0" i="0" u="none" strike="noStrike" dirty="0">
                          <a:solidFill>
                            <a:srgbClr val="000000"/>
                          </a:solidFill>
                          <a:effectLst/>
                          <a:latin typeface="Calibri" panose="020F0502020204030204" pitchFamily="34" charset="0"/>
                        </a:rPr>
                        <a:t>1. Πληρώστε όσο κερδίζετε</a:t>
                      </a:r>
                    </a:p>
                  </a:txBody>
                  <a:tcPr marL="7620" marR="7620" marT="7620" marB="0" anchor="ctr">
                    <a:solidFill>
                      <a:schemeClr val="accent1">
                        <a:lumMod val="20000"/>
                        <a:lumOff val="80000"/>
                      </a:schemeClr>
                    </a:solidFill>
                  </a:tcPr>
                </a:tc>
                <a:tc>
                  <a:txBody>
                    <a:bodyPr/>
                    <a:lstStyle/>
                    <a:p>
                      <a:pPr algn="l" fontAlgn="ctr"/>
                      <a:r>
                        <a:rPr lang="en-US" sz="1200" b="0" i="0" u="none" strike="noStrike" dirty="0">
                          <a:solidFill>
                            <a:srgbClr val="000000"/>
                          </a:solidFill>
                          <a:effectLst/>
                          <a:latin typeface="Calibri" panose="020F0502020204030204" pitchFamily="34" charset="0"/>
                        </a:rPr>
                        <a:t>A. Κατάλογος των αμειβόμενων υπαλλήλων, υπολογισμός των ωρών εργασίας τους, εκτίμηση της αμοιβής τους και καταγραφή της δαπάνης</a:t>
                      </a:r>
                      <a:r>
                        <a:rPr lang="en-US" sz="1050" b="0" i="0" u="none" strike="noStrike" dirty="0">
                          <a:solidFill>
                            <a:srgbClr val="000000"/>
                          </a:solidFill>
                          <a:effectLst/>
                          <a:latin typeface="Calibri" panose="020F0502020204030204" pitchFamily="34" charset="0"/>
                        </a:rPr>
                        <a:t>.</a:t>
                      </a:r>
                    </a:p>
                  </a:txBody>
                  <a:tcPr marL="7620" marR="7620" marT="7620" marB="0" anchor="ctr">
                    <a:solidFill>
                      <a:schemeClr val="tx2">
                        <a:lumMod val="20000"/>
                        <a:lumOff val="80000"/>
                      </a:schemeClr>
                    </a:solidFill>
                  </a:tcPr>
                </a:tc>
                <a:extLst>
                  <a:ext uri="{0D108BD9-81ED-4DB2-BD59-A6C34878D82A}">
                    <a16:rowId xmlns:a16="http://schemas.microsoft.com/office/drawing/2014/main" val="1908888638"/>
                  </a:ext>
                </a:extLst>
              </a:tr>
              <a:tr h="380650">
                <a:tc>
                  <a:txBody>
                    <a:bodyPr/>
                    <a:lstStyle/>
                    <a:p>
                      <a:pPr marL="0" algn="ctr" defTabSz="685800" rtl="0" eaLnBrk="1" fontAlgn="ctr" latinLnBrk="0" hangingPunct="1"/>
                      <a:r>
                        <a:rPr lang="en-US" sz="1400" b="0" i="0" u="none" strike="noStrike" kern="1200" dirty="0">
                          <a:solidFill>
                            <a:srgbClr val="000000"/>
                          </a:solidFill>
                          <a:effectLst/>
                          <a:latin typeface="Calibri" panose="020F0502020204030204" pitchFamily="34" charset="0"/>
                          <a:ea typeface="+mn-ea"/>
                          <a:cs typeface="+mn-cs"/>
                        </a:rPr>
                        <a:t>2. Μισθοδοσία</a:t>
                      </a:r>
                      <a:endParaRPr lang="el-GR" sz="1400" b="0" i="0" u="none" strike="noStrike" kern="1200" dirty="0">
                        <a:solidFill>
                          <a:srgbClr val="000000"/>
                        </a:solidFill>
                        <a:effectLst/>
                        <a:latin typeface="Calibri" panose="020F0502020204030204" pitchFamily="34" charset="0"/>
                        <a:ea typeface="+mn-ea"/>
                        <a:cs typeface="+mn-cs"/>
                      </a:endParaRPr>
                    </a:p>
                  </a:txBody>
                  <a:tcPr/>
                </a:tc>
                <a:tc>
                  <a:txBody>
                    <a:bodyPr/>
                    <a:lstStyle/>
                    <a:p>
                      <a:r>
                        <a:rPr lang="en-US" sz="1200" b="0" i="0" u="none" strike="noStrike" kern="1200" dirty="0">
                          <a:solidFill>
                            <a:srgbClr val="000000"/>
                          </a:solidFill>
                          <a:effectLst/>
                          <a:latin typeface="Calibri" panose="020F0502020204030204" pitchFamily="34" charset="0"/>
                          <a:ea typeface="+mn-ea"/>
                          <a:cs typeface="+mn-cs"/>
                        </a:rPr>
                        <a:t>B. Σταθερό χρηματικό ποσό ή αποζημίωση που καταβάλλεται σε έναν εργαζόμενο από έναν εργοδότη ως αντάλλαγμα για την εργασία που εκτελεί. </a:t>
                      </a:r>
                      <a:endParaRPr lang="el-GR" sz="1200" b="0" i="0" u="none" strike="noStrike" kern="1200" dirty="0">
                        <a:solidFill>
                          <a:srgbClr val="000000"/>
                        </a:solidFill>
                        <a:effectLst/>
                        <a:latin typeface="Calibri" panose="020F0502020204030204" pitchFamily="34" charset="0"/>
                        <a:ea typeface="+mn-ea"/>
                        <a:cs typeface="+mn-cs"/>
                      </a:endParaRPr>
                    </a:p>
                  </a:txBody>
                  <a:tcPr/>
                </a:tc>
                <a:extLst>
                  <a:ext uri="{0D108BD9-81ED-4DB2-BD59-A6C34878D82A}">
                    <a16:rowId xmlns:a16="http://schemas.microsoft.com/office/drawing/2014/main" val="4136895850"/>
                  </a:ext>
                </a:extLst>
              </a:tr>
              <a:tr h="380650">
                <a:tc>
                  <a:txBody>
                    <a:bodyPr/>
                    <a:lstStyle/>
                    <a:p>
                      <a:pPr algn="ctr"/>
                      <a:r>
                        <a:rPr lang="en-US" sz="1600" dirty="0"/>
                        <a:t>3. Μισθός</a:t>
                      </a:r>
                      <a:endParaRPr lang="el-GR" sz="1600" dirty="0"/>
                    </a:p>
                  </a:txBody>
                  <a:tcPr/>
                </a:tc>
                <a:tc>
                  <a:txBody>
                    <a:bodyPr/>
                    <a:lstStyle/>
                    <a:p>
                      <a:r>
                        <a:rPr lang="en-US" sz="1200" dirty="0"/>
                        <a:t>C. Συνολική αποζημίωση που λαμβάνει ένας εργαζόμενος, συμπεριλαμβανομένων όλων των πιθανών παροχών ή μπόνους.</a:t>
                      </a:r>
                      <a:endParaRPr lang="el-GR" sz="1200" dirty="0"/>
                    </a:p>
                  </a:txBody>
                  <a:tcPr/>
                </a:tc>
                <a:extLst>
                  <a:ext uri="{0D108BD9-81ED-4DB2-BD59-A6C34878D82A}">
                    <a16:rowId xmlns:a16="http://schemas.microsoft.com/office/drawing/2014/main" val="2531563854"/>
                  </a:ext>
                </a:extLst>
              </a:tr>
              <a:tr h="380650">
                <a:tc>
                  <a:txBody>
                    <a:bodyPr/>
                    <a:lstStyle/>
                    <a:p>
                      <a:pPr algn="ctr" fontAlgn="ctr"/>
                      <a:r>
                        <a:rPr lang="en-GB" sz="1400" b="0" i="0" u="none" strike="noStrike" dirty="0">
                          <a:solidFill>
                            <a:srgbClr val="000000"/>
                          </a:solidFill>
                          <a:effectLst/>
                          <a:latin typeface="Calibri" panose="020F0502020204030204" pitchFamily="34" charset="0"/>
                        </a:rPr>
                        <a:t>4. Συλλογικές συμβάσεις</a:t>
                      </a:r>
                    </a:p>
                  </a:txBody>
                  <a:tcPr marL="7620" marR="7620" marT="7620" marB="0" anchor="ctr"/>
                </a:tc>
                <a:tc>
                  <a:txBody>
                    <a:bodyPr/>
                    <a:lstStyle/>
                    <a:p>
                      <a:r>
                        <a:rPr lang="en-US" sz="1200" dirty="0"/>
                        <a:t>D. Γραπτή σύμβαση που διαπραγματεύονται οι συνδικαλιστικές οργανώσεις για τους εργαζόμενους </a:t>
                      </a:r>
                      <a:endParaRPr lang="el-GR" sz="1200" dirty="0"/>
                    </a:p>
                  </a:txBody>
                  <a:tcPr/>
                </a:tc>
                <a:extLst>
                  <a:ext uri="{0D108BD9-81ED-4DB2-BD59-A6C34878D82A}">
                    <a16:rowId xmlns:a16="http://schemas.microsoft.com/office/drawing/2014/main" val="1363426268"/>
                  </a:ext>
                </a:extLst>
              </a:tr>
              <a:tr h="380650">
                <a:tc>
                  <a:txBody>
                    <a:bodyPr/>
                    <a:lstStyle/>
                    <a:p>
                      <a:pPr algn="ctr"/>
                      <a:r>
                        <a:rPr lang="en-US" sz="1400" dirty="0"/>
                        <a:t>5. Αποδοχές</a:t>
                      </a:r>
                      <a:endParaRPr lang="el-GR" sz="1400" dirty="0"/>
                    </a:p>
                  </a:txBody>
                  <a:tcPr/>
                </a:tc>
                <a:tc>
                  <a:txBody>
                    <a:bodyPr/>
                    <a:lstStyle/>
                    <a:p>
                      <a:r>
                        <a:rPr lang="en-US" sz="1200" dirty="0"/>
                        <a:t>E. Ποσά που αφαιρούνται από τις αποδοχές ενός εργαζομένου, μειώνοντας το φορολογητέο εισόδημά του</a:t>
                      </a:r>
                      <a:endParaRPr lang="el-GR" sz="1200" dirty="0"/>
                    </a:p>
                  </a:txBody>
                  <a:tcPr/>
                </a:tc>
                <a:extLst>
                  <a:ext uri="{0D108BD9-81ED-4DB2-BD59-A6C34878D82A}">
                    <a16:rowId xmlns:a16="http://schemas.microsoft.com/office/drawing/2014/main" val="1940010267"/>
                  </a:ext>
                </a:extLst>
              </a:tr>
              <a:tr h="380650">
                <a:tc>
                  <a:txBody>
                    <a:bodyPr/>
                    <a:lstStyle/>
                    <a:p>
                      <a:pPr algn="ctr"/>
                      <a:r>
                        <a:rPr lang="en-US" sz="1400" dirty="0"/>
                        <a:t>6. Εκπτώσεις</a:t>
                      </a:r>
                      <a:endParaRPr lang="el-GR" sz="1200" dirty="0"/>
                    </a:p>
                  </a:txBody>
                  <a:tcPr/>
                </a:tc>
                <a:tc>
                  <a:txBody>
                    <a:bodyPr/>
                    <a:lstStyle/>
                    <a:p>
                      <a:r>
                        <a:rPr lang="en-US" sz="1200" dirty="0"/>
                        <a:t>F. Σύμβαση εργασίας με συμφωνημένη ημερομηνία λήξης</a:t>
                      </a:r>
                      <a:endParaRPr lang="el-GR" sz="1200" dirty="0"/>
                    </a:p>
                  </a:txBody>
                  <a:tcPr/>
                </a:tc>
                <a:extLst>
                  <a:ext uri="{0D108BD9-81ED-4DB2-BD59-A6C34878D82A}">
                    <a16:rowId xmlns:a16="http://schemas.microsoft.com/office/drawing/2014/main" val="999484420"/>
                  </a:ext>
                </a:extLst>
              </a:tr>
              <a:tr h="380650">
                <a:tc>
                  <a:txBody>
                    <a:bodyPr/>
                    <a:lstStyle/>
                    <a:p>
                      <a:pPr algn="ctr" fontAlgn="ctr"/>
                      <a:r>
                        <a:rPr lang="en-GB" sz="1400" b="0" i="0" u="none" strike="noStrike" dirty="0">
                          <a:solidFill>
                            <a:srgbClr val="000000"/>
                          </a:solidFill>
                          <a:effectLst/>
                          <a:latin typeface="Calibri" panose="020F0502020204030204" pitchFamily="34" charset="0"/>
                        </a:rPr>
                        <a:t>7. Σύμβαση ορισμένου χρόνου</a:t>
                      </a:r>
                    </a:p>
                  </a:txBody>
                  <a:tcPr marL="7620" marR="7620" marT="7620" marB="0" anchor="ctr"/>
                </a:tc>
                <a:tc>
                  <a:txBody>
                    <a:bodyPr/>
                    <a:lstStyle/>
                    <a:p>
                      <a:r>
                        <a:rPr lang="en-US" sz="1200" dirty="0"/>
                        <a:t>Ζ. Περιλαμβάνει στοιχεία που δεν περιλαμβάνονται στον κανονικό μισθό του εργαζομένου.</a:t>
                      </a:r>
                      <a:endParaRPr lang="el-GR" sz="1200" dirty="0"/>
                    </a:p>
                  </a:txBody>
                  <a:tcPr/>
                </a:tc>
                <a:extLst>
                  <a:ext uri="{0D108BD9-81ED-4DB2-BD59-A6C34878D82A}">
                    <a16:rowId xmlns:a16="http://schemas.microsoft.com/office/drawing/2014/main" val="494524690"/>
                  </a:ext>
                </a:extLst>
              </a:tr>
              <a:tr h="380650">
                <a:tc>
                  <a:txBody>
                    <a:bodyPr/>
                    <a:lstStyle/>
                    <a:p>
                      <a:pPr algn="ctr"/>
                      <a:r>
                        <a:rPr lang="en-US" sz="1400" dirty="0"/>
                        <a:t>8.  Παροχές σε είδος</a:t>
                      </a:r>
                      <a:endParaRPr lang="el-GR" sz="1400" dirty="0"/>
                    </a:p>
                  </a:txBody>
                  <a:tcPr/>
                </a:tc>
                <a:tc>
                  <a:txBody>
                    <a:bodyPr/>
                    <a:lstStyle/>
                    <a:p>
                      <a:pPr algn="l" fontAlgn="ctr"/>
                      <a:r>
                        <a:rPr lang="en-US" sz="1200" b="0" i="0" u="none" strike="noStrike" dirty="0">
                          <a:solidFill>
                            <a:srgbClr val="000000"/>
                          </a:solidFill>
                          <a:effectLst/>
                          <a:latin typeface="Calibri" panose="020F0502020204030204" pitchFamily="34" charset="0"/>
                        </a:rPr>
                        <a:t>  Η. Εάν είστε μισθωτός, κανονικά πληρώνετε φόρο μέσω του μισθού σας. Κάθε φορά που καταβάλλεται ο μισθός σας, ο εργοδότης σας παρακρατεί τους φόρους και την κοινωνική ασφάλιση.</a:t>
                      </a:r>
                    </a:p>
                  </a:txBody>
                  <a:tcPr marL="7620" marR="7620" marT="7620" marB="0" anchor="ctr"/>
                </a:tc>
                <a:extLst>
                  <a:ext uri="{0D108BD9-81ED-4DB2-BD59-A6C34878D82A}">
                    <a16:rowId xmlns:a16="http://schemas.microsoft.com/office/drawing/2014/main" val="804217850"/>
                  </a:ext>
                </a:extLst>
              </a:tr>
            </a:tbl>
          </a:graphicData>
        </a:graphic>
      </p:graphicFrame>
    </p:spTree>
    <p:extLst>
      <p:ext uri="{BB962C8B-B14F-4D97-AF65-F5344CB8AC3E}">
        <p14:creationId xmlns:p14="http://schemas.microsoft.com/office/powerpoint/2010/main" val="4273223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2646878"/>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en-US" sz="1600" b="1" dirty="0"/>
              <a:t>5.2 Οικονομικός αλφαβητισμός και επιχειρηματικότητα</a:t>
            </a:r>
          </a:p>
          <a:p>
            <a:endParaRPr lang="en-US" sz="1600" dirty="0"/>
          </a:p>
          <a:p>
            <a:r>
              <a:rPr lang="en-US" sz="1600" i="1" dirty="0"/>
              <a:t>5.2.1 Χρήση του BMC για επιχειρηματικές/επιχειρηματικές ιδέες</a:t>
            </a:r>
          </a:p>
          <a:p>
            <a:endParaRPr lang="en-US" sz="1600" b="1" dirty="0">
              <a:solidFill>
                <a:srgbClr val="000000"/>
              </a:solidFill>
              <a:latin typeface="Source Sans Pro" panose="020B0503030403020204" pitchFamily="34" charset="0"/>
            </a:endParaRPr>
          </a:p>
          <a:p>
            <a:r>
              <a:rPr lang="en-US" sz="1600" b="1" dirty="0">
                <a:solidFill>
                  <a:srgbClr val="000000"/>
                </a:solidFill>
                <a:latin typeface="Source Sans Pro" panose="020B0503030403020204" pitchFamily="34" charset="0"/>
              </a:rPr>
              <a:t>Βίντεο (4-5 λεπτά)</a:t>
            </a:r>
          </a:p>
          <a:p>
            <a:r>
              <a:rPr lang="en-US" sz="1600" dirty="0">
                <a:solidFill>
                  <a:srgbClr val="000000"/>
                </a:solidFill>
                <a:latin typeface="Source Sans Pro" panose="020B0503030403020204" pitchFamily="34" charset="0"/>
              </a:rPr>
              <a:t>Επεξήγηση του τι είναι ο καμβάς επιχειρηματικού μοντέλου</a:t>
            </a: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42323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169551"/>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pic>
        <p:nvPicPr>
          <p:cNvPr id="5" name="Picture 4" descr="Diagram&#10;&#10;Description automatically generated">
            <a:extLst>
              <a:ext uri="{FF2B5EF4-FFF2-40B4-BE49-F238E27FC236}">
                <a16:creationId xmlns:a16="http://schemas.microsoft.com/office/drawing/2014/main" id="{1077900E-8B08-1BB7-C73A-E084B0859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36293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3" cstate="print"/>
          <a:srcRect/>
          <a:stretch>
            <a:fillRect/>
          </a:stretch>
        </p:blipFill>
        <p:spPr bwMode="auto">
          <a:xfrm>
            <a:off x="6536532" y="352425"/>
            <a:ext cx="421481" cy="504825"/>
          </a:xfrm>
          <a:prstGeom prst="rect">
            <a:avLst/>
          </a:prstGeom>
          <a:noFill/>
          <a:ln w="9525">
            <a:noFill/>
            <a:miter lim="800000"/>
            <a:headEnd/>
            <a:tailEnd/>
          </a:ln>
        </p:spPr>
      </p:pic>
      <p:pic>
        <p:nvPicPr>
          <p:cNvPr id="16" name="Picture 14"/>
          <p:cNvPicPr>
            <a:picLocks noChangeAspect="1"/>
          </p:cNvPicPr>
          <p:nvPr/>
        </p:nvPicPr>
        <p:blipFill>
          <a:blip r:embed="rId4" cstate="print"/>
          <a:srcRect/>
          <a:stretch>
            <a:fillRect/>
          </a:stretch>
        </p:blipFill>
        <p:spPr bwMode="auto">
          <a:xfrm>
            <a:off x="3919538" y="309563"/>
            <a:ext cx="381000" cy="397669"/>
          </a:xfrm>
          <a:prstGeom prst="rect">
            <a:avLst/>
          </a:prstGeom>
          <a:noFill/>
          <a:ln w="9525">
            <a:noFill/>
            <a:miter lim="800000"/>
            <a:headEnd/>
            <a:tailEnd/>
          </a:ln>
        </p:spPr>
      </p:pic>
      <p:pic>
        <p:nvPicPr>
          <p:cNvPr id="17" name="Picture 15"/>
          <p:cNvPicPr>
            <a:picLocks noChangeAspect="1"/>
          </p:cNvPicPr>
          <p:nvPr/>
        </p:nvPicPr>
        <p:blipFill>
          <a:blip r:embed="rId5" cstate="print"/>
          <a:srcRect/>
          <a:stretch>
            <a:fillRect/>
          </a:stretch>
        </p:blipFill>
        <p:spPr bwMode="auto">
          <a:xfrm>
            <a:off x="5268517" y="2140744"/>
            <a:ext cx="373856" cy="385763"/>
          </a:xfrm>
          <a:prstGeom prst="rect">
            <a:avLst/>
          </a:prstGeom>
          <a:noFill/>
          <a:ln w="9525">
            <a:noFill/>
            <a:miter lim="800000"/>
            <a:headEnd/>
            <a:tailEnd/>
          </a:ln>
        </p:spPr>
      </p:pic>
      <p:pic>
        <p:nvPicPr>
          <p:cNvPr id="18" name="Picture 16"/>
          <p:cNvPicPr>
            <a:picLocks noChangeAspect="1"/>
          </p:cNvPicPr>
          <p:nvPr/>
        </p:nvPicPr>
        <p:blipFill>
          <a:blip r:embed="rId6" cstate="print"/>
          <a:srcRect/>
          <a:stretch>
            <a:fillRect/>
          </a:stretch>
        </p:blipFill>
        <p:spPr bwMode="auto">
          <a:xfrm>
            <a:off x="5179219" y="261938"/>
            <a:ext cx="419100" cy="429815"/>
          </a:xfrm>
          <a:prstGeom prst="rect">
            <a:avLst/>
          </a:prstGeom>
          <a:noFill/>
          <a:ln w="9525">
            <a:noFill/>
            <a:miter lim="800000"/>
            <a:headEnd/>
            <a:tailEnd/>
          </a:ln>
        </p:spPr>
      </p:pic>
      <p:pic>
        <p:nvPicPr>
          <p:cNvPr id="19" name="Picture 17"/>
          <p:cNvPicPr>
            <a:picLocks noChangeAspect="1"/>
          </p:cNvPicPr>
          <p:nvPr/>
        </p:nvPicPr>
        <p:blipFill>
          <a:blip r:embed="rId7" cstate="print"/>
          <a:srcRect l="11171"/>
          <a:stretch>
            <a:fillRect/>
          </a:stretch>
        </p:blipFill>
        <p:spPr bwMode="auto">
          <a:xfrm>
            <a:off x="4618434" y="4085035"/>
            <a:ext cx="339329" cy="429815"/>
          </a:xfrm>
          <a:prstGeom prst="rect">
            <a:avLst/>
          </a:prstGeom>
          <a:noFill/>
          <a:ln w="9525">
            <a:noFill/>
            <a:miter lim="800000"/>
            <a:headEnd/>
            <a:tailEnd/>
          </a:ln>
        </p:spPr>
      </p:pic>
      <p:pic>
        <p:nvPicPr>
          <p:cNvPr id="20" name="Picture 18"/>
          <p:cNvPicPr>
            <a:picLocks noChangeAspect="1"/>
          </p:cNvPicPr>
          <p:nvPr/>
        </p:nvPicPr>
        <p:blipFill>
          <a:blip r:embed="rId8" cstate="print"/>
          <a:srcRect b="6728"/>
          <a:stretch>
            <a:fillRect/>
          </a:stretch>
        </p:blipFill>
        <p:spPr bwMode="auto">
          <a:xfrm>
            <a:off x="2582247" y="2212182"/>
            <a:ext cx="503854" cy="445294"/>
          </a:xfrm>
          <a:prstGeom prst="rect">
            <a:avLst/>
          </a:prstGeom>
          <a:noFill/>
          <a:ln w="9525">
            <a:noFill/>
            <a:miter lim="800000"/>
            <a:headEnd/>
            <a:tailEnd/>
          </a:ln>
        </p:spPr>
      </p:pic>
      <p:pic>
        <p:nvPicPr>
          <p:cNvPr id="21" name="Picture 19"/>
          <p:cNvPicPr>
            <a:picLocks noChangeAspect="1"/>
          </p:cNvPicPr>
          <p:nvPr/>
        </p:nvPicPr>
        <p:blipFill>
          <a:blip r:embed="rId9" cstate="print"/>
          <a:srcRect/>
          <a:stretch>
            <a:fillRect/>
          </a:stretch>
        </p:blipFill>
        <p:spPr bwMode="auto">
          <a:xfrm>
            <a:off x="2477109" y="271462"/>
            <a:ext cx="574989" cy="539933"/>
          </a:xfrm>
          <a:prstGeom prst="rect">
            <a:avLst/>
          </a:prstGeom>
          <a:noFill/>
          <a:ln w="9525">
            <a:noFill/>
            <a:miter lim="800000"/>
            <a:headEnd/>
            <a:tailEnd/>
          </a:ln>
        </p:spPr>
      </p:pic>
      <p:pic>
        <p:nvPicPr>
          <p:cNvPr id="22" name="Picture 20"/>
          <p:cNvPicPr>
            <a:picLocks noChangeAspect="1"/>
          </p:cNvPicPr>
          <p:nvPr/>
        </p:nvPicPr>
        <p:blipFill>
          <a:blip r:embed="rId10" cstate="print"/>
          <a:srcRect/>
          <a:stretch>
            <a:fillRect/>
          </a:stretch>
        </p:blipFill>
        <p:spPr bwMode="auto">
          <a:xfrm>
            <a:off x="1233488" y="288131"/>
            <a:ext cx="359569" cy="370284"/>
          </a:xfrm>
          <a:prstGeom prst="rect">
            <a:avLst/>
          </a:prstGeom>
          <a:noFill/>
          <a:ln w="9525">
            <a:noFill/>
            <a:miter lim="800000"/>
            <a:headEnd/>
            <a:tailEnd/>
          </a:ln>
        </p:spPr>
      </p:pic>
      <p:pic>
        <p:nvPicPr>
          <p:cNvPr id="23" name="Picture 21"/>
          <p:cNvPicPr>
            <a:picLocks noChangeAspect="1"/>
          </p:cNvPicPr>
          <p:nvPr/>
        </p:nvPicPr>
        <p:blipFill>
          <a:blip r:embed="rId11" cstate="print"/>
          <a:srcRect t="8025" r="6839"/>
          <a:stretch>
            <a:fillRect/>
          </a:stretch>
        </p:blipFill>
        <p:spPr bwMode="auto">
          <a:xfrm>
            <a:off x="1246584" y="4090989"/>
            <a:ext cx="401241" cy="386953"/>
          </a:xfrm>
          <a:prstGeom prst="rect">
            <a:avLst/>
          </a:prstGeom>
          <a:noFill/>
          <a:ln w="9525">
            <a:noFill/>
            <a:miter lim="800000"/>
            <a:headEnd/>
            <a:tailEnd/>
          </a:ln>
        </p:spPr>
      </p:pic>
      <p:sp>
        <p:nvSpPr>
          <p:cNvPr id="25" name="Title 24"/>
          <p:cNvSpPr>
            <a:spLocks noGrp="1"/>
          </p:cNvSpPr>
          <p:nvPr>
            <p:ph type="title"/>
          </p:nvPr>
        </p:nvSpPr>
        <p:spPr>
          <a:xfrm>
            <a:off x="1257300" y="91678"/>
            <a:ext cx="6629400" cy="194072"/>
          </a:xfrm>
        </p:spPr>
        <p:txBody>
          <a:bodyPr/>
          <a:lstStyle/>
          <a:p>
            <a:r>
              <a:rPr lang="en-US" sz="1500" dirty="0"/>
              <a:t>Business Model Canvas (επεξεργάσιμο - downloadable - εκτυπώσιμο) </a:t>
            </a:r>
            <a:endParaRPr lang="en-AU"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147931"/>
              </p:ext>
            </p:extLst>
          </p:nvPr>
        </p:nvGraphicFramePr>
        <p:xfrm>
          <a:off x="1257300" y="342900"/>
          <a:ext cx="6629400" cy="4819650"/>
        </p:xfrm>
        <a:graphic>
          <a:graphicData uri="http://schemas.openxmlformats.org/drawingml/2006/table">
            <a:tbl>
              <a:tblPr>
                <a:tableStyleId>{616DA210-FB5B-4158-B5E0-FEB733F419BA}</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662940">
                  <a:extLst>
                    <a:ext uri="{9D8B030D-6E8A-4147-A177-3AD203B41FA5}">
                      <a16:colId xmlns:a16="http://schemas.microsoft.com/office/drawing/2014/main" val="20002"/>
                    </a:ext>
                  </a:extLst>
                </a:gridCol>
                <a:gridCol w="66294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gridCol w="1325880">
                  <a:extLst>
                    <a:ext uri="{9D8B030D-6E8A-4147-A177-3AD203B41FA5}">
                      <a16:colId xmlns:a16="http://schemas.microsoft.com/office/drawing/2014/main" val="20005"/>
                    </a:ext>
                  </a:extLst>
                </a:gridCol>
              </a:tblGrid>
              <a:tr h="1857375">
                <a:tc rowSpan="2">
                  <a:txBody>
                    <a:bodyPr/>
                    <a:lstStyle/>
                    <a:p>
                      <a:r>
                        <a:rPr lang="en-AU" sz="900" b="1" dirty="0"/>
                        <a:t>           Βασικοί </a:t>
                      </a:r>
                      <a:r>
                        <a:rPr lang="en-AU" sz="900" b="1" baseline="0" dirty="0"/>
                        <a:t>εταίροι</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900" b="1" dirty="0"/>
                        <a:t>        Βασικές δραστηριότητες</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b="1" dirty="0"/>
                        <a:t>          Προτάσεις αξίας</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Γράψτε απευθείας στον καμβά...</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Ή χρησιμοποιήστε το </a:t>
                      </a:r>
                      <a:r>
                        <a:rPr kumimoji="0" lang="en-US" sz="500" b="0" i="0" u="none" strike="noStrike" kern="1200" cap="none" spc="0" normalizeH="0" baseline="0" noProof="0" dirty="0">
                          <a:ln>
                            <a:noFill/>
                          </a:ln>
                          <a:solidFill>
                            <a:prstClr val="black"/>
                          </a:solidFill>
                          <a:effectLst/>
                          <a:uLnTx/>
                          <a:uFillTx/>
                          <a:latin typeface="Comic Sans MS" pitchFamily="66" charset="0"/>
                          <a:ea typeface="+mn-ea"/>
                          <a:cs typeface="+mn-cs"/>
                        </a:rPr>
                        <a:t>post-it™ </a:t>
                      </a: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note</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...ή και τα δύο</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900" b="1" dirty="0"/>
                        <a:t>         Πελάτης </a:t>
                      </a:r>
                    </a:p>
                    <a:p>
                      <a:r>
                        <a:rPr lang="en-AU" sz="900" b="1" dirty="0"/>
                        <a:t>         Σχέσεις</a:t>
                      </a:r>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900" b="1" dirty="0"/>
                        <a:t>      Τμήματα πελατών</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7375">
                <a:tc vMerge="1">
                  <a:txBody>
                    <a:bodyPr/>
                    <a:lstStyle/>
                    <a:p>
                      <a:endParaRPr lang="en-AU"/>
                    </a:p>
                  </a:txBody>
                  <a:tcPr/>
                </a:tc>
                <a:tc>
                  <a:txBody>
                    <a:bodyPr/>
                    <a:lstStyle/>
                    <a:p>
                      <a:r>
                        <a:rPr lang="en-AU" sz="900" b="1" dirty="0"/>
                        <a:t>             Βασικοί πόροι</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900" b="1" dirty="0"/>
                        <a:t>             Κανάλια</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001"/>
                  </a:ext>
                </a:extLst>
              </a:tr>
              <a:tr h="914400">
                <a:tc gridSpan="3">
                  <a:txBody>
                    <a:bodyPr/>
                    <a:lstStyle/>
                    <a:p>
                      <a:r>
                        <a:rPr lang="en-AU" sz="900" b="1" dirty="0"/>
                        <a:t>              Δομή κόστους</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900" b="1" dirty="0"/>
                        <a:t>           Ροές εσόδων</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2"/>
                  </a:ext>
                </a:extLst>
              </a:tr>
              <a:tr h="182880">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800" dirty="0">
                          <a:hlinkClick r:id="rId12"/>
                        </a:rPr>
                        <a:t>http://www.businessmodelgeneration.com</a:t>
                      </a:r>
                      <a:endParaRPr lang="en-AU" sz="500" dirty="0"/>
                    </a:p>
                  </a:txBody>
                  <a:tcPr marL="61722" marR="61722" marT="34290" marB="3429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a16="http://schemas.microsoft.com/office/drawing/2014/main" val="10003"/>
                  </a:ext>
                </a:extLst>
              </a:tr>
            </a:tbl>
          </a:graphicData>
        </a:graphic>
      </p:graphicFrame>
      <p:grpSp>
        <p:nvGrpSpPr>
          <p:cNvPr id="248" name="Group 247"/>
          <p:cNvGrpSpPr/>
          <p:nvPr/>
        </p:nvGrpSpPr>
        <p:grpSpPr>
          <a:xfrm>
            <a:off x="4057650" y="1543050"/>
            <a:ext cx="1131094" cy="806054"/>
            <a:chOff x="5410200" y="2819400"/>
            <a:chExt cx="1508125" cy="1074738"/>
          </a:xfrm>
        </p:grpSpPr>
        <p:pic>
          <p:nvPicPr>
            <p:cNvPr id="24" name="Picture 43" descr="trans_postit_pink.gif"/>
            <p:cNvPicPr>
              <a:picLocks noChangeAspect="1"/>
            </p:cNvPicPr>
            <p:nvPr/>
          </p:nvPicPr>
          <p:blipFill>
            <a:blip r:embed="rId13" cstate="print"/>
            <a:srcRect/>
            <a:stretch>
              <a:fillRect/>
            </a:stretch>
          </p:blipFill>
          <p:spPr bwMode="auto">
            <a:xfrm>
              <a:off x="5410200" y="2819400"/>
              <a:ext cx="1508125" cy="1074738"/>
            </a:xfrm>
            <a:prstGeom prst="rect">
              <a:avLst/>
            </a:prstGeom>
            <a:noFill/>
            <a:ln w="9525">
              <a:noFill/>
              <a:miter lim="800000"/>
              <a:headEnd/>
              <a:tailEnd/>
            </a:ln>
          </p:spPr>
        </p:pic>
        <p:sp>
          <p:nvSpPr>
            <p:cNvPr id="247" name="TextBox 246"/>
            <p:cNvSpPr txBox="1"/>
            <p:nvPr/>
          </p:nvSpPr>
          <p:spPr>
            <a:xfrm rot="21423860">
              <a:off x="5438775" y="2855825"/>
              <a:ext cx="1447800" cy="990600"/>
            </a:xfrm>
            <a:prstGeom prst="rect">
              <a:avLst/>
            </a:prstGeom>
            <a:noFill/>
          </p:spPr>
          <p:txBody>
            <a:bodyPr wrap="square" rtlCol="0">
              <a:normAutofit fontScale="55000" lnSpcReduction="20000"/>
            </a:bodyPr>
            <a:lstStyle/>
            <a:p>
              <a:pPr defTabSz="685800" fontAlgn="base">
                <a:spcBef>
                  <a:spcPct val="0"/>
                </a:spcBef>
                <a:spcAft>
                  <a:spcPct val="0"/>
                </a:spcAft>
              </a:pPr>
              <a:r>
                <a:rPr lang="en-AU" sz="1050" b="1" dirty="0">
                  <a:solidFill>
                    <a:prstClr val="black"/>
                  </a:solidFill>
                  <a:latin typeface="Bradley Hand ITC" pitchFamily="66" charset="0"/>
                </a:rPr>
                <a:t>Κάντε διπλό κλικ στο post-it™ για να το επεξεργαστείτε. Επαναχρωματίστε το χρησιμοποιώντας τα εργαλεία μορφοποίησης εικόνας.</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338C2331-E73C-428F-BB51-FB5D85724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321807" y="956973"/>
            <a:ext cx="8166100" cy="2031325"/>
          </a:xfrm>
          <a:prstGeom prst="rect">
            <a:avLst/>
          </a:prstGeom>
          <a:noFill/>
        </p:spPr>
        <p:txBody>
          <a:bodyPr wrap="square" rtlCol="0">
            <a:spAutoFit/>
          </a:bodyPr>
          <a:lstStyle/>
          <a:p>
            <a:r>
              <a:rPr lang="en-US" b="1" dirty="0"/>
              <a:t>Το εισαγωγικό βίντεο θα υποστηρίξει την εισαγωγή στην Ενότητα 5. </a:t>
            </a:r>
            <a:r>
              <a:rPr lang="el-GR" b="1" dirty="0"/>
              <a:t>Περισσότερα στις</a:t>
            </a:r>
            <a:r>
              <a:rPr lang="en-US" b="1" dirty="0"/>
              <a:t> σημειώσεις.</a:t>
            </a:r>
          </a:p>
          <a:p>
            <a:endParaRPr lang="en-US" dirty="0"/>
          </a:p>
          <a:p>
            <a:endParaRPr lang="bg-BG" dirty="0"/>
          </a:p>
          <a:p>
            <a:endParaRPr lang="bg-BG" dirty="0"/>
          </a:p>
          <a:p>
            <a:endParaRPr lang="en-US" dirty="0"/>
          </a:p>
          <a:p>
            <a:endParaRPr lang="en-US" dirty="0"/>
          </a:p>
        </p:txBody>
      </p:sp>
    </p:spTree>
    <p:extLst>
      <p:ext uri="{BB962C8B-B14F-4D97-AF65-F5344CB8AC3E}">
        <p14:creationId xmlns:p14="http://schemas.microsoft.com/office/powerpoint/2010/main" val="155721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81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88950" y="707397"/>
            <a:ext cx="8166100" cy="4524315"/>
          </a:xfrm>
          <a:prstGeom prst="rect">
            <a:avLst/>
          </a:prstGeom>
          <a:noFill/>
        </p:spPr>
        <p:txBody>
          <a:bodyPr wrap="square" rtlCol="0">
            <a:spAutoFit/>
          </a:bodyPr>
          <a:lstStyle/>
          <a:p>
            <a:r>
              <a:rPr lang="en-US" b="1" dirty="0"/>
              <a:t>Μαθησιακά αποτελέσματα</a:t>
            </a:r>
          </a:p>
          <a:p>
            <a:pPr algn="just"/>
            <a:r>
              <a:rPr lang="en-US" dirty="0"/>
              <a:t>Η ενότητα 5 αποτελείται από 2 </a:t>
            </a:r>
            <a:r>
              <a:rPr lang="el-GR" dirty="0"/>
              <a:t>κεφάλαια</a:t>
            </a:r>
            <a:r>
              <a:rPr lang="en-US" dirty="0"/>
              <a:t>. </a:t>
            </a:r>
            <a:endParaRPr lang="el-GR" dirty="0"/>
          </a:p>
          <a:p>
            <a:pPr algn="just"/>
            <a:r>
              <a:rPr lang="el-GR" dirty="0"/>
              <a:t>Μ</a:t>
            </a:r>
            <a:r>
              <a:rPr lang="en-US" dirty="0"/>
              <a:t>α</a:t>
            </a:r>
            <a:r>
              <a:rPr lang="en-US" dirty="0" err="1"/>
              <a:t>θησι</a:t>
            </a:r>
            <a:r>
              <a:rPr lang="en-US" dirty="0"/>
              <a:t>ακά αποτελέσματα σε επίπεδο γνώσεων-δεξιοτήτων-συμπεριφορών</a:t>
            </a:r>
            <a:r>
              <a:rPr lang="el-GR" dirty="0"/>
              <a:t>: Κεφάλαιο </a:t>
            </a:r>
            <a:r>
              <a:rPr lang="en-US" i="1" dirty="0"/>
              <a:t>1 - Χρηματοοικονομικός αλφαβητισμός για το νέο τοπίο απασχόλησης</a:t>
            </a:r>
            <a:r>
              <a:rPr lang="el-GR" i="1" dirty="0"/>
              <a:t>: </a:t>
            </a:r>
            <a:r>
              <a:rPr lang="en-US" dirty="0"/>
              <a:t> απόκτηση γνώσεων, </a:t>
            </a:r>
            <a:endParaRPr lang="el-GR" dirty="0"/>
          </a:p>
          <a:p>
            <a:pPr algn="just"/>
            <a:r>
              <a:rPr lang="el-GR" i="1" dirty="0"/>
              <a:t>Κεφάλαιο</a:t>
            </a:r>
            <a:r>
              <a:rPr lang="en-US" i="1" dirty="0"/>
              <a:t> 2 - Χρηματοοικονομικός αλφαβητισμός και επιχειρηματικότητα</a:t>
            </a:r>
            <a:r>
              <a:rPr lang="el-GR" i="1" dirty="0"/>
              <a:t>: </a:t>
            </a:r>
            <a:r>
              <a:rPr lang="en-US" dirty="0"/>
              <a:t>απ</a:t>
            </a:r>
            <a:r>
              <a:rPr lang="en-US" dirty="0" err="1"/>
              <a:t>όκτηση</a:t>
            </a:r>
            <a:r>
              <a:rPr lang="en-US" dirty="0"/>
              <a:t> γνώσεων, αλλά και δεξιοτήτων για τη διαμόρφωση επιχειρηματικών/επιχειρηματικών ιδεών με τη χρήση του καμβά επιχειρηματικού μοντέλου.</a:t>
            </a:r>
          </a:p>
          <a:p>
            <a:pPr algn="just"/>
            <a:endParaRPr lang="en-US" dirty="0"/>
          </a:p>
          <a:p>
            <a:pPr marL="285750" indent="-285750" algn="just">
              <a:buFont typeface="Arial" panose="020B0604020202020204" pitchFamily="34" charset="0"/>
              <a:buChar char="•"/>
            </a:pPr>
            <a:r>
              <a:rPr lang="en-US" i="1" u="sng" dirty="0"/>
              <a:t>Κατανόηση των </a:t>
            </a:r>
            <a:r>
              <a:rPr lang="en-US" i="1" dirty="0"/>
              <a:t>νέων και ποικίλων μορφών απασχόλησης, καθώς και της βασικής ορολογίας της απασχόλησης </a:t>
            </a:r>
            <a:r>
              <a:rPr lang="en-US" b="1" i="1" dirty="0"/>
              <a:t>(γνώσεις)</a:t>
            </a:r>
          </a:p>
          <a:p>
            <a:pPr marL="285750" indent="-285750" algn="just">
              <a:buFont typeface="Arial" panose="020B0604020202020204" pitchFamily="34" charset="0"/>
              <a:buChar char="•"/>
            </a:pPr>
            <a:r>
              <a:rPr lang="en-US" i="1" u="sng" dirty="0"/>
              <a:t>Κατανόηση και εφαρμογή </a:t>
            </a:r>
            <a:r>
              <a:rPr lang="en-US" i="1" dirty="0"/>
              <a:t>πρακτικών εργαλείων (BMC) για την αυτοαπασχόληση, τις επιχειρήσεις και τις επιχειρηματικές ιδέες </a:t>
            </a:r>
            <a:r>
              <a:rPr lang="en-US" b="1" i="1" dirty="0"/>
              <a:t>(γνώσεις, δεξιότητες, στάση)</a:t>
            </a:r>
          </a:p>
          <a:p>
            <a:pPr algn="just"/>
            <a:endParaRPr lang="en-US" b="1" i="1" dirty="0"/>
          </a:p>
          <a:p>
            <a:pPr algn="just"/>
            <a:endParaRPr lang="en-US" dirty="0"/>
          </a:p>
        </p:txBody>
      </p:sp>
    </p:spTree>
    <p:extLst>
      <p:ext uri="{BB962C8B-B14F-4D97-AF65-F5344CB8AC3E}">
        <p14:creationId xmlns:p14="http://schemas.microsoft.com/office/powerpoint/2010/main" val="248041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3231654"/>
          </a:xfrm>
          <a:prstGeom prst="rect">
            <a:avLst/>
          </a:prstGeom>
          <a:noFill/>
        </p:spPr>
        <p:txBody>
          <a:bodyPr wrap="square" rtlCol="0">
            <a:spAutoFit/>
          </a:bodyPr>
          <a:lstStyle/>
          <a:p>
            <a:r>
              <a:rPr lang="en-US" b="1" dirty="0"/>
              <a:t>Ενότητα 5 </a:t>
            </a:r>
            <a:r>
              <a:rPr lang="el-GR" b="1" dirty="0"/>
              <a:t>– επιμέρους ενότητες</a:t>
            </a:r>
            <a:endParaRPr lang="en-US" b="1" dirty="0"/>
          </a:p>
          <a:p>
            <a:endParaRPr lang="en-US" b="1" dirty="0"/>
          </a:p>
          <a:p>
            <a:r>
              <a:rPr lang="en-US" b="1" dirty="0"/>
              <a:t>5.1 Οικονομικός α</a:t>
            </a:r>
            <a:r>
              <a:rPr lang="en-US" b="1" dirty="0" err="1"/>
              <a:t>λφ</a:t>
            </a:r>
            <a:r>
              <a:rPr lang="en-US" b="1" dirty="0"/>
              <a:t>αβητισμός </a:t>
            </a:r>
            <a:r>
              <a:rPr lang="el-GR" b="1" dirty="0"/>
              <a:t>και</a:t>
            </a:r>
            <a:r>
              <a:rPr lang="en-US" b="1" dirty="0"/>
              <a:t> το νέο τοπίο της απασχόλησης</a:t>
            </a:r>
          </a:p>
          <a:p>
            <a:pPr marL="285750" indent="-285750">
              <a:buFont typeface="Courier New" panose="02070309020205020404" pitchFamily="49" charset="0"/>
              <a:buChar char="o"/>
            </a:pPr>
            <a:r>
              <a:rPr lang="en-US" sz="1600" i="1" dirty="0"/>
              <a:t>5.1.1 </a:t>
            </a:r>
            <a:r>
              <a:rPr lang="en-US" sz="1600" i="1" dirty="0" err="1"/>
              <a:t>Νέ</a:t>
            </a:r>
            <a:r>
              <a:rPr lang="en-US" sz="1600" i="1" dirty="0"/>
              <a:t>α </a:t>
            </a:r>
            <a:r>
              <a:rPr lang="el-GR" sz="1600" i="1" dirty="0"/>
              <a:t>μοντέλα</a:t>
            </a:r>
            <a:r>
              <a:rPr lang="en-US" sz="1600" i="1" dirty="0"/>
              <a:t> απασχόλησης</a:t>
            </a:r>
          </a:p>
          <a:p>
            <a:pPr marL="285750" indent="-285750">
              <a:buFont typeface="Courier New" panose="02070309020205020404" pitchFamily="49" charset="0"/>
              <a:buChar char="o"/>
            </a:pPr>
            <a:r>
              <a:rPr lang="en-US" sz="1600" i="1" dirty="0"/>
              <a:t>5.1.2 Γλωσσάριο απασχόλησης (μόνο ανά χώρα, αντλώντας από σχετικούς όρους στα αγγλικά μόνο ως αναφορά)</a:t>
            </a:r>
          </a:p>
          <a:p>
            <a:pPr marL="285750" indent="-285750">
              <a:buFont typeface="Arial" panose="020B0604020202020204" pitchFamily="34" charset="0"/>
              <a:buChar char="•"/>
            </a:pPr>
            <a:endParaRPr lang="en-US" sz="1600" i="1" dirty="0"/>
          </a:p>
          <a:p>
            <a:r>
              <a:rPr lang="en-US" b="1" dirty="0"/>
              <a:t>5.2 Οικονομικός αλφαβητισμός και επιχειρηματικότητα</a:t>
            </a:r>
          </a:p>
          <a:p>
            <a:endParaRPr lang="en-US" dirty="0"/>
          </a:p>
          <a:p>
            <a:pPr marL="285750" indent="-285750">
              <a:buFont typeface="Courier New" panose="02070309020205020404" pitchFamily="49" charset="0"/>
              <a:buChar char="o"/>
            </a:pPr>
            <a:r>
              <a:rPr lang="en-US" sz="1600" i="1" dirty="0"/>
              <a:t>5.2.1 Χρήση του BMC για επιχειρηματικές/επιχειρηματικές ιδέες</a:t>
            </a:r>
          </a:p>
          <a:p>
            <a:endParaRPr lang="en-US" dirty="0"/>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329723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0" y="740041"/>
            <a:ext cx="9144000" cy="4078039"/>
          </a:xfrm>
          <a:prstGeom prst="rect">
            <a:avLst/>
          </a:prstGeom>
          <a:noFill/>
        </p:spPr>
        <p:txBody>
          <a:bodyPr wrap="square" rtlCol="0">
            <a:spAutoFit/>
          </a:bodyPr>
          <a:lstStyle/>
          <a:p>
            <a:r>
              <a:rPr lang="en-US" sz="1600" b="1" dirty="0"/>
              <a:t>5.1 Οικονομικός α</a:t>
            </a:r>
            <a:r>
              <a:rPr lang="en-US" sz="1600" b="1" dirty="0" err="1"/>
              <a:t>λφ</a:t>
            </a:r>
            <a:r>
              <a:rPr lang="en-US" sz="1600" b="1" dirty="0"/>
              <a:t>αβητισμός </a:t>
            </a:r>
            <a:r>
              <a:rPr lang="el-GR" sz="1600" b="1" dirty="0"/>
              <a:t>και</a:t>
            </a:r>
            <a:r>
              <a:rPr lang="en-US" sz="1600" b="1" dirty="0"/>
              <a:t> το νέο τοπίο της απασχόλησης</a:t>
            </a:r>
          </a:p>
          <a:p>
            <a:r>
              <a:rPr lang="en-US" sz="1600" dirty="0"/>
              <a:t> </a:t>
            </a:r>
          </a:p>
          <a:p>
            <a:r>
              <a:rPr lang="en-US" sz="1400" i="1" dirty="0"/>
              <a:t>5.1.1 </a:t>
            </a:r>
            <a:r>
              <a:rPr lang="en-US" sz="1400" i="1" dirty="0" err="1"/>
              <a:t>Νέ</a:t>
            </a:r>
            <a:r>
              <a:rPr lang="en-US" sz="1400" i="1" dirty="0"/>
              <a:t>α </a:t>
            </a:r>
            <a:r>
              <a:rPr lang="el-GR" sz="1400" i="1" dirty="0"/>
              <a:t>μοντέλα</a:t>
            </a:r>
            <a:r>
              <a:rPr lang="en-US" sz="1400" i="1" dirty="0"/>
              <a:t> απασχόλησης</a:t>
            </a:r>
          </a:p>
          <a:p>
            <a:endParaRPr lang="en-US" sz="1400" dirty="0"/>
          </a:p>
          <a:p>
            <a:r>
              <a:rPr lang="en-US" sz="1400" u="sng" dirty="0"/>
              <a:t>Νέες μορφές απασχόλησης</a:t>
            </a:r>
          </a:p>
          <a:p>
            <a:r>
              <a:rPr lang="en-US" sz="1400" dirty="0"/>
              <a:t>Παρόλο που η τυπική απασχόληση (πλήρης και μόνιμη) παραμένει </a:t>
            </a:r>
            <a:r>
              <a:rPr lang="el-GR" sz="1400" dirty="0"/>
              <a:t>η βασική μορφή </a:t>
            </a:r>
            <a:r>
              <a:rPr lang="en-US" sz="1400" dirty="0"/>
              <a:t>απα</a:t>
            </a:r>
            <a:r>
              <a:rPr lang="en-US" sz="1400" dirty="0" err="1"/>
              <a:t>σχόλησης</a:t>
            </a:r>
            <a:r>
              <a:rPr lang="en-US" sz="1400" dirty="0"/>
              <a:t> σε ολόκληρη την ΕΕ, οι ευρωπαϊκές αγορές εργασίας χαρακτηρίζονται όλο και περισσότερο από μια ποικιλία μορφών. Αυτές οι νέες μορφές απασχόλησης περιλαμβάνουν νέες τυπικές σχέσεις απασχόλησης ή πρότυπα εργασίας (που συνδέονται με πτυχές όπως ο τόπος εργασίας, ο χρόνος εργασίας ή η χρήση ΤΠΕ) και μερικές φορές και τα δύο </a:t>
            </a:r>
            <a:r>
              <a:rPr lang="en-US" sz="1400" i="1" dirty="0"/>
              <a:t>(</a:t>
            </a:r>
            <a:r>
              <a:rPr lang="en-US" sz="1400" i="1" dirty="0" err="1"/>
              <a:t>Eurofound </a:t>
            </a:r>
            <a:r>
              <a:rPr lang="en-US" sz="1400" i="1" dirty="0"/>
              <a:t>2020)</a:t>
            </a:r>
          </a:p>
          <a:p>
            <a:endParaRPr lang="en-US" sz="1400" i="1" dirty="0"/>
          </a:p>
          <a:p>
            <a:r>
              <a:rPr lang="el-GR" sz="1400" b="1" u="sng" dirty="0"/>
              <a:t>Τι αλλάζει;</a:t>
            </a:r>
            <a:endParaRPr lang="en-US" sz="1400" b="1" u="sng" dirty="0"/>
          </a:p>
          <a:p>
            <a:pPr marL="285750" indent="-285750">
              <a:buFont typeface="Arial" panose="020B0604020202020204" pitchFamily="34" charset="0"/>
              <a:buChar char="•"/>
            </a:pPr>
            <a:r>
              <a:rPr lang="en-US" sz="1400" dirty="0" err="1"/>
              <a:t>Σχέσεις</a:t>
            </a:r>
            <a:r>
              <a:rPr lang="en-US" sz="1400" dirty="0"/>
              <a:t> </a:t>
            </a:r>
            <a:r>
              <a:rPr lang="en-US" sz="1400" dirty="0" err="1"/>
              <a:t>μετ</a:t>
            </a:r>
            <a:r>
              <a:rPr lang="en-US" sz="1400" dirty="0"/>
              <a:t>αξύ εργοδοτών και εργαζομένων (π.χ. π</a:t>
            </a:r>
            <a:r>
              <a:rPr lang="en-US" sz="1400" dirty="0" err="1"/>
              <a:t>ολλ</a:t>
            </a:r>
            <a:r>
              <a:rPr lang="en-US" sz="1400" dirty="0"/>
              <a:t>απλοί εργοδότες για έναν εργαζόμενο, ένας εργοδότης για πολλούς εργαζόμενους για μια συγκεκριμένη θέση εργασίας, σχέσεις πολλαπλών εργοδοτών-πολλαπλών εργαζομένων)</a:t>
            </a:r>
          </a:p>
          <a:p>
            <a:pPr marL="285750" indent="-285750">
              <a:buFont typeface="Arial" panose="020B0604020202020204" pitchFamily="34" charset="0"/>
              <a:buChar char="•"/>
            </a:pPr>
            <a:r>
              <a:rPr lang="en-US" sz="1400" dirty="0" err="1"/>
              <a:t>Ασυνεχής</a:t>
            </a:r>
            <a:r>
              <a:rPr lang="en-US" sz="1400" dirty="0"/>
              <a:t>, διαλείπουσα, για περιορισμένο χρονικό διάστημα</a:t>
            </a:r>
          </a:p>
          <a:p>
            <a:pPr marL="285750" indent="-285750">
              <a:buFont typeface="Arial" panose="020B0604020202020204" pitchFamily="34" charset="0"/>
              <a:buChar char="•"/>
            </a:pPr>
            <a:r>
              <a:rPr lang="en-US" sz="1400" dirty="0"/>
              <a:t>Δικτύωση μεταξύ αυτοαπασχολούμενων (π.χ., ελεύθεροι επαγγελματίες που μοιράζονται χώρους ή εργασίες έργου)</a:t>
            </a:r>
          </a:p>
          <a:p>
            <a:pPr marL="285750" indent="-285750">
              <a:buFont typeface="Arial" panose="020B0604020202020204" pitchFamily="34" charset="0"/>
              <a:buChar char="•"/>
            </a:pPr>
            <a:r>
              <a:rPr lang="en-US" sz="1400" dirty="0"/>
              <a:t>Τόπος εργασίας εκτός των εγκαταστάσεων του εργοδότη (μετακινούμενος εργαζόμενος)</a:t>
            </a:r>
          </a:p>
          <a:p>
            <a:pPr marL="285750" indent="-285750">
              <a:buFont typeface="Arial" panose="020B0604020202020204" pitchFamily="34" charset="0"/>
              <a:buChar char="•"/>
            </a:pPr>
            <a:r>
              <a:rPr lang="en-US" sz="1400" dirty="0" err="1"/>
              <a:t>με</a:t>
            </a:r>
            <a:r>
              <a:rPr lang="en-US" sz="1400" dirty="0"/>
              <a:t> </a:t>
            </a:r>
            <a:r>
              <a:rPr lang="en-US" sz="1400" dirty="0" err="1"/>
              <a:t>χρήση</a:t>
            </a:r>
            <a:r>
              <a:rPr lang="en-US" sz="1400" dirty="0"/>
              <a:t> ΤΠΕ, αλλάζοντας τη φύση των εργασιακών σχέσεων και των προτύπων εργασίας</a:t>
            </a:r>
          </a:p>
          <a:p>
            <a:endParaRPr lang="en-US" sz="300" b="1" dirty="0"/>
          </a:p>
        </p:txBody>
      </p:sp>
    </p:spTree>
    <p:extLst>
      <p:ext uri="{BB962C8B-B14F-4D97-AF65-F5344CB8AC3E}">
        <p14:creationId xmlns:p14="http://schemas.microsoft.com/office/powerpoint/2010/main" val="286475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79692" y="740041"/>
            <a:ext cx="8166100" cy="1923604"/>
          </a:xfrm>
          <a:prstGeom prst="rect">
            <a:avLst/>
          </a:prstGeom>
          <a:noFill/>
          <a:effectLst>
            <a:softEdge rad="31750"/>
          </a:effectLst>
          <a:scene3d>
            <a:camera prst="orthographicFront"/>
            <a:lightRig rig="threePt" dir="t"/>
          </a:scene3d>
          <a:sp3d prstMaterial="plastic">
            <a:bevelT w="139700" prst="cross"/>
          </a:sp3d>
        </p:spPr>
        <p:txBody>
          <a:bodyPr wrap="square" rtlCol="0">
            <a:spAutoFit/>
          </a:bodyPr>
          <a:lstStyle/>
          <a:p>
            <a:r>
              <a:rPr lang="en-US" sz="1600" b="1" dirty="0"/>
              <a:t>5.1 Οικονομικός α</a:t>
            </a:r>
            <a:r>
              <a:rPr lang="en-US" sz="1600" b="1" dirty="0" err="1"/>
              <a:t>λφ</a:t>
            </a:r>
            <a:r>
              <a:rPr lang="en-US" sz="1600" b="1" dirty="0"/>
              <a:t>αβητισμός </a:t>
            </a:r>
            <a:r>
              <a:rPr lang="el-GR" sz="1600" b="1" dirty="0"/>
              <a:t>και</a:t>
            </a:r>
            <a:r>
              <a:rPr lang="en-US" sz="1600" b="1" dirty="0"/>
              <a:t> το νέο τοπίο της απασχόλησης</a:t>
            </a:r>
          </a:p>
          <a:p>
            <a:r>
              <a:rPr lang="en-US" sz="1600" dirty="0"/>
              <a:t> </a:t>
            </a:r>
          </a:p>
          <a:p>
            <a:r>
              <a:rPr lang="en-US" sz="1400" i="1" dirty="0"/>
              <a:t>5.1.1 </a:t>
            </a:r>
            <a:r>
              <a:rPr lang="en-US" sz="1400" i="1" dirty="0" err="1"/>
              <a:t>Νέ</a:t>
            </a:r>
            <a:r>
              <a:rPr lang="en-US" sz="1400" i="1" dirty="0"/>
              <a:t>α </a:t>
            </a:r>
            <a:r>
              <a:rPr lang="el-GR" sz="1400" i="1" dirty="0"/>
              <a:t>μοντέλα</a:t>
            </a:r>
            <a:r>
              <a:rPr lang="en-US" sz="1400" i="1" dirty="0"/>
              <a:t> απασχόλησης</a:t>
            </a:r>
          </a:p>
          <a:p>
            <a:endParaRPr lang="en-US" sz="1400" dirty="0"/>
          </a:p>
          <a:p>
            <a:r>
              <a:rPr lang="el-GR" sz="1400" u="sng" dirty="0"/>
              <a:t>Τι αλλάζει </a:t>
            </a:r>
            <a:r>
              <a:rPr lang="en-US" sz="1400" dirty="0"/>
              <a:t>(συνέχεια)</a:t>
            </a:r>
          </a:p>
          <a:p>
            <a:endParaRPr lang="en-US" sz="1400" dirty="0"/>
          </a:p>
          <a:p>
            <a:endParaRPr lang="en-US" sz="1400" u="sng" dirty="0"/>
          </a:p>
          <a:p>
            <a:endParaRPr lang="en-US" sz="1400" u="sng" dirty="0"/>
          </a:p>
          <a:p>
            <a:endParaRPr lang="en-US" sz="300" b="1" dirty="0"/>
          </a:p>
        </p:txBody>
      </p:sp>
      <p:graphicFrame>
        <p:nvGraphicFramePr>
          <p:cNvPr id="4" name="Table 4">
            <a:extLst>
              <a:ext uri="{FF2B5EF4-FFF2-40B4-BE49-F238E27FC236}">
                <a16:creationId xmlns:a16="http://schemas.microsoft.com/office/drawing/2014/main" id="{8406E37E-0BE2-BCEB-67AC-12B0A511AB56}"/>
              </a:ext>
            </a:extLst>
          </p:cNvPr>
          <p:cNvGraphicFramePr>
            <a:graphicFrameLocks noGrp="1"/>
          </p:cNvGraphicFramePr>
          <p:nvPr>
            <p:extLst>
              <p:ext uri="{D42A27DB-BD31-4B8C-83A1-F6EECF244321}">
                <p14:modId xmlns:p14="http://schemas.microsoft.com/office/powerpoint/2010/main" val="1432384726"/>
              </p:ext>
            </p:extLst>
          </p:nvPr>
        </p:nvGraphicFramePr>
        <p:xfrm>
          <a:off x="1704122" y="2306249"/>
          <a:ext cx="6576278" cy="225305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3356094">
                  <a:extLst>
                    <a:ext uri="{9D8B030D-6E8A-4147-A177-3AD203B41FA5}">
                      <a16:colId xmlns:a16="http://schemas.microsoft.com/office/drawing/2014/main" val="1475181867"/>
                    </a:ext>
                  </a:extLst>
                </a:gridCol>
                <a:gridCol w="3220184">
                  <a:extLst>
                    <a:ext uri="{9D8B030D-6E8A-4147-A177-3AD203B41FA5}">
                      <a16:colId xmlns:a16="http://schemas.microsoft.com/office/drawing/2014/main" val="1538054440"/>
                    </a:ext>
                  </a:extLst>
                </a:gridCol>
              </a:tblGrid>
              <a:tr h="454315">
                <a:tc gridSpan="2">
                  <a:txBody>
                    <a:bodyPr/>
                    <a:lstStyle/>
                    <a:p>
                      <a:pPr algn="ctr"/>
                      <a:r>
                        <a:rPr lang="en-US" dirty="0">
                          <a:solidFill>
                            <a:schemeClr val="tx1"/>
                          </a:solidFill>
                        </a:rPr>
                        <a:t>Μη συμβατικός χώρος εργασίας </a:t>
                      </a:r>
                    </a:p>
                  </a:txBody>
                  <a:tcPr>
                    <a:solidFill>
                      <a:srgbClr val="FFC000"/>
                    </a:solidFill>
                  </a:tcPr>
                </a:tc>
                <a:tc hMerge="1">
                  <a:txBody>
                    <a:bodyPr/>
                    <a:lstStyle/>
                    <a:p>
                      <a:endParaRPr lang="en-US" dirty="0"/>
                    </a:p>
                  </a:txBody>
                  <a:tcPr/>
                </a:tc>
                <a:extLst>
                  <a:ext uri="{0D108BD9-81ED-4DB2-BD59-A6C34878D82A}">
                    <a16:rowId xmlns:a16="http://schemas.microsoft.com/office/drawing/2014/main" val="1112521228"/>
                  </a:ext>
                </a:extLst>
              </a:tr>
              <a:tr h="454315">
                <a:tc gridSpan="2">
                  <a:txBody>
                    <a:bodyPr/>
                    <a:lstStyle/>
                    <a:p>
                      <a:pPr algn="ctr"/>
                      <a:r>
                        <a:rPr lang="en-US" b="1" dirty="0"/>
                        <a:t>Ικανότητα χρήσης ΤΠΕ (PC, Laptop, κινητές συσκευές, cloud κ.λπ.)</a:t>
                      </a:r>
                    </a:p>
                  </a:txBody>
                  <a:tcPr>
                    <a:solidFill>
                      <a:srgbClr val="FFC000"/>
                    </a:solidFill>
                  </a:tcPr>
                </a:tc>
                <a:tc hMerge="1">
                  <a:txBody>
                    <a:bodyPr/>
                    <a:lstStyle/>
                    <a:p>
                      <a:endParaRPr lang="en-US" dirty="0"/>
                    </a:p>
                  </a:txBody>
                  <a:tcPr/>
                </a:tc>
                <a:extLst>
                  <a:ext uri="{0D108BD9-81ED-4DB2-BD59-A6C34878D82A}">
                    <a16:rowId xmlns:a16="http://schemas.microsoft.com/office/drawing/2014/main" val="889321549"/>
                  </a:ext>
                </a:extLst>
              </a:tr>
              <a:tr h="786359">
                <a:tc>
                  <a:txBody>
                    <a:bodyPr/>
                    <a:lstStyle/>
                    <a:p>
                      <a:pPr algn="ctr"/>
                      <a:r>
                        <a:rPr lang="en-US" b="1" dirty="0">
                          <a:solidFill>
                            <a:schemeClr val="bg1"/>
                          </a:solidFill>
                        </a:rPr>
                        <a:t>Σχέση απασχόλησης</a:t>
                      </a:r>
                    </a:p>
                    <a:p>
                      <a:pPr algn="ctr"/>
                      <a:r>
                        <a:rPr lang="en-US" dirty="0">
                          <a:solidFill>
                            <a:schemeClr val="bg1"/>
                          </a:solidFill>
                        </a:rPr>
                        <a:t>Ένας προς πολλούς - Πολλοί προς έναν - Πολλοί προς πολλούς</a:t>
                      </a:r>
                    </a:p>
                  </a:txBody>
                  <a:tcPr>
                    <a:solidFill>
                      <a:schemeClr val="accent1">
                        <a:lumMod val="75000"/>
                      </a:schemeClr>
                    </a:solidFill>
                  </a:tcPr>
                </a:tc>
                <a:tc>
                  <a:txBody>
                    <a:bodyPr/>
                    <a:lstStyle/>
                    <a:p>
                      <a:pPr algn="ctr"/>
                      <a:r>
                        <a:rPr lang="en-US" b="1" baseline="0" dirty="0">
                          <a:solidFill>
                            <a:schemeClr val="bg1"/>
                          </a:solidFill>
                        </a:rPr>
                        <a:t>Μοτίβα εργασίας</a:t>
                      </a:r>
                    </a:p>
                    <a:p>
                      <a:pPr algn="ctr"/>
                      <a:r>
                        <a:rPr lang="en-US" baseline="0" dirty="0">
                          <a:solidFill>
                            <a:schemeClr val="bg1"/>
                          </a:solidFill>
                        </a:rPr>
                        <a:t>Ασυνέχεια - Διακοπτόμενη/ακανόνιστη - Μη συμβατική ορισμένη διάρκεια</a:t>
                      </a:r>
                    </a:p>
                  </a:txBody>
                  <a:tcPr>
                    <a:solidFill>
                      <a:schemeClr val="accent1">
                        <a:lumMod val="75000"/>
                      </a:schemeClr>
                    </a:solidFill>
                  </a:tcPr>
                </a:tc>
                <a:extLst>
                  <a:ext uri="{0D108BD9-81ED-4DB2-BD59-A6C34878D82A}">
                    <a16:rowId xmlns:a16="http://schemas.microsoft.com/office/drawing/2014/main" val="4035268981"/>
                  </a:ext>
                </a:extLst>
              </a:tr>
              <a:tr h="558061">
                <a:tc gridSpan="2">
                  <a:txBody>
                    <a:bodyPr/>
                    <a:lstStyle/>
                    <a:p>
                      <a:pPr algn="ctr"/>
                      <a:r>
                        <a:rPr lang="en-US" dirty="0"/>
                        <a:t>Ανεξάρτητα από τη νομική βάση, τη συλλογική σύμβαση, το είδος της σύμβασης, τον τομέα και το επάγγελμα</a:t>
                      </a:r>
                    </a:p>
                  </a:txBody>
                  <a:tcPr>
                    <a:solidFill>
                      <a:srgbClr val="FFC000"/>
                    </a:solidFill>
                  </a:tcPr>
                </a:tc>
                <a:tc hMerge="1">
                  <a:txBody>
                    <a:bodyPr/>
                    <a:lstStyle/>
                    <a:p>
                      <a:endParaRPr lang="en-US" dirty="0"/>
                    </a:p>
                  </a:txBody>
                  <a:tcPr/>
                </a:tc>
                <a:extLst>
                  <a:ext uri="{0D108BD9-81ED-4DB2-BD59-A6C34878D82A}">
                    <a16:rowId xmlns:a16="http://schemas.microsoft.com/office/drawing/2014/main" val="3588690129"/>
                  </a:ext>
                </a:extLst>
              </a:tr>
            </a:tbl>
          </a:graphicData>
        </a:graphic>
      </p:graphicFrame>
    </p:spTree>
    <p:extLst>
      <p:ext uri="{BB962C8B-B14F-4D97-AF65-F5344CB8AC3E}">
        <p14:creationId xmlns:p14="http://schemas.microsoft.com/office/powerpoint/2010/main" val="296393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0" y="743143"/>
            <a:ext cx="9321800" cy="5262979"/>
          </a:xfrm>
          <a:prstGeom prst="rect">
            <a:avLst/>
          </a:prstGeom>
          <a:noFill/>
        </p:spPr>
        <p:txBody>
          <a:bodyPr wrap="square" rtlCol="0">
            <a:spAutoFit/>
          </a:bodyPr>
          <a:lstStyle/>
          <a:p>
            <a:r>
              <a:rPr lang="en-US" sz="1400" b="1" dirty="0"/>
              <a:t>5.1 Οικονομικός α</a:t>
            </a:r>
            <a:r>
              <a:rPr lang="en-US" sz="1400" b="1" dirty="0" err="1"/>
              <a:t>λφ</a:t>
            </a:r>
            <a:r>
              <a:rPr lang="en-US" sz="1400" b="1" dirty="0"/>
              <a:t>αβητισμός </a:t>
            </a:r>
            <a:r>
              <a:rPr lang="el-GR" sz="1400" b="1" dirty="0"/>
              <a:t>και</a:t>
            </a:r>
            <a:r>
              <a:rPr lang="en-US" sz="1400" b="1" dirty="0"/>
              <a:t> το νέο τοπίο της απασχόλησης</a:t>
            </a:r>
          </a:p>
          <a:p>
            <a:r>
              <a:rPr lang="en-US" sz="1400" dirty="0"/>
              <a:t> </a:t>
            </a:r>
            <a:r>
              <a:rPr lang="en-US" sz="1200" i="1" dirty="0"/>
              <a:t>5.1.1 </a:t>
            </a:r>
            <a:r>
              <a:rPr lang="en-US" sz="1200" i="1" dirty="0" err="1"/>
              <a:t>Νέ</a:t>
            </a:r>
            <a:r>
              <a:rPr lang="en-US" sz="1200" i="1" dirty="0"/>
              <a:t>α </a:t>
            </a:r>
            <a:r>
              <a:rPr lang="el-GR" sz="1200" i="1" dirty="0"/>
              <a:t>μοντέλα</a:t>
            </a:r>
            <a:r>
              <a:rPr lang="en-US" sz="1200" i="1" dirty="0"/>
              <a:t> απασχόλησης</a:t>
            </a:r>
          </a:p>
          <a:p>
            <a:r>
              <a:rPr lang="en-US" sz="1200" u="sng" dirty="0"/>
              <a:t>Οι πιο διαδεδομένες μορφές απασχόλησης</a:t>
            </a:r>
          </a:p>
          <a:p>
            <a:r>
              <a:rPr lang="en-US" sz="1200" dirty="0"/>
              <a:t>Εδώ μπορείτε να ενημερωθείτε για τις πιο διαδεδομένες μορφές απασχόλησης σε όλη την Ευρώπη. Παρουσιάζονται με μια </a:t>
            </a:r>
            <a:r>
              <a:rPr lang="en-US" sz="1200" b="1" dirty="0"/>
              <a:t>σύντομη περιγραφή, η οποία συμπληρώνεται από ορισμένα σχόλια για καθεμία από αυτές σχετικά με τις ευκαιρίες που προσφέρουν ως μορφές απασχόλησης (οι θετικές πτυχές), αλλά και τους πιθανούς κινδύνους που ενέχουν για τον υποψήφιο εργαζόμενο (οι αρνητικές πτυχές)</a:t>
            </a:r>
            <a:r>
              <a:rPr lang="en-US" sz="1200" dirty="0"/>
              <a:t>. Αυτό θα σας βοηθήσει τόσο να έχετε μια γενική εικόνα αυτών των μορφών απασχόλησης, όσο και να έχετε τις απαραίτητες γνώσεις όταν σχεδιάζετε, αναζητάτε ή σας προσφέρεται απασχόληση που εμπίπτει σε αυτές τις μορφές, κάτι που φυσικά είναι ζωτικής σημασίας για τον προγραμματισμό και τη διαχείριση των προσωπικών σας οικονομικών. </a:t>
            </a:r>
          </a:p>
          <a:p>
            <a:endParaRPr lang="en-US" sz="1200" dirty="0"/>
          </a:p>
          <a:p>
            <a:r>
              <a:rPr lang="en-US" sz="1200" dirty="0"/>
              <a:t>Δεδομένου ότι αυτές οι μορφές απασχόλησης υπερβαίνουν πολύ συχνά τα γεωγραφικά σύνορα μεταξύ των χωρών, σας παρέχεται επίσης ένας πίνακας που απεικονίζει </a:t>
            </a:r>
            <a:r>
              <a:rPr lang="en-US" sz="1200" b="1" dirty="0"/>
              <a:t>ποιες από αυτές τις μορφές απασχόλησης υπάρχουν σε όλα τα κράτη μέλη της ΕΕ. </a:t>
            </a:r>
          </a:p>
          <a:p>
            <a:endParaRPr lang="en-US" sz="1200" dirty="0"/>
          </a:p>
          <a:p>
            <a:r>
              <a:rPr lang="en-US" sz="1200" dirty="0"/>
              <a:t>Ένα άλλο σημείο που θα πρέπει να λάβετε υπόψη σας είναι ότι σε πολλές περιπτώσεις μπορεί να υπάρχει </a:t>
            </a:r>
            <a:r>
              <a:rPr lang="en-US" sz="1200" b="1" dirty="0"/>
              <a:t>επικάλυψη των εν λόγω μορφών απασχόλησης</a:t>
            </a:r>
            <a:r>
              <a:rPr lang="en-US" sz="1200" dirty="0"/>
              <a:t>, πράγμα που σημαίνει ότι εσείς ως "μισθωτός" ή "αυτοαπασχολούμενος" μπορεί να </a:t>
            </a:r>
            <a:r>
              <a:rPr lang="en-US" sz="1200" b="1" dirty="0"/>
              <a:t>εμπλέκεστε σε ένα εργασιακό πλαίσιο που έχει χαρακτηριστικά περισσότερων από μία από αυτές τις μορφές. </a:t>
            </a:r>
          </a:p>
          <a:p>
            <a:endParaRPr lang="en-US" sz="1200" dirty="0"/>
          </a:p>
          <a:p>
            <a:r>
              <a:rPr lang="en-US" sz="1200" dirty="0"/>
              <a:t>Ένα τελευταίο σημείο πριν από την παρουσίαση των εντύπων απασχόλησης είναι ότι θα πρέπει να γνωρίζετε ότι </a:t>
            </a:r>
            <a:r>
              <a:rPr lang="en-US" sz="1200" b="1" dirty="0"/>
              <a:t>μπορούν να υπόκεινται σε κάθε είδους συμβάσεις </a:t>
            </a:r>
            <a:r>
              <a:rPr lang="en-US" sz="1200" dirty="0"/>
              <a:t>μεταξύ εργοδότη και εργαζομένου. Ωστόσο, τα έντυπα δεν αφορούν μόνο τους μισθωτούς με τη στενή έννοια του όρου και τους τρόπους με τους οποίους η απασχόλησή τους ρυθμίζεται από τις συμβάσεις του </a:t>
            </a:r>
            <a:r>
              <a:rPr lang="en-US" sz="1200" dirty="0" err="1"/>
              <a:t>εργατικού </a:t>
            </a:r>
            <a:r>
              <a:rPr lang="en-US" sz="1200" dirty="0"/>
              <a:t>δικαίου, αλλά και τους αυτοαπασχολούμενους που συνάπτουν σχέσεις εργασίας οι οποίες υπόκεινται σε συμβάσεις παροχής υπηρεσιών ή σε συμβάσεις αστικού δικαίου. Τούτου λεχθέντος, αυτό σημαίνει ότι οι νέες μορφές απασχόλησης που ακολουθούνται σε όλα. </a:t>
            </a:r>
            <a:r>
              <a:rPr lang="en-US" sz="1200" b="1" dirty="0"/>
              <a:t>μπορεί να υπόκεινται στη γενική </a:t>
            </a:r>
            <a:r>
              <a:rPr lang="en-US" sz="1200" b="1" dirty="0" err="1"/>
              <a:t>εργατική </a:t>
            </a:r>
            <a:r>
              <a:rPr lang="en-US" sz="1200" b="1" dirty="0"/>
              <a:t>νομοθεσία, σε άλλους κανονισμούς ή σε συμφωνίες με τη μορφή συμβάσεων, ή ακόμη και να μην ρυθμίζονται </a:t>
            </a:r>
            <a:endParaRPr lang="en-US" sz="1200" dirty="0"/>
          </a:p>
          <a:p>
            <a:r>
              <a:rPr lang="en-US" sz="1200" dirty="0"/>
              <a:t> </a:t>
            </a:r>
          </a:p>
          <a:p>
            <a:endParaRPr lang="en-US" sz="1200" dirty="0"/>
          </a:p>
          <a:p>
            <a:endParaRPr lang="bg-BG" sz="1400" u="sng" dirty="0"/>
          </a:p>
          <a:p>
            <a:endParaRPr lang="en-US"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1661993"/>
          </a:xfrm>
          <a:prstGeom prst="rect">
            <a:avLst/>
          </a:prstGeom>
          <a:noFill/>
        </p:spPr>
        <p:txBody>
          <a:bodyPr wrap="square" rtlCol="0">
            <a:spAutoFit/>
          </a:bodyPr>
          <a:lstStyle/>
          <a:p>
            <a:r>
              <a:rPr lang="en-US" sz="1400" dirty="0"/>
              <a:t>Έλεγχος χάρτη ΕΕ</a:t>
            </a:r>
          </a:p>
          <a:p>
            <a:endParaRPr lang="en-US" sz="1400" dirty="0"/>
          </a:p>
          <a:p>
            <a:endParaRPr lang="en-US" sz="1400" dirty="0"/>
          </a:p>
          <a:p>
            <a:endParaRPr lang="bg-BG" sz="1400" dirty="0"/>
          </a:p>
          <a:p>
            <a:endParaRPr lang="en-US" sz="1400" i="1" dirty="0"/>
          </a:p>
          <a:p>
            <a:pPr marL="285750" indent="-285750">
              <a:buFont typeface="Arial" panose="020B0604020202020204" pitchFamily="34" charset="0"/>
              <a:buChar char="•"/>
            </a:pPr>
            <a:endParaRPr lang="en-US" sz="1400" i="1" dirty="0"/>
          </a:p>
          <a:p>
            <a:endParaRPr lang="en-US" b="1" dirty="0">
              <a:solidFill>
                <a:srgbClr val="0070C0"/>
              </a:solidFill>
            </a:endParaRPr>
          </a:p>
        </p:txBody>
      </p:sp>
      <p:pic>
        <p:nvPicPr>
          <p:cNvPr id="5" name="Εικόνα 4">
            <a:extLst>
              <a:ext uri="{FF2B5EF4-FFF2-40B4-BE49-F238E27FC236}">
                <a16:creationId xmlns:a16="http://schemas.microsoft.com/office/drawing/2014/main" id="{4230EEF0-C75C-0369-DD6F-D648792FD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980" y="861971"/>
            <a:ext cx="3772347" cy="2933168"/>
          </a:xfrm>
          <a:prstGeom prst="rect">
            <a:avLst/>
          </a:prstGeom>
        </p:spPr>
      </p:pic>
      <p:pic>
        <p:nvPicPr>
          <p:cNvPr id="7" name="Εικόνα 6" descr="Εικόνα που περιέχει πίνακας&#10;&#10;Περιγραφή που δημιουργήθηκε αυτόματα">
            <a:extLst>
              <a:ext uri="{FF2B5EF4-FFF2-40B4-BE49-F238E27FC236}">
                <a16:creationId xmlns:a16="http://schemas.microsoft.com/office/drawing/2014/main" id="{23194189-D7E6-8DC5-BBA1-22F1E283CD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59675" y="3795139"/>
            <a:ext cx="3666312" cy="1150913"/>
          </a:xfrm>
          <a:prstGeom prst="rect">
            <a:avLst/>
          </a:prstGeom>
        </p:spPr>
      </p:pic>
    </p:spTree>
    <p:extLst>
      <p:ext uri="{BB962C8B-B14F-4D97-AF65-F5344CB8AC3E}">
        <p14:creationId xmlns:p14="http://schemas.microsoft.com/office/powerpoint/2010/main" val="3827239376"/>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4067</TotalTime>
  <Words>6620</Words>
  <Application>Microsoft Office PowerPoint</Application>
  <PresentationFormat>On-screen Show (16:9)</PresentationFormat>
  <Paragraphs>524</Paragraphs>
  <Slides>25</Slides>
  <Notes>23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Arial</vt:lpstr>
      <vt:lpstr>Bradley Hand ITC</vt:lpstr>
      <vt:lpstr>Calibri</vt:lpstr>
      <vt:lpstr>Calibri Light</vt:lpstr>
      <vt:lpstr>Comic Sans MS</vt:lpstr>
      <vt:lpstr>Courier New</vt:lpstr>
      <vt:lpstr>Open Sans</vt:lpstr>
      <vt:lpstr>Source Sans Pro</vt:lpstr>
      <vt:lpstr>Symbol</vt:lpstr>
      <vt:lpstr>Verdana</vt:lpstr>
      <vt:lpstr>Θέμα του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Model Canvas (επεξεργάσιμο - downloadable - εκτυπώσιμο)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keywords>, docId:D67E5F383BFD3EA0A87D4145CC1B8DDB</cp:keywords>
  <cp:lastModifiedBy>Kyriakos</cp:lastModifiedBy>
  <cp:revision>111</cp:revision>
  <dcterms:created xsi:type="dcterms:W3CDTF">2022-03-09T08:32:52Z</dcterms:created>
  <dcterms:modified xsi:type="dcterms:W3CDTF">2023-06-01T06:16:48Z</dcterms:modified>
</cp:coreProperties>
</file>