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280" r:id="rId5"/>
    <p:sldId id="278" r:id="rId6"/>
    <p:sldId id="281" r:id="rId7"/>
    <p:sldId id="261" r:id="rId8"/>
    <p:sldId id="283" r:id="rId9"/>
    <p:sldId id="284" r:id="rId10"/>
    <p:sldId id="285" r:id="rId11"/>
    <p:sldId id="286" r:id="rId12"/>
    <p:sldId id="289" r:id="rId13"/>
    <p:sldId id="287" r:id="rId14"/>
    <p:sldId id="293" r:id="rId15"/>
    <p:sldId id="288" r:id="rId16"/>
    <p:sldId id="275" r:id="rId17"/>
    <p:sldId id="295" r:id="rId18"/>
    <p:sldId id="294" r:id="rId19"/>
    <p:sldId id="292" r:id="rId20"/>
    <p:sldId id="277" r:id="rId21"/>
    <p:sldId id="297" r:id="rId22"/>
    <p:sldId id="296" r:id="rId23"/>
    <p:sldId id="298" r:id="rId24"/>
    <p:sldId id="299" r:id="rId25"/>
    <p:sldId id="291" r:id="rId26"/>
    <p:sldId id="290" r:id="rId27"/>
    <p:sldId id="25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6" autoAdjust="0"/>
    <p:restoredTop sz="78545" autoAdjust="0"/>
  </p:normalViewPr>
  <p:slideViewPr>
    <p:cSldViewPr snapToGrid="0">
      <p:cViewPr varScale="1">
        <p:scale>
          <a:sx n="118" d="100"/>
          <a:sy n="118" d="100"/>
        </p:scale>
        <p:origin x="1356" y="9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F9543-2621-40D2-AB7A-80D4DE08E7C2}"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7BA8F-CC79-4CDB-A88D-859AA8EC5A6E}" type="slidenum">
              <a:rPr lang="en-US" smtClean="0"/>
              <a:t>‹#›</a:t>
            </a:fld>
            <a:endParaRPr lang="en-US"/>
          </a:p>
        </p:txBody>
      </p:sp>
    </p:spTree>
    <p:extLst>
      <p:ext uri="{BB962C8B-B14F-4D97-AF65-F5344CB8AC3E}">
        <p14:creationId xmlns:p14="http://schemas.microsoft.com/office/powerpoint/2010/main" val="375816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dreads.com/work/quotes/14048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Σημειώσεις για τον </a:t>
            </a:r>
            <a:r>
              <a:rPr lang="el-GR" b="1" dirty="0"/>
              <a:t>εκπαιδευτή</a:t>
            </a:r>
            <a:r>
              <a:rPr lang="en-US" b="1" dirty="0"/>
              <a:t>:</a:t>
            </a:r>
          </a:p>
          <a:p>
            <a:pPr marL="171450" indent="-171450">
              <a:buFontTx/>
              <a:buChar char="-"/>
            </a:pPr>
            <a:r>
              <a:rPr lang="en-US" dirty="0"/>
              <a:t>Μη διστάσετε να τροποποιήσετε τις διαφάνειες με βάση την προσωπική σας εμπειρία, τις γνώσεις και το στυλ εκπαίδευσης. </a:t>
            </a:r>
          </a:p>
          <a:p>
            <a:pPr marL="171450" indent="-171450">
              <a:buFontTx/>
              <a:buChar char="-"/>
            </a:pPr>
            <a:r>
              <a:rPr lang="en-US" dirty="0"/>
              <a:t>Ωστόσο, προσπαθήστε να τηρήσετε τη γενική δομή και τους προγραμματισμένους μαθησιακούς στόχους. </a:t>
            </a:r>
          </a:p>
          <a:p>
            <a:pPr marL="171450" indent="-171450">
              <a:buFontTx/>
              <a:buChar char="-"/>
            </a:pPr>
            <a:r>
              <a:rPr lang="en-US" dirty="0"/>
              <a:t>Αυτή η εκπαιδευτική ενότητα μπορεί να παρασχεθεί τόσο σε δια ζώσης όσο και σε διαδικτυακό περιβάλλον. </a:t>
            </a:r>
          </a:p>
        </p:txBody>
      </p:sp>
      <p:sp>
        <p:nvSpPr>
          <p:cNvPr id="4" name="Slide Number Placeholder 3"/>
          <p:cNvSpPr>
            <a:spLocks noGrp="1"/>
          </p:cNvSpPr>
          <p:nvPr>
            <p:ph type="sldNum" sz="quarter" idx="5"/>
          </p:nvPr>
        </p:nvSpPr>
        <p:spPr/>
        <p:txBody>
          <a:bodyPr/>
          <a:lstStyle/>
          <a:p>
            <a:fld id="{0807BA8F-CC79-4CDB-A88D-859AA8EC5A6E}" type="slidenum">
              <a:rPr lang="en-US" smtClean="0"/>
              <a:t>2</a:t>
            </a:fld>
            <a:endParaRPr lang="en-US"/>
          </a:p>
        </p:txBody>
      </p:sp>
    </p:spTree>
    <p:extLst>
      <p:ext uri="{BB962C8B-B14F-4D97-AF65-F5344CB8AC3E}">
        <p14:creationId xmlns:p14="http://schemas.microsoft.com/office/powerpoint/2010/main" val="67185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0" indent="0">
              <a:buFontTx/>
              <a:buNone/>
            </a:pPr>
            <a:r>
              <a:rPr lang="en-US" dirty="0"/>
              <a:t>Αυτή η διαφάνεια είναι αρκετά αυτονόητη, ωστόσο εδώ είναι μερικές περισσότερες πληροφορίες που μπορείτε να χρησιμοποιήσετε για κάθε μία από τις σφαίρες. Βεβαιωθείτε ότι δίνετε παραδείγματα που είναι εύκολα κατανοητά για τους συμμετέχοντες (π.χ. ονόματα ιδρυμάτων που γνωρίζουν, π.χ. για τις εταιρείες πληρωμών (fintech) στη Βουλγαρία υπάρχουν οι </a:t>
            </a:r>
            <a:r>
              <a:rPr lang="en-US" dirty="0" err="1"/>
              <a:t>Paysera</a:t>
            </a:r>
            <a:r>
              <a:rPr lang="en-US" dirty="0"/>
              <a:t>, </a:t>
            </a:r>
            <a:r>
              <a:rPr lang="en-US" dirty="0" err="1"/>
              <a:t>Revolut </a:t>
            </a:r>
            <a:r>
              <a:rPr lang="en-US" dirty="0"/>
              <a:t>κ.λπ. Αυτά </a:t>
            </a:r>
            <a:r>
              <a:rPr lang="en-US" dirty="0" err="1"/>
              <a:t>δι</a:t>
            </a:r>
            <a:r>
              <a:rPr lang="en-US" dirty="0"/>
              <a:t>αφέρουν </a:t>
            </a:r>
            <a:r>
              <a:rPr lang="el-GR" dirty="0"/>
              <a:t>από χώρα σε χώρα</a:t>
            </a:r>
            <a:r>
              <a:rPr lang="en-US" dirty="0"/>
              <a:t>, π.χ. για τη Γερμανία (</a:t>
            </a:r>
            <a:r>
              <a:rPr lang="en-US" dirty="0" err="1"/>
              <a:t>Giropay</a:t>
            </a:r>
            <a:r>
              <a:rPr lang="en-US" dirty="0"/>
              <a:t>), για τις Κάτω Χώρες (</a:t>
            </a:r>
            <a:r>
              <a:rPr lang="en-US" dirty="0" err="1"/>
              <a:t>iDeal</a:t>
            </a:r>
            <a:r>
              <a:rPr lang="en-US" dirty="0"/>
              <a:t>), SEPA Direct debit σε κ.λπ. </a:t>
            </a:r>
          </a:p>
          <a:p>
            <a:pPr marL="0" lvl="0" indent="0">
              <a:buFont typeface="+mj-lt"/>
              <a:buNone/>
              <a:tabLst>
                <a:tab pos="457200" algn="l"/>
              </a:tabLst>
            </a:pPr>
            <a:endParaRPr lang="en-US" sz="1800" dirty="0">
              <a:solidFill>
                <a:srgbClr val="D1D5DB"/>
              </a:solidFill>
              <a:effectLst/>
              <a:latin typeface="Segoe UI" panose="020B0502040204020203" pitchFamily="34"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Οι τράπεζες </a:t>
            </a:r>
            <a:r>
              <a:rPr lang="en-US" sz="1800" dirty="0">
                <a:solidFill>
                  <a:srgbClr val="D1D5DB"/>
                </a:solidFill>
                <a:effectLst/>
                <a:latin typeface="Segoe UI" panose="020B0502040204020203" pitchFamily="34" charset="0"/>
                <a:ea typeface="Times New Roman" panose="02020603050405020304" pitchFamily="18" charset="0"/>
              </a:rPr>
              <a:t>συγκαταλέγονται μεταξύ των μεγαλύτερων και σημαντικότερων παραγόντων του κλάδου χρηματοπιστωτικών υπηρεσιών της ΕΕ. Παρέχουν ένα ευρύ φάσμα υπηρεσιών, συμπεριλαμβανομένων των</a:t>
            </a:r>
            <a:r>
              <a:rPr lang="el-GR" sz="1800" dirty="0">
                <a:solidFill>
                  <a:srgbClr val="D1D5DB"/>
                </a:solidFill>
                <a:effectLst/>
                <a:latin typeface="Segoe UI" panose="020B0502040204020203" pitchFamily="34" charset="0"/>
                <a:ea typeface="Times New Roman" panose="02020603050405020304" pitchFamily="18" charset="0"/>
              </a:rPr>
              <a:t>:</a:t>
            </a:r>
            <a:r>
              <a:rPr lang="en-US" sz="1800" dirty="0">
                <a:solidFill>
                  <a:srgbClr val="D1D5DB"/>
                </a:solidFill>
                <a:effectLst/>
                <a:latin typeface="Segoe UI" panose="020B0502040204020203" pitchFamily="34" charset="0"/>
                <a:ea typeface="Times New Roman" panose="02020603050405020304" pitchFamily="18" charset="0"/>
              </a:rPr>
              <a:t> λογαριασμών καταθέσεων, δανείων, ενυπόθηκων δανείων και των υπηρεσιών διαχείρισης πλούτου. Ορισμένες από τις μεγαλύτερες και πιο γνωστές τράπεζες στην ΕΕ περιλαμβάνουν τις Deutsche Bank, BNP Paribas, HSBC, Santander κ.λπ.</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Οι ασφαλιστικές εταιρείες </a:t>
            </a:r>
            <a:r>
              <a:rPr lang="en-US" sz="1800" b="0" dirty="0">
                <a:solidFill>
                  <a:srgbClr val="D1D5DB"/>
                </a:solidFill>
                <a:effectLst/>
                <a:latin typeface="Segoe UI" panose="020B0502040204020203" pitchFamily="34" charset="0"/>
                <a:ea typeface="Times New Roman" panose="02020603050405020304" pitchFamily="18" charset="0"/>
              </a:rPr>
              <a:t>διαχειρίζονται και προσφέρουν μια </a:t>
            </a:r>
            <a:r>
              <a:rPr lang="en-US" sz="1800" dirty="0">
                <a:solidFill>
                  <a:srgbClr val="D1D5DB"/>
                </a:solidFill>
                <a:effectLst/>
                <a:latin typeface="Segoe UI" panose="020B0502040204020203" pitchFamily="34" charset="0"/>
                <a:ea typeface="Times New Roman" panose="02020603050405020304" pitchFamily="18" charset="0"/>
              </a:rPr>
              <a:t>ποικιλία ασφαλιστικών προϊόντων, συμπεριλαμβανομένων των ασφαλίσεων ζωής, υγείας και περιουσίας. Ορισμένες από τις μεγαλύτερες ασφαλιστικές εταιρείες στην ΕΕ είναι οι Allianz, </a:t>
            </a:r>
            <a:r>
              <a:rPr lang="en-US" sz="1800" dirty="0" err="1">
                <a:solidFill>
                  <a:srgbClr val="D1D5DB"/>
                </a:solidFill>
                <a:effectLst/>
                <a:latin typeface="Segoe UI" panose="020B0502040204020203" pitchFamily="34" charset="0"/>
                <a:ea typeface="Times New Roman" panose="02020603050405020304" pitchFamily="18" charset="0"/>
              </a:rPr>
              <a:t>Axa</a:t>
            </a:r>
            <a:r>
              <a:rPr lang="en-US" sz="1800" dirty="0">
                <a:solidFill>
                  <a:srgbClr val="D1D5DB"/>
                </a:solidFill>
                <a:effectLst/>
                <a:latin typeface="Segoe UI" panose="020B0502040204020203" pitchFamily="34" charset="0"/>
                <a:ea typeface="Times New Roman" panose="02020603050405020304" pitchFamily="18" charset="0"/>
              </a:rPr>
              <a:t>, Generali κ.λπ.</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Οι επιχειρήσεις επενδύσεων και οι μεσίτες </a:t>
            </a:r>
            <a:r>
              <a:rPr lang="en-US" sz="1800" dirty="0">
                <a:solidFill>
                  <a:srgbClr val="D1D5DB"/>
                </a:solidFill>
                <a:effectLst/>
                <a:latin typeface="Segoe UI" panose="020B0502040204020203" pitchFamily="34" charset="0"/>
                <a:ea typeface="Times New Roman" panose="02020603050405020304" pitchFamily="18" charset="0"/>
              </a:rPr>
              <a:t>παρέχουν οικονομικές συμβουλές και διαχειρίζονται επενδύσεις για ιδιώτες, επιχειρήσεις και ιδρύματα. Περιλαμβάνουν χρηματιστές, εταιρείες αμοιβαίων κεφαλαίων και αμοιβαία κεφάλαια. Ορισμένες από τις μεγαλύτερες επενδυτικές εταιρείες στην ΕΕ περιλαμβάνουν τις BlackRock, JP Morgan, </a:t>
            </a:r>
            <a:r>
              <a:rPr lang="en-US" sz="1800" dirty="0" err="1">
                <a:solidFill>
                  <a:srgbClr val="D1D5DB"/>
                </a:solidFill>
                <a:effectLst/>
                <a:latin typeface="Segoe UI" panose="020B0502040204020203" pitchFamily="34" charset="0"/>
                <a:ea typeface="Times New Roman" panose="02020603050405020304" pitchFamily="18" charset="0"/>
              </a:rPr>
              <a:t>Amundi</a:t>
            </a:r>
            <a:r>
              <a:rPr lang="en-US" sz="1800" dirty="0">
                <a:solidFill>
                  <a:srgbClr val="D1D5DB"/>
                </a:solidFill>
                <a:effectLst/>
                <a:latin typeface="Segoe UI" panose="020B0502040204020203" pitchFamily="34" charset="0"/>
                <a:ea typeface="Times New Roman" panose="02020603050405020304" pitchFamily="18" charset="0"/>
              </a:rPr>
              <a:t>, Goldman Sachs και UBS.</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Οι εταιρείες πιστωτικών καρτών </a:t>
            </a:r>
            <a:r>
              <a:rPr lang="en-US" sz="1800" b="0" dirty="0">
                <a:solidFill>
                  <a:srgbClr val="D1D5DB"/>
                </a:solidFill>
                <a:effectLst/>
                <a:latin typeface="Segoe UI" panose="020B0502040204020203" pitchFamily="34" charset="0"/>
                <a:ea typeface="Times New Roman" panose="02020603050405020304" pitchFamily="18" charset="0"/>
              </a:rPr>
              <a:t>διευκολύνουν τις πληρωμές για αγαθά ή υπηρεσίες που παρέχονται από έναν έμπορο, επί πιστώσει, στον κάτοχο της κάρτας που εκδίδει η εν λόγω εταιρεία</a:t>
            </a:r>
            <a:r>
              <a:rPr lang="en-US" sz="1800" b="1" dirty="0">
                <a:solidFill>
                  <a:srgbClr val="D1D5DB"/>
                </a:solidFill>
                <a:effectLst/>
                <a:latin typeface="Segoe UI" panose="020B0502040204020203" pitchFamily="34" charset="0"/>
                <a:ea typeface="Times New Roman" panose="02020603050405020304" pitchFamily="18" charset="0"/>
              </a:rPr>
              <a:t>. </a:t>
            </a:r>
            <a:r>
              <a:rPr lang="en-US" sz="1800" dirty="0">
                <a:solidFill>
                  <a:srgbClr val="D1D5DB"/>
                </a:solidFill>
                <a:effectLst/>
                <a:latin typeface="Segoe UI" panose="020B0502040204020203" pitchFamily="34" charset="0"/>
                <a:ea typeface="Times New Roman" panose="02020603050405020304" pitchFamily="18" charset="0"/>
              </a:rPr>
              <a:t>Ορισμένες από τις μεγαλύτερες εταιρείες πιστωτικών καρτών στην ΕΕ είναι οι Visa, Mastercard και American Express.</a:t>
            </a:r>
            <a:endParaRPr lang="en-US" sz="1800" dirty="0">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Οι εταιρείες επεξεργασίας πληρωμών </a:t>
            </a:r>
            <a:r>
              <a:rPr lang="en-US" sz="1800" dirty="0">
                <a:solidFill>
                  <a:srgbClr val="D1D5DB"/>
                </a:solidFill>
                <a:effectLst/>
                <a:latin typeface="Segoe UI" panose="020B0502040204020203" pitchFamily="34" charset="0"/>
                <a:ea typeface="Times New Roman" panose="02020603050405020304" pitchFamily="18" charset="0"/>
              </a:rPr>
              <a:t>διευκολύνουν τη μεταφορά κεφαλαίων μεταξύ των ανθρώπων στην ψηφιακή οικονομία. Συχνά αναφέρονται ως εταιρείες fintech. Ορισμένες από τις μεγαλύτερες εταιρείες επεξεργασίας πληρωμών στην ΕΕ είναι οι PayPal, Adyen, </a:t>
            </a:r>
            <a:r>
              <a:rPr lang="en-US" sz="1800" dirty="0" err="1">
                <a:solidFill>
                  <a:srgbClr val="D1D5DB"/>
                </a:solidFill>
                <a:effectLst/>
                <a:latin typeface="Segoe UI" panose="020B0502040204020203" pitchFamily="34" charset="0"/>
                <a:ea typeface="Times New Roman" panose="02020603050405020304" pitchFamily="18" charset="0"/>
              </a:rPr>
              <a:t>Revolut </a:t>
            </a:r>
            <a:r>
              <a:rPr lang="en-US" sz="1800" dirty="0">
                <a:solidFill>
                  <a:srgbClr val="D1D5DB"/>
                </a:solidFill>
                <a:effectLst/>
                <a:latin typeface="Segoe UI" panose="020B0502040204020203" pitchFamily="34" charset="0"/>
                <a:ea typeface="Times New Roman" panose="02020603050405020304" pitchFamily="18" charset="0"/>
              </a:rPr>
              <a:t>και Klarna.</a:t>
            </a:r>
          </a:p>
          <a:p>
            <a:pPr marL="285750" lvl="0" indent="-285750">
              <a:buFont typeface="Arial" panose="020B0604020202020204" pitchFamily="34" charset="0"/>
              <a:buChar char="•"/>
              <a:tabLst>
                <a:tab pos="457200" algn="l"/>
              </a:tabLst>
            </a:pPr>
            <a:r>
              <a:rPr lang="en-US" sz="1800" dirty="0">
                <a:solidFill>
                  <a:srgbClr val="D1D5DB"/>
                </a:solidFill>
                <a:effectLst/>
                <a:latin typeface="Segoe UI" panose="020B0502040204020203" pitchFamily="34" charset="0"/>
                <a:ea typeface="Times New Roman" panose="02020603050405020304" pitchFamily="18" charset="0"/>
              </a:rPr>
              <a:t>Οι ρυθμιστικές αρχές και οι κεντρικές τράπεζες διαδραματίζουν κρίσιμο ρόλο στον κλάδο των χρηματοπιστωτικών υπηρεσιών 1) εποπτεύοντας τον κλάδο και διασφαλίζοντας ότι λειτουργεί σε ένα δίκαιο και διαφανές περιβάλλον (π.χ. η Ευρωπαϊκή Αρχή Τραπεζών (ΕΑΤ) και η Ευρωπαϊκή Αρχή Κινητών Αξιών και Αγορών (ΕΑΚΑΑ)) και 2) καθορίζοντας τη νομισματική πολιτική και παρέχοντας ρευστότητα στο τραπεζικό σύστημα (π.χ. η Ευρωπαϊκή Κεντρική Τράπεζα). </a:t>
            </a:r>
            <a:endParaRPr lang="en-US" sz="1800" dirty="0">
              <a:effectLst/>
              <a:latin typeface="Times New Roman" panose="02020603050405020304" pitchFamily="18" charset="0"/>
              <a:ea typeface="Times New Roman" panose="02020603050405020304" pitchFamily="18" charset="0"/>
            </a:endParaRPr>
          </a:p>
          <a:p>
            <a:pPr marL="0" lvl="0" indent="0">
              <a:buFont typeface="+mj-lt"/>
              <a:buNone/>
              <a:tabLst>
                <a:tab pos="457200" algn="l"/>
              </a:tabLst>
            </a:pPr>
            <a:endParaRPr lang="en-US" sz="1800" dirty="0">
              <a:solidFill>
                <a:srgbClr val="D1D5DB"/>
              </a:solidFill>
              <a:effectLst/>
              <a:latin typeface="Segoe UI" panose="020B0502040204020203" pitchFamily="34" charset="0"/>
              <a:ea typeface="Times New Roman" panose="02020603050405020304" pitchFamily="18" charset="0"/>
            </a:endParaRPr>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https://finxp.com/insights/10-top-payments-methods-in-europe-for-2022/</a:t>
            </a:r>
          </a:p>
          <a:p>
            <a:pPr marL="171450" indent="-171450">
              <a:buFont typeface="Arial" panose="020B0604020202020204" pitchFamily="34" charset="0"/>
              <a:buChar char="•"/>
            </a:pPr>
            <a:r>
              <a:rPr lang="en-US" dirty="0"/>
              <a:t>https://commission.europa.eu/strategy-and-policy/policies/banking-and-financial-services_en</a:t>
            </a:r>
          </a:p>
          <a:p>
            <a:pPr marL="171450" indent="-171450">
              <a:buFont typeface="Arial" panose="020B0604020202020204" pitchFamily="34" charset="0"/>
              <a:buChar char="•"/>
            </a:pPr>
            <a:r>
              <a:rPr lang="en-US" dirty="0"/>
              <a:t>https://www.statista.com/topics/3426/banking-sector-in-europe/</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11</a:t>
            </a:fld>
            <a:endParaRPr lang="en-US"/>
          </a:p>
        </p:txBody>
      </p:sp>
    </p:spTree>
    <p:extLst>
      <p:ext uri="{BB962C8B-B14F-4D97-AF65-F5344CB8AC3E}">
        <p14:creationId xmlns:p14="http://schemas.microsoft.com/office/powerpoint/2010/main" val="232156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a:t>Μπορείτε να αλλάξετε </a:t>
            </a:r>
            <a:r>
              <a:rPr lang="en-US" dirty="0" err="1"/>
              <a:t>το</a:t>
            </a:r>
            <a:r>
              <a:rPr lang="en-US" dirty="0"/>
              <a:t> motto </a:t>
            </a:r>
            <a:r>
              <a:rPr lang="el-GR" dirty="0"/>
              <a:t>μ</a:t>
            </a:r>
            <a:r>
              <a:rPr lang="en-US" dirty="0"/>
              <a:t>ε </a:t>
            </a:r>
            <a:r>
              <a:rPr lang="en-US" dirty="0" err="1"/>
              <a:t>έν</a:t>
            </a:r>
            <a:r>
              <a:rPr lang="en-US" dirty="0"/>
              <a:t>α </a:t>
            </a:r>
            <a:r>
              <a:rPr lang="el-GR" dirty="0"/>
              <a:t>που ταιριάζει καλύτερα</a:t>
            </a:r>
            <a:r>
              <a:rPr lang="en-US" dirty="0"/>
              <a:t>.</a:t>
            </a:r>
            <a:endParaRPr lang="bg-BG" dirty="0"/>
          </a:p>
          <a:p>
            <a:pPr marL="171450" indent="-171450">
              <a:buFontTx/>
              <a:buChar char="-"/>
            </a:pPr>
            <a:r>
              <a:rPr lang="en-US" dirty="0"/>
              <a:t>"Ένας άνθρωπος που πληρώνει τους λογαριασμούς του στην ώρα τους ξεχνιέται σύντομα". Όσκαρ Ουάιλντ. Ο διάσημος Ιρλανδός ποιητής επισημαίνει ότι, πληρώνοντας εγκαίρως τους λογαριασμούς σας, ουσιαστικά θα "ξεχαστείτε" από τους πιστωτές σας, πράγμα που είναι στην πραγματικότητα καλό! Αν σας θυμούνται, αυτό πιθανότατα σημαίνει ότι τους χρωστάτε χρήματα.</a:t>
            </a:r>
          </a:p>
        </p:txBody>
      </p:sp>
      <p:sp>
        <p:nvSpPr>
          <p:cNvPr id="4" name="Slide Number Placeholder 3"/>
          <p:cNvSpPr>
            <a:spLocks noGrp="1"/>
          </p:cNvSpPr>
          <p:nvPr>
            <p:ph type="sldNum" sz="quarter" idx="5"/>
          </p:nvPr>
        </p:nvSpPr>
        <p:spPr/>
        <p:txBody>
          <a:bodyPr/>
          <a:lstStyle/>
          <a:p>
            <a:fld id="{0807BA8F-CC79-4CDB-A88D-859AA8EC5A6E}" type="slidenum">
              <a:rPr lang="en-US" smtClean="0"/>
              <a:t>12</a:t>
            </a:fld>
            <a:endParaRPr lang="en-US"/>
          </a:p>
        </p:txBody>
      </p:sp>
    </p:spTree>
    <p:extLst>
      <p:ext uri="{BB962C8B-B14F-4D97-AF65-F5344CB8AC3E}">
        <p14:creationId xmlns:p14="http://schemas.microsoft.com/office/powerpoint/2010/main" val="82167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r>
              <a:rPr lang="en-US" dirty="0"/>
              <a:t>Ας εμβαθύνουμε στις πιο δημοφιλείς χρηματοοικονομικές υπηρεσίες και ας δώσουμε μερικά παραδείγματα των κυριότερων χρηματοοικονομικών υπηρεσιών, δηλαδή τραπεζικές υπηρεσίες, υποθήκες, πιστωτικές κάρτες, πληρωμές, προετοιμασία φόρων, λογιστική και επενδύσεις. Μπορείτε να αφιερώσετε περισσότερο χρόνο εδώ και να ξεκινήσετε μια συζήτηση με τους συμμετέχοντες. </a:t>
            </a:r>
          </a:p>
          <a:p>
            <a:pPr marL="0" indent="0">
              <a:buFont typeface="Arial" panose="020B0604020202020204" pitchFamily="34" charset="0"/>
              <a:buNone/>
            </a:pPr>
            <a:r>
              <a:rPr lang="en-US" dirty="0"/>
              <a:t>Παρακάτω υπάρχουν περισσότερες πληροφορίες για καθένα από τα παραδείγματα που παρατίθενται:</a:t>
            </a:r>
          </a:p>
          <a:p>
            <a:pPr marL="0" indent="0">
              <a:buFontTx/>
              <a:buNone/>
            </a:pPr>
            <a:endParaRPr lang="en-US" dirty="0"/>
          </a:p>
          <a:p>
            <a:pPr marL="171450" indent="-171450">
              <a:buFont typeface="Arial" panose="020B0604020202020204" pitchFamily="34" charset="0"/>
              <a:buChar char="•"/>
            </a:pPr>
            <a:r>
              <a:rPr lang="en-US" b="1" dirty="0"/>
              <a:t>Οι τραπεζικές υπηρεσίες </a:t>
            </a:r>
            <a:r>
              <a:rPr lang="en-US" b="0" dirty="0"/>
              <a:t>αναφέρονται σε ένα ευρύ φάσμα χρηματοοικονομικών υπηρεσιών που προσφέρουν οι τράπεζες σε ιδιώτες, επιχειρήσεις και οργανισμούς για την επίτευξη των χρηματοοικονομικών τους στόχων. Αυτές περιλαμβάνουν χρεωστικές,, αποταμιευτικές, δάνεια, πιστωτικές κάρτες, ηλεκτρονική τραπεζική, επενδυτικές συμβουλές, ανταλλαγή συναλλάγματος κ.λπ. </a:t>
            </a:r>
            <a:endParaRPr lang="en-US" b="1" dirty="0"/>
          </a:p>
          <a:p>
            <a:pPr marL="171450" indent="-171450">
              <a:buFont typeface="Arial" panose="020B0604020202020204" pitchFamily="34" charset="0"/>
              <a:buChar char="•"/>
            </a:pPr>
            <a:r>
              <a:rPr lang="en-US" b="1" dirty="0"/>
              <a:t>Ασφαλιστικές υπηρεσίες </a:t>
            </a:r>
            <a:r>
              <a:rPr lang="en-US" b="0" dirty="0"/>
              <a:t>που προσφέρονται από μια σειρά ασφαλιστικών προϊόντων, συμπεριλαμβανομένων των ασφαλίσεων ζωής, υγείας και περιουσίας και ατυχημάτων. Οι πελάτες μπορούν να επιλέξουν από ένα ευρύ φάσμα ασφαλιστικών προϊόντων, συμπεριλαμβανομένων των παραδοσιακών συμβολαίων, καθώς και νεότερων, πιο καινοτόμων ασφαλιστικών προϊόντων, όπως η μικροασφάλιση και η ασφάλιση που συνδέεται με δείκτη.</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Οι επενδυτικές υπηρεσίες </a:t>
            </a:r>
            <a:r>
              <a:rPr lang="en-US" b="0" dirty="0"/>
              <a:t>είναι πιο προχωρημένοι και ειδικοί τύποι χρηματοοικονομικών υπηρεσιών και προσφέρονται από διάφορες επενδυτικές εταιρείες που παρέχουν χρηματοοικονομικές συμβουλές και διαχειρίζονται επενδύσεις για ιδιώτες, επιχειρήσεις και ιδρύματα. Προσφέρουν ένα ευρύ φάσμα υπηρεσιών, όπως χρηματιστηριακές υπηρεσίες, διαχείριση αμοιβαίων κεφαλαίων και διαχείριση αμοιβαίων κεφαλαίων αντιστάθμισης κινδύνου.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Calibri" panose="020F0502020204030204" pitchFamily="34" charset="0"/>
                <a:ea typeface="Calibri" panose="020F0502020204030204" pitchFamily="34" charset="0"/>
                <a:cs typeface="Times New Roman" panose="02020603050405020304" pitchFamily="18" charset="0"/>
              </a:rPr>
              <a:t>Υπηρεσία χρηματοοικονομικών συμβουλών </a:t>
            </a:r>
            <a:r>
              <a:rPr lang="en-US" dirty="0">
                <a:latin typeface="Calibri" panose="020F0502020204030204" pitchFamily="34" charset="0"/>
                <a:ea typeface="Calibri" panose="020F0502020204030204" pitchFamily="34" charset="0"/>
                <a:cs typeface="Times New Roman" panose="02020603050405020304" pitchFamily="18" charset="0"/>
              </a:rPr>
              <a:t>(δηλαδή υπηρεσίες που παρέχουν εξατομικευμένες χρηματοοικονομικές συμβουλές και καθοδήγηση σε ιδιώτες και επιχειρήσεις, συμπεριλαμβανομένης της διαχείρισης περιουσίας, του χρηματοοικονομικού προγραμματισμού και του προϋπολογισμού.</a:t>
            </a:r>
          </a:p>
          <a:p>
            <a:pPr marL="171450" indent="-171450">
              <a:buFont typeface="Arial" panose="020B0604020202020204" pitchFamily="34" charset="0"/>
              <a:buChar char="•"/>
            </a:pPr>
            <a:r>
              <a:rPr lang="en-US" b="1" dirty="0"/>
              <a:t>Υπηρεσίες πληρωμών </a:t>
            </a:r>
            <a:r>
              <a:rPr lang="en-US" dirty="0"/>
              <a:t>- </a:t>
            </a:r>
            <a:r>
              <a:rPr lang="en-US" b="0" i="0" dirty="0">
                <a:solidFill>
                  <a:srgbClr val="333854"/>
                </a:solidFill>
                <a:effectLst/>
                <a:latin typeface="Hero New"/>
              </a:rPr>
              <a:t>Διευκολύνεται από έναν πάροχο υπηρεσιών πληρωμών (PSP) που βοηθά και διευκολύνει τους εμπόρους να δέχονται ψηφιακές πληρωμές.</a:t>
            </a:r>
            <a:r>
              <a:rPr lang="en-US" dirty="0"/>
              <a:t>Παραδείγματα PSP είναι το Amazon Pay, το PayPal, το Stripe και το Square. Οι πάροχοι υπηρεσιών πληρωμών είναι επίσης γνωστοί ως εταιρείες επεξεργασίας πληρωμών τρίτων ή πάροχοι εμπορικών υπηρεσιών. Πράγματι, αυτοί οι πάροχοι πληρωμών διασφαλίζουν ότι οι συναλλαγές σας ολοκληρώνονται με ασφάλεια και αποτελεσματικότητα.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74151"/>
                </a:solidFill>
                <a:effectLst/>
                <a:latin typeface="Söhne"/>
              </a:rPr>
              <a:t>Οι υπηρεσίες χρηματοδότησης καταναλωτών </a:t>
            </a:r>
            <a:r>
              <a:rPr lang="en-US" b="0" i="0" dirty="0">
                <a:solidFill>
                  <a:srgbClr val="374151"/>
                </a:solidFill>
                <a:effectLst/>
                <a:latin typeface="Söhne"/>
              </a:rPr>
              <a:t>παρέχουν δάνεια και επιλογές χρηματοδότησης στους καταναλωτές, συμπεριλαμβανομένων προσωπικών δανείων, δανείων για αυτοκίνητα και φοιτητικών δανείων. Αυτές θα μπορούσαν να περιλαμβάνουν τους λεγόμενους παρόχους γρήγορων δανείων ή παρόχους βραχυπρόθεσμων δανείων που προσφέρουν βραχυπρόθεσμα δάνεια, συνήθως σε άτομα με χαμηλό πιστωτικό ιστορικό, τα οποία μπορεί να μην είναι επιλέξιμα για δάνεια από παραδοσιακές τράπεζες. Αν και θα μπορούσαν να αποτελέσουν μια καλή επιλογή όταν χρειάζονται χρήματα για επείγουσες περιπτώσεις (π.χ. ιατρικά έξοδα). Αλλά όπως όλα τα χρηματοπιστωτικά προϊόντα, έτσι και τα προσωπικά δάνεια έχουν μειονεκτήματα. Ορισμένοι δανειστές χρεώνουν υψηλά επιτόκια και έξοδα, και τα δάνεια συνήθως οφείλονται στο σύνολό τους, με τόκους και έξοδα, την επόμενη ημέρα πληρωμής του δανειολήπτη. Δώστε προσοχή σε αυτού του είδους τις υπηρεσίες, καθώς οι νέοι θα πρέπει να αποφεύγουν αυτές τις υπηρεσίες, καθώς μπορεί να μπουν στον πειρασμό να πάρουν γρήγορα μετρητά για απερίσκεπτα έξοδα και αγορές. </a:t>
            </a:r>
          </a:p>
          <a:p>
            <a:pPr marL="0" lvl="0" indent="0">
              <a:buFont typeface="+mj-lt"/>
              <a:buNone/>
              <a:tabLst>
                <a:tab pos="457200" algn="l"/>
              </a:tabLst>
            </a:pPr>
            <a:endParaRPr lang="en-US" sz="1800" dirty="0">
              <a:solidFill>
                <a:srgbClr val="D1D5DB"/>
              </a:solidFill>
              <a:effectLst/>
              <a:latin typeface="Segoe UI" panose="020B0502040204020203" pitchFamily="34" charset="0"/>
              <a:ea typeface="Times New Roman" panose="02020603050405020304" pitchFamily="18" charset="0"/>
            </a:endParaRPr>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https://finxp.com/insights/10-top-payments-methods-in-europe-for-2022/</a:t>
            </a:r>
          </a:p>
          <a:p>
            <a:pPr marL="171450" indent="-171450">
              <a:buFont typeface="Arial" panose="020B0604020202020204" pitchFamily="34" charset="0"/>
              <a:buChar char="•"/>
            </a:pPr>
            <a:r>
              <a:rPr lang="en-US" dirty="0"/>
              <a:t>https://commission.europa.eu/strategy-and-policy/policies/banking-and-financial-services_en</a:t>
            </a:r>
          </a:p>
          <a:p>
            <a:pPr marL="171450" indent="-171450">
              <a:buFont typeface="Arial" panose="020B0604020202020204" pitchFamily="34" charset="0"/>
              <a:buChar char="•"/>
            </a:pPr>
            <a:r>
              <a:rPr lang="en-US" dirty="0"/>
              <a:t>https://www.statista.com/topics/3426/banking-sector-in-europe/</a:t>
            </a:r>
          </a:p>
          <a:p>
            <a:pPr marL="171450" indent="-171450">
              <a:buFont typeface="Arial" panose="020B0604020202020204" pitchFamily="34" charset="0"/>
              <a:buChar char="•"/>
            </a:pPr>
            <a:r>
              <a:rPr lang="en-US" dirty="0"/>
              <a:t>https://www.bankrate.com/loans/personal-loans/pros-cons-of-personal-loans/#pros-cons</a:t>
            </a:r>
          </a:p>
          <a:p>
            <a:pPr marL="171450" indent="-171450">
              <a:buFont typeface="Arial" panose="020B0604020202020204" pitchFamily="34" charset="0"/>
              <a:buChar char="•"/>
            </a:pPr>
            <a:r>
              <a:rPr lang="en-US" dirty="0"/>
              <a:t>https://youth.europa.eu/get-involved/your-rights-and-inclusion/will-you-become-financial-master_en</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13</a:t>
            </a:fld>
            <a:endParaRPr lang="en-US"/>
          </a:p>
        </p:txBody>
      </p:sp>
    </p:spTree>
    <p:extLst>
      <p:ext uri="{BB962C8B-B14F-4D97-AF65-F5344CB8AC3E}">
        <p14:creationId xmlns:p14="http://schemas.microsoft.com/office/powerpoint/2010/main" val="420995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 typeface="Arial" panose="020B0604020202020204" pitchFamily="34" charset="0"/>
              <a:buChar char="•"/>
            </a:pPr>
            <a:r>
              <a:rPr lang="en-US" dirty="0"/>
              <a:t>Αυτή είναι μια προαιρετική διαφάνεια. Μπορείτε να χρησιμοποιήσετε αυτές τις πληροφορίες και να τις παρουσιάσετε σε κάποιες από τις προηγούμενες διαφάνειες. </a:t>
            </a:r>
          </a:p>
          <a:p>
            <a:pPr marL="171450" indent="-171450">
              <a:buFont typeface="Arial" panose="020B0604020202020204" pitchFamily="34" charset="0"/>
              <a:buChar char="•"/>
            </a:pPr>
            <a:r>
              <a:rPr lang="en-US" dirty="0"/>
              <a:t>Μπορείτε επίσης να διερευνήσετε διαφορετικές προσεγγίσεις για τη διαφοροποίηση μεταξύ των διαφόρων χρηματοπιστωτικών υπηρεσιών.  </a:t>
            </a:r>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14</a:t>
            </a:fld>
            <a:endParaRPr lang="en-US"/>
          </a:p>
        </p:txBody>
      </p:sp>
    </p:spTree>
    <p:extLst>
      <p:ext uri="{BB962C8B-B14F-4D97-AF65-F5344CB8AC3E}">
        <p14:creationId xmlns:p14="http://schemas.microsoft.com/office/powerpoint/2010/main" val="61104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0" indent="0">
              <a:buFontTx/>
              <a:buNone/>
            </a:pPr>
            <a:r>
              <a:rPr lang="en-US" dirty="0"/>
              <a:t>Αυτή η διαφάνεια εξηγεί τη διαφορά μεταξύ ενός χρηματοοικονομικού προϊόντος και μιας χρηματοοικονομικής υπηρεσίας. Παρακάτω παρατίθενται περισσότερες πληροφορίες που μπορεί να χρησιμοποιήσει ο συντονιστής για να περιγράψει τη διαφορά και γιατί είναι σημαντικό να γίνεται διάκριση μεταξύ των δύο. </a:t>
            </a:r>
          </a:p>
          <a:p>
            <a:pPr marL="0" indent="0">
              <a:buFontTx/>
              <a:buNone/>
            </a:pPr>
            <a:endParaRPr lang="en-US" dirty="0"/>
          </a:p>
          <a:p>
            <a:pPr marL="285750" indent="-285750">
              <a:buFont typeface="Arial" panose="020B0604020202020204" pitchFamily="34" charset="0"/>
              <a:buChar char="•"/>
            </a:pPr>
            <a:r>
              <a:rPr lang="en-US" sz="1800" b="1" dirty="0">
                <a:solidFill>
                  <a:srgbClr val="D1D5DB"/>
                </a:solidFill>
                <a:effectLst/>
                <a:latin typeface="Segoe UI" panose="020B0502040204020203" pitchFamily="34" charset="0"/>
                <a:ea typeface="Calibri" panose="020F0502020204030204" pitchFamily="34" charset="0"/>
              </a:rPr>
              <a:t>Οι χρηματοπιστωτικές υπηρεσίες </a:t>
            </a:r>
            <a:r>
              <a:rPr lang="en-US" sz="1800" dirty="0">
                <a:solidFill>
                  <a:srgbClr val="D1D5DB"/>
                </a:solidFill>
                <a:effectLst/>
                <a:latin typeface="Segoe UI" panose="020B0502040204020203" pitchFamily="34" charset="0"/>
                <a:ea typeface="Calibri" panose="020F0502020204030204" pitchFamily="34" charset="0"/>
              </a:rPr>
              <a:t>είναι οι υπηρεσίες που παρέχονται από χρηματοπιστωτικά ιδρύματα, ενώ τα χρηματοπιστωτικά προϊόντα είναι συγκεκριμένες επενδύσεις ή προϊόντα που μπορούν να αγοράσουν ιδιώτες ή οργανισμοί για να επιτύχουν τους οικονομικούς τους στόχους. </a:t>
            </a:r>
          </a:p>
          <a:p>
            <a:pPr marL="285750" indent="-285750">
              <a:buFont typeface="Arial" panose="020B0604020202020204" pitchFamily="34" charset="0"/>
              <a:buChar char="•"/>
            </a:pPr>
            <a:r>
              <a:rPr lang="en-US" b="1" dirty="0"/>
              <a:t>Οι χρηματοπιστωτικές υπηρεσίες </a:t>
            </a:r>
            <a:r>
              <a:rPr lang="en-US" dirty="0"/>
              <a:t>αναφέρονται στις δραστηριότητες και τις διαδικασίες που βοηθούν τα άτομα και τους οργανισμούς να διαχειρίζονται τα χρήματά τους, συμπεριλαμβανομένων δραστηριοτήτων όπως η τραπεζική, η διαχείριση επενδύσεων, η ασφάλιση και η λογιστική. Οι χρηματοπιστωτικές υπηρεσίες μπορούν να παρέχονται από διάφορους τύπους χρηματοπιστωτικών ιδρυμάτων, όπως τράπεζες, επενδυτικές εταιρείες, ασφαλιστικές εταιρείες και λογιστικές εταιρείες.</a:t>
            </a:r>
          </a:p>
          <a:p>
            <a:pPr marL="285750" indent="-285750">
              <a:buFont typeface="Arial" panose="020B0604020202020204" pitchFamily="34" charset="0"/>
              <a:buChar char="•"/>
            </a:pPr>
            <a:r>
              <a:rPr lang="en-US" b="1" dirty="0"/>
              <a:t>Τα χρηματοοικονομικά προϊόντα</a:t>
            </a:r>
            <a:r>
              <a:rPr lang="en-US" dirty="0"/>
              <a:t>, από την άλλη πλευρά, αναφέρονται σε συγκεκριμένα προϊόντα ή επενδύσεις που μπορούν να αγοράσουν άτομα ή οργανισμοί προκειμένου να επιτύχουν τους χρηματοοικονομικούς τους στόχους, όπως λογαριασμοί ταμιευτηρίου, μετοχές, ομόλογα, ασφαλιστήρια συμβόλαια και αμοιβαία κεφάλαια. Αυτά τα χρηματοοικονομικά προϊόντα προσφέρονται συχνά από εταιρείες χρηματοοικονομικών υπηρεσιών. </a:t>
            </a:r>
          </a:p>
          <a:p>
            <a:pPr marL="0" indent="0">
              <a:buFontTx/>
              <a:buNone/>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15</a:t>
            </a:fld>
            <a:endParaRPr lang="en-US"/>
          </a:p>
        </p:txBody>
      </p:sp>
    </p:spTree>
    <p:extLst>
      <p:ext uri="{BB962C8B-B14F-4D97-AF65-F5344CB8AC3E}">
        <p14:creationId xmlns:p14="http://schemas.microsoft.com/office/powerpoint/2010/main" val="211179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r>
              <a:rPr lang="en-US" dirty="0"/>
              <a:t>Κατά την προετοιμασία αυτής της διαφάνειας, προσέξτε να είναι κατάλληλη για το ακροατήριο (δηλ. τους νέους), δηλαδή θα πρέπει να επιλεγούν οι πιο συναφείς χρηματοπιστωτικές υπηρεσίες για τους νέους (π.χ. αποταμίευση και πίστωση, λήψη/λήψη πληρωμών, δάνεια, χρηματικές συναλλαγές κ.λπ. και όχι πιο σύνθετες υπηρεσίες ή προϊόντα). Αυτή η διαφάνεια παρέχει ένα παράδειγμα για τη διάκριση μεταξύ των διαφορετικών χρηματοοικονομικών κινδύνων:</a:t>
            </a:r>
          </a:p>
          <a:p>
            <a:pPr marL="171450" indent="-171450">
              <a:buFont typeface="Arial" panose="020B0604020202020204" pitchFamily="34" charset="0"/>
              <a:buChar char="•"/>
            </a:pPr>
            <a:r>
              <a:rPr lang="en-US" b="1" i="0" dirty="0">
                <a:solidFill>
                  <a:srgbClr val="374151"/>
                </a:solidFill>
                <a:effectLst/>
                <a:latin typeface="Söhne"/>
              </a:rPr>
              <a:t>Η απάτη και οι απάτες </a:t>
            </a:r>
            <a:r>
              <a:rPr lang="en-US" b="0" i="0" dirty="0">
                <a:solidFill>
                  <a:srgbClr val="374151"/>
                </a:solidFill>
                <a:effectLst/>
                <a:latin typeface="Söhne"/>
              </a:rPr>
              <a:t>είναι ο πιο συνηθισμένος κίνδυνος κατά τη χρήση χρηματοπιστωτικών υπηρεσιών, καθώς υπάρχουν πολλά άτομα και οργανισμοί που έχουν ως στόχο να εξαπατήσουν τους ανθρώπους για οικονομικό όφελος. Ο κίνδυνος αυτός αφορά σχεδόν όλους τους τύπους χρηματοπιστωτικών υπηρεσιών. </a:t>
            </a:r>
          </a:p>
          <a:p>
            <a:pPr marL="171450" indent="-171450">
              <a:buFont typeface="Arial" panose="020B0604020202020204" pitchFamily="34" charset="0"/>
              <a:buChar char="•"/>
            </a:pPr>
            <a:r>
              <a:rPr lang="en-US" b="1" i="0" dirty="0">
                <a:solidFill>
                  <a:srgbClr val="374151"/>
                </a:solidFill>
                <a:effectLst/>
                <a:latin typeface="Söhne"/>
              </a:rPr>
              <a:t>Οι κίνδυνοι κυβερνοασφάλειας </a:t>
            </a:r>
            <a:r>
              <a:rPr lang="en-US" b="0" i="0" dirty="0">
                <a:solidFill>
                  <a:srgbClr val="374151"/>
                </a:solidFill>
                <a:effectLst/>
                <a:latin typeface="Söhne"/>
              </a:rPr>
              <a:t>γίνονται όλο και πιο συχνοί, καθώς η πλειονότητα των χρηματοπιστωτικών υπηρεσιών μεταφέρεται στο διαδίκτυο. Αυτό δημιουργεί μεγαλύτερο κίνδυνο κυβερνοεπιθέσεων που μπορούν να θέσουν σε κίνδυνο ευαίσθητες προσωπικές και οικονομικές πληροφορίες.</a:t>
            </a:r>
          </a:p>
          <a:p>
            <a:pPr marL="171450" indent="-171450">
              <a:buFont typeface="Arial" panose="020B0604020202020204" pitchFamily="34" charset="0"/>
              <a:buChar char="•"/>
            </a:pPr>
            <a:r>
              <a:rPr lang="en-US" b="1" i="0" dirty="0">
                <a:solidFill>
                  <a:srgbClr val="374151"/>
                </a:solidFill>
                <a:effectLst/>
                <a:latin typeface="Söhne"/>
              </a:rPr>
              <a:t>Το απόρρητο των δεδομένων </a:t>
            </a:r>
            <a:r>
              <a:rPr lang="en-US" b="0" i="0" dirty="0">
                <a:solidFill>
                  <a:srgbClr val="374151"/>
                </a:solidFill>
                <a:effectLst/>
                <a:latin typeface="Söhne"/>
              </a:rPr>
              <a:t>είναι επίσης πολύ συνηθισμένο, καθώς συνήθως συλλέγουν και αποθηκεύουν μεγάλο όγκο προσωπικών και οικονομικών πληροφοριών, οι οποίες μπορεί να κινδυνεύουν να χαθούν, να κλαπούν ή να χρησιμοποιηθούν καταχρηστικά.</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74151"/>
                </a:solidFill>
                <a:effectLst/>
                <a:latin typeface="Söhne"/>
              </a:rPr>
              <a:t>Ο κίνδυνος επιτοκίου </a:t>
            </a:r>
            <a:r>
              <a:rPr lang="en-US" b="0" i="0" dirty="0">
                <a:solidFill>
                  <a:srgbClr val="374151"/>
                </a:solidFill>
                <a:effectLst/>
                <a:latin typeface="Söhne"/>
              </a:rPr>
              <a:t>θα μπορούσε να εμφανιστεί με τους λογαριασμούς ταμιευτηρίου και τα ομόλογα, υπόκεινται σε κίνδυνο επιτοκίου, ο οποίος είναι ο κίνδυνος ότι οι μεταβολές των επιτοκίων θα επηρεάσουν την αξία αυτών των προϊόντων. Επίσης, ο κίνδυνος επιτοκίου σχετίζεται με τα ενυπόθηκα δάνεια, τα οποία θα μπορούσαν να επηρεαστούν από αλλαγές στο γενικότερο οικονομικό κλίμα με αποτέλεσμα τη μεταβολή του βασικού επιτοκίου.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74151"/>
                </a:solidFill>
                <a:effectLst/>
                <a:latin typeface="Söhne"/>
              </a:rPr>
              <a:t>Οι κίνδυνοι συμβατότητας </a:t>
            </a:r>
            <a:r>
              <a:rPr lang="en-US" b="0" i="0" dirty="0">
                <a:solidFill>
                  <a:srgbClr val="374151"/>
                </a:solidFill>
                <a:effectLst/>
                <a:latin typeface="Söhne"/>
              </a:rPr>
              <a:t>ισχύουν ιδίως για τις εναλλακτικές μεθόδους πληρωμής που ενδέχεται να μην γίνονται αποδεκτές από όλους τους εμπόρους. Επίσης, μπορεί να προκύψουν </a:t>
            </a:r>
            <a:r>
              <a:rPr lang="en-US" b="1" i="0" dirty="0">
                <a:solidFill>
                  <a:srgbClr val="374151"/>
                </a:solidFill>
                <a:effectLst/>
                <a:latin typeface="Söhne"/>
              </a:rPr>
              <a:t>τεχνικά προβλήματα </a:t>
            </a:r>
            <a:r>
              <a:rPr lang="en-US" b="0" i="0" dirty="0">
                <a:solidFill>
                  <a:srgbClr val="374151"/>
                </a:solidFill>
                <a:effectLst/>
                <a:latin typeface="Söhne"/>
              </a:rPr>
              <a:t>με ορισμένες εναλλακτικές πλατφόρμες πληρωμών, τα οποία θα μπορούσαν να επηρεάσουν τη δυνατότητα πραγματοποίησης πληρωμών. </a:t>
            </a:r>
            <a:r>
              <a:rPr lang="en-US" b="1" i="0" dirty="0">
                <a:solidFill>
                  <a:srgbClr val="374151"/>
                </a:solidFill>
                <a:effectLst/>
                <a:latin typeface="Söhne"/>
              </a:rPr>
              <a:t>Αυτό αναφέρεται επίσης ως λειτουργικός κίνδυνος.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74151"/>
                </a:solidFill>
                <a:effectLst/>
                <a:latin typeface="Söhne"/>
              </a:rPr>
              <a:t>Οι πολιτικοί και άλλοι τύποι κινδύνων συνδέονται και επηρεάζονται από τα πολιτικά γεγονότα και τις αβεβαιότητες στο ρυθμιστικό και νομικό περιβάλλον μιας συγκεκριμένης χώρας ή μιας οικονομικής περιοχής (π.χ. της Ευρωζώνης).</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solidFill>
                <a:srgbClr val="374151"/>
              </a:solidFill>
              <a:effectLst/>
              <a:latin typeface="Söhne"/>
            </a:endParaRPr>
          </a:p>
          <a:p>
            <a:pPr marL="171450" indent="-171450">
              <a:buFont typeface="Arial" panose="020B0604020202020204" pitchFamily="34" charset="0"/>
              <a:buChar char="•"/>
            </a:pPr>
            <a:endParaRPr lang="en-US" b="0" i="0" dirty="0">
              <a:solidFill>
                <a:srgbClr val="374151"/>
              </a:solidFill>
              <a:effectLst/>
              <a:latin typeface="Söhne"/>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16</a:t>
            </a:fld>
            <a:endParaRPr lang="en-US"/>
          </a:p>
        </p:txBody>
      </p:sp>
    </p:spTree>
    <p:extLst>
      <p:ext uri="{BB962C8B-B14F-4D97-AF65-F5344CB8AC3E}">
        <p14:creationId xmlns:p14="http://schemas.microsoft.com/office/powerpoint/2010/main" val="111910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 typeface="Arial" panose="020B0604020202020204" pitchFamily="34" charset="0"/>
              <a:buChar char="•"/>
            </a:pPr>
            <a:r>
              <a:rPr lang="en-US" b="0" i="0" dirty="0">
                <a:solidFill>
                  <a:srgbClr val="374151"/>
                </a:solidFill>
                <a:effectLst/>
                <a:latin typeface="Söhne"/>
              </a:rPr>
              <a:t>Μετά τους κινδύνους θα μπορούσαν να παρασχεθούν πολύ συνοπτικά τα οφέλη. Μπορείτε να προσθέσετε πρόσθετα οφέλη, με βάση τις γνώσεις σας, το εθνικό πλαίσιο και το κοινό-στόχο</a:t>
            </a:r>
            <a:r>
              <a:rPr lang="en-US" b="0" i="0" dirty="0">
                <a:solidFill>
                  <a:srgbClr val="343541"/>
                </a:solidFill>
                <a:effectLst/>
                <a:latin typeface="Söhne"/>
              </a:rPr>
              <a:t>. </a:t>
            </a:r>
            <a:endParaRPr lang="en-US" b="0" i="0" dirty="0">
              <a:solidFill>
                <a:srgbClr val="374151"/>
              </a:solidFill>
              <a:effectLst/>
              <a:latin typeface="Söhne"/>
            </a:endParaRPr>
          </a:p>
          <a:p>
            <a:endParaRPr lang="en-US" dirty="0"/>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https://mastercardfdn.org/wp-content/uploads/2018/06/Youth-Financial-Services-Accessible.pdf</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https://www.cgap.org/sites/default/files/publications/2019_06_30_WorkingPaper_Youth_Education_Employment.pdf</a:t>
            </a:r>
          </a:p>
        </p:txBody>
      </p:sp>
      <p:sp>
        <p:nvSpPr>
          <p:cNvPr id="4" name="Slide Number Placeholder 3"/>
          <p:cNvSpPr>
            <a:spLocks noGrp="1"/>
          </p:cNvSpPr>
          <p:nvPr>
            <p:ph type="sldNum" sz="quarter" idx="5"/>
          </p:nvPr>
        </p:nvSpPr>
        <p:spPr/>
        <p:txBody>
          <a:bodyPr/>
          <a:lstStyle/>
          <a:p>
            <a:fld id="{0807BA8F-CC79-4CDB-A88D-859AA8EC5A6E}" type="slidenum">
              <a:rPr lang="en-US" smtClean="0"/>
              <a:t>17</a:t>
            </a:fld>
            <a:endParaRPr lang="en-US"/>
          </a:p>
        </p:txBody>
      </p:sp>
    </p:spTree>
    <p:extLst>
      <p:ext uri="{BB962C8B-B14F-4D97-AF65-F5344CB8AC3E}">
        <p14:creationId xmlns:p14="http://schemas.microsoft.com/office/powerpoint/2010/main" val="184004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 typeface="Arial" panose="020B0604020202020204" pitchFamily="34" charset="0"/>
              <a:buChar char="•"/>
            </a:pPr>
            <a:r>
              <a:rPr lang="en-US" b="0" i="0" dirty="0">
                <a:solidFill>
                  <a:srgbClr val="374151"/>
                </a:solidFill>
                <a:effectLst/>
                <a:latin typeface="Söhne"/>
              </a:rPr>
              <a:t>Δώστε ορισμένες συμβουλές για την αποφυγή των κυριότερων κινδύνων που </a:t>
            </a:r>
            <a:r>
              <a:rPr lang="en-US" b="0" i="0" dirty="0">
                <a:solidFill>
                  <a:srgbClr val="343541"/>
                </a:solidFill>
                <a:effectLst/>
                <a:latin typeface="Söhne"/>
              </a:rPr>
              <a:t>μπορεί να αντιμετωπίσουν οι νέοι όταν χρησιμοποιούν χρηματοπιστωτικές υπηρεσίες.</a:t>
            </a:r>
          </a:p>
          <a:p>
            <a:pPr marL="171450" indent="-171450">
              <a:buFont typeface="Arial" panose="020B0604020202020204" pitchFamily="34" charset="0"/>
              <a:buChar char="•"/>
            </a:pPr>
            <a:r>
              <a:rPr lang="en-US" b="0" i="0" dirty="0">
                <a:solidFill>
                  <a:srgbClr val="343541"/>
                </a:solidFill>
                <a:effectLst/>
                <a:latin typeface="Söhne"/>
              </a:rPr>
              <a:t>Μπορείτε να προσθέσετε πρόσθετες συμβουλές, με βάση τις γνώσεις σας, το εθνικό πλαίσιο και το κοινό-στόχο. </a:t>
            </a:r>
            <a:endParaRPr lang="en-US" b="0" i="0" dirty="0">
              <a:solidFill>
                <a:srgbClr val="374151"/>
              </a:solidFill>
              <a:effectLst/>
              <a:latin typeface="Söhne"/>
            </a:endParaRPr>
          </a:p>
          <a:p>
            <a:endParaRPr lang="en-US" dirty="0"/>
          </a:p>
          <a:p>
            <a:endParaRPr lang="en-US" dirty="0"/>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https://www.investopedia.com/articles/younginvestors/08/eight-tips.asp</a:t>
            </a:r>
          </a:p>
          <a:p>
            <a:pPr marL="171450" indent="-171450">
              <a:buFont typeface="Arial" panose="020B0604020202020204" pitchFamily="34" charset="0"/>
              <a:buChar char="•"/>
            </a:pPr>
            <a:r>
              <a:rPr lang="en-US" dirty="0"/>
              <a:t>https://pirg.org/resources/smart-money-smart-kids-tips-for-teaching-financial-literacy-and-privacy-protection-to-kids-of-all-ages/</a:t>
            </a:r>
          </a:p>
          <a:p>
            <a:pPr marL="171450" indent="-171450">
              <a:buFont typeface="Arial" panose="020B0604020202020204" pitchFamily="34" charset="0"/>
              <a:buChar char="•"/>
            </a:pPr>
            <a:r>
              <a:rPr lang="en-US" dirty="0"/>
              <a:t>https://www.nefe.org/initiatives/default.aspx</a:t>
            </a:r>
          </a:p>
          <a:p>
            <a:pPr marL="171450" indent="-171450">
              <a:buFont typeface="Arial" panose="020B0604020202020204" pitchFamily="34" charset="0"/>
              <a:buChar char="•"/>
            </a:pPr>
            <a:r>
              <a:rPr lang="en-US" dirty="0"/>
              <a:t>https://www.youngmoneyblog.co.uk/</a:t>
            </a:r>
          </a:p>
        </p:txBody>
      </p:sp>
      <p:sp>
        <p:nvSpPr>
          <p:cNvPr id="4" name="Slide Number Placeholder 3"/>
          <p:cNvSpPr>
            <a:spLocks noGrp="1"/>
          </p:cNvSpPr>
          <p:nvPr>
            <p:ph type="sldNum" sz="quarter" idx="5"/>
          </p:nvPr>
        </p:nvSpPr>
        <p:spPr/>
        <p:txBody>
          <a:bodyPr/>
          <a:lstStyle/>
          <a:p>
            <a:fld id="{0807BA8F-CC79-4CDB-A88D-859AA8EC5A6E}" type="slidenum">
              <a:rPr lang="en-US" smtClean="0"/>
              <a:t>18</a:t>
            </a:fld>
            <a:endParaRPr lang="en-US"/>
          </a:p>
        </p:txBody>
      </p:sp>
    </p:spTree>
    <p:extLst>
      <p:ext uri="{BB962C8B-B14F-4D97-AF65-F5344CB8AC3E}">
        <p14:creationId xmlns:p14="http://schemas.microsoft.com/office/powerpoint/2010/main" val="8722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a:t>Μπορείτε να αλλάξετε </a:t>
            </a:r>
            <a:r>
              <a:rPr lang="en-US" dirty="0" err="1"/>
              <a:t>το</a:t>
            </a:r>
            <a:r>
              <a:rPr lang="en-US" dirty="0"/>
              <a:t> </a:t>
            </a:r>
            <a:r>
              <a:rPr lang="el-GR" dirty="0"/>
              <a:t>γνωμικό με κάποιο</a:t>
            </a:r>
            <a:r>
              <a:rPr lang="el-GR" baseline="0" dirty="0"/>
              <a:t> που σας ταιριάζει καλύτερα</a:t>
            </a:r>
            <a:r>
              <a:rPr lang="en-US" dirty="0"/>
              <a:t>.</a:t>
            </a:r>
          </a:p>
          <a:p>
            <a:pPr marL="171450" indent="-171450">
              <a:buFontTx/>
              <a:buChar char="-"/>
            </a:pPr>
            <a:r>
              <a:rPr lang="en-US" dirty="0"/>
              <a:t>Στις επ</a:t>
            </a:r>
            <a:r>
              <a:rPr lang="en-US" dirty="0" err="1"/>
              <a:t>όμενες</a:t>
            </a:r>
            <a:r>
              <a:rPr lang="en-US" dirty="0"/>
              <a:t> </a:t>
            </a:r>
            <a:r>
              <a:rPr lang="en-US" dirty="0" err="1"/>
              <a:t>δι</a:t>
            </a:r>
            <a:r>
              <a:rPr lang="en-US" dirty="0"/>
              <a:t>αφ</a:t>
            </a:r>
            <a:r>
              <a:rPr lang="el-GR" dirty="0" err="1"/>
              <a:t>άνειες</a:t>
            </a:r>
            <a:r>
              <a:rPr lang="en-US" dirty="0"/>
              <a:t> στόχος μας είναι να παρουσιάσουμε τις καινοτόμες και μελλοντικές χρηματοπιστωτικές υπηρεσίες και πώς η προώθησή τους θα ενισχύσει την οικονομική ένταξη των νέων.</a:t>
            </a:r>
          </a:p>
          <a:p>
            <a:pPr marL="171450" indent="-171450">
              <a:buFontTx/>
              <a:buChar char="-"/>
            </a:pPr>
            <a:r>
              <a:rPr lang="en-US" dirty="0"/>
              <a:t>Με βάση τις γνώσεις σας μπορείτε να τροποποιήσετε τις διαφάνειες και να συμπεριλάβετε άλλα παραδείγματα ανάλογα με το ακροατήριο και </a:t>
            </a:r>
            <a:r>
              <a:rPr lang="en-US" dirty="0" err="1"/>
              <a:t>το εθνικό σας </a:t>
            </a:r>
            <a:r>
              <a:rPr lang="en-US" dirty="0"/>
              <a:t>πλαίσιο.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Ξεκινήστε με την ακόλουθη δήλωση:  Το μέλλον των χρηματοπιστωτικών υπηρεσιών είναι λαμπρό και προσφέρει πολλές ευκαιρίες για την προώθηση της οικονομικής ένταξης των νέων και την οικονομική τους ασφάλεια για το μέλλον. </a:t>
            </a:r>
          </a:p>
          <a:p>
            <a:pPr marL="171450" indent="-171450">
              <a:buFontTx/>
              <a:buChar char="-"/>
            </a:pPr>
            <a:endParaRPr lang="en-US" dirty="0"/>
          </a:p>
          <a:p>
            <a:pPr marL="0" indent="0">
              <a:buFontTx/>
              <a:buNone/>
            </a:pPr>
            <a:endParaRPr lang="bg-BG" dirty="0"/>
          </a:p>
        </p:txBody>
      </p:sp>
      <p:sp>
        <p:nvSpPr>
          <p:cNvPr id="4" name="Slide Number Placeholder 3"/>
          <p:cNvSpPr>
            <a:spLocks noGrp="1"/>
          </p:cNvSpPr>
          <p:nvPr>
            <p:ph type="sldNum" sz="quarter" idx="5"/>
          </p:nvPr>
        </p:nvSpPr>
        <p:spPr/>
        <p:txBody>
          <a:bodyPr/>
          <a:lstStyle/>
          <a:p>
            <a:fld id="{0807BA8F-CC79-4CDB-A88D-859AA8EC5A6E}" type="slidenum">
              <a:rPr lang="en-US" smtClean="0"/>
              <a:t>19</a:t>
            </a:fld>
            <a:endParaRPr lang="en-US"/>
          </a:p>
        </p:txBody>
      </p:sp>
    </p:spTree>
    <p:extLst>
      <p:ext uri="{BB962C8B-B14F-4D97-AF65-F5344CB8AC3E}">
        <p14:creationId xmlns:p14="http://schemas.microsoft.com/office/powerpoint/2010/main" val="201521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a:t>Υπάρχουν πολλές δημοφιλείς υπηρεσίες ψηφιακών πληρωμών και μεταφοράς χρημάτων που είναι </a:t>
            </a:r>
            <a:r>
              <a:rPr lang="el-GR" dirty="0"/>
              <a:t>και ιδιαίτερα</a:t>
            </a:r>
            <a:r>
              <a:rPr lang="el-GR" baseline="0" dirty="0"/>
              <a:t> </a:t>
            </a:r>
            <a:r>
              <a:rPr lang="en-US" dirty="0" err="1"/>
              <a:t>δημοφιλείς</a:t>
            </a:r>
            <a:r>
              <a:rPr lang="en-US" dirty="0"/>
              <a:t> στους νέους. Ωστόσο, διαφέρουν σε κάθε χώρα, οπότε η παρούσα διαφάνεια παρέχει μόνο παραδείγματα των πιο συνηθισμένων:</a:t>
            </a:r>
          </a:p>
          <a:p>
            <a:pPr marL="171450" indent="-171450">
              <a:buFontTx/>
              <a:buChar char="-"/>
            </a:pPr>
            <a:r>
              <a:rPr lang="en-US" b="1" dirty="0"/>
              <a:t>Τα ψηφιακά πορτοφόλια </a:t>
            </a:r>
            <a:r>
              <a:rPr lang="en-US" b="0" i="0" dirty="0">
                <a:solidFill>
                  <a:srgbClr val="374151"/>
                </a:solidFill>
                <a:effectLst/>
                <a:latin typeface="Söhne"/>
              </a:rPr>
              <a:t>αποθηκεύουν πληροφορίες πληρωμής, όπως πληροφορίες πιστωτικών καρτών και τραπεζικών λογαριασμών, με ασφαλή τρόπο. Οι χρήστες μπορούν να χρησιμοποιούν τα ψηφιακά πορτοφόλια για να πραγματοποιούν πληρωμές σε </a:t>
            </a:r>
            <a:r>
              <a:rPr lang="el-GR" b="0" i="0" dirty="0">
                <a:solidFill>
                  <a:srgbClr val="374151"/>
                </a:solidFill>
                <a:effectLst/>
                <a:latin typeface="Söhne"/>
              </a:rPr>
              <a:t>εμπορικά που χρησιμοποιούν την υπηρεσία </a:t>
            </a:r>
            <a:r>
              <a:rPr lang="en-US" b="0" i="0" dirty="0" err="1">
                <a:solidFill>
                  <a:srgbClr val="374151"/>
                </a:solidFill>
                <a:effectLst/>
                <a:latin typeface="Söhne"/>
              </a:rPr>
              <a:t>χωρίς</a:t>
            </a:r>
            <a:r>
              <a:rPr lang="en-US" b="0" i="0" dirty="0">
                <a:solidFill>
                  <a:srgbClr val="374151"/>
                </a:solidFill>
                <a:effectLst/>
                <a:latin typeface="Söhne"/>
              </a:rPr>
              <a:t> να χρειάζεται να εισάγουν πληροφορίες πληρωμής κάθε φορά. Ορισμένα παραδείγματα ψηφιακών πορτοφολιών περιλαμβάνουν το Apple Pay, το Google Pay και το Samsung Pay.</a:t>
            </a:r>
          </a:p>
          <a:p>
            <a:pPr marL="171450" indent="-171450">
              <a:buFontTx/>
              <a:buChar char="-"/>
            </a:pPr>
            <a:r>
              <a:rPr lang="en-US" b="1" i="0" dirty="0">
                <a:solidFill>
                  <a:srgbClr val="374151"/>
                </a:solidFill>
                <a:effectLst/>
                <a:latin typeface="Söhne"/>
              </a:rPr>
              <a:t>Οι εφαρμογές πληρωμών peer-to-peer έχουν </a:t>
            </a:r>
            <a:r>
              <a:rPr lang="en-US" b="0" i="0" dirty="0">
                <a:solidFill>
                  <a:srgbClr val="374151"/>
                </a:solidFill>
                <a:effectLst/>
                <a:latin typeface="Söhne"/>
              </a:rPr>
              <a:t>σχεδιαστεί για να επιτρέπουν στους χρήστες να στέλνουν και να λαμβάνουν χρήματα απευθείας σε άλλα άτομα, χωρίς την ανάγκη τρίτου μέρους, όπως μια τράπεζα. Αυτές οι εφαρμογές συνδέονται συνήθως με τους τραπεζικούς λογαριασμούς ή τις πιστωτικές κάρτες των χρηστών και μπορούν να χρησιμοποιηθούν για την άμεση αποστολή και λήψη χρημάτων.</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374151"/>
                </a:solidFill>
                <a:effectLst/>
                <a:latin typeface="Söhne"/>
              </a:rPr>
              <a:t>Τα συστήματα ηλεκτρονικών πληρωμών </a:t>
            </a:r>
            <a:r>
              <a:rPr lang="en-US" b="0" i="0" dirty="0">
                <a:solidFill>
                  <a:srgbClr val="374151"/>
                </a:solidFill>
                <a:effectLst/>
                <a:latin typeface="Söhne"/>
              </a:rPr>
              <a:t>είναι πλατφόρμες που επιτρέπουν στους χρήστες να πραγματοποιούν ηλεκτρονικές αγορές, να αποστέλλουν και να λαμβάνουν πληρωμές και να μεταφέρουν χρήματα σε τραπεζικούς λογαριασμούς. Παραδείγματα περιλαμβάνουν το PayPal, το Skrill και το Stripe.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374151"/>
                </a:solidFill>
                <a:effectLst/>
                <a:latin typeface="Söhne"/>
              </a:rPr>
              <a:t>Οι πλατφόρμες ανταλλαγής κρυπτονομισμάτων </a:t>
            </a:r>
            <a:r>
              <a:rPr lang="en-US" b="0" i="0" dirty="0">
                <a:solidFill>
                  <a:srgbClr val="374151"/>
                </a:solidFill>
                <a:effectLst/>
                <a:latin typeface="Söhne"/>
              </a:rPr>
              <a:t>επιτρέπουν στους χρήστες να αγοράζουν, να πωλούν και να αποθηκεύουν κρυπτονομίσματα όπως Bitcoin, Ethereum και Litecoin. Ορισμένα ανταλλακτήρια κρυπτονομισμάτων διαθέτουν επίσης λειτουργίες για την αποστολή και τη λήψη πληρωμών σε κρυπτονόμισμα. Παραδείγματα περιλαμβάνουν τα </a:t>
            </a:r>
            <a:r>
              <a:rPr lang="en-US" b="0" i="0" dirty="0" err="1">
                <a:solidFill>
                  <a:srgbClr val="374151"/>
                </a:solidFill>
                <a:effectLst/>
                <a:latin typeface="Söhne"/>
              </a:rPr>
              <a:t>Nexo</a:t>
            </a:r>
            <a:r>
              <a:rPr lang="en-US" b="0" i="0" dirty="0">
                <a:solidFill>
                  <a:srgbClr val="374151"/>
                </a:solidFill>
                <a:effectLst/>
                <a:latin typeface="Söhne"/>
              </a:rPr>
              <a:t>, Coinbase, </a:t>
            </a:r>
            <a:r>
              <a:rPr lang="en-US" b="0" i="0" dirty="0" err="1">
                <a:solidFill>
                  <a:srgbClr val="374151"/>
                </a:solidFill>
                <a:effectLst/>
                <a:latin typeface="Söhne"/>
              </a:rPr>
              <a:t>Binance </a:t>
            </a:r>
            <a:r>
              <a:rPr lang="en-US" b="0" i="0" dirty="0">
                <a:solidFill>
                  <a:srgbClr val="374151"/>
                </a:solidFill>
                <a:effectLst/>
                <a:latin typeface="Söhne"/>
              </a:rPr>
              <a:t>και Kraken.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374151"/>
              </a:solidFill>
              <a:effectLst/>
              <a:latin typeface="Söhne"/>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20</a:t>
            </a:fld>
            <a:endParaRPr lang="en-US"/>
          </a:p>
        </p:txBody>
      </p:sp>
    </p:spTree>
    <p:extLst>
      <p:ext uri="{BB962C8B-B14F-4D97-AF65-F5344CB8AC3E}">
        <p14:creationId xmlns:p14="http://schemas.microsoft.com/office/powerpoint/2010/main" val="47519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err="1"/>
              <a:t>Ξεκινήστε</a:t>
            </a:r>
            <a:r>
              <a:rPr lang="en-US" dirty="0"/>
              <a:t> </a:t>
            </a:r>
            <a:r>
              <a:rPr lang="en-US" dirty="0" err="1"/>
              <a:t>την</a:t>
            </a:r>
            <a:r>
              <a:rPr lang="en-US" dirty="0"/>
              <a:t> </a:t>
            </a:r>
            <a:r>
              <a:rPr lang="en-US" dirty="0" err="1"/>
              <a:t>εκ</a:t>
            </a:r>
            <a:r>
              <a:rPr lang="en-US" dirty="0"/>
              <a:t>πα</a:t>
            </a:r>
            <a:r>
              <a:rPr lang="el-GR" dirty="0" err="1"/>
              <a:t>ίδευση</a:t>
            </a:r>
            <a:r>
              <a:rPr lang="el-GR" baseline="0" dirty="0"/>
              <a:t> </a:t>
            </a:r>
            <a:r>
              <a:rPr lang="en-US" dirty="0" err="1"/>
              <a:t>με</a:t>
            </a:r>
            <a:r>
              <a:rPr lang="en-US" dirty="0"/>
              <a:t> μια σύντομη εισαγωγή στους μαθησιακούς στόχους και δώστε πληροφορίες στους </a:t>
            </a:r>
            <a:r>
              <a:rPr lang="el-GR" dirty="0"/>
              <a:t>εκπαιδευόμενους</a:t>
            </a:r>
            <a:r>
              <a:rPr lang="en-US" dirty="0"/>
              <a:t> σχετικά </a:t>
            </a:r>
            <a:r>
              <a:rPr lang="en-US" dirty="0" err="1"/>
              <a:t>με</a:t>
            </a:r>
            <a:r>
              <a:rPr lang="en-US" dirty="0"/>
              <a:t> </a:t>
            </a:r>
            <a:r>
              <a:rPr lang="en-US" dirty="0" err="1"/>
              <a:t>τη</a:t>
            </a:r>
            <a:r>
              <a:rPr lang="el-GR" dirty="0"/>
              <a:t> </a:t>
            </a:r>
            <a:r>
              <a:rPr lang="en-US" dirty="0" err="1"/>
              <a:t>διάρκει</a:t>
            </a:r>
            <a:r>
              <a:rPr lang="en-US" dirty="0"/>
              <a:t>α, τα προγραμματισμένα διαλείμματα κ.λπ. </a:t>
            </a:r>
          </a:p>
          <a:p>
            <a:pPr marL="171450" indent="-171450">
              <a:buFontTx/>
              <a:buChar char="-"/>
            </a:pPr>
            <a:r>
              <a:rPr lang="en-US" dirty="0" err="1"/>
              <a:t>Εξηγήστε</a:t>
            </a:r>
            <a:r>
              <a:rPr lang="en-US" dirty="0"/>
              <a:t> ότι στο τέλος </a:t>
            </a:r>
            <a:r>
              <a:rPr lang="en-US" dirty="0" err="1"/>
              <a:t>της</a:t>
            </a:r>
            <a:r>
              <a:rPr lang="en-US" dirty="0"/>
              <a:t> </a:t>
            </a:r>
            <a:r>
              <a:rPr lang="el-GR" dirty="0"/>
              <a:t>εκπαίδευσης</a:t>
            </a:r>
            <a:r>
              <a:rPr lang="en-US" dirty="0"/>
              <a:t> θα δώσετε στους συμμετέχοντες ένα έντυπο αξιολόγησης για να λάβετε ανατροφοδότηση από αυτούς με σκοπό να </a:t>
            </a:r>
            <a:r>
              <a:rPr lang="el-GR" dirty="0"/>
              <a:t>βελτιωθεί</a:t>
            </a:r>
            <a:r>
              <a:rPr lang="en-US" dirty="0"/>
              <a:t> </a:t>
            </a:r>
            <a:r>
              <a:rPr lang="el-GR" dirty="0"/>
              <a:t>η</a:t>
            </a:r>
            <a:r>
              <a:rPr lang="en-US" dirty="0"/>
              <a:t> εκπαίδευση.</a:t>
            </a:r>
          </a:p>
          <a:p>
            <a:pPr marL="171450" indent="-171450">
              <a:buFontTx/>
              <a:buChar char="-"/>
            </a:pPr>
            <a:r>
              <a:rPr lang="en-US" dirty="0"/>
              <a:t>Δώστε ορισμένους βασικούς κανόνες σχετικά </a:t>
            </a:r>
            <a:r>
              <a:rPr lang="en-US" dirty="0" err="1"/>
              <a:t>με</a:t>
            </a:r>
            <a:r>
              <a:rPr lang="en-US" dirty="0"/>
              <a:t> τ</a:t>
            </a:r>
            <a:r>
              <a:rPr lang="el-GR" dirty="0"/>
              <a:t>ην</a:t>
            </a:r>
            <a:r>
              <a:rPr lang="el-GR" baseline="0" dirty="0"/>
              <a:t> εκπαίδευση</a:t>
            </a:r>
            <a:r>
              <a:rPr lang="en-US" dirty="0"/>
              <a:t>, με βάση το προσωπικό σας στυλ κατάρτισης, π.χ. </a:t>
            </a:r>
            <a:r>
              <a:rPr lang="en-US" b="0" i="0" dirty="0">
                <a:solidFill>
                  <a:srgbClr val="D1D5DB"/>
                </a:solidFill>
                <a:effectLst/>
                <a:latin typeface="Söhne"/>
              </a:rPr>
              <a:t>ενθαρρύνετε όλους τους </a:t>
            </a:r>
            <a:r>
              <a:rPr lang="el-GR" b="0" i="0" dirty="0">
                <a:solidFill>
                  <a:srgbClr val="D1D5DB"/>
                </a:solidFill>
                <a:effectLst/>
                <a:latin typeface="Söhne"/>
              </a:rPr>
              <a:t>εκπαιδευόμενους</a:t>
            </a:r>
            <a:r>
              <a:rPr lang="en-US" b="0" i="0" dirty="0">
                <a:solidFill>
                  <a:srgbClr val="D1D5DB"/>
                </a:solidFill>
                <a:effectLst/>
                <a:latin typeface="Söhne"/>
              </a:rPr>
              <a:t> να συμμετέχουν ενεργά στην </a:t>
            </a:r>
            <a:r>
              <a:rPr lang="en-US" b="0" i="0" dirty="0" err="1">
                <a:solidFill>
                  <a:srgbClr val="D1D5DB"/>
                </a:solidFill>
                <a:effectLst/>
                <a:latin typeface="Söhne"/>
              </a:rPr>
              <a:t>εκ</a:t>
            </a:r>
            <a:r>
              <a:rPr lang="en-US" b="0" i="0" dirty="0">
                <a:solidFill>
                  <a:srgbClr val="D1D5DB"/>
                </a:solidFill>
                <a:effectLst/>
                <a:latin typeface="Söhne"/>
              </a:rPr>
              <a:t>παιδευτική </a:t>
            </a:r>
            <a:r>
              <a:rPr lang="el-GR" b="0" i="0" dirty="0">
                <a:solidFill>
                  <a:srgbClr val="D1D5DB"/>
                </a:solidFill>
                <a:effectLst/>
                <a:latin typeface="Söhne"/>
              </a:rPr>
              <a:t>διαδικασία</a:t>
            </a:r>
            <a:r>
              <a:rPr lang="en-US" b="0" i="0" dirty="0">
                <a:solidFill>
                  <a:srgbClr val="D1D5DB"/>
                </a:solidFill>
                <a:effectLst/>
                <a:latin typeface="Söhne"/>
              </a:rPr>
              <a:t>, να κάνουν ερωτήσεις και να μοιράζονται τις σκέψεις και τις εμπειρίες τους</a:t>
            </a:r>
            <a:r>
              <a:rPr lang="bg-BG" b="0" i="0" dirty="0">
                <a:solidFill>
                  <a:srgbClr val="D1D5DB"/>
                </a:solidFill>
                <a:effectLst/>
                <a:latin typeface="Söhne"/>
              </a:rPr>
              <a:t>. </a:t>
            </a:r>
          </a:p>
          <a:p>
            <a:pPr marL="171450" indent="-171450">
              <a:buFontTx/>
              <a:buChar char="-"/>
            </a:pPr>
            <a:r>
              <a:rPr lang="en-US" b="0" i="0" dirty="0">
                <a:solidFill>
                  <a:srgbClr val="D1D5DB"/>
                </a:solidFill>
                <a:effectLst/>
                <a:latin typeface="Söhne"/>
              </a:rPr>
              <a:t>Ενθαρρύνετε τους </a:t>
            </a:r>
            <a:r>
              <a:rPr lang="el-GR" b="0" i="0" dirty="0">
                <a:solidFill>
                  <a:srgbClr val="D1D5DB"/>
                </a:solidFill>
                <a:effectLst/>
                <a:latin typeface="Söhne"/>
              </a:rPr>
              <a:t>εκπαιδευόμενους</a:t>
            </a:r>
            <a:r>
              <a:rPr lang="en-US" b="0" i="0" dirty="0">
                <a:solidFill>
                  <a:srgbClr val="D1D5DB"/>
                </a:solidFill>
                <a:effectLst/>
                <a:latin typeface="Söhne"/>
              </a:rPr>
              <a:t> να παρέχουν εποικοδομητική ανατροφοδότηση σχετικά με </a:t>
            </a:r>
            <a:r>
              <a:rPr lang="en-US" b="0" i="0" dirty="0" err="1">
                <a:solidFill>
                  <a:srgbClr val="D1D5DB"/>
                </a:solidFill>
                <a:effectLst/>
                <a:latin typeface="Söhne"/>
              </a:rPr>
              <a:t>την</a:t>
            </a:r>
            <a:r>
              <a:rPr lang="en-US" b="0" i="0" dirty="0">
                <a:solidFill>
                  <a:srgbClr val="D1D5DB"/>
                </a:solidFill>
                <a:effectLst/>
                <a:latin typeface="Söhne"/>
              </a:rPr>
              <a:t> </a:t>
            </a:r>
            <a:r>
              <a:rPr lang="en-US" b="0" i="0" dirty="0" err="1">
                <a:solidFill>
                  <a:srgbClr val="D1D5DB"/>
                </a:solidFill>
                <a:effectLst/>
                <a:latin typeface="Söhne"/>
              </a:rPr>
              <a:t>εκ</a:t>
            </a:r>
            <a:r>
              <a:rPr lang="en-US" b="0" i="0" dirty="0">
                <a:solidFill>
                  <a:srgbClr val="D1D5DB"/>
                </a:solidFill>
                <a:effectLst/>
                <a:latin typeface="Söhne"/>
              </a:rPr>
              <a:t>πα</a:t>
            </a:r>
            <a:r>
              <a:rPr lang="el-GR" b="0" i="0" dirty="0" err="1">
                <a:solidFill>
                  <a:srgbClr val="D1D5DB"/>
                </a:solidFill>
                <a:effectLst/>
                <a:latin typeface="Söhne"/>
              </a:rPr>
              <a:t>ίδευση</a:t>
            </a:r>
            <a:r>
              <a:rPr lang="en-US" b="0" i="0" dirty="0">
                <a:solidFill>
                  <a:srgbClr val="D1D5DB"/>
                </a:solidFill>
                <a:effectLst/>
                <a:latin typeface="Söhne"/>
              </a:rPr>
              <a:t>, </a:t>
            </a:r>
            <a:r>
              <a:rPr lang="el-GR" b="0" i="0" dirty="0">
                <a:solidFill>
                  <a:srgbClr val="D1D5DB"/>
                </a:solidFill>
                <a:effectLst/>
                <a:latin typeface="Söhne"/>
              </a:rPr>
              <a:t>δηλώντας</a:t>
            </a:r>
            <a:r>
              <a:rPr lang="en-US" b="0" i="0" dirty="0">
                <a:solidFill>
                  <a:srgbClr val="D1D5DB"/>
                </a:solidFill>
                <a:effectLst/>
                <a:latin typeface="Söhne"/>
              </a:rPr>
              <a:t> τι ήταν χρήσιμο και τι θα μπορούσε να βελτιωθεί.</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D1D5DB"/>
                </a:solidFill>
                <a:effectLst/>
                <a:latin typeface="Söhne"/>
              </a:rPr>
              <a:t>Μετά από αυτό παρουσιάστε τον μαθησιακό στόχο και </a:t>
            </a:r>
            <a:r>
              <a:rPr lang="en-US" sz="1200" dirty="0">
                <a:effectLst/>
                <a:latin typeface="Calibri" panose="020F0502020204030204" pitchFamily="34" charset="0"/>
                <a:ea typeface="Calibri" panose="020F0502020204030204" pitchFamily="34" charset="0"/>
                <a:cs typeface="Times New Roman" panose="02020603050405020304" pitchFamily="18" charset="0"/>
              </a:rPr>
              <a:t>εξηγήστε ότι ο γενικός στόχος είναι να συνειδητοποιήσουν οι εκπαιδευόμενοι τις αλληλεπιδράσεις των χρηματο υπηρεσιών και των χρηματοπιστωτικών προϊόντων, </a:t>
            </a: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πως συνδέονται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με</a:t>
            </a:r>
            <a:r>
              <a:rPr lang="en-US" sz="1200" dirty="0">
                <a:effectLst/>
                <a:latin typeface="Calibri" panose="020F0502020204030204" pitchFamily="34" charset="0"/>
                <a:ea typeface="Calibri" panose="020F0502020204030204" pitchFamily="34" charset="0"/>
                <a:cs typeface="Times New Roman" panose="02020603050405020304" pitchFamily="18" charset="0"/>
              </a:rPr>
              <a:t> τα οικονομικά </a:t>
            </a:r>
            <a:r>
              <a:rPr lang="el-GR" sz="1200" dirty="0">
                <a:effectLst/>
                <a:latin typeface="Calibri" panose="020F0502020204030204" pitchFamily="34" charset="0"/>
                <a:ea typeface="Calibri" panose="020F0502020204030204" pitchFamily="34" charset="0"/>
                <a:cs typeface="Times New Roman" panose="02020603050405020304" pitchFamily="18" charset="0"/>
              </a:rPr>
              <a:t>του ατόμου</a:t>
            </a:r>
            <a:r>
              <a:rPr lang="en-US" sz="1200" dirty="0">
                <a:effectLst/>
                <a:latin typeface="Calibri" panose="020F0502020204030204" pitchFamily="34" charset="0"/>
                <a:ea typeface="Calibri" panose="020F0502020204030204" pitchFamily="34" charset="0"/>
                <a:cs typeface="Times New Roman" panose="02020603050405020304" pitchFamily="18" charset="0"/>
              </a:rPr>
              <a:t>- πρώτον, </a:t>
            </a:r>
            <a:r>
              <a:rPr lang="el-GR" sz="1200" dirty="0">
                <a:effectLst/>
                <a:latin typeface="Calibri" panose="020F0502020204030204" pitchFamily="34" charset="0"/>
                <a:ea typeface="Calibri" panose="020F0502020204030204" pitchFamily="34" charset="0"/>
                <a:cs typeface="Times New Roman" panose="02020603050405020304" pitchFamily="18" charset="0"/>
              </a:rPr>
              <a:t>για </a:t>
            </a:r>
            <a:r>
              <a:rPr lang="en-US" sz="1200" dirty="0">
                <a:effectLst/>
                <a:latin typeface="Calibri" panose="020F0502020204030204" pitchFamily="34" charset="0"/>
                <a:ea typeface="Calibri" panose="020F0502020204030204" pitchFamily="34" charset="0"/>
                <a:cs typeface="Times New Roman" panose="02020603050405020304" pitchFamily="18" charset="0"/>
              </a:rPr>
              <a:t>να κατανοήσουν τις υπηρεσίες, τα προϊόντα και τους τομείς ως δίκτυο, ως σύνολο, και δεύτερον πώς (οι εκπαιδευόμενοι) αλληλεπιδρούν σε αυτό το σύνολο ως οικονομικοί παράγοντες.</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3</a:t>
            </a:fld>
            <a:endParaRPr lang="en-US"/>
          </a:p>
        </p:txBody>
      </p:sp>
    </p:spTree>
    <p:extLst>
      <p:ext uri="{BB962C8B-B14F-4D97-AF65-F5344CB8AC3E}">
        <p14:creationId xmlns:p14="http://schemas.microsoft.com/office/powerpoint/2010/main" val="234049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a:t>Υπάρχουν πολλά ψηφιακά εργαλεία (εφαρμογές λογισμικού) για τη διαχείριση των οικονομικών </a:t>
            </a:r>
            <a:r>
              <a:rPr lang="el-GR" dirty="0"/>
              <a:t>σας </a:t>
            </a:r>
            <a:r>
              <a:rPr lang="en-US" dirty="0"/>
              <a:t>και πολλά από αυτά είναι ειδικά προσαρμοσμένα στα ενδιαφέροντα και τις ιδιαίτερες ανάγκες των νέων που αναζητούν τρόπους παρακολούθησης και διαχείρισης των ς οικονομικών</a:t>
            </a:r>
            <a:r>
              <a:rPr lang="el-GR" dirty="0"/>
              <a:t> του</a:t>
            </a:r>
            <a:r>
              <a:rPr lang="en-US" dirty="0"/>
              <a:t>. Σε αυτή τη διαφάνεια παραθέτουμε παραδείγματα μερικών από τα πιο δημοφιλή. Μπορείτε να παρακολουθήσετε τα β</a:t>
            </a:r>
            <a:r>
              <a:rPr lang="en-US" dirty="0" err="1"/>
              <a:t>ίντεο</a:t>
            </a:r>
            <a:r>
              <a:rPr lang="en-US" dirty="0"/>
              <a:t> </a:t>
            </a:r>
            <a:r>
              <a:rPr lang="el-GR" dirty="0"/>
              <a:t>από </a:t>
            </a:r>
            <a:r>
              <a:rPr lang="en-US" dirty="0" err="1"/>
              <a:t>κάθε</a:t>
            </a:r>
            <a:r>
              <a:rPr lang="en-US" dirty="0"/>
              <a:t> εφαρμογή και να συζητήσετε με τους συμμετέχοντες</a:t>
            </a:r>
            <a:r>
              <a:rPr lang="el-GR" dirty="0"/>
              <a:t> τις λεπτομέρειες</a:t>
            </a:r>
            <a:r>
              <a:rPr lang="en-US" dirty="0"/>
              <a:t>. Αυτά τα παραδείγματα κατατάχθηκαν σε σειρά από το Investopedia. </a:t>
            </a:r>
          </a:p>
          <a:p>
            <a:pPr marL="171450" indent="-171450">
              <a:buFontTx/>
              <a:buChar char="-"/>
            </a:pPr>
            <a:r>
              <a:rPr lang="en-US" dirty="0"/>
              <a:t>Μελετήστε τα παρα</a:t>
            </a:r>
            <a:r>
              <a:rPr lang="en-US" dirty="0" err="1"/>
              <a:t>δείγμ</a:t>
            </a:r>
            <a:r>
              <a:rPr lang="en-US" dirty="0"/>
              <a:t>ατα όσον αφορά τα πλεονεκτήματα και τα μειονεκτήματά τους με βάση το κοινό-στόχο σας. </a:t>
            </a:r>
          </a:p>
          <a:p>
            <a:pPr marL="171450" indent="-171450">
              <a:buFontTx/>
              <a:buChar char="-"/>
            </a:pPr>
            <a:r>
              <a:rPr lang="en-US" dirty="0"/>
              <a:t>Επίσης, φροντίστε να τους ρωτήσετε αν χρησιμοποιούν σήμερα κάποιο εργαλείο ή εφαρμογή για την παρακολούθηση του προσωπικού τους προϋπολογισμού. </a:t>
            </a:r>
          </a:p>
          <a:p>
            <a:pPr marL="171450" indent="-171450">
              <a:buFontTx/>
              <a:buChar char="-"/>
            </a:pPr>
            <a:r>
              <a:rPr lang="en-US" dirty="0"/>
              <a:t>Μπορείτε επίσης να δώσετε παραδείγματα άλλων εφαρμογών που συμβάλλουν στη βελτίωση του χρηματοοικονομικού αλφαβητισμού των νέων και τους βοηθούν να κατανοήσουν τις διάφορες χρηματοοικονομικές υπηρεσίες. </a:t>
            </a:r>
          </a:p>
          <a:p>
            <a:pPr marL="171450" indent="-171450">
              <a:buFontTx/>
              <a:buChar char="-"/>
            </a:pPr>
            <a:endParaRPr lang="en-US" dirty="0"/>
          </a:p>
          <a:p>
            <a:endParaRPr lang="en-US" dirty="0"/>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https://www.investopedia.com/best-budgeting-apps-5085405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21</a:t>
            </a:fld>
            <a:endParaRPr lang="en-US"/>
          </a:p>
        </p:txBody>
      </p:sp>
    </p:spTree>
    <p:extLst>
      <p:ext uri="{BB962C8B-B14F-4D97-AF65-F5344CB8AC3E}">
        <p14:creationId xmlns:p14="http://schemas.microsoft.com/office/powerpoint/2010/main" val="288568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l-GR" dirty="0"/>
              <a:t>Π</a:t>
            </a:r>
            <a:r>
              <a:rPr lang="en-US" dirty="0" err="1"/>
              <a:t>ρο</a:t>
            </a:r>
            <a:r>
              <a:rPr lang="en-US" dirty="0"/>
              <a:t>αιρετική διαφάνεια, καθώς η ενσωματωμένη χρηματοδότηση σχετίζεται κυρίως με επιχειρήσεις, π.χ. νεοσύστατες επιχειρήσεις που επιδιώκουν να βελτιώσουν τη χρηματοοικονομική πρόσβαση και τις υπηρεσίες προς τους πελάτες τους. </a:t>
            </a:r>
          </a:p>
          <a:p>
            <a:pPr marL="171450" indent="-171450">
              <a:buFontTx/>
              <a:buChar char="-"/>
            </a:pPr>
            <a:r>
              <a:rPr lang="en-US" dirty="0"/>
              <a:t>Όταν εξηγείτε τους διάφορους τύπους προϊόντων και υπηρεσιών ενσωματωμένης χρηματοδότησης, προσπαθείτε πάντα να παρέχετε παραδείγματα γνωστών υπηρεσιών </a:t>
            </a:r>
            <a:r>
              <a:rPr lang="el-GR" dirty="0"/>
              <a:t>από το</a:t>
            </a:r>
            <a:r>
              <a:rPr lang="en-US" dirty="0"/>
              <a:t> </a:t>
            </a:r>
            <a:r>
              <a:rPr lang="el-GR" dirty="0"/>
              <a:t>χώρα σας</a:t>
            </a:r>
            <a:r>
              <a:rPr lang="en-US" dirty="0"/>
              <a:t>. </a:t>
            </a:r>
          </a:p>
          <a:p>
            <a:pPr marL="171450" indent="-171450">
              <a:buFontTx/>
              <a:buChar char="-"/>
            </a:pPr>
            <a:r>
              <a:rPr lang="en-US" dirty="0"/>
              <a:t>Ακολουθούν ορισμένες πρόσθετες πληροφορίες σχετικά με το θέμα:</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800" dirty="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Η ενσωματωμένη χρηματοδότηση μπορεί να επιτρέψει σε μια εταιρεία τεχνολογίας να προσφέρει στους πελάτες της τη δυνατότητα να πληρώσουν για το προϊόν ή την υπηρεσία τους με πιστωτική ή χρεωστική κάρτα ή να λάβουν δάνειο για τη χρηματοδότηση της αγοράς. Αυτό μπορεί να διευκολύνει την πρόσβαση των πελατών σε χρηματοπιστωτικές υπηρεσίες, καθώς δεν χρειάζεται πλέον να περάσουν από ξεχωριστό χρηματοπιστωτικό ίδρυμα για να το πράξουν.</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800" dirty="0">
                <a:solidFill>
                  <a:srgbClr val="D1D5DB"/>
                </a:solidFill>
                <a:effectLst/>
                <a:latin typeface="Segoe UI" panose="020B0502040204020203" pitchFamily="34" charset="0"/>
                <a:ea typeface="Calibri" panose="020F0502020204030204" pitchFamily="34" charset="0"/>
              </a:rPr>
              <a:t>Η ενσωματωμένη χρηματοδότηση έχει επίσης τη δυνατότητα να αυξήσει τον ανταγωνισμό στον τομέα των χρηματοπιστωτικών υπηρεσιών, καθώς οι μη χρηματοπιστωτικές εταιρείες εισέρχονται στην αγορά και προσφέρουν χρηματοπιστωτικές υπηρεσίες επιπλέον των βασικών προϊόντων και υπηρεσιών τους. Αυτό μπορεί να οδηγήσει σε περισσότερη καινοτομία, καλύτερη εμπειρία των πελατών και χαμηλότερο κόστος</a:t>
            </a:r>
            <a:r>
              <a:rPr lang="en-US" sz="1800" dirty="0">
                <a:solidFill>
                  <a:srgbClr val="D1D5DB"/>
                </a:solidFill>
                <a:effectLst/>
                <a:latin typeface="Segoe UI" panose="020B0502040204020203" pitchFamily="34" charset="0"/>
                <a:ea typeface="Calibri" panose="020F0502020204030204" pitchFamily="34" charset="0"/>
                <a:cs typeface="Times New Roman" panose="02020603050405020304" pitchFamily="18" charset="0"/>
              </a:rPr>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Σύμφωνα με στατιστικά στοιχεία, το 88% των εταιρειών που εφαρμόζουν ενσωματωμένη χρηματοδότηση αναφέρουν αυξημένη δέσμευση και το 85% δηλώνει ότι τους βοηθάει να αποκτήσουν νέους πελάτες.</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Πολλοί εμπειρογνώμονες του τομέα fintech χαρακτηρίζουν την ενσωματωμένη χρηματοδότηση ως το μέλλον της fintech. </a:t>
            </a:r>
          </a:p>
          <a:p>
            <a:endParaRPr lang="en-US" dirty="0"/>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https://plaid.com/resources/fintech/what-is-embedded-finance/</a:t>
            </a:r>
          </a:p>
          <a:p>
            <a:pPr marL="171450" indent="-171450">
              <a:buFont typeface="Arial" panose="020B0604020202020204" pitchFamily="34" charset="0"/>
              <a:buChar char="•"/>
            </a:pPr>
            <a:r>
              <a:rPr lang="en-US" dirty="0"/>
              <a:t>https://www.fintechfutures.com/2023/01/embedded-finance-to-lead-the-way-in-2023-fintech-innovation/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22</a:t>
            </a:fld>
            <a:endParaRPr lang="en-US"/>
          </a:p>
        </p:txBody>
      </p:sp>
    </p:spTree>
    <p:extLst>
      <p:ext uri="{BB962C8B-B14F-4D97-AF65-F5344CB8AC3E}">
        <p14:creationId xmlns:p14="http://schemas.microsoft.com/office/powerpoint/2010/main" val="3791628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err="1"/>
              <a:t>Αυτά</a:t>
            </a:r>
            <a:r>
              <a:rPr lang="en-US" dirty="0"/>
              <a:t> </a:t>
            </a:r>
            <a:r>
              <a:rPr lang="el-GR" dirty="0"/>
              <a:t>αποτελούν</a:t>
            </a:r>
            <a:r>
              <a:rPr lang="en-US" dirty="0"/>
              <a:t> μερικά παρα</a:t>
            </a:r>
            <a:r>
              <a:rPr lang="en-US" dirty="0" err="1"/>
              <a:t>δείγμ</a:t>
            </a:r>
            <a:r>
              <a:rPr lang="en-US" dirty="0"/>
              <a:t>ατα μελλοντικών τάσεων όσον αφορά την ανάπτυξη του κλάδου των χρηματοπιστωτικών υπηρεσιών την επόμενη δεκαετία. Μπορείτε να προσθέσετε επιπλέον παραδείγματα </a:t>
            </a:r>
          </a:p>
          <a:p>
            <a:pPr marL="171450" indent="-171450">
              <a:buFontTx/>
              <a:buChar char="-"/>
            </a:pPr>
            <a:r>
              <a:rPr lang="en-US" dirty="0"/>
              <a:t>Παρακάτω παρα</a:t>
            </a:r>
            <a:r>
              <a:rPr lang="en-US" dirty="0" err="1"/>
              <a:t>τίθεντ</a:t>
            </a:r>
            <a:r>
              <a:rPr lang="en-US" dirty="0"/>
              <a:t>αι πόροι από τους οποίους μπορείτε να αντλήσετε πρόσθετες πληροφορίες για κάθε ένα από τα παραδείγματα που παρατίθενται. </a:t>
            </a:r>
          </a:p>
          <a:p>
            <a:pPr marL="171450" indent="-171450">
              <a:buFontTx/>
              <a:buChar char="-"/>
            </a:pPr>
            <a:endParaRPr lang="en-US" dirty="0"/>
          </a:p>
          <a:p>
            <a:endParaRPr lang="en-US" dirty="0"/>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https://www.oberlo.com/blog/peer-to-peer-lending</a:t>
            </a:r>
          </a:p>
          <a:p>
            <a:pPr marL="171450" indent="-171450">
              <a:buFont typeface="Arial" panose="020B0604020202020204" pitchFamily="34" charset="0"/>
              <a:buChar char="•"/>
            </a:pPr>
            <a:r>
              <a:rPr lang="en-US" dirty="0"/>
              <a:t>https://www.investopedia.com/articles/investing/092315/7-best-peertopeer-lending-websites.asp</a:t>
            </a:r>
          </a:p>
          <a:p>
            <a:pPr marL="171450" indent="-171450">
              <a:buFont typeface="Arial" panose="020B0604020202020204" pitchFamily="34" charset="0"/>
              <a:buChar char="•"/>
            </a:pPr>
            <a:r>
              <a:rPr lang="en-US" dirty="0"/>
              <a:t>https://www.investopedia.com/terms/r/roboadvisor-roboadviser.asp</a:t>
            </a:r>
          </a:p>
          <a:p>
            <a:pPr marL="171450" indent="-171450">
              <a:buFont typeface="Arial" panose="020B0604020202020204" pitchFamily="34" charset="0"/>
              <a:buChar char="•"/>
            </a:pPr>
            <a:r>
              <a:rPr lang="en-US" dirty="0"/>
              <a:t>https://www.investopedia.com/best-robo-advisors-4693125</a:t>
            </a:r>
          </a:p>
          <a:p>
            <a:pPr marL="171450" indent="-171450">
              <a:buFont typeface="Arial" panose="020B0604020202020204" pitchFamily="34" charset="0"/>
              <a:buChar char="•"/>
            </a:pPr>
            <a:r>
              <a:rPr lang="en-US" dirty="0"/>
              <a:t>https://consensys.net/blockchain-use-cases/finance/</a:t>
            </a:r>
          </a:p>
          <a:p>
            <a:pPr marL="171450" indent="-171450">
              <a:buFont typeface="Arial" panose="020B0604020202020204" pitchFamily="34" charset="0"/>
              <a:buChar char="•"/>
            </a:pPr>
            <a:r>
              <a:rPr lang="en-US" dirty="0"/>
              <a:t>https://www.salesforce.com/eu/blog/2020/02/how-financial-services-are-implementing-blockchain-technology.html</a:t>
            </a:r>
          </a:p>
          <a:p>
            <a:pPr marL="171450" indent="-171450">
              <a:buFont typeface="Arial" panose="020B0604020202020204" pitchFamily="34" charset="0"/>
              <a:buChar char="•"/>
            </a:pPr>
            <a:r>
              <a:rPr lang="en-US" dirty="0"/>
              <a:t>https://en.wikipedia.org/wiki/Cryptocurrency</a:t>
            </a:r>
          </a:p>
          <a:p>
            <a:pPr marL="171450" indent="-171450">
              <a:buFont typeface="Arial" panose="020B0604020202020204" pitchFamily="34" charset="0"/>
              <a:buChar char="•"/>
            </a:pPr>
            <a:r>
              <a:rPr lang="en-US" dirty="0"/>
              <a:t>https://www.kaspersky.com/resource-center/definitions/what-is-cryptocurrency</a:t>
            </a:r>
          </a:p>
          <a:p>
            <a:pPr marL="171450" indent="-171450">
              <a:buFont typeface="Arial" panose="020B0604020202020204" pitchFamily="34" charset="0"/>
              <a:buChar char="•"/>
            </a:pPr>
            <a:r>
              <a:rPr lang="en-US" dirty="0"/>
              <a:t>https://www.investopedia.com/terms/c/crowdfunding.asp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23</a:t>
            </a:fld>
            <a:endParaRPr lang="en-US"/>
          </a:p>
        </p:txBody>
      </p:sp>
    </p:spTree>
    <p:extLst>
      <p:ext uri="{BB962C8B-B14F-4D97-AF65-F5344CB8AC3E}">
        <p14:creationId xmlns:p14="http://schemas.microsoft.com/office/powerpoint/2010/main" val="160990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a:t>Ακολουθούν ορισμένες πληροφορίες για καθεμία από τις συμβουλές που παρέχονται στη διαφάνεια:</a:t>
            </a:r>
          </a:p>
          <a:p>
            <a:pPr marL="628650" lvl="1" indent="-171450">
              <a:buFontTx/>
              <a:buChar char="-"/>
            </a:pPr>
            <a:r>
              <a:rPr lang="en-US" b="1" dirty="0"/>
              <a:t>Ξεκινήστε να αποταμιεύετε όσο το δυνατόν νωρίτερα </a:t>
            </a:r>
            <a:r>
              <a:rPr lang="en-US" dirty="0"/>
              <a:t>και κάντε το συνήθεια. Εξετάστε το ενδεχόμενο να βάζετε στην άκρη ένα μέρος του εισοδήματός σας κάθε μήνα σε έναν αποταμιευτικό λογαριασμό ή σε άλλη επένδυση χαμηλού κινδύνου.</a:t>
            </a:r>
          </a:p>
          <a:p>
            <a:pPr marL="628650" lvl="1" indent="-171450">
              <a:buFontTx/>
              <a:buChar char="-"/>
            </a:pPr>
            <a:r>
              <a:rPr lang="en-US" b="1" dirty="0"/>
              <a:t>Ζήστε μέσα στα πλαίσια των δυνατοτήτων σας </a:t>
            </a:r>
            <a:r>
              <a:rPr lang="en-US" dirty="0"/>
              <a:t>και προσπαθήστε να κατανοείτε και να παρακολουθείτε τα έσοδα και τα έξοδά σας, ώστε να ξοδεύετε μόνο όσα μπορείτε να αντέξετε. Φυσικά, </a:t>
            </a:r>
            <a:r>
              <a:rPr lang="el-GR" dirty="0"/>
              <a:t>κάποιες φορές μπορεί να </a:t>
            </a:r>
            <a:r>
              <a:rPr lang="en-US" dirty="0"/>
              <a:t>"ξεφεύγετε" από το πλαίσιο, α</a:t>
            </a:r>
            <a:r>
              <a:rPr lang="en-US" dirty="0" err="1"/>
              <a:t>λλά</a:t>
            </a:r>
            <a:r>
              <a:rPr lang="en-US" dirty="0"/>
              <a:t> </a:t>
            </a:r>
            <a:r>
              <a:rPr lang="el-GR" dirty="0"/>
              <a:t>φροντίστε να μην</a:t>
            </a:r>
            <a:r>
              <a:rPr lang="el-GR" baseline="0" dirty="0"/>
              <a:t> γίνει μία </a:t>
            </a:r>
            <a:r>
              <a:rPr lang="en-US" dirty="0"/>
              <a:t>κα</a:t>
            </a:r>
            <a:r>
              <a:rPr lang="en-US" dirty="0" err="1"/>
              <a:t>κή</a:t>
            </a:r>
            <a:r>
              <a:rPr lang="en-US" dirty="0"/>
              <a:t> συνήθεια. </a:t>
            </a:r>
          </a:p>
          <a:p>
            <a:pPr marL="628650" lvl="1" indent="-171450">
              <a:buFontTx/>
              <a:buChar char="-"/>
            </a:pPr>
            <a:r>
              <a:rPr lang="en-US" b="1" i="0" dirty="0">
                <a:solidFill>
                  <a:srgbClr val="374151"/>
                </a:solidFill>
                <a:effectLst/>
                <a:latin typeface="Söhne"/>
              </a:rPr>
              <a:t>Η δημιουργία προϋπολογισμού </a:t>
            </a:r>
            <a:r>
              <a:rPr lang="en-US" b="0" i="0" dirty="0">
                <a:solidFill>
                  <a:srgbClr val="374151"/>
                </a:solidFill>
                <a:effectLst/>
                <a:latin typeface="Söhne"/>
              </a:rPr>
              <a:t>είναι το πρώτο βήμα για τη διαχείριση των οικονομικών. Προσδιορίστε τα μηνιαία σας έσοδα και έξοδα και </a:t>
            </a:r>
            <a:r>
              <a:rPr lang="el-GR" b="0" i="0" dirty="0">
                <a:solidFill>
                  <a:srgbClr val="374151"/>
                </a:solidFill>
                <a:effectLst/>
                <a:latin typeface="Söhne"/>
              </a:rPr>
              <a:t>σχεδιάστε </a:t>
            </a:r>
            <a:r>
              <a:rPr lang="en-US" b="0" i="0" dirty="0" err="1">
                <a:solidFill>
                  <a:srgbClr val="374151"/>
                </a:solidFill>
                <a:effectLst/>
                <a:latin typeface="Söhne"/>
              </a:rPr>
              <a:t>την</a:t>
            </a:r>
            <a:r>
              <a:rPr lang="en-US" b="0" i="0" dirty="0">
                <a:solidFill>
                  <a:srgbClr val="374151"/>
                </a:solidFill>
                <a:effectLst/>
                <a:latin typeface="Söhne"/>
              </a:rPr>
              <a:t> αποταμίευση ενός μέρους του εισοδήματός σας κάθε μήνα.</a:t>
            </a:r>
          </a:p>
          <a:p>
            <a:pPr marL="628650" lvl="1" indent="-171450">
              <a:buFontTx/>
              <a:buChar char="-"/>
            </a:pPr>
            <a:r>
              <a:rPr lang="en-US" b="1" i="0" dirty="0">
                <a:solidFill>
                  <a:srgbClr val="374151"/>
                </a:solidFill>
                <a:effectLst/>
                <a:latin typeface="Söhne"/>
              </a:rPr>
              <a:t>Η επένδυση στην εκπαίδευσή σας </a:t>
            </a:r>
            <a:r>
              <a:rPr lang="en-US" b="0" i="0" dirty="0">
                <a:solidFill>
                  <a:srgbClr val="374151"/>
                </a:solidFill>
                <a:effectLst/>
                <a:latin typeface="Söhne"/>
              </a:rPr>
              <a:t>είναι μια επένδυση στο μέλλον σας και δεν προσφέρει μόνο οικονομικά, αλλά </a:t>
            </a:r>
            <a:r>
              <a:rPr lang="el-GR" b="0" i="0" dirty="0">
                <a:solidFill>
                  <a:srgbClr val="374151"/>
                </a:solidFill>
                <a:effectLst/>
                <a:latin typeface="Söhne"/>
              </a:rPr>
              <a:t>και άλλου</a:t>
            </a:r>
            <a:r>
              <a:rPr lang="el-GR" b="0" i="0" baseline="0" dirty="0">
                <a:solidFill>
                  <a:srgbClr val="374151"/>
                </a:solidFill>
                <a:effectLst/>
                <a:latin typeface="Söhne"/>
              </a:rPr>
              <a:t> είδους </a:t>
            </a:r>
            <a:r>
              <a:rPr lang="en-US" b="0" i="0" dirty="0" err="1">
                <a:solidFill>
                  <a:srgbClr val="374151"/>
                </a:solidFill>
                <a:effectLst/>
                <a:latin typeface="Söhne"/>
              </a:rPr>
              <a:t>κέρδη</a:t>
            </a:r>
            <a:r>
              <a:rPr lang="en-US" b="0" i="0" dirty="0">
                <a:solidFill>
                  <a:srgbClr val="374151"/>
                </a:solidFill>
                <a:effectLst/>
                <a:latin typeface="Söhne"/>
              </a:rPr>
              <a:t>. </a:t>
            </a:r>
          </a:p>
          <a:p>
            <a:pPr marL="628650" lvl="1" indent="-171450">
              <a:buFontTx/>
              <a:buChar char="-"/>
            </a:pPr>
            <a:r>
              <a:rPr lang="en-US" b="1" i="0" dirty="0">
                <a:solidFill>
                  <a:srgbClr val="374151"/>
                </a:solidFill>
                <a:effectLst/>
                <a:latin typeface="Söhne"/>
              </a:rPr>
              <a:t>Δημιουργήστε ένα ταμείο έκτακτης ανάγκης σε </a:t>
            </a:r>
            <a:r>
              <a:rPr lang="en-US" b="0" i="0" dirty="0">
                <a:solidFill>
                  <a:srgbClr val="374151"/>
                </a:solidFill>
                <a:effectLst/>
                <a:latin typeface="Söhne"/>
              </a:rPr>
              <a:t>περίπτωση που συμβούν απρόβλεπτα γεγονότα, όπως απώλεια εργασίας, υψηλός πληθωρισμός, επείγοντα ιατρικά έξοδα κ.λπ. </a:t>
            </a:r>
          </a:p>
          <a:p>
            <a:pPr marL="628650" lvl="1" indent="-171450">
              <a:buFontTx/>
              <a:buChar char="-"/>
            </a:pPr>
            <a:r>
              <a:rPr lang="en-US" b="1" i="0" dirty="0">
                <a:solidFill>
                  <a:srgbClr val="374151"/>
                </a:solidFill>
                <a:effectLst/>
                <a:latin typeface="Söhne"/>
              </a:rPr>
              <a:t>Ζητήστε συμβουλές σχετικά με τα οικονομικά σας από έναν επαγγελματία. </a:t>
            </a:r>
            <a:r>
              <a:rPr lang="en-US" b="0" i="0" dirty="0">
                <a:solidFill>
                  <a:srgbClr val="374151"/>
                </a:solidFill>
                <a:effectLst/>
                <a:latin typeface="Söhne"/>
              </a:rPr>
              <a:t>Εξετάστε το ενδεχόμενο να μιλήσετε με έναν οικονομικό σύμβουλο ή έναν χρηματοοικονομικό σύμβουλο για να λάβετε συμβουλές σχετικά με τον τρόπο διαχείρισης των οικονομικών σας και την επίτευξη των οικονομικών σας στόχων.</a:t>
            </a:r>
            <a:endParaRPr lang="en-US" b="0" dirty="0"/>
          </a:p>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24</a:t>
            </a:fld>
            <a:endParaRPr lang="en-US"/>
          </a:p>
        </p:txBody>
      </p:sp>
    </p:spTree>
    <p:extLst>
      <p:ext uri="{BB962C8B-B14F-4D97-AF65-F5344CB8AC3E}">
        <p14:creationId xmlns:p14="http://schemas.microsoft.com/office/powerpoint/2010/main" val="797370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err="1"/>
              <a:t>Ολοκληρώνετε</a:t>
            </a:r>
            <a:r>
              <a:rPr lang="en-US" dirty="0"/>
              <a:t> </a:t>
            </a:r>
            <a:r>
              <a:rPr lang="en-US" dirty="0" err="1"/>
              <a:t>τη</a:t>
            </a:r>
            <a:r>
              <a:rPr lang="el-GR" dirty="0"/>
              <a:t>ν</a:t>
            </a:r>
            <a:r>
              <a:rPr lang="el-GR" baseline="0" dirty="0"/>
              <a:t> εκπαίδευση </a:t>
            </a:r>
            <a:r>
              <a:rPr lang="en-US" dirty="0" err="1"/>
              <a:t>με</a:t>
            </a:r>
            <a:r>
              <a:rPr lang="en-US" dirty="0"/>
              <a:t> μια ομαδική συζήτηση που συνοψίζει τα σημαντικότερα συμπεράσματα της </a:t>
            </a:r>
            <a:r>
              <a:rPr lang="el-GR" dirty="0"/>
              <a:t>εκπαίδευσης</a:t>
            </a:r>
            <a:r>
              <a:rPr lang="en-US" dirty="0"/>
              <a:t>. </a:t>
            </a:r>
          </a:p>
          <a:p>
            <a:pPr marL="171450" indent="-171450">
              <a:buFontTx/>
              <a:buChar char="-"/>
            </a:pPr>
            <a:r>
              <a:rPr lang="en-US" dirty="0"/>
              <a:t>Ζητήστε από </a:t>
            </a:r>
            <a:r>
              <a:rPr lang="en-US" dirty="0" err="1"/>
              <a:t>τους</a:t>
            </a:r>
            <a:r>
              <a:rPr lang="en-US" dirty="0"/>
              <a:t> </a:t>
            </a:r>
            <a:r>
              <a:rPr lang="el-GR" b="0" i="0" dirty="0">
                <a:solidFill>
                  <a:srgbClr val="D1D5DB"/>
                </a:solidFill>
                <a:effectLst/>
                <a:latin typeface="Söhne"/>
              </a:rPr>
              <a:t>εκπαιδευόμενους</a:t>
            </a:r>
            <a:r>
              <a:rPr lang="en-US" dirty="0"/>
              <a:t> να μοιραστούν την προσωπική τους εμπειρία από τη χρήση μιας χρηματοπιστωτικής υπηρεσίας. </a:t>
            </a:r>
            <a:r>
              <a:rPr lang="en-US" dirty="0" err="1"/>
              <a:t>Ζητήστε</a:t>
            </a:r>
            <a:r>
              <a:rPr lang="en-US" dirty="0"/>
              <a:t> να θυμηθούν και να περιγράψουν τη δική τους εμπειρία με οποιαδήποτε συναλλαγή που αφορά οποιοδήποτε είδος χρηματοοικονομικής υπηρεσίας ή ένα συγκεκριμένο χρηματοοικονομικό προϊόν. </a:t>
            </a:r>
          </a:p>
          <a:p>
            <a:pPr marL="171450" indent="-171450">
              <a:buFontTx/>
              <a:buChar char="-"/>
            </a:pPr>
            <a:r>
              <a:rPr lang="en-US" sz="1800" dirty="0">
                <a:solidFill>
                  <a:srgbClr val="374151"/>
                </a:solidFill>
                <a:effectLst/>
                <a:latin typeface="Segoe UI" panose="020B0502040204020203" pitchFamily="34" charset="0"/>
                <a:ea typeface="Calibri" panose="020F0502020204030204" pitchFamily="34" charset="0"/>
              </a:rPr>
              <a:t>Πριν ξεκινήσουν, υπενθυμίστε σε όλους να σέβονται τις απόψεις και τις προοπτικές των άλλων.</a:t>
            </a:r>
          </a:p>
          <a:p>
            <a:pPr marL="171450" indent="-171450">
              <a:buFontTx/>
              <a:buChar char="-"/>
            </a:pPr>
            <a:r>
              <a:rPr lang="en-US" sz="1800" dirty="0"/>
              <a:t>Δώστε </a:t>
            </a:r>
            <a:r>
              <a:rPr lang="en-US" sz="1800" dirty="0" err="1"/>
              <a:t>στους</a:t>
            </a:r>
            <a:r>
              <a:rPr lang="en-US" sz="1800" dirty="0"/>
              <a:t> </a:t>
            </a:r>
            <a:r>
              <a:rPr lang="el-GR" sz="1800" b="0" i="0" dirty="0">
                <a:solidFill>
                  <a:srgbClr val="D1D5DB"/>
                </a:solidFill>
                <a:effectLst/>
                <a:latin typeface="Söhne"/>
              </a:rPr>
              <a:t>εκπαιδευόμενους</a:t>
            </a:r>
            <a:r>
              <a:rPr lang="en-US" sz="1800" dirty="0"/>
              <a:t> πέντε λεπτά για να σκεφτούν και να γράψουν σημειώσεις. </a:t>
            </a:r>
          </a:p>
          <a:p>
            <a:pPr marL="171450" indent="-171450">
              <a:buFontTx/>
              <a:buChar char="-"/>
            </a:pPr>
            <a:r>
              <a:rPr lang="en-US" dirty="0"/>
              <a:t>Επιλέξτε 3-4 </a:t>
            </a:r>
            <a:r>
              <a:rPr lang="el-GR" b="0" i="0" dirty="0">
                <a:solidFill>
                  <a:srgbClr val="D1D5DB"/>
                </a:solidFill>
                <a:effectLst/>
                <a:latin typeface="Söhne"/>
              </a:rPr>
              <a:t>εκπαιδευόμενους</a:t>
            </a:r>
            <a:r>
              <a:rPr lang="en-US" dirty="0"/>
              <a:t> για να μοιραστούν την εμπειρία τους και να απαντήσουν σε κάθε ερώτηση. </a:t>
            </a:r>
          </a:p>
          <a:p>
            <a:pPr marL="171450" indent="-171450">
              <a:buFontTx/>
              <a:buChar char="-"/>
            </a:pPr>
            <a:r>
              <a:rPr lang="en-US" dirty="0"/>
              <a:t>Προετοιμαστείτε να δώσετε συμβουλές με βάση την ανατροφοδότηση των </a:t>
            </a:r>
            <a:r>
              <a:rPr lang="el-GR" dirty="0"/>
              <a:t>εκπαιδευόμενων</a:t>
            </a:r>
            <a:r>
              <a:rPr lang="en-US" dirty="0"/>
              <a:t> (π.χ. κάποιοι μπορεί να αντιμετωπίσουν προβλήματα ασφάλειας, κάποιοι κακή εξυπηρέτηση πελατών κ.λπ.).</a:t>
            </a:r>
            <a:r>
              <a:rPr lang="el-GR" dirty="0"/>
              <a:t> </a:t>
            </a:r>
            <a:endParaRPr lang="en-US" dirty="0"/>
          </a:p>
          <a:p>
            <a:pPr marL="171450" indent="-171450">
              <a:buFontTx/>
              <a:buChar char="-"/>
            </a:pPr>
            <a:r>
              <a:rPr lang="en-US" dirty="0"/>
              <a:t>Γράψτε τις δηλώσεις σε έναν πίνακα ή σε ένα flipchart με </a:t>
            </a:r>
            <a:r>
              <a:rPr lang="el-GR" dirty="0"/>
              <a:t>διαφορετικά</a:t>
            </a:r>
            <a:r>
              <a:rPr lang="el-GR" baseline="0" dirty="0"/>
              <a:t> χρώματα </a:t>
            </a:r>
            <a:r>
              <a:rPr lang="en-US" dirty="0"/>
              <a:t>ή </a:t>
            </a:r>
            <a:r>
              <a:rPr lang="en-US" dirty="0" err="1"/>
              <a:t>postit</a:t>
            </a:r>
            <a:r>
              <a:rPr lang="en-US" dirty="0"/>
              <a:t> </a:t>
            </a:r>
            <a:r>
              <a:rPr lang="el-GR" dirty="0"/>
              <a:t>χαρτάκια</a:t>
            </a:r>
            <a:r>
              <a:rPr lang="en-US" dirty="0"/>
              <a:t>.</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25</a:t>
            </a:fld>
            <a:endParaRPr lang="en-US"/>
          </a:p>
        </p:txBody>
      </p:sp>
    </p:spTree>
    <p:extLst>
      <p:ext uri="{BB962C8B-B14F-4D97-AF65-F5344CB8AC3E}">
        <p14:creationId xmlns:p14="http://schemas.microsoft.com/office/powerpoint/2010/main" val="68350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1" dirty="0" err="1"/>
              <a:t>Σημειώσεις</a:t>
            </a:r>
            <a:r>
              <a:rPr lang="en-US" sz="1100" b="1" dirty="0"/>
              <a:t> </a:t>
            </a:r>
            <a:r>
              <a:rPr lang="en-US" sz="1100" b="1" dirty="0" err="1"/>
              <a:t>γι</a:t>
            </a:r>
            <a:r>
              <a:rPr lang="en-US" sz="1100" b="1" dirty="0"/>
              <a:t>α τον </a:t>
            </a:r>
            <a:r>
              <a:rPr lang="el-GR" sz="1100" b="1" dirty="0"/>
              <a:t>εκπαιδευτή</a:t>
            </a:r>
            <a:r>
              <a:rPr lang="en-US" sz="1100" b="1" dirty="0"/>
              <a:t>:</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Στο τέλος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της</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εκπαίδευσης</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ο</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εκπαιδευτής</a:t>
            </a:r>
            <a:r>
              <a:rPr lang="en-US" sz="1100" dirty="0">
                <a:effectLst/>
                <a:latin typeface="Calibri" panose="020F0502020204030204" pitchFamily="34" charset="0"/>
                <a:ea typeface="Calibri" panose="020F0502020204030204" pitchFamily="34" charset="0"/>
                <a:cs typeface="Times New Roman" panose="02020603050405020304" pitchFamily="18" charset="0"/>
              </a:rPr>
              <a:t> θα πρέπει να προβληματιστεί</a:t>
            </a:r>
            <a:r>
              <a:rPr lang="el-GR"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και να απα</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ντήσε</a:t>
            </a:r>
            <a:r>
              <a:rPr lang="el-GR" sz="1100" dirty="0">
                <a:effectLst/>
                <a:latin typeface="Calibri" panose="020F0502020204030204" pitchFamily="34" charset="0"/>
                <a:ea typeface="Calibri" panose="020F0502020204030204" pitchFamily="34" charset="0"/>
                <a:cs typeface="Times New Roman" panose="02020603050405020304" pitchFamily="18" charset="0"/>
              </a:rPr>
              <a:t>ι</a:t>
            </a:r>
            <a:r>
              <a:rPr lang="en-US" sz="1100" dirty="0">
                <a:effectLst/>
                <a:latin typeface="Calibri" panose="020F0502020204030204" pitchFamily="34" charset="0"/>
                <a:ea typeface="Calibri" panose="020F0502020204030204" pitchFamily="34" charset="0"/>
                <a:cs typeface="Times New Roman" panose="02020603050405020304" pitchFamily="18" charset="0"/>
              </a:rPr>
              <a:t> στις ακόλουθες ερωτήσεις.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Ο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σκο</a:t>
            </a:r>
            <a:r>
              <a:rPr lang="en-US" sz="1100" dirty="0">
                <a:effectLst/>
                <a:latin typeface="Calibri" panose="020F0502020204030204" pitchFamily="34" charset="0"/>
                <a:ea typeface="Calibri" panose="020F0502020204030204" pitchFamily="34" charset="0"/>
                <a:cs typeface="Times New Roman" panose="02020603050405020304" pitchFamily="18" charset="0"/>
              </a:rPr>
              <a:t>πό</a:t>
            </a:r>
            <a:r>
              <a:rPr lang="el-GR" sz="1100" dirty="0">
                <a:effectLst/>
                <a:latin typeface="Calibri" panose="020F0502020204030204" pitchFamily="34" charset="0"/>
                <a:ea typeface="Calibri" panose="020F0502020204030204" pitchFamily="34" charset="0"/>
                <a:cs typeface="Times New Roman" panose="02020603050405020304" pitchFamily="18" charset="0"/>
              </a:rPr>
              <a:t>ς</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της ανάπτυξης του παρακάτω ερωτηματολογίου είναι η </a:t>
            </a:r>
            <a:r>
              <a:rPr lang="en-US" sz="1100" dirty="0">
                <a:effectLst/>
                <a:latin typeface="Calibri" panose="020F0502020204030204" pitchFamily="34" charset="0"/>
                <a:ea typeface="Calibri" panose="020F0502020204030204" pitchFamily="34" charset="0"/>
                <a:cs typeface="Times New Roman" panose="02020603050405020304" pitchFamily="18" charset="0"/>
              </a:rPr>
              <a:t>ανα</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τροφοδότηση</a:t>
            </a:r>
            <a:r>
              <a:rPr lang="en-US" sz="1100" dirty="0">
                <a:effectLst/>
                <a:latin typeface="Calibri" panose="020F0502020204030204" pitchFamily="34" charset="0"/>
                <a:ea typeface="Calibri" panose="020F0502020204030204" pitchFamily="34" charset="0"/>
                <a:cs typeface="Times New Roman" panose="02020603050405020304" pitchFamily="18" charset="0"/>
              </a:rPr>
              <a:t> από τους δυνητικούς χρήστες (δηλ. εκπαιδευτές, εκπαιδευτικούς, εμπειρογνώμονες) του εκπαιδευτικού υλικού και της μεθοδολογίας, ώστε να βελτιωθεί και να εμπλουτιστεί.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Θα χαρούμε να λάβουμε τα σχόλια και τις παρατηρήσεις σας σχετικά με τις ακόλουθες πτυχές:</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Είναι τα μαθησιακά αποτελέσματα της ενότητας σαφή και καλύπτονται από το προτεινόμενο υλικό;</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Οι τίτλοι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των</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υποκεφαλαίων</a:t>
            </a:r>
            <a:r>
              <a:rPr lang="en-US" sz="1100" dirty="0">
                <a:effectLst/>
                <a:latin typeface="Calibri" panose="020F0502020204030204" pitchFamily="34" charset="0"/>
                <a:ea typeface="Calibri" panose="020F0502020204030204" pitchFamily="34" charset="0"/>
                <a:cs typeface="Times New Roman" panose="02020603050405020304" pitchFamily="18" charset="0"/>
              </a:rPr>
              <a:t> αντιστοιχούν στο υλικό που περιλαμβάνεται;</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Ανταποκρίνεται το παρεχόμενο περιεχόμενο στο συνολικό μαθησιακό προφίλ και τις ικανότητες ενός νέου που θα συμμετάσχει στην κατάρτιση αυτή;</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Είναι η γλώσσα που χρησιμοποιείται (ως συνολική ομιλία, προσέγγιση) απλή και κατανοητή;</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Ποια θα ήταν η κύρια δυσκολία/πρόκληση για έναν εκπαιδευτή από τη μία πλευρά και για έναν εκπαιδευόμενο από την άλλη να παραδώσει/παρακολουθήσει αυτή την εκπαίδευση από άποψη περιεχομένου;</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Είναι κατάλληλη η προτεινόμενη/προβλεπόμενη διάρκεια/όγκος του υλικού της ενότητας;</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Διευκολύνουν οι προγραμματισμένες εργασίες/δοκιμές την ενεργό συμμετοχή, τη διατήρηση των γνώσεων, την αξιοποίηση της προηγούμενης εμπειρίας/γνώσης σε οικονομικά θέματα (εάν υπάρχει);</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Προτείνετε προσθήκες στο υλικό της ενότητας ή υλικό που θα μπορούσε να παραλειφθεί/απορριφθεί και γιατί;</a:t>
            </a:r>
          </a:p>
          <a:p>
            <a:pPr marL="742950" lvl="1" indent="-285750">
              <a:lnSpc>
                <a:spcPct val="107000"/>
              </a:lnSpc>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Δεδομένου ότι οι υποψήφιοι νέοι ως εκπαιδευόμενοι καλύπτουν μια ηλικιακή ομάδα που κυμαίνεται από 18-29, σε ποιο βαθμό πιστεύετε ότι το υλικό καλύπτει αυτούς τους εκπαιδευόμενους που βρίσκονται σε αρκετά διαφορετικές καταστάσεις και πλαίσια στον προσωπικό/εκπαιδευτικό/επαγγελματικό κύκλο ζωής τους;</a:t>
            </a:r>
          </a:p>
          <a:p>
            <a:pPr>
              <a:lnSpc>
                <a:spcPct val="107000"/>
              </a:lnSpc>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Παρακαλούμε στείλτε τα σχόλιά σας στη </a:t>
            </a:r>
            <a:r>
              <a:rPr lang="en-US" sz="1100" dirty="0">
                <a:effectLst/>
                <a:latin typeface="Calibri" panose="020F0502020204030204" pitchFamily="34" charset="0"/>
                <a:ea typeface="Calibri" panose="020F0502020204030204" pitchFamily="34" charset="0"/>
                <a:cs typeface="Times New Roman" panose="02020603050405020304" pitchFamily="18" charset="0"/>
              </a:rPr>
              <a:t>διεύθυνση: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xxxxxxxxxxxxxxxxxxxxxxxx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26</a:t>
            </a:fld>
            <a:endParaRPr lang="en-GB"/>
          </a:p>
        </p:txBody>
      </p:sp>
    </p:spTree>
    <p:extLst>
      <p:ext uri="{BB962C8B-B14F-4D97-AF65-F5344CB8AC3E}">
        <p14:creationId xmlns:p14="http://schemas.microsoft.com/office/powerpoint/2010/main" val="76514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 typeface="Arial" panose="020B0604020202020204" pitchFamily="34" charset="0"/>
              <a:buChar char="•"/>
            </a:pPr>
            <a:r>
              <a:rPr lang="en-US" dirty="0"/>
              <a:t>Ακολουθεί μια πιο λεπτομερής επισκόπηση των θεμάτων που θα παρουσιαστούν κατά τη διάρκεια της </a:t>
            </a:r>
            <a:r>
              <a:rPr lang="el-GR" dirty="0"/>
              <a:t>εκπαίδευσης</a:t>
            </a:r>
            <a:r>
              <a:rPr lang="el-GR" baseline="0" dirty="0"/>
              <a:t> αυτής της ενότητας</a:t>
            </a:r>
            <a:r>
              <a:rPr lang="en-US" dirty="0"/>
              <a:t>. </a:t>
            </a:r>
          </a:p>
          <a:p>
            <a:pPr marL="171450" indent="-171450">
              <a:buFont typeface="Arial" panose="020B0604020202020204" pitchFamily="34" charset="0"/>
              <a:buChar char="•"/>
            </a:pPr>
            <a:r>
              <a:rPr lang="en-US" dirty="0"/>
              <a:t>Και πάλι, ο </a:t>
            </a:r>
            <a:r>
              <a:rPr lang="el-GR" dirty="0"/>
              <a:t>εκπαιδευτής</a:t>
            </a:r>
            <a:r>
              <a:rPr lang="en-US" dirty="0"/>
              <a:t> μπορεί να τροποποιήσει αυτή τη διαφάνεια με βάση τις ειδικές </a:t>
            </a:r>
            <a:r>
              <a:rPr lang="el-GR" dirty="0"/>
              <a:t>συνθήκες</a:t>
            </a:r>
            <a:r>
              <a:rPr lang="en-US" dirty="0"/>
              <a:t> </a:t>
            </a:r>
            <a:r>
              <a:rPr lang="en-US" dirty="0" err="1"/>
              <a:t>της</a:t>
            </a:r>
            <a:r>
              <a:rPr lang="en-US" dirty="0"/>
              <a:t> </a:t>
            </a:r>
            <a:r>
              <a:rPr lang="el-GR" dirty="0"/>
              <a:t>εκπαίδευσης</a:t>
            </a:r>
            <a:r>
              <a:rPr lang="en-US" dirty="0"/>
              <a:t> και την προσωπική του/της εμπειρία με το κοινό-στόχο. </a:t>
            </a:r>
          </a:p>
          <a:p>
            <a:pPr marL="171450" indent="-171450">
              <a:buFont typeface="Arial" panose="020B0604020202020204" pitchFamily="34" charset="0"/>
              <a:buChar char="•"/>
            </a:pPr>
            <a:r>
              <a:rPr lang="en-US" dirty="0"/>
              <a:t>Μην αφιερώσετε πολύ χρόνο σε αυτή τη διαφάνεια. </a:t>
            </a:r>
            <a:r>
              <a:rPr lang="en-US" dirty="0" err="1"/>
              <a:t>Προχωρ</a:t>
            </a:r>
            <a:r>
              <a:rPr lang="el-GR" dirty="0"/>
              <a:t>ή</a:t>
            </a:r>
            <a:r>
              <a:rPr lang="en-US" dirty="0" err="1"/>
              <a:t>στε</a:t>
            </a:r>
            <a:r>
              <a:rPr lang="en-US" dirty="0"/>
              <a:t> </a:t>
            </a:r>
            <a:r>
              <a:rPr lang="el-GR" dirty="0"/>
              <a:t>παρακάτω</a:t>
            </a:r>
            <a:r>
              <a:rPr lang="el-GR" baseline="0" dirty="0"/>
              <a:t> και</a:t>
            </a:r>
            <a:r>
              <a:rPr lang="en-US" dirty="0"/>
              <a:t> προτείνετε </a:t>
            </a:r>
            <a:r>
              <a:rPr lang="en-US" dirty="0" err="1"/>
              <a:t>στους</a:t>
            </a:r>
            <a:r>
              <a:rPr lang="en-US" dirty="0"/>
              <a:t> </a:t>
            </a:r>
            <a:r>
              <a:rPr lang="el-GR" b="0" i="0" dirty="0">
                <a:solidFill>
                  <a:srgbClr val="D1D5DB"/>
                </a:solidFill>
                <a:effectLst/>
                <a:latin typeface="Söhne"/>
              </a:rPr>
              <a:t>εκπαιδευόμενους</a:t>
            </a:r>
            <a:r>
              <a:rPr lang="en-US" dirty="0"/>
              <a:t> να σας ζητήσουν να αφιερώσετε περισσότερο χρόνο σε ένα συγκεκριμένο θέμα που μπορεί να τους ενδιαφέρει/απασχολεί. </a:t>
            </a:r>
          </a:p>
        </p:txBody>
      </p:sp>
      <p:sp>
        <p:nvSpPr>
          <p:cNvPr id="4" name="Slide Number Placeholder 3"/>
          <p:cNvSpPr>
            <a:spLocks noGrp="1"/>
          </p:cNvSpPr>
          <p:nvPr>
            <p:ph type="sldNum" sz="quarter" idx="5"/>
          </p:nvPr>
        </p:nvSpPr>
        <p:spPr/>
        <p:txBody>
          <a:bodyPr/>
          <a:lstStyle/>
          <a:p>
            <a:fld id="{0807BA8F-CC79-4CDB-A88D-859AA8EC5A6E}" type="slidenum">
              <a:rPr lang="en-US" smtClean="0"/>
              <a:t>4</a:t>
            </a:fld>
            <a:endParaRPr lang="en-US"/>
          </a:p>
        </p:txBody>
      </p:sp>
    </p:spTree>
    <p:extLst>
      <p:ext uri="{BB962C8B-B14F-4D97-AF65-F5344CB8AC3E}">
        <p14:creationId xmlns:p14="http://schemas.microsoft.com/office/powerpoint/2010/main" val="201599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l-GR" dirty="0"/>
              <a:t>Σπάστε τον πάγο</a:t>
            </a:r>
            <a:r>
              <a:rPr lang="el-GR" baseline="0" dirty="0"/>
              <a:t>. </a:t>
            </a:r>
            <a:r>
              <a:rPr lang="en-US" dirty="0" err="1"/>
              <a:t>Ζητήστε</a:t>
            </a:r>
            <a:r>
              <a:rPr lang="en-US" dirty="0"/>
              <a:t> από </a:t>
            </a:r>
            <a:r>
              <a:rPr lang="en-US" dirty="0" err="1"/>
              <a:t>τους</a:t>
            </a:r>
            <a:r>
              <a:rPr lang="en-US" dirty="0"/>
              <a:t> </a:t>
            </a:r>
            <a:r>
              <a:rPr lang="el-GR" b="0" i="0" dirty="0">
                <a:solidFill>
                  <a:srgbClr val="D1D5DB"/>
                </a:solidFill>
                <a:effectLst/>
                <a:latin typeface="Söhne"/>
              </a:rPr>
              <a:t>εκπαιδευόμενους</a:t>
            </a:r>
            <a:r>
              <a:rPr lang="en-US" dirty="0"/>
              <a:t> να απαντήσουν στην ερώτηση; Επ</a:t>
            </a:r>
            <a:r>
              <a:rPr lang="en-US" dirty="0" err="1"/>
              <a:t>ιλέξτε</a:t>
            </a:r>
            <a:r>
              <a:rPr lang="en-US" dirty="0"/>
              <a:t> 3-5</a:t>
            </a:r>
            <a:r>
              <a:rPr lang="el-GR" dirty="0"/>
              <a:t> άτομα </a:t>
            </a:r>
            <a:r>
              <a:rPr lang="en-US" dirty="0"/>
              <a:t> </a:t>
            </a:r>
            <a:r>
              <a:rPr lang="en-US" dirty="0" err="1"/>
              <a:t>γι</a:t>
            </a:r>
            <a:r>
              <a:rPr lang="en-US" dirty="0"/>
              <a:t>α να μοιραστούν την απάντησή τους </a:t>
            </a:r>
          </a:p>
          <a:p>
            <a:pPr marL="171450" indent="-171450">
              <a:buFontTx/>
              <a:buChar char="-"/>
            </a:pPr>
            <a:r>
              <a:rPr lang="en-US" dirty="0"/>
              <a:t>Ακούστε </a:t>
            </a:r>
            <a:r>
              <a:rPr lang="en-US" dirty="0" err="1"/>
              <a:t>τους</a:t>
            </a:r>
            <a:r>
              <a:rPr lang="en-US" dirty="0"/>
              <a:t> </a:t>
            </a:r>
            <a:r>
              <a:rPr lang="el-GR" b="0" i="0" dirty="0">
                <a:solidFill>
                  <a:srgbClr val="D1D5DB"/>
                </a:solidFill>
                <a:effectLst/>
                <a:latin typeface="Söhne"/>
              </a:rPr>
              <a:t>εκπαιδευόμενους</a:t>
            </a:r>
            <a:r>
              <a:rPr lang="en-US" dirty="0"/>
              <a:t> και δώστε παραδείγματα και για τις δύο επιλογές. </a:t>
            </a:r>
          </a:p>
          <a:p>
            <a:pPr marL="171450" indent="-171450">
              <a:buFontTx/>
              <a:buChar char="-"/>
            </a:pPr>
            <a:r>
              <a:rPr lang="en-US" dirty="0"/>
              <a:t>Φροντίστε να περιορίσετε το χρόνο που θα αφιερώσετε σε αυτή τη δραστηριότητα "σπασίματος πάγου" ανάλογα με το συνολικό χρόνο που θα διατεθεί για τη</a:t>
            </a:r>
            <a:r>
              <a:rPr lang="el-GR" dirty="0"/>
              <a:t>ν</a:t>
            </a:r>
            <a:r>
              <a:rPr lang="el-GR" baseline="0" dirty="0"/>
              <a:t> εκπαίδευση</a:t>
            </a:r>
            <a:r>
              <a:rPr lang="en-US" dirty="0"/>
              <a:t>. </a:t>
            </a:r>
            <a:r>
              <a:rPr lang="el-GR" dirty="0"/>
              <a:t> </a:t>
            </a: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5</a:t>
            </a:fld>
            <a:endParaRPr lang="en-US"/>
          </a:p>
        </p:txBody>
      </p:sp>
    </p:spTree>
    <p:extLst>
      <p:ext uri="{BB962C8B-B14F-4D97-AF65-F5344CB8AC3E}">
        <p14:creationId xmlns:p14="http://schemas.microsoft.com/office/powerpoint/2010/main" val="100497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a:t>Μπορείτε να αλλάξετε </a:t>
            </a:r>
            <a:r>
              <a:rPr lang="en-US" dirty="0" err="1"/>
              <a:t>το</a:t>
            </a:r>
            <a:r>
              <a:rPr lang="en-US" dirty="0"/>
              <a:t> </a:t>
            </a:r>
            <a:r>
              <a:rPr lang="el-GR" dirty="0"/>
              <a:t>γνωμικό</a:t>
            </a:r>
            <a:r>
              <a:rPr lang="en-US" dirty="0"/>
              <a:t> </a:t>
            </a:r>
            <a:r>
              <a:rPr lang="el-GR" dirty="0"/>
              <a:t>με</a:t>
            </a:r>
            <a:r>
              <a:rPr lang="el-GR" baseline="0" dirty="0"/>
              <a:t> κάποιο από τη χώρα σας</a:t>
            </a:r>
            <a:r>
              <a:rPr lang="en-US" dirty="0"/>
              <a:t>.</a:t>
            </a:r>
            <a:endParaRPr lang="bg-BG" dirty="0"/>
          </a:p>
          <a:p>
            <a:pPr marL="171450" indent="-171450">
              <a:buFontTx/>
              <a:buChar char="-"/>
            </a:pPr>
            <a:r>
              <a:rPr lang="en-US" dirty="0" err="1"/>
              <a:t>Το</a:t>
            </a:r>
            <a:r>
              <a:rPr lang="en-US" dirty="0"/>
              <a:t> </a:t>
            </a:r>
            <a:r>
              <a:rPr lang="el-GR" dirty="0"/>
              <a:t>γνωμικό</a:t>
            </a:r>
            <a:r>
              <a:rPr lang="en-US" dirty="0"/>
              <a:t> αυτό προέρχεται από το διάσημο βιβλίο του </a:t>
            </a:r>
            <a:r>
              <a:rPr lang="en-US" b="1" i="0" dirty="0">
                <a:solidFill>
                  <a:srgbClr val="333333"/>
                </a:solidFill>
                <a:effectLst/>
                <a:latin typeface="Lato" panose="020F0502020204030203" pitchFamily="34" charset="0"/>
              </a:rPr>
              <a:t>P.T. Barnum, </a:t>
            </a:r>
            <a:r>
              <a:rPr lang="en-US" b="1" i="0" u="none" strike="noStrike" dirty="0">
                <a:solidFill>
                  <a:srgbClr val="333333"/>
                </a:solidFill>
                <a:effectLst/>
                <a:latin typeface="Lato" panose="020F0502020204030203" pitchFamily="34" charset="0"/>
                <a:hlinkClick r:id="rId3"/>
              </a:rPr>
              <a:t>The Art of Money Getting: Golden Rules for Making Money</a:t>
            </a:r>
            <a:endParaRPr lang="en-US" b="1" i="0" u="none" strike="noStrike" dirty="0">
              <a:solidFill>
                <a:srgbClr val="333333"/>
              </a:solidFill>
              <a:effectLst/>
              <a:latin typeface="Lato" panose="020F0502020204030203" pitchFamily="34" charset="0"/>
            </a:endParaRPr>
          </a:p>
          <a:p>
            <a:pPr marL="171450" indent="-171450">
              <a:buFontTx/>
              <a:buChar char="-"/>
            </a:pPr>
            <a:r>
              <a:rPr lang="en-US" b="0" i="0" u="none" strike="noStrike" dirty="0">
                <a:solidFill>
                  <a:srgbClr val="333333"/>
                </a:solidFill>
                <a:effectLst/>
                <a:latin typeface="Lato" panose="020F0502020204030203" pitchFamily="34" charset="0"/>
              </a:rPr>
              <a:t>Προσπαθήστε να συσχετίσετε το </a:t>
            </a:r>
            <a:r>
              <a:rPr lang="el-GR" b="0" i="0" u="none" strike="noStrike" dirty="0">
                <a:solidFill>
                  <a:srgbClr val="333333"/>
                </a:solidFill>
                <a:effectLst/>
                <a:latin typeface="Lato" panose="020F0502020204030203" pitchFamily="34" charset="0"/>
              </a:rPr>
              <a:t>γνωμικό</a:t>
            </a:r>
            <a:r>
              <a:rPr lang="en-US" b="0" i="0" u="none" strike="noStrike" dirty="0">
                <a:solidFill>
                  <a:srgbClr val="333333"/>
                </a:solidFill>
                <a:effectLst/>
                <a:latin typeface="Lato" panose="020F0502020204030203" pitchFamily="34" charset="0"/>
              </a:rPr>
              <a:t> με το περιεχόμενο που θα παρουσιαστεί στις επόμενες διαφάνειες</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6</a:t>
            </a:fld>
            <a:endParaRPr lang="en-US"/>
          </a:p>
        </p:txBody>
      </p:sp>
    </p:spTree>
    <p:extLst>
      <p:ext uri="{BB962C8B-B14F-4D97-AF65-F5344CB8AC3E}">
        <p14:creationId xmlns:p14="http://schemas.microsoft.com/office/powerpoint/2010/main" val="69390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a:t>Πριν δώσετε τον ορισμό του χρηματοπιστωτικού συστήματος, μπορείτε να ζητήσετε από τους </a:t>
            </a:r>
            <a:r>
              <a:rPr lang="el-GR" b="0" i="0" dirty="0">
                <a:solidFill>
                  <a:srgbClr val="D1D5DB"/>
                </a:solidFill>
                <a:effectLst/>
                <a:latin typeface="Söhne"/>
              </a:rPr>
              <a:t>εκπαιδευόμενους</a:t>
            </a:r>
            <a:r>
              <a:rPr lang="en-US" dirty="0"/>
              <a:t> (1 ή 2 από αυτούς) να περιγράψουν τι είναι ο κλάδος των χρηματοπιστωτικών υπηρεσιών.</a:t>
            </a:r>
          </a:p>
          <a:p>
            <a:pPr marL="171450" indent="-171450">
              <a:buFontTx/>
              <a:buChar char="-"/>
            </a:pPr>
            <a:r>
              <a:rPr lang="en-US" dirty="0"/>
              <a:t>Μπορείτε επίσης να περιηγηθείτε και να παρέχετε πληροφορίες από πηγές της χώρας σας. </a:t>
            </a:r>
          </a:p>
          <a:p>
            <a:pPr marL="171450" indent="-171450">
              <a:buFontTx/>
              <a:buChar char="-"/>
            </a:pPr>
            <a:endParaRPr lang="en-US" dirty="0"/>
          </a:p>
          <a:p>
            <a:pPr marL="171450" indent="-171450">
              <a:buFontTx/>
              <a:buChar char="-"/>
            </a:pPr>
            <a:endParaRPr lang="en-US" dirty="0"/>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https://smartasset.com/financial-advisor/the-financial-services-industry-what-you-need-to-know</a:t>
            </a:r>
          </a:p>
          <a:p>
            <a:pPr marL="171450" indent="-171450">
              <a:buFont typeface="Arial" panose="020B0604020202020204" pitchFamily="34" charset="0"/>
              <a:buChar char="•"/>
            </a:pPr>
            <a:r>
              <a:rPr lang="en-US" dirty="0"/>
              <a:t> https://www.rockethq.com/learn/personal-finances/financial-services</a:t>
            </a:r>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7</a:t>
            </a:fld>
            <a:endParaRPr lang="en-US"/>
          </a:p>
        </p:txBody>
      </p:sp>
    </p:spTree>
    <p:extLst>
      <p:ext uri="{BB962C8B-B14F-4D97-AF65-F5344CB8AC3E}">
        <p14:creationId xmlns:p14="http://schemas.microsoft.com/office/powerpoint/2010/main" val="305443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171450" indent="-171450">
              <a:buFontTx/>
              <a:buChar char="-"/>
            </a:pPr>
            <a:r>
              <a:rPr lang="en-US" dirty="0"/>
              <a:t>Και πάλι, αν ο χρόνος το επιτρέπει, μπορείτε να θέσετε στους </a:t>
            </a:r>
            <a:r>
              <a:rPr lang="el-GR" b="0" i="0" dirty="0">
                <a:solidFill>
                  <a:srgbClr val="D1D5DB"/>
                </a:solidFill>
                <a:effectLst/>
                <a:latin typeface="Söhne"/>
              </a:rPr>
              <a:t>εκπαιδευόμενους</a:t>
            </a:r>
            <a:r>
              <a:rPr lang="en-US" dirty="0"/>
              <a:t> την ερώτηση "Γιατί, κατά τη γνώμη τους, ο τομέας των Χ</a:t>
            </a:r>
            <a:r>
              <a:rPr lang="el-GR" dirty="0"/>
              <a:t>Υ</a:t>
            </a:r>
            <a:r>
              <a:rPr lang="en-US" dirty="0"/>
              <a:t> είναι σημαντικός;". Μπορείτε να </a:t>
            </a:r>
            <a:r>
              <a:rPr lang="en-US" dirty="0" err="1"/>
              <a:t>γράψετε</a:t>
            </a:r>
            <a:r>
              <a:rPr lang="en-US" dirty="0"/>
              <a:t> </a:t>
            </a:r>
            <a:r>
              <a:rPr lang="el-GR" dirty="0"/>
              <a:t>τις απαντήσεις τους </a:t>
            </a:r>
            <a:r>
              <a:rPr lang="en-US" dirty="0" err="1"/>
              <a:t>σε</a:t>
            </a:r>
            <a:r>
              <a:rPr lang="en-US" dirty="0"/>
              <a:t> έναν πίνακα και να επανέλθετε σε αυτές κατά τη διάρκεια των </a:t>
            </a:r>
            <a:r>
              <a:rPr lang="el-GR" dirty="0"/>
              <a:t>εκπαιδεύσεων</a:t>
            </a:r>
            <a:r>
              <a:rPr lang="en-US" dirty="0"/>
              <a:t>.</a:t>
            </a:r>
          </a:p>
          <a:p>
            <a:pPr marL="171450" indent="-171450">
              <a:buFontTx/>
              <a:buChar char="-"/>
            </a:pPr>
            <a:r>
              <a:rPr lang="en-US" dirty="0"/>
              <a:t>Ακολουθούν πρόσθετες επεξηγήσεις για κάθε ένα από τα σημεία της διαφάνειας:</a:t>
            </a:r>
          </a:p>
          <a:p>
            <a:pPr marL="628650" lvl="1" indent="-171450">
              <a:buFontTx/>
              <a:buChar char="-"/>
            </a:pPr>
            <a:r>
              <a:rPr lang="en-US" b="1" dirty="0"/>
              <a:t>Πρόσβαση σε πιστώσεις ή ελεύθερη ροή κεφαλαίων: </a:t>
            </a:r>
            <a:r>
              <a:rPr lang="en-US" dirty="0"/>
              <a:t>Ο κλάδος των χρηματοπιστωτικών υπηρεσιών παρέχει πρόσβαση σε πιστώσεις, οι οποίες επιτρέπουν σε ιδιώτες και επιχειρήσεις να επενδύσουν στο μέλλον και να δημιουργήσουν νέες ευκαιρίες. Αυτό, με τη σειρά του, οδηγεί στην οικονομική ανάπτυξη και τη δημιουργία θέσεων εργασίας.</a:t>
            </a:r>
          </a:p>
          <a:p>
            <a:pPr marL="628650" lvl="1" indent="-171450">
              <a:buFontTx/>
              <a:buChar char="-"/>
            </a:pPr>
            <a:r>
              <a:rPr lang="en-US" b="1" dirty="0"/>
              <a:t>Διαχείριση πλούτου: </a:t>
            </a:r>
            <a:r>
              <a:rPr lang="en-US" dirty="0"/>
              <a:t>Ο τομέας των χρηματοπιστωτικών υπηρεσιών προσφέρει υπηρεσίες διαχείρισης πλούτου, συμπεριλαμβανομένων των επενδυτικών συμβουλών και του σχεδιασμού συνταξιοδότησης, οι οποίες βοηθούν τα άτομα και τις οικογένειες να σχεδιάσουν το οικονομικό τους μέλλον και να διασφαλίσουν ότι </a:t>
            </a:r>
            <a:r>
              <a:rPr lang="el-GR" dirty="0"/>
              <a:t>τα χρήματά τους θα αυξηθούν </a:t>
            </a:r>
            <a:r>
              <a:rPr lang="en-US" dirty="0" err="1"/>
              <a:t>με</a:t>
            </a:r>
            <a:r>
              <a:rPr lang="en-US" dirty="0"/>
              <a:t> την πάροδο του χρόνου.</a:t>
            </a:r>
          </a:p>
          <a:p>
            <a:pPr marL="628650" lvl="1" indent="-171450">
              <a:buFontTx/>
              <a:buChar char="-"/>
            </a:pPr>
            <a:r>
              <a:rPr lang="en-US" b="1" dirty="0"/>
              <a:t>Οικονομική σταθερότητα: </a:t>
            </a:r>
            <a:r>
              <a:rPr lang="en-US" dirty="0"/>
              <a:t>Ένας σταθερός και καλά λειτουργικός τομέας χρηματοπιστωτικών υπηρεσιών συμβάλλει στη διασφάλιση της οικονομικής σταθερότητας, παρέχοντας έναν μηχανισμό για τη διαχείριση των κινδύνων και την υποστήριξη της ροής κεφαλαίων σε ολόκληρη την οικονομία.</a:t>
            </a:r>
          </a:p>
          <a:p>
            <a:pPr marL="628650" lvl="1" indent="-171450">
              <a:buFontTx/>
              <a:buChar char="-"/>
            </a:pPr>
            <a:r>
              <a:rPr lang="en-US" b="1" dirty="0"/>
              <a:t>Καινοτομία: </a:t>
            </a:r>
            <a:r>
              <a:rPr lang="en-US" dirty="0"/>
              <a:t>Ο τομέας των χρηματοπιστωτικών υπηρεσιών βρίσκεται στην πρώτη γραμμή της τεχνολογικής καινοτομίας, η οποία είναι απαραίτητη για τη δημιουργία νέων προϊόντων, τη βελτίωση της εμπειρίας των πελατών και την αύξηση της αποτελεσματικότητας.</a:t>
            </a:r>
          </a:p>
          <a:p>
            <a:pPr marL="628650" lvl="1" indent="-171450">
              <a:buFontTx/>
              <a:buChar char="-"/>
            </a:pPr>
            <a:r>
              <a:rPr lang="en-US" b="1" dirty="0"/>
              <a:t>Υποστήριξη της επιχειρηματικότητας</a:t>
            </a:r>
            <a:r>
              <a:rPr lang="en-US" dirty="0"/>
              <a:t>: Ο τομέας των χρηματοπιστωτικών υπηρεσιών στηρίζει την επιχειρηματικότητα παρέχοντας πρόσβαση σε κεφάλαια, τα οποία είναι ζωτικής σημασίας για την ίδρυση και ανάπτυξη νέων επιχειρήσεων. Οι επιχειρηματίες θα μπορούσαν να αποκτήσουν πρόσβαση στις χρηματοπιστωτικές υπηρεσίες που χρειάζονται για την οικοδόμηση μικρών επιχειρήσεων και να εκτεθούν σε νέες αγορές. </a:t>
            </a:r>
          </a:p>
          <a:p>
            <a:pPr marL="628650" lvl="1" indent="-171450">
              <a:buFontTx/>
              <a:buChar char="-"/>
            </a:pPr>
            <a:r>
              <a:rPr lang="en-US" b="1" dirty="0"/>
              <a:t>Υπ</a:t>
            </a:r>
            <a:r>
              <a:rPr lang="en-US" b="1" dirty="0" err="1"/>
              <a:t>οστήριξη</a:t>
            </a:r>
            <a:r>
              <a:rPr lang="en-US" b="1" dirty="0"/>
              <a:t> </a:t>
            </a:r>
            <a:r>
              <a:rPr lang="en-US" b="1" dirty="0" err="1"/>
              <a:t>κυ</a:t>
            </a:r>
            <a:r>
              <a:rPr lang="en-US" b="1" dirty="0"/>
              <a:t>βερνήσεων για την παροχή παροχών και ελαφρύνσεων στα φτωχότερα μέλη της κοινωνίας </a:t>
            </a:r>
            <a:r>
              <a:rPr lang="en-US" dirty="0"/>
              <a:t>- το ισχυρότερο χρηματοπιστωτικό σύστημα εξασφαλίζει ότι μειονεκτούντα μέλη της κοινωνίας θα μπορούσαν να λαμβάνουν ευκολότερα και με μεγαλύτερη ασφάλεια κρατικές παροχές και να έχουν καλύτερη πρόσβαση σε διάφορα κοινωνικά προγράμματα. Επίσης, τα άτομα σε πιο απομακρυσμένες περιοχές θα μπορούσαν να έχουν καλύτερη πρόσβαση σε χρηματοπιστωτικές υπηρεσίες. </a:t>
            </a:r>
          </a:p>
          <a:p>
            <a:pPr marL="628650" lvl="1" indent="-171450">
              <a:buFontTx/>
              <a:buChar char="-"/>
            </a:pPr>
            <a:endParaRPr lang="en-US" dirty="0"/>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https://blogs.worldbank.org/voices/five-ways-universal-financial-access-can-help-people-build-better-life</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8</a:t>
            </a:fld>
            <a:endParaRPr lang="en-US"/>
          </a:p>
        </p:txBody>
      </p:sp>
    </p:spTree>
    <p:extLst>
      <p:ext uri="{BB962C8B-B14F-4D97-AF65-F5344CB8AC3E}">
        <p14:creationId xmlns:p14="http://schemas.microsoft.com/office/powerpoint/2010/main" val="8472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0" indent="0">
              <a:buFontTx/>
              <a:buNone/>
            </a:pPr>
            <a:r>
              <a:rPr lang="en-US" dirty="0"/>
              <a:t>Πρόσθετες πληροφορίες που μπορείτε να χρησιμοποιήσετε κατά την επεξήγηση καθενός από τα σημεία που παρέχονται στη διαφάνεια. </a:t>
            </a:r>
          </a:p>
          <a:p>
            <a:pPr marL="171450" indent="-171450">
              <a:buFont typeface="Arial" panose="020B0604020202020204" pitchFamily="34" charset="0"/>
              <a:buChar char="•"/>
            </a:pPr>
            <a:r>
              <a:rPr lang="en-US" dirty="0" err="1"/>
              <a:t>Οικονομική</a:t>
            </a:r>
            <a:r>
              <a:rPr lang="en-US" dirty="0"/>
              <a:t> </a:t>
            </a:r>
            <a:r>
              <a:rPr lang="el-GR" dirty="0"/>
              <a:t>ύφεση</a:t>
            </a:r>
            <a:r>
              <a:rPr lang="en-US" dirty="0"/>
              <a:t> και ανεργία: μπορεί να οδηγήσει σε μείωση των επενδύσεων και των δαπανών. Η μείωση της ζήτησης για χρηματοοικονομικές υπηρεσίες μπορεί να οδηγήσει σε απώλεια θέσεων εργασίας για όσους εργάζονται στον κλάδο, οδηγώντας σε αύξηση της ανεργίας.</a:t>
            </a:r>
          </a:p>
          <a:p>
            <a:pPr marL="171450" indent="-171450">
              <a:buFont typeface="Arial" panose="020B0604020202020204" pitchFamily="34" charset="0"/>
              <a:buChar char="•"/>
            </a:pPr>
            <a:r>
              <a:rPr lang="en-US" dirty="0"/>
              <a:t>Μειωμένη πρόσβαση σε χρηματοπιστωτικές υπηρεσίες: Η μείωση του κλάδου των χρηματοπιστωτικών υπηρεσιών μπορεί να περιορίσει την πρόσβαση σε χρηματοπιστωτικές υπηρεσίες, όπως αποταμιευτικούς και τρεχούμενους λογαριασμούς, πιστωτικές κάρτες και ασφάλιση, για ιδιώτες και επιχειρήσεις.</a:t>
            </a:r>
          </a:p>
          <a:p>
            <a:pPr marL="171450" indent="-171450">
              <a:buFont typeface="Arial" panose="020B0604020202020204" pitchFamily="34" charset="0"/>
              <a:buChar char="•"/>
            </a:pPr>
            <a:r>
              <a:rPr lang="en-US" dirty="0"/>
              <a:t>Επιβαρυμένα δημοσιονομικά: Αυτό μπορεί να έχει σημαντικό αντίκτυπο στα δημόσια οικονομικά και στη δυνατότητα χρηματοδότησης σημαντικών δημόσιων υπηρεσιών.</a:t>
            </a:r>
          </a:p>
          <a:p>
            <a:pPr marL="0" indent="0">
              <a:buFontTx/>
              <a:buNone/>
            </a:pPr>
            <a:endParaRPr lang="en-US" dirty="0"/>
          </a:p>
          <a:p>
            <a:pPr marL="0" indent="0">
              <a:buFontTx/>
              <a:buNone/>
            </a:pPr>
            <a:r>
              <a:rPr lang="en-US" dirty="0"/>
              <a:t>Μπορείτε επίσης να προσθέσετε τις </a:t>
            </a:r>
            <a:r>
              <a:rPr lang="en-US" dirty="0" err="1"/>
              <a:t>δικές</a:t>
            </a:r>
            <a:r>
              <a:rPr lang="en-US" dirty="0"/>
              <a:t> σας </a:t>
            </a:r>
            <a:r>
              <a:rPr lang="el-GR" dirty="0"/>
              <a:t>σκέψεις</a:t>
            </a:r>
            <a:r>
              <a:rPr lang="en-US" dirty="0"/>
              <a:t>, με βάση την εμπειρία και τις γνώσεις σας. Μπορείτε επίσης να δώσετε παραδείγματα από την πραγματική ζωή για τις συνέπειες των αποτυχημένων χρηματοπιστωτικών συστημάτων (για παράδειγμα, η χρηματοπιστωτική κατάρρευση στη Βουλγαρία στα τέλη της δεκαετίας του 1990, η χρηματοπιστωτική κρίση στην Ελλάδα το 2009, η κρίση υπερπληθωρισμού που σημειώθηκε στη Ζιμπάμπουε κ.λπ.) Για παράδειγμα, η κρίση υπερπληθωρισμού στη Ζιμπάμπουε </a:t>
            </a:r>
            <a:r>
              <a:rPr lang="el-GR" dirty="0"/>
              <a:t>αποτελεί</a:t>
            </a:r>
            <a:r>
              <a:rPr lang="en-US" dirty="0"/>
              <a:t> α</a:t>
            </a:r>
            <a:r>
              <a:rPr lang="en-US" dirty="0" err="1"/>
              <a:t>ρνητικό</a:t>
            </a:r>
            <a:r>
              <a:rPr lang="en-US" dirty="0"/>
              <a:t> παράδειγμα των καταστροφικών επιπτώσεων που μπορεί να έχει ο ανεξέλεγκτος πληθωρισμός και η οικονομική αστάθεια σε μια χώρα και τους </a:t>
            </a:r>
            <a:r>
              <a:rPr lang="el-GR" dirty="0"/>
              <a:t>κατοίκους</a:t>
            </a:r>
            <a:r>
              <a:rPr lang="en-US" dirty="0"/>
              <a:t> της.</a:t>
            </a:r>
          </a:p>
          <a:p>
            <a:pPr marL="628650" lvl="1" indent="-171450">
              <a:buFontTx/>
              <a:buChar char="-"/>
            </a:pPr>
            <a:endParaRPr lang="en-US" dirty="0"/>
          </a:p>
          <a:p>
            <a:pPr marL="0" indent="0">
              <a:buFontTx/>
              <a:buNone/>
            </a:pPr>
            <a:r>
              <a:rPr lang="en-US" b="1" dirty="0"/>
              <a:t>Πρόσθετες αναφορές και πηγές:</a:t>
            </a:r>
          </a:p>
          <a:p>
            <a:pPr marL="171450" indent="-171450">
              <a:buFont typeface="Arial" panose="020B0604020202020204" pitchFamily="34" charset="0"/>
              <a:buChar char="•"/>
            </a:pPr>
            <a:r>
              <a:rPr lang="en-US" dirty="0"/>
              <a:t>https://www.oecd-ilibrary.org/the-financial-sector-s-contribution-to-pro-poor-growth_5l4tf06lmnxs.pdf?itemId=%2Fcontent%2Fcomponent%2F9789264024786-11-en&amp;mimeType=pdf</a:t>
            </a:r>
          </a:p>
          <a:p>
            <a:pPr marL="171450" indent="-171450">
              <a:buFont typeface="Arial" panose="020B0604020202020204" pitchFamily="34" charset="0"/>
              <a:buChar char="•"/>
            </a:pPr>
            <a:r>
              <a:rPr lang="en-US" dirty="0"/>
              <a:t>https://en.wikipedia.org/wiki/Greek_government-debt_crisis</a:t>
            </a:r>
          </a:p>
          <a:p>
            <a:pPr marL="171450" indent="-171450">
              <a:buFont typeface="Arial" panose="020B0604020202020204" pitchFamily="34" charset="0"/>
              <a:buChar char="•"/>
            </a:pPr>
            <a:r>
              <a:rPr lang="en-US" dirty="0"/>
              <a:t>https://link.springer.com/chapter/10.1007/978-1-4615-0343-9_9</a:t>
            </a:r>
          </a:p>
          <a:p>
            <a:pPr marL="171450" indent="-171450">
              <a:buFont typeface="Arial" panose="020B0604020202020204" pitchFamily="34" charset="0"/>
              <a:buChar char="•"/>
            </a:pPr>
            <a:r>
              <a:rPr lang="en-US" dirty="0"/>
              <a:t>https://en.wikipedia.org/wiki/Hyperinflation_in_Zimbabwe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9</a:t>
            </a:fld>
            <a:endParaRPr lang="en-US"/>
          </a:p>
        </p:txBody>
      </p:sp>
    </p:spTree>
    <p:extLst>
      <p:ext uri="{BB962C8B-B14F-4D97-AF65-F5344CB8AC3E}">
        <p14:creationId xmlns:p14="http://schemas.microsoft.com/office/powerpoint/2010/main" val="302312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Σημειώσεις</a:t>
            </a:r>
            <a:r>
              <a:rPr lang="en-US" b="1" dirty="0"/>
              <a:t> </a:t>
            </a:r>
            <a:r>
              <a:rPr lang="en-US" b="1" dirty="0" err="1"/>
              <a:t>γι</a:t>
            </a:r>
            <a:r>
              <a:rPr lang="en-US" b="1" dirty="0"/>
              <a:t>α τον </a:t>
            </a:r>
            <a:r>
              <a:rPr lang="el-GR" b="1" dirty="0"/>
              <a:t>εκπαιδευτή</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Π</a:t>
            </a:r>
            <a:r>
              <a:rPr lang="en-US" b="0" dirty="0" err="1"/>
              <a:t>ρο</a:t>
            </a:r>
            <a:r>
              <a:rPr lang="en-US" b="0" dirty="0"/>
              <a:t>αιρετική</a:t>
            </a:r>
            <a:r>
              <a:rPr lang="el-GR" b="0" baseline="0" dirty="0"/>
              <a:t> </a:t>
            </a:r>
            <a:r>
              <a:rPr lang="en-US" b="0" dirty="0"/>
              <a:t>α</a:t>
            </a:r>
            <a:r>
              <a:rPr lang="en-US" b="0" dirty="0" err="1"/>
              <a:t>λλά</a:t>
            </a:r>
            <a:r>
              <a:rPr lang="en-US" b="0" dirty="0"/>
              <a:t> </a:t>
            </a:r>
            <a:r>
              <a:rPr lang="el-GR" b="0" dirty="0"/>
              <a:t>και </a:t>
            </a:r>
            <a:r>
              <a:rPr lang="en-US" b="0" dirty="0"/>
              <a:t>π</a:t>
            </a:r>
            <a:r>
              <a:rPr lang="en-US" b="0" dirty="0" err="1"/>
              <a:t>ολύ</a:t>
            </a:r>
            <a:r>
              <a:rPr lang="en-US" b="0" dirty="0"/>
              <a:t> </a:t>
            </a:r>
            <a:r>
              <a:rPr lang="en-US" b="0" dirty="0" err="1"/>
              <a:t>σημ</a:t>
            </a:r>
            <a:r>
              <a:rPr lang="en-US" b="0" dirty="0"/>
              <a:t>αντική</a:t>
            </a:r>
            <a:r>
              <a:rPr lang="el-GR" b="0" dirty="0"/>
              <a:t> </a:t>
            </a:r>
            <a:r>
              <a:rPr lang="en-US" b="0" dirty="0" err="1"/>
              <a:t>δι</a:t>
            </a:r>
            <a:r>
              <a:rPr lang="en-US" b="0" dirty="0"/>
              <a:t>αφάνεια, καθώς οι δύο αυτοί όροι χρησιμοποιούνται πολύ συχνά στα μέσα ενημέρωσης και οι νέοι πρέπει να τους κατανοήσουν, ώστε να μπορούν επίσης να κατανοήσουν την ανάγκη ύπαρξης ενός σταθερού και καλά λειτουργικού χρηματοπιστωτικού συστήματος. Ο πληθωρισμός και η ύφεση είναι σημαντικά και επίκαιρα θέματα στη σημερινή οικονομία. Πώς επηρεάζει ο τομέας των χρηματοπιστωτικών υπηρεσιών και τα δύο οικονομικά φαινόμενα; Επίσης, είναι σημαντικό να γνωρίζουμε ότι ο πληθωρισμός και η ύφεση δεν είναι απαραίτητα κακές έννοιες που συνδέονται με το "τέλος του κόσμου". Παρόλο που υπάρχουν πολλοί ορισμοί και για τους δύο όρους που είναι διαθέσιμοι στο διαδίκτυο, ο </a:t>
            </a:r>
            <a:r>
              <a:rPr lang="el-GR" b="0" dirty="0"/>
              <a:t>εκπαιδευτής</a:t>
            </a:r>
            <a:r>
              <a:rPr lang="en-US" b="0" dirty="0"/>
              <a:t> θα πρέπει να επιδιώξει να τους εξηγήσει με απλό, αλλά ελκυστικό τρόπο. Μπορείτε να χρησιμοποιήσετε τα ακόλουθα παραδείγματα</a:t>
            </a:r>
            <a:r>
              <a:rPr lang="el-GR" b="0" dirty="0"/>
              <a: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Ο πληθωρισμός και η ύφεση είναι πολύ διαφορετικά οικονομικά φαινόμενα, αλλά συνδέονται στενά μεταξύ τους.</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Ορισμός της ύφεσης:</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"Η ύφεση είναι μια περίοδος οικονομικής </a:t>
            </a:r>
            <a:r>
              <a:rPr lang="el-GR" b="0" i="0" dirty="0" err="1">
                <a:solidFill>
                  <a:srgbClr val="374151"/>
                </a:solidFill>
                <a:effectLst/>
                <a:latin typeface="Söhne"/>
              </a:rPr>
              <a:t>δυσ</a:t>
            </a:r>
            <a:r>
              <a:rPr lang="en-US" b="0" i="0" dirty="0" err="1">
                <a:solidFill>
                  <a:srgbClr val="374151"/>
                </a:solidFill>
                <a:effectLst/>
                <a:latin typeface="Söhne"/>
              </a:rPr>
              <a:t>τοκ</a:t>
            </a:r>
            <a:r>
              <a:rPr lang="el-GR" b="0" i="0" dirty="0" err="1">
                <a:solidFill>
                  <a:srgbClr val="374151"/>
                </a:solidFill>
                <a:effectLst/>
                <a:latin typeface="Söhne"/>
              </a:rPr>
              <a:t>ίας</a:t>
            </a:r>
            <a:r>
              <a:rPr lang="en-US" b="0" i="0" dirty="0">
                <a:solidFill>
                  <a:srgbClr val="374151"/>
                </a:solidFill>
                <a:effectLst/>
                <a:latin typeface="Söhne"/>
              </a:rPr>
              <a:t>, η οποία χαρακτηρίζεται από μείωση του ακαθάριστου εγχώριου προϊόντος (ΑΕΠ) για δύο συνεχόμενα τρίμηνα. Αυτό σημαίνει ότι η οικονομία συρρικνώνεται και υπάρχει μείωση της παραγωγής αγαθών και υπηρεσιών".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Απλή εξήγηση: Η ύφεση είναι μια χρονική περίοδος κατά την οποία η οικονομία επιβραδύνεται. Σκεφτείτε την οικονομία σαν μια μεγάλη μηχανή που παράγει τα πράγματα που χρειαζόμαστε και τις θέσεις εργασίας που έχουμε. Κατά τη διάρκεια μιας ύφεσης, η μηχανή αρχίζει να επιβραδύνει και παράγει λιγότερα πράγματα, πράγμα που σημαίνει ότι οι άνθρωποι μπορεί να χάσουν τη δουλειά τους ή να δυσκολευτούν να βρουν δουλειά. Όταν οι άνθρωποι έχουν λιγότερα χρήματα να ξοδέψουν, αρχίζουν να αγοράζουν λιγότερα πράγματα, πράγμα που σημαίνει ότι οι επιχειρήσεις βγάζουν λιγότερα χρήματα και ίσως χρειαστεί να απολύσουν εργαζόμενους ή να κλείσουν. Αυτό μπορεί να δημιουργήσει έναν φαύλο κύκλο, όπου οι λιγότερες θέσεις εργασίας οδηγούν σε λιγότερες δαπάνες, οι οποίες οδηγούν σε περισσότερες απώλειες θέσεων εργασίας.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Όχι απαραίτητα κακό: </a:t>
            </a:r>
            <a:r>
              <a:rPr lang="en-US" sz="1800" dirty="0">
                <a:solidFill>
                  <a:srgbClr val="374151"/>
                </a:solidFill>
                <a:effectLst/>
                <a:latin typeface="Segoe UI" panose="020B0502040204020203" pitchFamily="34" charset="0"/>
                <a:ea typeface="Calibri" panose="020F0502020204030204" pitchFamily="34" charset="0"/>
              </a:rPr>
              <a:t>Ωστόσο, ορισμένοι οικονομολόγοι βλέπουν κάποια θετικά αποτελέσματα στην ύφεση, καθώς τέτοιου είδους οικονομικές μειώσεις θα μπορούσαν να προσφέρουν την απαραίτητη επανεκκίνηση για τις αγορές που μερικές φορές ξεφεύγουν από τον έλεγχο (π.χ. φούσκες στις αγορές κ.λπ.). Τέτοιες δύσκολες οικονομικές περιόδους κάνουν τις επιχειρήσεις πιο </a:t>
            </a:r>
            <a:r>
              <a:rPr lang="en-US" sz="1800" dirty="0" err="1">
                <a:solidFill>
                  <a:srgbClr val="374151"/>
                </a:solidFill>
                <a:effectLst/>
                <a:latin typeface="Segoe UI" panose="020B0502040204020203" pitchFamily="34" charset="0"/>
                <a:ea typeface="Calibri" panose="020F0502020204030204" pitchFamily="34" charset="0"/>
              </a:rPr>
              <a:t>υποχωρητικές</a:t>
            </a:r>
            <a:r>
              <a:rPr lang="en-US" sz="1800" dirty="0">
                <a:solidFill>
                  <a:srgbClr val="374151"/>
                </a:solidFill>
                <a:effectLst/>
                <a:latin typeface="Segoe UI" panose="020B0502040204020203" pitchFamily="34" charset="0"/>
                <a:ea typeface="Calibri" panose="020F0502020204030204" pitchFamily="34" charset="0"/>
              </a:rPr>
              <a:t>, δηλαδή γίνονται πιο παραγωγικές, αποδοτικές, μειώνουν τον πληθωρισμό και δημιουργούν ευκαιρίες για την εμφάνιση νέων κλάδων.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BDC1C6"/>
                </a:solidFill>
                <a:effectLst/>
                <a:latin typeface="Arial" panose="020B0604020202020204" pitchFamily="34" charset="0"/>
                <a:ea typeface="Calibri" panose="020F0502020204030204" pitchFamily="34" charset="0"/>
              </a:rPr>
              <a:t>Επίσης, τα υψηλότερα επιτόκια που συχνά συμπίπτουν με τα πρώτα στάδια μιας ύφεσης παρέχουν πλεονέκτημα στους αποταμιευτές, ενώ τα χαμηλότερα επιτόκια που βγαίνουν από την ύφεση μπορούν να ωφελήσουν τους αγοραστές κατοικιών.</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Ορισμός του πληθωρισμού: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Ο πληθωρισμός είναι η αύξηση των τιμών, η οποία μπορεί να μεταφραστεί ως μείωση της αγοραστικής δύναμης με την πάροδο του χρόνου. (Πηγή: Investopedia)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Απλή εξήγηση: </a:t>
            </a:r>
            <a:r>
              <a:rPr lang="en-US" b="0" i="0" dirty="0">
                <a:solidFill>
                  <a:srgbClr val="374151"/>
                </a:solidFill>
                <a:effectLst/>
                <a:latin typeface="Söhne"/>
              </a:rPr>
              <a:t>Ο πληθωρισμός είναι σαν ένα μεγάλο αερόστατο που γίνεται όλο και μεγαλύτερο. Ακριβώς όπως ένα μπαλόνι μεγαλώνει όταν φυσάτε περισσότερο αέρα σε αυτό, έτσι και οι τιμές ανεβαίνουν όταν υπάρχει περισσότερο χρήμα στην οικονομία. Αυτό σημαίνει ότι τα πράγματα που θέλετε να αγοράσετε, θα κοστίζουν περισσότερα χρήματα. Ο πληθωρισμός μπορεί να </a:t>
            </a:r>
            <a:r>
              <a:rPr lang="en-US" b="0" i="0" dirty="0" err="1">
                <a:solidFill>
                  <a:srgbClr val="374151"/>
                </a:solidFill>
                <a:effectLst/>
                <a:latin typeface="Söhne"/>
              </a:rPr>
              <a:t>είν</a:t>
            </a:r>
            <a:r>
              <a:rPr lang="en-US" b="0" i="0" dirty="0">
                <a:solidFill>
                  <a:srgbClr val="374151"/>
                </a:solidFill>
                <a:effectLst/>
                <a:latin typeface="Söhne"/>
              </a:rPr>
              <a:t>αι καλό</a:t>
            </a:r>
            <a:r>
              <a:rPr lang="el-GR" b="0" i="0" dirty="0">
                <a:solidFill>
                  <a:srgbClr val="374151"/>
                </a:solidFill>
                <a:effectLst/>
                <a:latin typeface="Söhne"/>
              </a:rPr>
              <a:t>ς </a:t>
            </a:r>
            <a:r>
              <a:rPr lang="en-US" b="0" i="0" dirty="0">
                <a:solidFill>
                  <a:srgbClr val="374151"/>
                </a:solidFill>
                <a:effectLst/>
                <a:latin typeface="Söhne"/>
              </a:rPr>
              <a:t>αν δεν είναι πολύ υψηλός, επειδή μπορεί να βοηθήσει την οικονομία να αναπτυχθεί, αλλά αν είναι πολύ υψηλός, μπορεί να </a:t>
            </a:r>
            <a:r>
              <a:rPr lang="el-GR" b="0" i="0" dirty="0">
                <a:solidFill>
                  <a:srgbClr val="374151"/>
                </a:solidFill>
                <a:effectLst/>
                <a:latin typeface="Söhne"/>
              </a:rPr>
              <a:t>οδηγήσει τα αγαθά να είναι πι</a:t>
            </a:r>
            <a:r>
              <a:rPr lang="en-US" b="0" i="0" dirty="0">
                <a:solidFill>
                  <a:srgbClr val="374151"/>
                </a:solidFill>
                <a:effectLst/>
                <a:latin typeface="Söhne"/>
              </a:rPr>
              <a:t>ο ακριβά για τις οικογένειες και τις επιχειρήσεις.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Γιατί δεν είναι απαραίτητα κακό πράγμα αν ελέγχεται σωστά και αν δεν είναι πολύ υψηλ</a:t>
            </a:r>
            <a:r>
              <a:rPr lang="el-GR" b="0" i="0" dirty="0" err="1">
                <a:solidFill>
                  <a:srgbClr val="374151"/>
                </a:solidFill>
                <a:effectLst/>
                <a:latin typeface="Söhne"/>
              </a:rPr>
              <a:t>ός</a:t>
            </a:r>
            <a:r>
              <a:rPr lang="el-GR" b="0" i="0" dirty="0">
                <a:solidFill>
                  <a:srgbClr val="374151"/>
                </a:solidFill>
                <a:effectLst/>
                <a:latin typeface="Söhne"/>
              </a:rPr>
              <a:t>:</a:t>
            </a:r>
            <a:r>
              <a:rPr lang="en-US" b="0" i="0" dirty="0">
                <a:solidFill>
                  <a:srgbClr val="374151"/>
                </a:solidFill>
                <a:effectLst/>
                <a:latin typeface="Söhne"/>
              </a:rPr>
              <a:t> Ενθαρρύνει τις δαπάνες, προωθεί τις επενδύσεις, ενθαρρύνει την αποταμίευση και μειώνει τα χρέη. Ωστόσο, αυτές οι θετικές πτυχές συνδέονται κυρίως με τον μέτριο πληθωρισμό.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a:p>
            <a:pPr marL="0" indent="0">
              <a:buFontTx/>
              <a:buNone/>
            </a:pPr>
            <a:r>
              <a:rPr lang="en-US" b="1" dirty="0"/>
              <a:t>Πρόσθετες αναφορές και πηγές:</a:t>
            </a:r>
          </a:p>
          <a:p>
            <a:pPr marL="0" indent="0">
              <a:buFontTx/>
              <a:buNone/>
            </a:pPr>
            <a:r>
              <a:rPr lang="en-US" b="0" dirty="0"/>
              <a:t>Υπάρχουν πολλές εξηγήσεις στο διαδίκτυο, εδώ είναι μόνο μερικά παραδείγματα που μπορείτε να χρησιμοποιήσετε.</a:t>
            </a:r>
          </a:p>
          <a:p>
            <a:pPr marL="171450" indent="-171450">
              <a:buFont typeface="Arial" panose="020B0604020202020204" pitchFamily="34" charset="0"/>
              <a:buChar char="•"/>
            </a:pPr>
            <a:r>
              <a:rPr lang="en-US" dirty="0"/>
              <a:t>https://www.investopedia.com/terms/i/inflation.asp</a:t>
            </a:r>
          </a:p>
          <a:p>
            <a:pPr marL="171450" indent="-171450">
              <a:buFont typeface="Arial" panose="020B0604020202020204" pitchFamily="34" charset="0"/>
              <a:buChar char="•"/>
            </a:pPr>
            <a:r>
              <a:rPr lang="en-US" dirty="0"/>
              <a:t>https://www.investopedia.com/terms/r/recession.asp</a:t>
            </a:r>
          </a:p>
          <a:p>
            <a:pPr marL="171450" indent="-171450">
              <a:buFont typeface="Arial" panose="020B0604020202020204" pitchFamily="34" charset="0"/>
              <a:buChar char="•"/>
            </a:pPr>
            <a:r>
              <a:rPr lang="en-US" dirty="0"/>
              <a:t>https://en.wikipedia.org/wiki/Recession</a:t>
            </a:r>
          </a:p>
          <a:p>
            <a:pPr marL="171450" indent="-171450">
              <a:buFont typeface="Arial" panose="020B0604020202020204" pitchFamily="34" charset="0"/>
              <a:buChar char="•"/>
            </a:pPr>
            <a:r>
              <a:rPr lang="en-US" dirty="0"/>
              <a:t>https://dailycoin.com/recession-for-dummies-what-it-means-and-how-it-affects-the-crypto-market/</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10</a:t>
            </a:fld>
            <a:endParaRPr lang="en-US"/>
          </a:p>
        </p:txBody>
      </p:sp>
    </p:spTree>
    <p:extLst>
      <p:ext uri="{BB962C8B-B14F-4D97-AF65-F5344CB8AC3E}">
        <p14:creationId xmlns:p14="http://schemas.microsoft.com/office/powerpoint/2010/main" val="376989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1/6/2023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74189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1/6/2023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36425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1/6/2023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32631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1/6/2023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75913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74D144-2B42-40FF-9114-CA00871934A9}" type="datetimeFigureOut">
              <a:rPr lang="el-GR" smtClean="0"/>
              <a:t>1/6/2023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94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274D144-2B42-40FF-9114-CA00871934A9}" type="datetimeFigureOut">
              <a:rPr lang="el-GR" smtClean="0"/>
              <a:t>1/6/2023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44984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274D144-2B42-40FF-9114-CA00871934A9}" type="datetimeFigureOut">
              <a:rPr lang="el-GR" smtClean="0"/>
              <a:t>1/6/2023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9235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274D144-2B42-40FF-9114-CA00871934A9}" type="datetimeFigureOut">
              <a:rPr lang="el-GR" smtClean="0"/>
              <a:t>1/6/2023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401044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4D144-2B42-40FF-9114-CA00871934A9}" type="datetimeFigureOut">
              <a:rPr lang="el-GR" smtClean="0"/>
              <a:t>1/6/2023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4994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74D144-2B42-40FF-9114-CA00871934A9}" type="datetimeFigureOut">
              <a:rPr lang="el-GR" smtClean="0"/>
              <a:t>1/6/2023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703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74D144-2B42-40FF-9114-CA00871934A9}" type="datetimeFigureOut">
              <a:rPr lang="el-GR" smtClean="0"/>
              <a:t>1/6/2023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50342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274D144-2B42-40FF-9114-CA00871934A9}" type="datetimeFigureOut">
              <a:rPr lang="el-GR" smtClean="0"/>
              <a:t>1/6/2023</a:t>
            </a:fld>
            <a:endParaRPr lang="el-G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3CE8A0-D399-4920-9530-763813D0C220}" type="slidenum">
              <a:rPr lang="el-GR" smtClean="0"/>
              <a:t>‹#›</a:t>
            </a:fld>
            <a:endParaRPr lang="el-GR"/>
          </a:p>
        </p:txBody>
      </p:sp>
    </p:spTree>
    <p:extLst>
      <p:ext uri="{BB962C8B-B14F-4D97-AF65-F5344CB8AC3E}">
        <p14:creationId xmlns:p14="http://schemas.microsoft.com/office/powerpoint/2010/main" val="204728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youtu.be/5gdaL_YX1Gs" TargetMode="External"/><Relationship Id="rId4" Type="http://schemas.openxmlformats.org/officeDocument/2006/relationships/hyperlink" Target="https://www.youtube.com/watch?v=rK6WLHNYjwM&amp;ab_channel=Mint.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773EFA4-90BF-45EC-94D7-96F9AEC0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8708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802674"/>
            <a:ext cx="8166100" cy="784702"/>
          </a:xfrm>
          <a:prstGeom prst="rect">
            <a:avLst/>
          </a:prstGeom>
          <a:noFill/>
        </p:spPr>
        <p:txBody>
          <a:bodyPr wrap="square" rtlCol="0">
            <a:spAutoFit/>
          </a:bodyPr>
          <a:lstStyle/>
          <a:p>
            <a:pPr>
              <a:lnSpc>
                <a:spcPct val="107000"/>
              </a:lnSpc>
              <a:spcAft>
                <a:spcPts val="800"/>
              </a:spcAft>
            </a:pPr>
            <a:r>
              <a:rPr lang="en-US" sz="3200" i="1" dirty="0">
                <a:latin typeface="Calibri" panose="020F0502020204030204" pitchFamily="34" charset="0"/>
                <a:ea typeface="Calibri" panose="020F0502020204030204" pitchFamily="34" charset="0"/>
                <a:cs typeface="Times New Roman" panose="02020603050405020304" pitchFamily="18" charset="0"/>
              </a:rPr>
              <a:t>Τι είναι ο </a:t>
            </a:r>
            <a:r>
              <a:rPr lang="en-US" sz="4400" b="1" i="1" dirty="0">
                <a:latin typeface="Calibri" panose="020F0502020204030204" pitchFamily="34" charset="0"/>
                <a:ea typeface="Calibri" panose="020F0502020204030204" pitchFamily="34" charset="0"/>
                <a:cs typeface="Times New Roman" panose="02020603050405020304" pitchFamily="18" charset="0"/>
              </a:rPr>
              <a:t>πληθωρισμός </a:t>
            </a:r>
            <a:r>
              <a:rPr lang="en-US" sz="3200" i="1" dirty="0">
                <a:latin typeface="Calibri" panose="020F0502020204030204" pitchFamily="34" charset="0"/>
                <a:ea typeface="Calibri" panose="020F0502020204030204" pitchFamily="34" charset="0"/>
                <a:cs typeface="Times New Roman" panose="02020603050405020304" pitchFamily="18" charset="0"/>
              </a:rPr>
              <a:t>και η </a:t>
            </a:r>
            <a:r>
              <a:rPr lang="en-US" sz="4000" b="1" i="1" dirty="0">
                <a:latin typeface="Calibri" panose="020F0502020204030204" pitchFamily="34" charset="0"/>
                <a:ea typeface="Calibri" panose="020F0502020204030204" pitchFamily="34" charset="0"/>
                <a:cs typeface="Times New Roman" panose="02020603050405020304" pitchFamily="18" charset="0"/>
              </a:rPr>
              <a:t>ύφεση</a:t>
            </a:r>
            <a:r>
              <a:rPr lang="en-US" sz="3200" i="1"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descr="Chart&#10;&#10;Description automatically generated">
            <a:extLst>
              <a:ext uri="{FF2B5EF4-FFF2-40B4-BE49-F238E27FC236}">
                <a16:creationId xmlns:a16="http://schemas.microsoft.com/office/drawing/2014/main" id="{A6C122BF-7C01-9005-F214-E389D1FA1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927" y="1393264"/>
            <a:ext cx="6007973" cy="4003750"/>
          </a:xfrm>
          <a:prstGeom prst="rect">
            <a:avLst/>
          </a:prstGeom>
        </p:spPr>
      </p:pic>
    </p:spTree>
    <p:extLst>
      <p:ext uri="{BB962C8B-B14F-4D97-AF65-F5344CB8AC3E}">
        <p14:creationId xmlns:p14="http://schemas.microsoft.com/office/powerpoint/2010/main" val="375185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570311"/>
            <a:ext cx="8166100" cy="388696"/>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Κ</a:t>
            </a:r>
            <a:r>
              <a:rPr lang="el-GR" b="1" dirty="0">
                <a:latin typeface="Calibri" panose="020F0502020204030204" pitchFamily="34" charset="0"/>
                <a:ea typeface="Calibri" panose="020F0502020204030204" pitchFamily="34" charset="0"/>
                <a:cs typeface="Times New Roman" panose="02020603050405020304" pitchFamily="18" charset="0"/>
              </a:rPr>
              <a:t>Υ</a:t>
            </a:r>
            <a:r>
              <a:rPr lang="en-US" b="1" dirty="0">
                <a:latin typeface="Calibri" panose="020F0502020204030204" pitchFamily="34" charset="0"/>
                <a:ea typeface="Calibri" panose="020F0502020204030204" pitchFamily="34" charset="0"/>
                <a:cs typeface="Times New Roman" panose="02020603050405020304" pitchFamily="18" charset="0"/>
              </a:rPr>
              <a:t>ΡΙΟΙ ΠΑΡ</a:t>
            </a:r>
            <a:r>
              <a:rPr lang="el-GR" b="1" dirty="0">
                <a:latin typeface="Calibri" panose="020F0502020204030204" pitchFamily="34" charset="0"/>
                <a:ea typeface="Calibri" panose="020F0502020204030204" pitchFamily="34" charset="0"/>
                <a:cs typeface="Times New Roman" panose="02020603050405020304" pitchFamily="18" charset="0"/>
              </a:rPr>
              <a:t>Α</a:t>
            </a:r>
            <a:r>
              <a:rPr lang="en-US" b="1" dirty="0">
                <a:latin typeface="Calibri" panose="020F0502020204030204" pitchFamily="34" charset="0"/>
                <a:ea typeface="Calibri" panose="020F0502020204030204" pitchFamily="34" charset="0"/>
                <a:cs typeface="Times New Roman" panose="02020603050405020304" pitchFamily="18" charset="0"/>
              </a:rPr>
              <a:t>ΓΟΝΤΕΣ ΤΟΥ ΚΛ</a:t>
            </a:r>
            <a:r>
              <a:rPr lang="el-GR" b="1" dirty="0">
                <a:latin typeface="Calibri" panose="020F0502020204030204" pitchFamily="34" charset="0"/>
                <a:ea typeface="Calibri" panose="020F0502020204030204" pitchFamily="34" charset="0"/>
                <a:cs typeface="Times New Roman" panose="02020603050405020304" pitchFamily="18" charset="0"/>
              </a:rPr>
              <a:t>Α</a:t>
            </a:r>
            <a:r>
              <a:rPr lang="en-US" b="1" dirty="0">
                <a:latin typeface="Calibri" panose="020F0502020204030204" pitchFamily="34" charset="0"/>
                <a:ea typeface="Calibri" panose="020F0502020204030204" pitchFamily="34" charset="0"/>
                <a:cs typeface="Times New Roman" panose="02020603050405020304" pitchFamily="18" charset="0"/>
              </a:rPr>
              <a:t>ΔΟΥ ΤΩΝ ΧΡΗΜΑΤΟΠΙΣΤΩΤΙΚ</a:t>
            </a:r>
            <a:r>
              <a:rPr lang="el-GR" b="1" dirty="0">
                <a:latin typeface="Calibri" panose="020F0502020204030204" pitchFamily="34" charset="0"/>
                <a:ea typeface="Calibri" panose="020F0502020204030204" pitchFamily="34" charset="0"/>
                <a:cs typeface="Times New Roman" panose="02020603050405020304" pitchFamily="18" charset="0"/>
              </a:rPr>
              <a:t>Ω</a:t>
            </a:r>
            <a:r>
              <a:rPr lang="en-US" b="1" dirty="0">
                <a:latin typeface="Calibri" panose="020F0502020204030204" pitchFamily="34" charset="0"/>
                <a:ea typeface="Calibri" panose="020F0502020204030204" pitchFamily="34" charset="0"/>
                <a:cs typeface="Times New Roman" panose="02020603050405020304" pitchFamily="18" charset="0"/>
              </a:rPr>
              <a:t>Ν ΥΠΗΡΕΣΙ</a:t>
            </a:r>
            <a:r>
              <a:rPr lang="el-GR" b="1" dirty="0">
                <a:latin typeface="Calibri" panose="020F0502020204030204" pitchFamily="34" charset="0"/>
                <a:ea typeface="Calibri" panose="020F0502020204030204" pitchFamily="34" charset="0"/>
                <a:cs typeface="Times New Roman" panose="02020603050405020304" pitchFamily="18" charset="0"/>
              </a:rPr>
              <a:t>Ω</a:t>
            </a:r>
            <a:r>
              <a:rPr lang="en-US" b="1" dirty="0">
                <a:latin typeface="Calibri" panose="020F0502020204030204" pitchFamily="34" charset="0"/>
                <a:ea typeface="Calibri" panose="020F0502020204030204" pitchFamily="34" charset="0"/>
                <a:cs typeface="Times New Roman" panose="02020603050405020304" pitchFamily="18" charset="0"/>
              </a:rPr>
              <a:t>Ν</a:t>
            </a:r>
          </a:p>
        </p:txBody>
      </p:sp>
      <p:sp>
        <p:nvSpPr>
          <p:cNvPr id="5" name="TextBox 4">
            <a:extLst>
              <a:ext uri="{FF2B5EF4-FFF2-40B4-BE49-F238E27FC236}">
                <a16:creationId xmlns:a16="http://schemas.microsoft.com/office/drawing/2014/main" id="{08A1546E-6F92-0443-B3F3-B9BEBE3D7797}"/>
              </a:ext>
            </a:extLst>
          </p:cNvPr>
          <p:cNvSpPr txBox="1"/>
          <p:nvPr/>
        </p:nvSpPr>
        <p:spPr>
          <a:xfrm>
            <a:off x="571843" y="964838"/>
            <a:ext cx="8166100" cy="375552"/>
          </a:xfrm>
          <a:prstGeom prst="rect">
            <a:avLst/>
          </a:prstGeom>
          <a:noFill/>
        </p:spPr>
        <p:txBody>
          <a:bodyPr wrap="square" rtlCol="0">
            <a:sp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Ο κλάδος των χρηματοπιστωτικών υπηρεσιών αποτελείται από ένα ευρύ φάσμα φορέων, όπως:</a:t>
            </a:r>
          </a:p>
        </p:txBody>
      </p:sp>
      <p:sp>
        <p:nvSpPr>
          <p:cNvPr id="10" name="TextBox 9">
            <a:extLst>
              <a:ext uri="{FF2B5EF4-FFF2-40B4-BE49-F238E27FC236}">
                <a16:creationId xmlns:a16="http://schemas.microsoft.com/office/drawing/2014/main" id="{CEC724B7-50A8-DDD4-684F-2E6D9762E534}"/>
              </a:ext>
            </a:extLst>
          </p:cNvPr>
          <p:cNvSpPr txBox="1"/>
          <p:nvPr/>
        </p:nvSpPr>
        <p:spPr>
          <a:xfrm>
            <a:off x="31750" y="1496723"/>
            <a:ext cx="9080500" cy="347787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Τραπεζικά ιδρύματα </a:t>
            </a:r>
            <a:r>
              <a:rPr lang="en-US" dirty="0">
                <a:latin typeface="Calibri" panose="020F0502020204030204" pitchFamily="34" charset="0"/>
                <a:ea typeface="Calibri" panose="020F0502020204030204" pitchFamily="34" charset="0"/>
                <a:cs typeface="Times New Roman" panose="02020603050405020304" pitchFamily="18" charset="0"/>
              </a:rPr>
              <a:t>(λιανικές, εμπορικές και επενδυτικές τράπεζες)</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Επενδυτικές και χρηματοοικονομικές εταιρείες (</a:t>
            </a:r>
            <a:r>
              <a:rPr lang="en-US" dirty="0">
                <a:latin typeface="Calibri" panose="020F0502020204030204" pitchFamily="34" charset="0"/>
                <a:ea typeface="Calibri" panose="020F0502020204030204" pitchFamily="34" charset="0"/>
                <a:cs typeface="Times New Roman" panose="02020603050405020304" pitchFamily="18" charset="0"/>
              </a:rPr>
              <a:t>χρηματιστές, αμοιβαία κεφάλαια, εταιρίες, σύμβουλοι κ.λπ.). </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Φοροτεχνικοί και λογιστές</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Πιστωτικές και χρεωστικές εταιρείες </a:t>
            </a:r>
            <a:r>
              <a:rPr lang="en-US" dirty="0">
                <a:latin typeface="Calibri" panose="020F0502020204030204" pitchFamily="34" charset="0"/>
                <a:ea typeface="Calibri" panose="020F0502020204030204" pitchFamily="34" charset="0"/>
                <a:cs typeface="Times New Roman" panose="02020603050405020304" pitchFamily="18" charset="0"/>
              </a:rPr>
              <a:t>όπως η Visa, η MasterCard κ.λπ.</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Ασφαλιστικές εταιρείες και πράκτορες</a:t>
            </a:r>
          </a:p>
          <a:p>
            <a:pPr marL="285750" indent="-285750" algn="just">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Εταιρείες επεξεργασίας πληρωμών και fintech, </a:t>
            </a:r>
            <a:r>
              <a:rPr lang="en-US" sz="1800" dirty="0">
                <a:effectLst/>
                <a:latin typeface="Calibri" panose="020F0502020204030204" pitchFamily="34" charset="0"/>
                <a:ea typeface="Calibri" panose="020F0502020204030204" pitchFamily="34" charset="0"/>
                <a:cs typeface="Times New Roman" panose="02020603050405020304" pitchFamily="18" charset="0"/>
              </a:rPr>
              <a:t>όπως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PaylPal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Giropay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Sofort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Paysera</a:t>
            </a:r>
            <a:r>
              <a:rPr lang="en-US" sz="1800" dirty="0">
                <a:effectLst/>
                <a:latin typeface="Calibri" panose="020F0502020204030204" pitchFamily="34" charset="0"/>
                <a:ea typeface="Calibri" panose="020F0502020204030204" pitchFamily="34" charset="0"/>
                <a:cs typeface="Times New Roman" panose="02020603050405020304" pitchFamily="18" charset="0"/>
              </a:rPr>
              <a:t>, Klarna κ.λπ.</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Ρυθμιστικές αρχές </a:t>
            </a:r>
            <a:r>
              <a:rPr lang="en-US" dirty="0">
                <a:latin typeface="Calibri" panose="020F0502020204030204" pitchFamily="34" charset="0"/>
                <a:ea typeface="Calibri" panose="020F0502020204030204" pitchFamily="34" charset="0"/>
                <a:cs typeface="Times New Roman" panose="02020603050405020304" pitchFamily="18" charset="0"/>
              </a:rPr>
              <a:t>- διεθνείς και κρατικοί θεσμοί που ρυθμίζουν τον κλάδο των χρηματοπιστωτικών υπηρεσιών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000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2862322"/>
          </a:xfrm>
          <a:prstGeom prst="rect">
            <a:avLst/>
          </a:prstGeom>
          <a:noFill/>
        </p:spPr>
        <p:txBody>
          <a:bodyPr wrap="square" rtlCol="0">
            <a:spAutoFit/>
          </a:bodyPr>
          <a:lstStyle/>
          <a:p>
            <a:r>
              <a:rPr lang="el-GR" sz="3600" b="1" dirty="0"/>
              <a:t>ΚΕΦΑΛΑΙΟ</a:t>
            </a:r>
            <a:r>
              <a:rPr lang="en-US" sz="3600" b="1" dirty="0"/>
              <a:t> 2: </a:t>
            </a:r>
          </a:p>
          <a:p>
            <a:r>
              <a:rPr lang="en-GB" sz="3600" b="1" dirty="0"/>
              <a:t>Χρήση χρηματοπιστωτικών υπηρεσιών και προϊόντων</a:t>
            </a:r>
          </a:p>
        </p:txBody>
      </p:sp>
      <p:sp>
        <p:nvSpPr>
          <p:cNvPr id="5" name="TextBox 4">
            <a:extLst>
              <a:ext uri="{FF2B5EF4-FFF2-40B4-BE49-F238E27FC236}">
                <a16:creationId xmlns:a16="http://schemas.microsoft.com/office/drawing/2014/main" id="{63CC663A-5C39-D009-13E1-42C7E3AA561B}"/>
              </a:ext>
            </a:extLst>
          </p:cNvPr>
          <p:cNvSpPr txBox="1"/>
          <p:nvPr/>
        </p:nvSpPr>
        <p:spPr>
          <a:xfrm>
            <a:off x="5331942" y="1915298"/>
            <a:ext cx="3397156" cy="923330"/>
          </a:xfrm>
          <a:prstGeom prst="rect">
            <a:avLst/>
          </a:prstGeom>
          <a:noFill/>
        </p:spPr>
        <p:txBody>
          <a:bodyPr wrap="square">
            <a:spAutoFit/>
          </a:bodyPr>
          <a:lstStyle/>
          <a:p>
            <a:pPr algn="l"/>
            <a:r>
              <a:rPr lang="en-US" b="1" i="1" dirty="0">
                <a:solidFill>
                  <a:srgbClr val="3C3F44"/>
                </a:solidFill>
                <a:effectLst/>
                <a:latin typeface="-apple-system"/>
              </a:rPr>
              <a:t>"Ένας άνθρωπος που πληρώνει τους λογαριασμούς του στην ώρα τους ξεχνιέται σύντομα".</a:t>
            </a:r>
            <a:endParaRPr lang="en-US" b="0" i="0" dirty="0">
              <a:solidFill>
                <a:srgbClr val="3C3F44"/>
              </a:solidFill>
              <a:effectLst/>
              <a:latin typeface="-apple-system"/>
            </a:endParaRPr>
          </a:p>
          <a:p>
            <a:pPr algn="l"/>
            <a:r>
              <a:rPr lang="en-US" b="1" i="1" dirty="0">
                <a:solidFill>
                  <a:srgbClr val="3C3F44"/>
                </a:solidFill>
                <a:latin typeface="-apple-system"/>
              </a:rPr>
              <a:t>Όσκαρ Ουάιλντ</a:t>
            </a:r>
            <a:endParaRPr lang="en-US" b="0" i="0" dirty="0">
              <a:solidFill>
                <a:srgbClr val="3C3F44"/>
              </a:solidFill>
              <a:effectLst/>
              <a:latin typeface="-apple-system"/>
            </a:endParaRPr>
          </a:p>
        </p:txBody>
      </p:sp>
    </p:spTree>
    <p:extLst>
      <p:ext uri="{BB962C8B-B14F-4D97-AF65-F5344CB8AC3E}">
        <p14:creationId xmlns:p14="http://schemas.microsoft.com/office/powerpoint/2010/main" val="302244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745524" y="395000"/>
            <a:ext cx="8166100" cy="388696"/>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Κ</a:t>
            </a:r>
            <a:r>
              <a:rPr lang="el-GR" b="1" dirty="0">
                <a:latin typeface="Calibri" panose="020F0502020204030204" pitchFamily="34" charset="0"/>
                <a:ea typeface="Calibri" panose="020F0502020204030204" pitchFamily="34" charset="0"/>
                <a:cs typeface="Times New Roman" panose="02020603050405020304" pitchFamily="18" charset="0"/>
              </a:rPr>
              <a:t>Υ</a:t>
            </a:r>
            <a:r>
              <a:rPr lang="en-US" b="1" dirty="0">
                <a:latin typeface="Calibri" panose="020F0502020204030204" pitchFamily="34" charset="0"/>
                <a:ea typeface="Calibri" panose="020F0502020204030204" pitchFamily="34" charset="0"/>
                <a:cs typeface="Times New Roman" panose="02020603050405020304" pitchFamily="18" charset="0"/>
              </a:rPr>
              <a:t>ΡΙΕΣ ΥΠΗΡΕΣ</a:t>
            </a:r>
            <a:r>
              <a:rPr lang="el-GR" b="1" dirty="0">
                <a:latin typeface="Calibri" panose="020F0502020204030204" pitchFamily="34" charset="0"/>
                <a:ea typeface="Calibri" panose="020F0502020204030204" pitchFamily="34" charset="0"/>
                <a:cs typeface="Times New Roman" panose="02020603050405020304" pitchFamily="18" charset="0"/>
              </a:rPr>
              <a:t>Ι</a:t>
            </a:r>
            <a:r>
              <a:rPr lang="en-US" b="1" dirty="0">
                <a:latin typeface="Calibri" panose="020F0502020204030204" pitchFamily="34" charset="0"/>
                <a:ea typeface="Calibri" panose="020F0502020204030204" pitchFamily="34" charset="0"/>
                <a:cs typeface="Times New Roman" panose="02020603050405020304" pitchFamily="18" charset="0"/>
              </a:rPr>
              <a:t>ΕΣ ΠΟΥ ΠΡΟΣΦ</a:t>
            </a:r>
            <a:r>
              <a:rPr lang="el-GR" b="1" dirty="0">
                <a:latin typeface="Calibri" panose="020F0502020204030204" pitchFamily="34" charset="0"/>
                <a:ea typeface="Calibri" panose="020F0502020204030204" pitchFamily="34" charset="0"/>
                <a:cs typeface="Times New Roman" panose="02020603050405020304" pitchFamily="18" charset="0"/>
              </a:rPr>
              <a:t>Ε</a:t>
            </a:r>
            <a:r>
              <a:rPr lang="en-US" b="1" dirty="0">
                <a:latin typeface="Calibri" panose="020F0502020204030204" pitchFamily="34" charset="0"/>
                <a:ea typeface="Calibri" panose="020F0502020204030204" pitchFamily="34" charset="0"/>
                <a:cs typeface="Times New Roman" panose="02020603050405020304" pitchFamily="18" charset="0"/>
              </a:rPr>
              <a:t>ΡΕΙ Ο ΧΡΗΜΑΤΟΠΙΣΤΩΤΙΚ</a:t>
            </a:r>
            <a:r>
              <a:rPr lang="el-GR" b="1" dirty="0">
                <a:latin typeface="Calibri" panose="020F0502020204030204" pitchFamily="34" charset="0"/>
                <a:ea typeface="Calibri" panose="020F0502020204030204" pitchFamily="34" charset="0"/>
                <a:cs typeface="Times New Roman" panose="02020603050405020304" pitchFamily="18" charset="0"/>
              </a:rPr>
              <a:t>Ο</a:t>
            </a:r>
            <a:r>
              <a:rPr lang="en-US" b="1" dirty="0">
                <a:latin typeface="Calibri" panose="020F0502020204030204" pitchFamily="34" charset="0"/>
                <a:ea typeface="Calibri" panose="020F0502020204030204" pitchFamily="34" charset="0"/>
                <a:cs typeface="Times New Roman" panose="02020603050405020304" pitchFamily="18" charset="0"/>
              </a:rPr>
              <a:t>Σ ΚΛ</a:t>
            </a:r>
            <a:r>
              <a:rPr lang="el-GR" b="1" dirty="0">
                <a:latin typeface="Calibri" panose="020F0502020204030204" pitchFamily="34" charset="0"/>
                <a:ea typeface="Calibri" panose="020F0502020204030204" pitchFamily="34" charset="0"/>
                <a:cs typeface="Times New Roman" panose="02020603050405020304" pitchFamily="18" charset="0"/>
              </a:rPr>
              <a:t>Α</a:t>
            </a:r>
            <a:r>
              <a:rPr lang="en-US" b="1" dirty="0">
                <a:latin typeface="Calibri" panose="020F0502020204030204" pitchFamily="34" charset="0"/>
                <a:ea typeface="Calibri" panose="020F0502020204030204" pitchFamily="34" charset="0"/>
                <a:cs typeface="Times New Roman" panose="02020603050405020304" pitchFamily="18" charset="0"/>
              </a:rPr>
              <a:t>ΔΟΣ</a:t>
            </a:r>
          </a:p>
        </p:txBody>
      </p:sp>
      <p:sp>
        <p:nvSpPr>
          <p:cNvPr id="10" name="TextBox 9">
            <a:extLst>
              <a:ext uri="{FF2B5EF4-FFF2-40B4-BE49-F238E27FC236}">
                <a16:creationId xmlns:a16="http://schemas.microsoft.com/office/drawing/2014/main" id="{CEC724B7-50A8-DDD4-684F-2E6D9762E534}"/>
              </a:ext>
            </a:extLst>
          </p:cNvPr>
          <p:cNvSpPr txBox="1"/>
          <p:nvPr/>
        </p:nvSpPr>
        <p:spPr>
          <a:xfrm>
            <a:off x="2574" y="589348"/>
            <a:ext cx="9141426" cy="458587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Τραπεζικές υπηρεσίες - </a:t>
            </a:r>
            <a:r>
              <a:rPr lang="en-US" dirty="0">
                <a:latin typeface="Calibri" panose="020F0502020204030204" pitchFamily="34" charset="0"/>
                <a:ea typeface="Calibri" panose="020F0502020204030204" pitchFamily="34" charset="0"/>
                <a:cs typeface="Times New Roman" panose="02020603050405020304" pitchFamily="18" charset="0"/>
              </a:rPr>
              <a:t>λιανική, εμπορική και επενδυτική τραπεζική, συμπεριλαμβανομένων χρεωστικών και τρεχούμενων λογαριασμών, καταθέσεων, δανείων, ενυπόθηκων δανείων κ.λπ.)</a:t>
            </a:r>
          </a:p>
          <a:p>
            <a:pPr marL="285750" indent="-285750" algn="just">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Ασφαλιστικές υπηρεσίες </a:t>
            </a:r>
            <a:r>
              <a:rPr lang="en-US" dirty="0">
                <a:latin typeface="Calibri" panose="020F0502020204030204" pitchFamily="34" charset="0"/>
                <a:ea typeface="Calibri" panose="020F0502020204030204" pitchFamily="34" charset="0"/>
                <a:cs typeface="Times New Roman" panose="02020603050405020304" pitchFamily="18" charset="0"/>
              </a:rPr>
              <a:t>(π.χ. ασφάλιση ζωής, υγείας, περιουσίας κ.λπ.).</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Επενδυτικές υπηρεσίες </a:t>
            </a:r>
            <a:r>
              <a:rPr lang="en-US" dirty="0">
                <a:latin typeface="Calibri" panose="020F0502020204030204" pitchFamily="34" charset="0"/>
                <a:ea typeface="Calibri" panose="020F0502020204030204" pitchFamily="34" charset="0"/>
                <a:cs typeface="Times New Roman" panose="02020603050405020304" pitchFamily="18" charset="0"/>
              </a:rPr>
              <a:t>(δηλ. χρηματοοικονομικές συμβουλές και διαχείριση επενδύσεων για ιδιώτες, επιχειρήσεις και ιδρύματα).</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Υπηρεσίες πληρωμών </a:t>
            </a:r>
            <a:r>
              <a:rPr lang="en-US" dirty="0">
                <a:latin typeface="Calibri" panose="020F0502020204030204" pitchFamily="34" charset="0"/>
                <a:ea typeface="Calibri" panose="020F0502020204030204" pitchFamily="34" charset="0"/>
                <a:cs typeface="Times New Roman" panose="02020603050405020304" pitchFamily="18" charset="0"/>
              </a:rPr>
              <a:t>(π.χ. επεξεργασία καρτών, πληρωμές μέσω διαδικτύου και κινητών τηλεφώνων, πληρωμές peer-to-peer, ηλεκτρονικά πορτοφόλια, τραπεζικές μεταφορές κ.λπ.)</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Καταναλωτική χρηματοδότηση </a:t>
            </a:r>
            <a:r>
              <a:rPr lang="en-US" dirty="0">
                <a:latin typeface="Calibri" panose="020F0502020204030204" pitchFamily="34" charset="0"/>
                <a:ea typeface="Calibri" panose="020F0502020204030204" pitchFamily="34" charset="0"/>
                <a:cs typeface="Times New Roman" panose="02020603050405020304" pitchFamily="18" charset="0"/>
              </a:rPr>
              <a:t>(δηλ. προϊόντα καταναλωτικών δανείων, πιστωτικές κάρτες, δάνεια αυτοκινήτων κ.λπ.)</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Φορολογικές και λογιστικές υπηρεσίες </a:t>
            </a:r>
            <a:r>
              <a:rPr lang="en-US" dirty="0">
                <a:latin typeface="Calibri" panose="020F0502020204030204" pitchFamily="34" charset="0"/>
                <a:ea typeface="Calibri" panose="020F0502020204030204" pitchFamily="34" charset="0"/>
                <a:cs typeface="Times New Roman" panose="02020603050405020304" pitchFamily="18" charset="0"/>
              </a:rPr>
              <a:t>(π.χ. προετοιμασία φόρων, τακτικές λογιστικές υπηρεσίες που παρέχονται σε εταιρείες). </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Οικονομικές συμβουλευτικές υπηρεσίες </a:t>
            </a:r>
            <a:r>
              <a:rPr lang="en-US" dirty="0">
                <a:latin typeface="Calibri" panose="020F0502020204030204" pitchFamily="34" charset="0"/>
                <a:ea typeface="Calibri" panose="020F0502020204030204" pitchFamily="34" charset="0"/>
                <a:cs typeface="Times New Roman" panose="02020603050405020304" pitchFamily="18" charset="0"/>
              </a:rPr>
              <a:t>(π.χ. οικονομικός σχεδιασμός, λογιστική, φορολογία κ.λπ.)</a:t>
            </a:r>
          </a:p>
        </p:txBody>
      </p:sp>
    </p:spTree>
    <p:extLst>
      <p:ext uri="{BB962C8B-B14F-4D97-AF65-F5344CB8AC3E}">
        <p14:creationId xmlns:p14="http://schemas.microsoft.com/office/powerpoint/2010/main" val="307038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272971"/>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3731" y="793790"/>
            <a:ext cx="8166100" cy="421654"/>
          </a:xfrm>
          <a:prstGeom prst="rect">
            <a:avLst/>
          </a:prstGeom>
          <a:noFill/>
        </p:spPr>
        <p:txBody>
          <a:bodyPr wrap="square" rtlCol="0">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ΧΡΗΜΑΤ</a:t>
            </a:r>
            <a:r>
              <a:rPr lang="el-GR" sz="2000" b="1" dirty="0">
                <a:latin typeface="Calibri" panose="020F0502020204030204" pitchFamily="34" charset="0"/>
                <a:ea typeface="Calibri" panose="020F0502020204030204" pitchFamily="34" charset="0"/>
                <a:cs typeface="Times New Roman" panose="02020603050405020304" pitchFamily="18" charset="0"/>
              </a:rPr>
              <a:t>ΟΠΙΣΤΩΤΙΚΕΣ</a:t>
            </a:r>
            <a:r>
              <a:rPr lang="en-US" sz="2000" b="1" dirty="0">
                <a:latin typeface="Calibri" panose="020F0502020204030204" pitchFamily="34" charset="0"/>
                <a:ea typeface="Calibri" panose="020F0502020204030204" pitchFamily="34" charset="0"/>
                <a:cs typeface="Times New Roman" panose="02020603050405020304" pitchFamily="18" charset="0"/>
              </a:rPr>
              <a:t> ΥΠΗΡΕΣ</a:t>
            </a:r>
            <a:r>
              <a:rPr lang="el-GR" sz="2000" b="1" dirty="0">
                <a:latin typeface="Calibri" panose="020F0502020204030204" pitchFamily="34" charset="0"/>
                <a:ea typeface="Calibri" panose="020F0502020204030204" pitchFamily="34" charset="0"/>
                <a:cs typeface="Times New Roman" panose="02020603050405020304" pitchFamily="18" charset="0"/>
              </a:rPr>
              <a:t>Ι</a:t>
            </a:r>
            <a:r>
              <a:rPr lang="en-US" sz="2000" b="1" dirty="0">
                <a:latin typeface="Calibri" panose="020F0502020204030204" pitchFamily="34" charset="0"/>
                <a:ea typeface="Calibri" panose="020F0502020204030204" pitchFamily="34" charset="0"/>
                <a:cs typeface="Times New Roman" panose="02020603050405020304" pitchFamily="18" charset="0"/>
              </a:rPr>
              <a:t>ΕΣ</a:t>
            </a:r>
          </a:p>
        </p:txBody>
      </p:sp>
      <p:sp>
        <p:nvSpPr>
          <p:cNvPr id="10" name="TextBox 9">
            <a:extLst>
              <a:ext uri="{FF2B5EF4-FFF2-40B4-BE49-F238E27FC236}">
                <a16:creationId xmlns:a16="http://schemas.microsoft.com/office/drawing/2014/main" id="{CEC724B7-50A8-DDD4-684F-2E6D9762E534}"/>
              </a:ext>
            </a:extLst>
          </p:cNvPr>
          <p:cNvSpPr txBox="1"/>
          <p:nvPr/>
        </p:nvSpPr>
        <p:spPr>
          <a:xfrm>
            <a:off x="573731" y="1304966"/>
            <a:ext cx="7996537" cy="3170099"/>
          </a:xfrm>
          <a:prstGeom prst="rect">
            <a:avLst/>
          </a:prstGeom>
          <a:noFill/>
        </p:spPr>
        <p:txBody>
          <a:bodyPr wrap="square" rtlCol="0">
            <a:spAutoFit/>
          </a:bodyPr>
          <a:lstStyle/>
          <a:p>
            <a:pPr algn="just">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Υπάρχουν πολλοί τρόποι για να </a:t>
            </a:r>
            <a:r>
              <a:rPr lang="en-US" b="1" dirty="0" err="1">
                <a:latin typeface="Calibri" panose="020F0502020204030204" pitchFamily="34" charset="0"/>
                <a:ea typeface="Calibri" panose="020F0502020204030204" pitchFamily="34" charset="0"/>
                <a:cs typeface="Times New Roman" panose="02020603050405020304" pitchFamily="18" charset="0"/>
              </a:rPr>
              <a:t>κατηγοριοποιηθούν οι </a:t>
            </a:r>
            <a:r>
              <a:rPr lang="en-US" b="1" dirty="0">
                <a:latin typeface="Calibri" panose="020F0502020204030204" pitchFamily="34" charset="0"/>
                <a:ea typeface="Calibri" panose="020F0502020204030204" pitchFamily="34" charset="0"/>
                <a:cs typeface="Times New Roman" panose="02020603050405020304" pitchFamily="18" charset="0"/>
              </a:rPr>
              <a:t>χρηματοπιστωτικές υπηρεσίες. Ακολουθεί ένας από τους πιο συνηθισμένους:</a:t>
            </a:r>
          </a:p>
          <a:p>
            <a:pPr algn="just">
              <a:spcAft>
                <a:spcPts val="800"/>
              </a:spcAft>
            </a:pPr>
            <a:r>
              <a:rPr lang="en-US" b="1" dirty="0" err="1">
                <a:latin typeface="Calibri" panose="020F0502020204030204" pitchFamily="34" charset="0"/>
                <a:ea typeface="Calibri" panose="020F0502020204030204" pitchFamily="34" charset="0"/>
                <a:cs typeface="Times New Roman" panose="02020603050405020304" pitchFamily="18" charset="0"/>
              </a:rPr>
              <a:t>Προσω</a:t>
            </a:r>
            <a:r>
              <a:rPr lang="en-US" b="1" dirty="0">
                <a:latin typeface="Calibri" panose="020F0502020204030204" pitchFamily="34" charset="0"/>
                <a:ea typeface="Calibri" panose="020F0502020204030204" pitchFamily="34" charset="0"/>
                <a:cs typeface="Times New Roman" panose="02020603050405020304" pitchFamily="18" charset="0"/>
              </a:rPr>
              <a:t>πικές χρηματο</a:t>
            </a:r>
            <a:r>
              <a:rPr lang="el-GR" b="1" dirty="0">
                <a:latin typeface="Calibri" panose="020F0502020204030204" pitchFamily="34" charset="0"/>
                <a:ea typeface="Calibri" panose="020F0502020204030204" pitchFamily="34" charset="0"/>
                <a:cs typeface="Times New Roman" panose="02020603050405020304" pitchFamily="18" charset="0"/>
              </a:rPr>
              <a:t>πιστωτικές</a:t>
            </a:r>
            <a:r>
              <a:rPr lang="en-US" b="1" dirty="0">
                <a:latin typeface="Calibri" panose="020F0502020204030204" pitchFamily="34" charset="0"/>
                <a:ea typeface="Calibri" panose="020F0502020204030204" pitchFamily="34" charset="0"/>
                <a:cs typeface="Times New Roman" panose="02020603050405020304" pitchFamily="18" charset="0"/>
              </a:rPr>
              <a:t> υπηρεσίες: </a:t>
            </a:r>
            <a:r>
              <a:rPr lang="en-US" dirty="0">
                <a:latin typeface="Calibri" panose="020F0502020204030204" pitchFamily="34" charset="0"/>
                <a:ea typeface="Calibri" panose="020F0502020204030204" pitchFamily="34" charset="0"/>
                <a:cs typeface="Times New Roman" panose="02020603050405020304" pitchFamily="18" charset="0"/>
              </a:rPr>
              <a:t>Όπως αποταμιευτικοί και τρεχούμενοι λογαριασμοί, υποθήκες και προσωπικά δάνεια.</a:t>
            </a:r>
          </a:p>
          <a:p>
            <a:pPr algn="just">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Καταναλωτικές χρηματοπιστωτικές υπηρεσίες: </a:t>
            </a:r>
            <a:r>
              <a:rPr lang="en-US" dirty="0">
                <a:latin typeface="Calibri" panose="020F0502020204030204" pitchFamily="34" charset="0"/>
                <a:ea typeface="Calibri" panose="020F0502020204030204" pitchFamily="34" charset="0"/>
                <a:cs typeface="Times New Roman" panose="02020603050405020304" pitchFamily="18" charset="0"/>
              </a:rPr>
              <a:t>Οι υπηρεσίες αυτές αποσκοπούν στην κάλυψη των καθημερινών οικονομικών αναγκών των καταναλωτών, όπως οι πιστωτικές κάρτες και άλλες μορφές δανεισμού.</a:t>
            </a:r>
          </a:p>
          <a:p>
            <a:pPr algn="just">
              <a:spcAft>
                <a:spcPts val="800"/>
              </a:spcAft>
            </a:pPr>
            <a:r>
              <a:rPr lang="en-US" b="1" dirty="0" err="1">
                <a:latin typeface="Calibri" panose="020F0502020204030204" pitchFamily="34" charset="0"/>
                <a:ea typeface="Calibri" panose="020F0502020204030204" pitchFamily="34" charset="0"/>
                <a:cs typeface="Times New Roman" panose="02020603050405020304" pitchFamily="18" charset="0"/>
              </a:rPr>
              <a:t>Ετ</a:t>
            </a:r>
            <a:r>
              <a:rPr lang="en-US" b="1" dirty="0">
                <a:latin typeface="Calibri" panose="020F0502020204030204" pitchFamily="34" charset="0"/>
                <a:ea typeface="Calibri" panose="020F0502020204030204" pitchFamily="34" charset="0"/>
                <a:cs typeface="Times New Roman" panose="02020603050405020304" pitchFamily="18" charset="0"/>
              </a:rPr>
              <a:t>αιρικές χρηματο</a:t>
            </a:r>
            <a:r>
              <a:rPr lang="el-GR" b="1" dirty="0">
                <a:latin typeface="Calibri" panose="020F0502020204030204" pitchFamily="34" charset="0"/>
                <a:ea typeface="Calibri" panose="020F0502020204030204" pitchFamily="34" charset="0"/>
                <a:cs typeface="Times New Roman" panose="02020603050405020304" pitchFamily="18" charset="0"/>
              </a:rPr>
              <a:t>πιστωτικές </a:t>
            </a:r>
            <a:r>
              <a:rPr lang="en-US" b="1" dirty="0">
                <a:latin typeface="Calibri" panose="020F0502020204030204" pitchFamily="34" charset="0"/>
                <a:ea typeface="Calibri" panose="020F0502020204030204" pitchFamily="34" charset="0"/>
                <a:cs typeface="Times New Roman" panose="02020603050405020304" pitchFamily="18" charset="0"/>
              </a:rPr>
              <a:t>υπ</a:t>
            </a:r>
            <a:r>
              <a:rPr lang="en-US" b="1" dirty="0" err="1">
                <a:latin typeface="Calibri" panose="020F0502020204030204" pitchFamily="34" charset="0"/>
                <a:ea typeface="Calibri" panose="020F0502020204030204" pitchFamily="34" charset="0"/>
                <a:cs typeface="Times New Roman" panose="02020603050405020304" pitchFamily="18" charset="0"/>
              </a:rPr>
              <a:t>ηρεσίες</a:t>
            </a:r>
            <a:r>
              <a:rPr lang="en-US" dirty="0">
                <a:latin typeface="Calibri" panose="020F0502020204030204" pitchFamily="34" charset="0"/>
                <a:ea typeface="Calibri" panose="020F0502020204030204" pitchFamily="34" charset="0"/>
                <a:cs typeface="Times New Roman" panose="02020603050405020304" pitchFamily="18" charset="0"/>
              </a:rPr>
              <a:t>: περιλαμβάνουν επενδυτική τραπεζική, εταιρικό δανεισμό και άλλες χρηματοοικονομικές υπηρεσίες προσαρμοσμένες στις ανάγκες μεγαλύτερων οργανισμών.</a:t>
            </a:r>
          </a:p>
        </p:txBody>
      </p:sp>
    </p:spTree>
    <p:extLst>
      <p:ext uri="{BB962C8B-B14F-4D97-AF65-F5344CB8AC3E}">
        <p14:creationId xmlns:p14="http://schemas.microsoft.com/office/powerpoint/2010/main" val="402043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724897"/>
            <a:ext cx="8166100" cy="685059"/>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Ποια είναι η διαφορά μεταξύ μιας χρηματο</a:t>
            </a:r>
            <a:r>
              <a:rPr lang="el-GR" b="1" dirty="0">
                <a:latin typeface="Calibri" panose="020F0502020204030204" pitchFamily="34" charset="0"/>
                <a:ea typeface="Calibri" panose="020F0502020204030204" pitchFamily="34" charset="0"/>
                <a:cs typeface="Times New Roman" panose="02020603050405020304" pitchFamily="18" charset="0"/>
              </a:rPr>
              <a:t>πιστωτικής </a:t>
            </a:r>
            <a:r>
              <a:rPr lang="en-US" b="1" dirty="0">
                <a:latin typeface="Calibri" panose="020F0502020204030204" pitchFamily="34" charset="0"/>
                <a:ea typeface="Calibri" panose="020F0502020204030204" pitchFamily="34" charset="0"/>
                <a:cs typeface="Times New Roman" panose="02020603050405020304" pitchFamily="18" charset="0"/>
              </a:rPr>
              <a:t>υπ</a:t>
            </a:r>
            <a:r>
              <a:rPr lang="en-US" b="1" dirty="0" err="1">
                <a:latin typeface="Calibri" panose="020F0502020204030204" pitchFamily="34" charset="0"/>
                <a:ea typeface="Calibri" panose="020F0502020204030204" pitchFamily="34" charset="0"/>
                <a:cs typeface="Times New Roman" panose="02020603050405020304" pitchFamily="18" charset="0"/>
              </a:rPr>
              <a:t>ηρεσί</a:t>
            </a:r>
            <a:r>
              <a:rPr lang="en-US" b="1" dirty="0">
                <a:latin typeface="Calibri" panose="020F0502020204030204" pitchFamily="34" charset="0"/>
                <a:ea typeface="Calibri" panose="020F0502020204030204" pitchFamily="34" charset="0"/>
                <a:cs typeface="Times New Roman" panose="02020603050405020304" pitchFamily="18" charset="0"/>
              </a:rPr>
              <a:t>ας και ενός χρηματο</a:t>
            </a:r>
            <a:r>
              <a:rPr lang="el-GR" b="1" dirty="0">
                <a:latin typeface="Calibri" panose="020F0502020204030204" pitchFamily="34" charset="0"/>
                <a:ea typeface="Calibri" panose="020F0502020204030204" pitchFamily="34" charset="0"/>
                <a:cs typeface="Times New Roman" panose="02020603050405020304" pitchFamily="18" charset="0"/>
              </a:rPr>
              <a:t>πιστωτικού </a:t>
            </a:r>
            <a:r>
              <a:rPr lang="en-US" b="1" dirty="0">
                <a:latin typeface="Calibri" panose="020F0502020204030204" pitchFamily="34" charset="0"/>
                <a:ea typeface="Calibri" panose="020F0502020204030204" pitchFamily="34" charset="0"/>
                <a:cs typeface="Times New Roman" panose="02020603050405020304" pitchFamily="18" charset="0"/>
              </a:rPr>
              <a:t>π</a:t>
            </a:r>
            <a:r>
              <a:rPr lang="en-US" b="1" dirty="0" err="1">
                <a:latin typeface="Calibri" panose="020F0502020204030204" pitchFamily="34" charset="0"/>
                <a:ea typeface="Calibri" panose="020F0502020204030204" pitchFamily="34" charset="0"/>
                <a:cs typeface="Times New Roman" panose="02020603050405020304" pitchFamily="18" charset="0"/>
              </a:rPr>
              <a:t>ροϊόντος</a:t>
            </a:r>
            <a:r>
              <a:rPr lang="en-US"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CEC724B7-50A8-DDD4-684F-2E6D9762E534}"/>
              </a:ext>
            </a:extLst>
          </p:cNvPr>
          <p:cNvSpPr txBox="1"/>
          <p:nvPr/>
        </p:nvSpPr>
        <p:spPr>
          <a:xfrm>
            <a:off x="389924" y="1476052"/>
            <a:ext cx="7996537" cy="251350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Οι χρηματοπιστωτικές υπηρεσίες και τα χρηματοπιστωτικά προϊόντα είναι συναφείς, αλλά διακριτές έννοιες.</a:t>
            </a:r>
          </a:p>
          <a:p>
            <a:pPr marL="285750" indent="-285750" algn="just">
              <a:spcAft>
                <a:spcPts val="800"/>
              </a:spcAft>
              <a:buFont typeface="Arial" panose="020B0604020202020204" pitchFamily="34" charset="0"/>
              <a:buChar char="•"/>
            </a:pPr>
            <a:r>
              <a:rPr lang="en-US" b="1" dirty="0" err="1">
                <a:latin typeface="Calibri" panose="020F0502020204030204" pitchFamily="34" charset="0"/>
                <a:ea typeface="Calibri" panose="020F0502020204030204" pitchFamily="34" charset="0"/>
                <a:cs typeface="Times New Roman" panose="02020603050405020304" pitchFamily="18" charset="0"/>
              </a:rPr>
              <a:t>Οι</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err="1">
                <a:latin typeface="Calibri" panose="020F0502020204030204" pitchFamily="34" charset="0"/>
                <a:ea typeface="Calibri" panose="020F0502020204030204" pitchFamily="34" charset="0"/>
                <a:cs typeface="Times New Roman" panose="02020603050405020304" pitchFamily="18" charset="0"/>
              </a:rPr>
              <a:t>χρημ</a:t>
            </a:r>
            <a:r>
              <a:rPr lang="en-US" b="1" dirty="0">
                <a:latin typeface="Calibri" panose="020F0502020204030204" pitchFamily="34" charset="0"/>
                <a:ea typeface="Calibri" panose="020F0502020204030204" pitchFamily="34" charset="0"/>
                <a:cs typeface="Times New Roman" panose="02020603050405020304" pitchFamily="18" charset="0"/>
              </a:rPr>
              <a:t>ατο</a:t>
            </a:r>
            <a:r>
              <a:rPr lang="el-GR" b="1" dirty="0">
                <a:latin typeface="Calibri" panose="020F0502020204030204" pitchFamily="34" charset="0"/>
                <a:ea typeface="Calibri" panose="020F0502020204030204" pitchFamily="34" charset="0"/>
                <a:cs typeface="Times New Roman" panose="02020603050405020304" pitchFamily="18" charset="0"/>
              </a:rPr>
              <a:t>πιστωτικές </a:t>
            </a:r>
            <a:r>
              <a:rPr lang="en-US" b="1" dirty="0">
                <a:latin typeface="Calibri" panose="020F0502020204030204" pitchFamily="34" charset="0"/>
                <a:ea typeface="Calibri" panose="020F0502020204030204" pitchFamily="34" charset="0"/>
                <a:cs typeface="Times New Roman" panose="02020603050405020304" pitchFamily="18" charset="0"/>
              </a:rPr>
              <a:t>υπ</a:t>
            </a:r>
            <a:r>
              <a:rPr lang="en-US" b="1" dirty="0" err="1">
                <a:latin typeface="Calibri" panose="020F0502020204030204" pitchFamily="34" charset="0"/>
                <a:ea typeface="Calibri" panose="020F0502020204030204" pitchFamily="34" charset="0"/>
                <a:cs typeface="Times New Roman" panose="02020603050405020304" pitchFamily="18" charset="0"/>
              </a:rPr>
              <a:t>ηρεσίες</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αναφέρονται στις δραστηριότητες και τις διαδικασίες που βοηθούν τα άτομα και τους οργανισμούς να διαχειρίζονται τα χρήματά τους.</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Τα </a:t>
            </a:r>
            <a:r>
              <a:rPr lang="en-US" b="1" dirty="0" err="1">
                <a:latin typeface="Calibri" panose="020F0502020204030204" pitchFamily="34" charset="0"/>
                <a:ea typeface="Calibri" panose="020F0502020204030204" pitchFamily="34" charset="0"/>
                <a:cs typeface="Times New Roman" panose="02020603050405020304" pitchFamily="18" charset="0"/>
              </a:rPr>
              <a:t>χρημ</a:t>
            </a:r>
            <a:r>
              <a:rPr lang="en-US" b="1" dirty="0">
                <a:latin typeface="Calibri" panose="020F0502020204030204" pitchFamily="34" charset="0"/>
                <a:ea typeface="Calibri" panose="020F0502020204030204" pitchFamily="34" charset="0"/>
                <a:cs typeface="Times New Roman" panose="02020603050405020304" pitchFamily="18" charset="0"/>
              </a:rPr>
              <a:t>ατο</a:t>
            </a:r>
            <a:r>
              <a:rPr lang="el-GR" b="1" dirty="0">
                <a:latin typeface="Calibri" panose="020F0502020204030204" pitchFamily="34" charset="0"/>
                <a:ea typeface="Calibri" panose="020F0502020204030204" pitchFamily="34" charset="0"/>
                <a:cs typeface="Times New Roman" panose="02020603050405020304" pitchFamily="18" charset="0"/>
              </a:rPr>
              <a:t>πιστωτικά </a:t>
            </a:r>
            <a:r>
              <a:rPr lang="en-US" b="1" dirty="0">
                <a:latin typeface="Calibri" panose="020F0502020204030204" pitchFamily="34" charset="0"/>
                <a:ea typeface="Calibri" panose="020F0502020204030204" pitchFamily="34" charset="0"/>
                <a:cs typeface="Times New Roman" panose="02020603050405020304" pitchFamily="18" charset="0"/>
              </a:rPr>
              <a:t>π</a:t>
            </a:r>
            <a:r>
              <a:rPr lang="en-US" b="1" dirty="0" err="1">
                <a:latin typeface="Calibri" panose="020F0502020204030204" pitchFamily="34" charset="0"/>
                <a:ea typeface="Calibri" panose="020F0502020204030204" pitchFamily="34" charset="0"/>
                <a:cs typeface="Times New Roman" panose="02020603050405020304" pitchFamily="18" charset="0"/>
              </a:rPr>
              <a:t>ροϊόντ</a:t>
            </a:r>
            <a:r>
              <a:rPr lang="en-US" b="1" dirty="0">
                <a:latin typeface="Calibri" panose="020F0502020204030204" pitchFamily="34" charset="0"/>
                <a:ea typeface="Calibri" panose="020F0502020204030204" pitchFamily="34" charset="0"/>
                <a:cs typeface="Times New Roman" panose="02020603050405020304" pitchFamily="18" charset="0"/>
              </a:rPr>
              <a:t>α</a:t>
            </a:r>
            <a:r>
              <a:rPr lang="en-US" dirty="0">
                <a:latin typeface="Calibri" panose="020F0502020204030204" pitchFamily="34" charset="0"/>
                <a:ea typeface="Calibri" panose="020F0502020204030204" pitchFamily="34" charset="0"/>
                <a:cs typeface="Times New Roman" panose="02020603050405020304" pitchFamily="18" charset="0"/>
              </a:rPr>
              <a:t>, από την άλλη, αναφέρονται σε συγκεκριμένα προϊόντα ή επενδύσεις που μπορούν να αγοράσουν άτομα ή οργανισμοί προκειμένου να επιτύχουν τους χρηματοοικονομικούς τους στόχους.</a:t>
            </a:r>
          </a:p>
        </p:txBody>
      </p:sp>
      <p:pic>
        <p:nvPicPr>
          <p:cNvPr id="5" name="Picture 4">
            <a:extLst>
              <a:ext uri="{FF2B5EF4-FFF2-40B4-BE49-F238E27FC236}">
                <a16:creationId xmlns:a16="http://schemas.microsoft.com/office/drawing/2014/main" id="{381339CE-DA8E-31CC-B7A2-80307B5AC7A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38900" y="3977891"/>
            <a:ext cx="2057903" cy="1165609"/>
          </a:xfrm>
          <a:prstGeom prst="rect">
            <a:avLst/>
          </a:prstGeom>
        </p:spPr>
      </p:pic>
    </p:spTree>
    <p:extLst>
      <p:ext uri="{BB962C8B-B14F-4D97-AF65-F5344CB8AC3E}">
        <p14:creationId xmlns:p14="http://schemas.microsoft.com/office/powerpoint/2010/main" val="145229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88696"/>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Ι</a:t>
            </a:r>
            <a:r>
              <a:rPr lang="en-US" sz="1800" b="1" dirty="0">
                <a:effectLst/>
                <a:latin typeface="Calibri" panose="020F0502020204030204" pitchFamily="34" charset="0"/>
                <a:ea typeface="Calibri" panose="020F0502020204030204" pitchFamily="34" charset="0"/>
                <a:cs typeface="Times New Roman" panose="02020603050405020304" pitchFamily="18" charset="0"/>
              </a:rPr>
              <a:t>ΝΔΥΝΟΣ ΚΑΤ</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ΤΗ ΧΡ</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Η</a:t>
            </a:r>
            <a:r>
              <a:rPr lang="en-US" sz="1800" b="1" dirty="0">
                <a:effectLst/>
                <a:latin typeface="Calibri" panose="020F0502020204030204" pitchFamily="34" charset="0"/>
                <a:ea typeface="Calibri" panose="020F0502020204030204" pitchFamily="34" charset="0"/>
                <a:cs typeface="Times New Roman" panose="02020603050405020304" pitchFamily="18" charset="0"/>
              </a:rPr>
              <a:t>ΣΗ ΧΡΗΜΑΤΟΠΙΣΤΩΤΙΚ</a:t>
            </a:r>
            <a:r>
              <a:rPr lang="el-GR" b="1" dirty="0">
                <a:latin typeface="Calibri" panose="020F0502020204030204" pitchFamily="34" charset="0"/>
                <a:ea typeface="Calibri" panose="020F0502020204030204" pitchFamily="34" charset="0"/>
                <a:cs typeface="Times New Roman" panose="02020603050405020304" pitchFamily="18" charset="0"/>
              </a:rPr>
              <a:t>Ω</a:t>
            </a:r>
            <a:r>
              <a:rPr lang="en-US" sz="1800" b="1" dirty="0">
                <a:effectLst/>
                <a:latin typeface="Calibri" panose="020F0502020204030204" pitchFamily="34" charset="0"/>
                <a:ea typeface="Calibri" panose="020F0502020204030204" pitchFamily="34" charset="0"/>
                <a:cs typeface="Times New Roman" panose="02020603050405020304" pitchFamily="18" charset="0"/>
              </a:rPr>
              <a:t>Ν ΥΠΗΡΕΣΙ</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Ω</a:t>
            </a:r>
            <a:r>
              <a:rPr lang="en-US" sz="1800" b="1" dirty="0">
                <a:effectLst/>
                <a:latin typeface="Calibri" panose="020F0502020204030204" pitchFamily="34" charset="0"/>
                <a:ea typeface="Calibri" panose="020F0502020204030204" pitchFamily="34" charset="0"/>
                <a:cs typeface="Times New Roman" panose="02020603050405020304" pitchFamily="18" charset="0"/>
              </a:rPr>
              <a:t>Ν </a:t>
            </a:r>
          </a:p>
        </p:txBody>
      </p:sp>
      <p:sp>
        <p:nvSpPr>
          <p:cNvPr id="4" name="TextBox 3">
            <a:extLst>
              <a:ext uri="{FF2B5EF4-FFF2-40B4-BE49-F238E27FC236}">
                <a16:creationId xmlns:a16="http://schemas.microsoft.com/office/drawing/2014/main" id="{88A18317-8D3D-3F90-2424-BA0BCA240D2E}"/>
              </a:ext>
            </a:extLst>
          </p:cNvPr>
          <p:cNvSpPr txBox="1"/>
          <p:nvPr/>
        </p:nvSpPr>
        <p:spPr>
          <a:xfrm>
            <a:off x="668981" y="1555869"/>
            <a:ext cx="7996537" cy="264687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Απάτες και απάτες</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Κυβερνοασφάλεια και προστασία της ιδιωτικής ζωής των δεδομένων</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Κίνδυνος επιτοκίου</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Λειτουργικός κίνδυνος</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Κίνδυνοι αγοράς</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Κίνδυνοι ρευστότητας</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Άλλα, π.χ. πολιτικά, ρυθμιστικά, νομικά κ.λπ.</a:t>
            </a:r>
          </a:p>
        </p:txBody>
      </p:sp>
    </p:spTree>
    <p:extLst>
      <p:ext uri="{BB962C8B-B14F-4D97-AF65-F5344CB8AC3E}">
        <p14:creationId xmlns:p14="http://schemas.microsoft.com/office/powerpoint/2010/main" val="310655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622297" y="847232"/>
            <a:ext cx="8166100" cy="388696"/>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ΟΦ</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a:t>
            </a:r>
            <a:r>
              <a:rPr lang="en-US" sz="1800" b="1" dirty="0">
                <a:effectLst/>
                <a:latin typeface="Calibri" panose="020F0502020204030204" pitchFamily="34" charset="0"/>
                <a:ea typeface="Calibri" panose="020F0502020204030204" pitchFamily="34" charset="0"/>
                <a:cs typeface="Times New Roman" panose="02020603050405020304" pitchFamily="18" charset="0"/>
              </a:rPr>
              <a:t>ΛΗ </a:t>
            </a:r>
            <a:r>
              <a:rPr lang="en-US" b="1" dirty="0">
                <a:latin typeface="Calibri" panose="020F0502020204030204" pitchFamily="34" charset="0"/>
                <a:ea typeface="Calibri" panose="020F0502020204030204" pitchFamily="34" charset="0"/>
                <a:cs typeface="Times New Roman" panose="02020603050405020304" pitchFamily="18" charset="0"/>
              </a:rPr>
              <a:t>ΑΠ</a:t>
            </a:r>
            <a:r>
              <a:rPr lang="el-GR" b="1" dirty="0">
                <a:latin typeface="Calibri" panose="020F0502020204030204" pitchFamily="34" charset="0"/>
                <a:ea typeface="Calibri" panose="020F0502020204030204" pitchFamily="34" charset="0"/>
                <a:cs typeface="Times New Roman" panose="02020603050405020304" pitchFamily="18" charset="0"/>
              </a:rPr>
              <a:t>Ο </a:t>
            </a:r>
            <a:r>
              <a:rPr lang="en-US" b="1" dirty="0">
                <a:latin typeface="Calibri" panose="020F0502020204030204" pitchFamily="34" charset="0"/>
                <a:ea typeface="Calibri" panose="020F0502020204030204" pitchFamily="34" charset="0"/>
                <a:cs typeface="Times New Roman" panose="02020603050405020304" pitchFamily="18" charset="0"/>
              </a:rPr>
              <a:t>ΤΗ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ΧΡ</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Η</a:t>
            </a:r>
            <a:r>
              <a:rPr lang="en-US" sz="1800" b="1" dirty="0">
                <a:effectLst/>
                <a:latin typeface="Calibri" panose="020F0502020204030204" pitchFamily="34" charset="0"/>
                <a:ea typeface="Calibri" panose="020F0502020204030204" pitchFamily="34" charset="0"/>
                <a:cs typeface="Times New Roman" panose="02020603050405020304" pitchFamily="18" charset="0"/>
              </a:rPr>
              <a:t>ΣΗ ΧΡΗΜΑΤΟΠΙΣΤΩΤΙΚ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Ω</a:t>
            </a:r>
            <a:r>
              <a:rPr lang="en-US" sz="1800" b="1" dirty="0">
                <a:effectLst/>
                <a:latin typeface="Calibri" panose="020F0502020204030204" pitchFamily="34" charset="0"/>
                <a:ea typeface="Calibri" panose="020F0502020204030204" pitchFamily="34" charset="0"/>
                <a:cs typeface="Times New Roman" panose="02020603050405020304" pitchFamily="18" charset="0"/>
              </a:rPr>
              <a:t>Ν ΥΠΗΡΕΣΙ</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Ω</a:t>
            </a:r>
            <a:r>
              <a:rPr lang="en-US" sz="1800" b="1" dirty="0">
                <a:effectLst/>
                <a:latin typeface="Calibri" panose="020F0502020204030204" pitchFamily="34" charset="0"/>
                <a:ea typeface="Calibri" panose="020F0502020204030204" pitchFamily="34" charset="0"/>
                <a:cs typeface="Times New Roman" panose="02020603050405020304" pitchFamily="18" charset="0"/>
              </a:rPr>
              <a:t>Ν </a:t>
            </a:r>
          </a:p>
        </p:txBody>
      </p:sp>
      <p:sp>
        <p:nvSpPr>
          <p:cNvPr id="4" name="TextBox 3">
            <a:extLst>
              <a:ext uri="{FF2B5EF4-FFF2-40B4-BE49-F238E27FC236}">
                <a16:creationId xmlns:a16="http://schemas.microsoft.com/office/drawing/2014/main" id="{88A18317-8D3D-3F90-2424-BA0BCA240D2E}"/>
              </a:ext>
            </a:extLst>
          </p:cNvPr>
          <p:cNvSpPr txBox="1"/>
          <p:nvPr/>
        </p:nvSpPr>
        <p:spPr>
          <a:xfrm>
            <a:off x="175739" y="1235928"/>
            <a:ext cx="8792521" cy="3621504"/>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400" b="1" dirty="0">
                <a:latin typeface="Calibri" panose="020F0502020204030204" pitchFamily="34" charset="0"/>
                <a:ea typeface="Calibri" panose="020F0502020204030204" pitchFamily="34" charset="0"/>
                <a:cs typeface="Times New Roman" panose="02020603050405020304" pitchFamily="18" charset="0"/>
              </a:rPr>
              <a:t>Π</a:t>
            </a:r>
            <a:r>
              <a:rPr lang="en-US" sz="1400" b="1" dirty="0" err="1">
                <a:latin typeface="Calibri" panose="020F0502020204030204" pitchFamily="34" charset="0"/>
                <a:ea typeface="Calibri" panose="020F0502020204030204" pitchFamily="34" charset="0"/>
                <a:cs typeface="Times New Roman" panose="02020603050405020304" pitchFamily="18" charset="0"/>
              </a:rPr>
              <a:t>ρόσ</a:t>
            </a:r>
            <a:r>
              <a:rPr lang="en-US" sz="1400" b="1" dirty="0">
                <a:latin typeface="Calibri" panose="020F0502020204030204" pitchFamily="34" charset="0"/>
                <a:ea typeface="Calibri" panose="020F0502020204030204" pitchFamily="34" charset="0"/>
                <a:cs typeface="Times New Roman" panose="02020603050405020304" pitchFamily="18" charset="0"/>
              </a:rPr>
              <a:t>βαση </a:t>
            </a:r>
            <a:r>
              <a:rPr lang="en-US" sz="1400" dirty="0">
                <a:latin typeface="Calibri" panose="020F0502020204030204" pitchFamily="34" charset="0"/>
                <a:ea typeface="Calibri" panose="020F0502020204030204" pitchFamily="34" charset="0"/>
                <a:cs typeface="Times New Roman" panose="02020603050405020304" pitchFamily="18" charset="0"/>
              </a:rPr>
              <a:t>σε χρηματοπιστωτικές υπηρεσίες και προϊόντα που είναι διαθέσιμα 24 ώρες το 24ωρο και προσαρμόζονται στις ανάγκες κάθε χρήστη. </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Βελτίωση της οικονομικής διαχείρισης </a:t>
            </a:r>
            <a:r>
              <a:rPr lang="en-US" sz="1400" dirty="0">
                <a:latin typeface="Calibri" panose="020F0502020204030204" pitchFamily="34" charset="0"/>
                <a:ea typeface="Calibri" panose="020F0502020204030204" pitchFamily="34" charset="0"/>
                <a:cs typeface="Times New Roman" panose="02020603050405020304" pitchFamily="18" charset="0"/>
              </a:rPr>
              <a:t>για ιδιώτες και επιχειρήσεις, βοηθώντας τους να διαχειρίζονται καλύτερα τα οικονομικά τους, να έχουν πρόσβαση σε κεφάλαια και να λαμβάνουν πιο τεκμηριωμένες </a:t>
            </a:r>
            <a:r>
              <a:rPr lang="en-US" sz="1400" dirty="0" err="1">
                <a:latin typeface="Calibri" panose="020F0502020204030204" pitchFamily="34" charset="0"/>
                <a:ea typeface="Calibri" panose="020F0502020204030204" pitchFamily="34" charset="0"/>
                <a:cs typeface="Times New Roman" panose="02020603050405020304" pitchFamily="18" charset="0"/>
              </a:rPr>
              <a:t>αποφάσεις</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Πρόσβαση σε κεφάλαια </a:t>
            </a:r>
            <a:r>
              <a:rPr lang="en-US" sz="1400" dirty="0">
                <a:latin typeface="Calibri" panose="020F0502020204030204" pitchFamily="34" charset="0"/>
                <a:ea typeface="Calibri" panose="020F0502020204030204" pitchFamily="34" charset="0"/>
                <a:cs typeface="Times New Roman" panose="02020603050405020304" pitchFamily="18" charset="0"/>
              </a:rPr>
              <a:t>- παροχή σε ιδιώτες και επιχειρήσεις (π.χ. νεοσύστατες επιχειρήσεις, μικρές επιχειρήσεις, αυτοαπασχολούμενοι) πρόσβασης σε πιστώσεις, επιτρέποντάς τους να χρηματοδοτήσουν μεγάλες αγορές ή επενδύσεις που διαφορετικά μπορεί να μην ήταν δυνατές.</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Πρόσβαση στην εμπειρογνωμοσύνη </a:t>
            </a:r>
            <a:r>
              <a:rPr lang="en-US" sz="1400" dirty="0">
                <a:latin typeface="Calibri" panose="020F0502020204030204" pitchFamily="34" charset="0"/>
                <a:ea typeface="Calibri" panose="020F0502020204030204" pitchFamily="34" charset="0"/>
                <a:cs typeface="Times New Roman" panose="02020603050405020304" pitchFamily="18" charset="0"/>
              </a:rPr>
              <a:t>- σήμερα υπάρχει βελτιωμένη πρόσβαση σε επαγγελματική εμπειρογνωμοσύνη και συμβουλές που μπορούν να βοηθήσουν στην καλύτερη διαχείριση των προσωπικών και εταιρικών οικονομικών για την επίτευξη των οικονομικών στόχων. </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Διευκόλυνση του εμπορίου και προώθηση των αγορών </a:t>
            </a:r>
            <a:r>
              <a:rPr lang="en-US" sz="1400" dirty="0">
                <a:latin typeface="Calibri" panose="020F0502020204030204" pitchFamily="34" charset="0"/>
                <a:ea typeface="Calibri" panose="020F0502020204030204" pitchFamily="34" charset="0"/>
                <a:cs typeface="Times New Roman" panose="02020603050405020304" pitchFamily="18" charset="0"/>
              </a:rPr>
              <a:t>με τη δυνατότητα ηλεκτρονικού εμπορίου και συναλλαγών μεταξύ ιδιωτών και επιχειρήσεων. </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Διευκόλυνση της πρόσβασης των νέων στην εκπαίδευση, συμβάλλοντας στη διαχείριση του κόστους και στην ομαλή πληρωμή των πληρωμών που σχετίζονται με την εκπαίδευση. </a:t>
            </a:r>
          </a:p>
        </p:txBody>
      </p:sp>
    </p:spTree>
    <p:extLst>
      <p:ext uri="{BB962C8B-B14F-4D97-AF65-F5344CB8AC3E}">
        <p14:creationId xmlns:p14="http://schemas.microsoft.com/office/powerpoint/2010/main" val="72195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812798" y="928197"/>
            <a:ext cx="8166100" cy="388696"/>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ΣΥΜΒΟΥΛ</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a:t>
            </a:r>
            <a:r>
              <a:rPr lang="en-US" sz="1800" b="1" dirty="0">
                <a:effectLst/>
                <a:latin typeface="Calibri" panose="020F0502020204030204" pitchFamily="34" charset="0"/>
                <a:ea typeface="Calibri" panose="020F0502020204030204" pitchFamily="34" charset="0"/>
                <a:cs typeface="Times New Roman" panose="02020603050405020304" pitchFamily="18" charset="0"/>
              </a:rPr>
              <a:t>Σ ΚΑΤ</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ΤΗ ΧΡ</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Η</a:t>
            </a:r>
            <a:r>
              <a:rPr lang="en-US" sz="1800" b="1" dirty="0">
                <a:effectLst/>
                <a:latin typeface="Calibri" panose="020F0502020204030204" pitchFamily="34" charset="0"/>
                <a:ea typeface="Calibri" panose="020F0502020204030204" pitchFamily="34" charset="0"/>
                <a:cs typeface="Times New Roman" panose="02020603050405020304" pitchFamily="18" charset="0"/>
              </a:rPr>
              <a:t>ΣΗ ΧΡΗΜΑΤΟΠΙΣΤΩΤΙΚ</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Ω</a:t>
            </a:r>
            <a:r>
              <a:rPr lang="en-US" sz="1800" b="1" dirty="0">
                <a:effectLst/>
                <a:latin typeface="Calibri" panose="020F0502020204030204" pitchFamily="34" charset="0"/>
                <a:ea typeface="Calibri" panose="020F0502020204030204" pitchFamily="34" charset="0"/>
                <a:cs typeface="Times New Roman" panose="02020603050405020304" pitchFamily="18" charset="0"/>
              </a:rPr>
              <a:t>Ν ΥΠΗΡΕΣΙ</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Ω</a:t>
            </a:r>
            <a:r>
              <a:rPr lang="en-US" sz="1800" b="1" dirty="0">
                <a:effectLst/>
                <a:latin typeface="Calibri" panose="020F0502020204030204" pitchFamily="34" charset="0"/>
                <a:ea typeface="Calibri" panose="020F0502020204030204" pitchFamily="34" charset="0"/>
                <a:cs typeface="Times New Roman" panose="02020603050405020304" pitchFamily="18" charset="0"/>
              </a:rPr>
              <a:t>Ν</a:t>
            </a:r>
          </a:p>
        </p:txBody>
      </p:sp>
      <p:sp>
        <p:nvSpPr>
          <p:cNvPr id="4" name="TextBox 3">
            <a:extLst>
              <a:ext uri="{FF2B5EF4-FFF2-40B4-BE49-F238E27FC236}">
                <a16:creationId xmlns:a16="http://schemas.microsoft.com/office/drawing/2014/main" id="{88A18317-8D3D-3F90-2424-BA0BCA240D2E}"/>
              </a:ext>
            </a:extLst>
          </p:cNvPr>
          <p:cNvSpPr txBox="1"/>
          <p:nvPr/>
        </p:nvSpPr>
        <p:spPr>
          <a:xfrm>
            <a:off x="232890" y="1275816"/>
            <a:ext cx="8746008" cy="3908762"/>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Να είστε προσεκτικοί </a:t>
            </a:r>
            <a:r>
              <a:rPr lang="en-US" sz="1600" dirty="0">
                <a:latin typeface="Calibri" panose="020F0502020204030204" pitchFamily="34" charset="0"/>
                <a:ea typeface="Calibri" panose="020F0502020204030204" pitchFamily="34" charset="0"/>
                <a:cs typeface="Times New Roman" panose="02020603050405020304" pitchFamily="18" charset="0"/>
              </a:rPr>
              <a:t>σε ανεπιθύμητα μηνύματα ηλεκτρονικού ταχυδρομείου, τηλεφωνήματα ή επιστολές που ζητούν προσωπικές ή οικονομικές πληροφορίες.</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Προσοχή στα τέλη υπερανάληψης!</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Να διαβάζετε πάντα τις συμβάσεις </a:t>
            </a:r>
            <a:r>
              <a:rPr lang="en-US" sz="1600" dirty="0">
                <a:latin typeface="Calibri" panose="020F0502020204030204" pitchFamily="34" charset="0"/>
                <a:ea typeface="Calibri" panose="020F0502020204030204" pitchFamily="34" charset="0"/>
                <a:cs typeface="Times New Roman" panose="02020603050405020304" pitchFamily="18" charset="0"/>
              </a:rPr>
              <a:t>που υπογράφετε με τα χρηματοπιστωτικά ιδρύματα και να προσέχετε για κρυφές χρεώσεις. </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Να είστε προσεκτικοί με τα πιστωτικά προϊόντα υψηλού επιτοκίου</a:t>
            </a:r>
            <a:r>
              <a:rPr lang="en-US" sz="1600" dirty="0">
                <a:latin typeface="Calibri" panose="020F0502020204030204" pitchFamily="34" charset="0"/>
                <a:ea typeface="Calibri" panose="020F0502020204030204" pitchFamily="34" charset="0"/>
                <a:cs typeface="Times New Roman" panose="02020603050405020304" pitchFamily="18" charset="0"/>
              </a:rPr>
              <a:t>, δηλαδή τις πιστωτικές κάρτες, τα καταναλωτικά δάνεια, τις γρήγορες πιστώσεις κ.λπ. </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Να είστε προσεκτικοί για την ασφάλεια στο διαδίκτυο και να προστατεύετε τις προσωπικές σας πληροφορίες. </a:t>
            </a:r>
          </a:p>
          <a:p>
            <a:pPr marL="285750" indent="-285750" algn="just">
              <a:spcAft>
                <a:spcPts val="800"/>
              </a:spcAft>
              <a:buFont typeface="Arial" panose="020B0604020202020204" pitchFamily="34" charset="0"/>
              <a:buChar char="•"/>
            </a:pPr>
            <a:r>
              <a:rPr lang="el-GR" sz="1600" b="1" dirty="0">
                <a:latin typeface="Calibri" panose="020F0502020204030204" pitchFamily="34" charset="0"/>
                <a:ea typeface="Calibri" panose="020F0502020204030204" pitchFamily="34" charset="0"/>
                <a:cs typeface="Times New Roman" panose="02020603050405020304" pitchFamily="18" charset="0"/>
              </a:rPr>
              <a:t>Κ</a:t>
            </a:r>
            <a:r>
              <a:rPr lang="en-US" sz="1600" b="1" dirty="0">
                <a:latin typeface="Calibri" panose="020F0502020204030204" pitchFamily="34" charset="0"/>
                <a:ea typeface="Calibri" panose="020F0502020204030204" pitchFamily="34" charset="0"/>
                <a:cs typeface="Times New Roman" panose="02020603050405020304" pitchFamily="18" charset="0"/>
              </a:rPr>
              <a:t>α</a:t>
            </a:r>
            <a:r>
              <a:rPr lang="en-US" sz="1600" b="1" dirty="0" err="1">
                <a:latin typeface="Calibri" panose="020F0502020204030204" pitchFamily="34" charset="0"/>
                <a:ea typeface="Calibri" panose="020F0502020204030204" pitchFamily="34" charset="0"/>
                <a:cs typeface="Times New Roman" panose="02020603050405020304" pitchFamily="18" charset="0"/>
              </a:rPr>
              <a:t>λό</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l-GR" sz="1600" b="1" dirty="0">
                <a:latin typeface="Calibri" panose="020F0502020204030204" pitchFamily="34" charset="0"/>
                <a:ea typeface="Calibri" panose="020F0502020204030204" pitchFamily="34" charset="0"/>
                <a:cs typeface="Times New Roman" panose="02020603050405020304" pitchFamily="18" charset="0"/>
              </a:rPr>
              <a:t>θα ήταν </a:t>
            </a:r>
            <a:r>
              <a:rPr lang="en-US" sz="1600" b="1" dirty="0">
                <a:latin typeface="Calibri" panose="020F0502020204030204" pitchFamily="34" charset="0"/>
                <a:ea typeface="Calibri" panose="020F0502020204030204" pitchFamily="34" charset="0"/>
                <a:cs typeface="Times New Roman" panose="02020603050405020304" pitchFamily="18" charset="0"/>
              </a:rPr>
              <a:t>να συμβουλεύεστε έναν έμπειρο χρηματοοικονομικό σύμβουλο </a:t>
            </a:r>
            <a:r>
              <a:rPr lang="en-US" sz="1600" dirty="0">
                <a:latin typeface="Calibri" panose="020F0502020204030204" pitchFamily="34" charset="0"/>
                <a:ea typeface="Calibri" panose="020F0502020204030204" pitchFamily="34" charset="0"/>
                <a:cs typeface="Times New Roman" panose="02020603050405020304" pitchFamily="18" charset="0"/>
              </a:rPr>
              <a:t>προτού πάρετε την απόφαση να χρησιμοποιήσετε μια χρηματο</a:t>
            </a:r>
            <a:r>
              <a:rPr lang="el-GR" sz="1600" dirty="0">
                <a:latin typeface="Calibri" panose="020F0502020204030204" pitchFamily="34" charset="0"/>
                <a:ea typeface="Calibri" panose="020F0502020204030204" pitchFamily="34" charset="0"/>
                <a:cs typeface="Times New Roman" panose="02020603050405020304" pitchFamily="18" charset="0"/>
              </a:rPr>
              <a:t>πιστωτική </a:t>
            </a:r>
            <a:r>
              <a:rPr lang="en-US" sz="1600" dirty="0">
                <a:latin typeface="Calibri" panose="020F0502020204030204" pitchFamily="34" charset="0"/>
                <a:ea typeface="Calibri" panose="020F0502020204030204" pitchFamily="34" charset="0"/>
                <a:cs typeface="Times New Roman" panose="02020603050405020304" pitchFamily="18" charset="0"/>
              </a:rPr>
              <a:t>υπ</a:t>
            </a:r>
            <a:r>
              <a:rPr lang="en-US" sz="1600" dirty="0" err="1">
                <a:latin typeface="Calibri" panose="020F0502020204030204" pitchFamily="34" charset="0"/>
                <a:ea typeface="Calibri" panose="020F0502020204030204" pitchFamily="34" charset="0"/>
                <a:cs typeface="Times New Roman" panose="02020603050405020304" pitchFamily="18" charset="0"/>
              </a:rPr>
              <a:t>ηρεσί</a:t>
            </a:r>
            <a:r>
              <a:rPr lang="en-US" sz="1600" dirty="0">
                <a:latin typeface="Calibri" panose="020F0502020204030204" pitchFamily="34" charset="0"/>
                <a:ea typeface="Calibri" panose="020F0502020204030204" pitchFamily="34" charset="0"/>
                <a:cs typeface="Times New Roman" panose="02020603050405020304" pitchFamily="18" charset="0"/>
              </a:rPr>
              <a:t>α ή ένα προϊόν, ιδίως αυτά που σχετίζονται με το χρέος. </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Βεβαιωθείτε ότι έχετε κατανοήσει τους κινδύνους</a:t>
            </a:r>
            <a:r>
              <a:rPr lang="el-GR"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π</a:t>
            </a:r>
            <a:r>
              <a:rPr lang="en-US" sz="1600" b="1" dirty="0" err="1">
                <a:latin typeface="Calibri" panose="020F0502020204030204" pitchFamily="34" charset="0"/>
                <a:ea typeface="Calibri" panose="020F0502020204030204" pitchFamily="34" charset="0"/>
                <a:cs typeface="Times New Roman" panose="02020603050405020304" pitchFamily="18" charset="0"/>
              </a:rPr>
              <a:t>ριν</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l-GR" sz="1600" b="1" dirty="0">
                <a:latin typeface="Calibri" panose="020F0502020204030204" pitchFamily="34" charset="0"/>
                <a:ea typeface="Calibri" panose="020F0502020204030204" pitchFamily="34" charset="0"/>
                <a:cs typeface="Times New Roman" panose="02020603050405020304" pitchFamily="18" charset="0"/>
              </a:rPr>
              <a:t>προχωρήσετε σε μία επένδυση</a:t>
            </a:r>
            <a:r>
              <a:rPr lang="en-US" sz="16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0074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2862322"/>
          </a:xfrm>
          <a:prstGeom prst="rect">
            <a:avLst/>
          </a:prstGeom>
          <a:noFill/>
        </p:spPr>
        <p:txBody>
          <a:bodyPr wrap="square" rtlCol="0">
            <a:spAutoFit/>
          </a:bodyPr>
          <a:lstStyle/>
          <a:p>
            <a:r>
              <a:rPr lang="el-GR" sz="3600" b="1" dirty="0" err="1"/>
              <a:t>Κεφάλιο</a:t>
            </a:r>
            <a:r>
              <a:rPr lang="en-US" sz="3600" b="1" dirty="0"/>
              <a:t> 3: </a:t>
            </a:r>
          </a:p>
          <a:p>
            <a:r>
              <a:rPr lang="en-US" sz="3600" b="1" dirty="0"/>
              <a:t>Το μέλλον του κλάδου των χρηματοπιστωτικών υπηρεσιών </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5146589" y="1556087"/>
            <a:ext cx="3397156" cy="2031325"/>
          </a:xfrm>
          <a:prstGeom prst="rect">
            <a:avLst/>
          </a:prstGeom>
          <a:noFill/>
        </p:spPr>
        <p:txBody>
          <a:bodyPr wrap="square">
            <a:spAutoFit/>
          </a:bodyPr>
          <a:lstStyle/>
          <a:p>
            <a:pPr algn="l"/>
            <a:r>
              <a:rPr lang="en-US" i="1" dirty="0">
                <a:solidFill>
                  <a:srgbClr val="3C3F44"/>
                </a:solidFill>
                <a:effectLst/>
                <a:latin typeface="-apple-system"/>
              </a:rPr>
              <a:t>"Το μέλλον του χρήματος έχει τις ρίζες του στην αύξηση της πρόσβασης στο σύστημα χρηματοπιστωτικών υπηρεσιών για περισσότερους ανθρώπους - και κάτω από αυτό βρίσκεται το ιερό δισκοπότηρο που είναι τα δεδομένα".</a:t>
            </a:r>
            <a:endParaRPr lang="en-US" i="0" dirty="0">
              <a:solidFill>
                <a:srgbClr val="3C3F44"/>
              </a:solidFill>
              <a:effectLst/>
              <a:latin typeface="-apple-system"/>
            </a:endParaRPr>
          </a:p>
          <a:p>
            <a:pPr algn="l"/>
            <a:r>
              <a:rPr lang="en-US" b="1" i="1" dirty="0">
                <a:solidFill>
                  <a:srgbClr val="3C3F44"/>
                </a:solidFill>
                <a:latin typeface="-apple-system"/>
              </a:rPr>
              <a:t>Kelly Fryer, εκτελεστική διευθύντρια του FinTech Sandbox</a:t>
            </a:r>
            <a:endParaRPr lang="en-US" b="0" i="0" dirty="0">
              <a:solidFill>
                <a:srgbClr val="3C3F44"/>
              </a:solidFill>
              <a:effectLst/>
              <a:latin typeface="-apple-system"/>
            </a:endParaRPr>
          </a:p>
        </p:txBody>
      </p:sp>
    </p:spTree>
    <p:extLst>
      <p:ext uri="{BB962C8B-B14F-4D97-AF65-F5344CB8AC3E}">
        <p14:creationId xmlns:p14="http://schemas.microsoft.com/office/powerpoint/2010/main" val="322904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679"/>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80961" y="1548976"/>
            <a:ext cx="4850163" cy="1754326"/>
          </a:xfrm>
          <a:prstGeom prst="rect">
            <a:avLst/>
          </a:prstGeom>
          <a:noFill/>
        </p:spPr>
        <p:txBody>
          <a:bodyPr wrap="square" rtlCol="0">
            <a:spAutoFit/>
          </a:bodyPr>
          <a:lstStyle/>
          <a:p>
            <a:r>
              <a:rPr lang="en-US" sz="3600" b="1" dirty="0"/>
              <a:t>ΕΝΟΤΗΤΑ </a:t>
            </a:r>
            <a:r>
              <a:rPr lang="bg-BG" sz="3600" b="1" dirty="0"/>
              <a:t>3: </a:t>
            </a:r>
          </a:p>
          <a:p>
            <a:r>
              <a:rPr lang="en-GB" sz="3600" dirty="0"/>
              <a:t>ΧΡΗΜΑΤΟ</a:t>
            </a:r>
            <a:r>
              <a:rPr lang="el-GR" sz="3600" dirty="0"/>
              <a:t>ΠΙΣΤΩΤΙΚΕΣ</a:t>
            </a:r>
            <a:r>
              <a:rPr lang="en-GB" sz="3600" dirty="0"/>
              <a:t> ΥΠΗΡΕΣ</a:t>
            </a:r>
            <a:r>
              <a:rPr lang="el-GR" sz="3600" dirty="0"/>
              <a:t>Ι</a:t>
            </a:r>
            <a:r>
              <a:rPr lang="en-GB" sz="3600" dirty="0"/>
              <a:t>ΕΣ</a:t>
            </a:r>
          </a:p>
        </p:txBody>
      </p:sp>
      <p:pic>
        <p:nvPicPr>
          <p:cNvPr id="6" name="Picture 5" descr="Text, letter&#10;&#10;Description automatically generated">
            <a:extLst>
              <a:ext uri="{FF2B5EF4-FFF2-40B4-BE49-F238E27FC236}">
                <a16:creationId xmlns:a16="http://schemas.microsoft.com/office/drawing/2014/main" id="{B29CA984-4340-1145-AB6C-C35853ECE5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22662" y="1383956"/>
            <a:ext cx="3603163" cy="29069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6220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8610"/>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52883" y="577360"/>
            <a:ext cx="8166100" cy="421654"/>
          </a:xfrm>
          <a:prstGeom prst="rect">
            <a:avLst/>
          </a:prstGeom>
          <a:noFill/>
        </p:spPr>
        <p:txBody>
          <a:bodyPr wrap="square" rtlCol="0">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ΨΗΦΙΑΚ</a:t>
            </a:r>
            <a:r>
              <a:rPr lang="el-GR" sz="2000" b="1" dirty="0">
                <a:latin typeface="Calibri" panose="020F0502020204030204" pitchFamily="34" charset="0"/>
                <a:ea typeface="Calibri" panose="020F0502020204030204" pitchFamily="34" charset="0"/>
                <a:cs typeface="Times New Roman" panose="02020603050405020304" pitchFamily="18" charset="0"/>
              </a:rPr>
              <a:t>Ε</a:t>
            </a:r>
            <a:r>
              <a:rPr lang="en-US" sz="2000" b="1" dirty="0">
                <a:latin typeface="Calibri" panose="020F0502020204030204" pitchFamily="34" charset="0"/>
                <a:ea typeface="Calibri" panose="020F0502020204030204" pitchFamily="34" charset="0"/>
                <a:cs typeface="Times New Roman" panose="02020603050405020304" pitchFamily="18" charset="0"/>
              </a:rPr>
              <a:t>Σ ΠΛΗΡΩΜ</a:t>
            </a:r>
            <a:r>
              <a:rPr lang="el-GR" sz="2000" b="1" dirty="0">
                <a:latin typeface="Calibri" panose="020F0502020204030204" pitchFamily="34" charset="0"/>
                <a:ea typeface="Calibri" panose="020F0502020204030204" pitchFamily="34" charset="0"/>
                <a:cs typeface="Times New Roman" panose="02020603050405020304" pitchFamily="18" charset="0"/>
              </a:rPr>
              <a:t>Ε</a:t>
            </a:r>
            <a:r>
              <a:rPr lang="en-US" sz="2000" b="1" dirty="0">
                <a:latin typeface="Calibri" panose="020F0502020204030204" pitchFamily="34" charset="0"/>
                <a:ea typeface="Calibri" panose="020F0502020204030204" pitchFamily="34" charset="0"/>
                <a:cs typeface="Times New Roman" panose="02020603050405020304" pitchFamily="18" charset="0"/>
              </a:rPr>
              <a:t>Σ ΚΑΙ ΥΠΗΡΕΣ</a:t>
            </a:r>
            <a:r>
              <a:rPr lang="el-GR" sz="2000" b="1" dirty="0">
                <a:latin typeface="Calibri" panose="020F0502020204030204" pitchFamily="34" charset="0"/>
                <a:ea typeface="Calibri" panose="020F0502020204030204" pitchFamily="34" charset="0"/>
                <a:cs typeface="Times New Roman" panose="02020603050405020304" pitchFamily="18" charset="0"/>
              </a:rPr>
              <a:t>Ι</a:t>
            </a:r>
            <a:r>
              <a:rPr lang="en-US" sz="2000" b="1" dirty="0">
                <a:latin typeface="Calibri" panose="020F0502020204030204" pitchFamily="34" charset="0"/>
                <a:ea typeface="Calibri" panose="020F0502020204030204" pitchFamily="34" charset="0"/>
                <a:cs typeface="Times New Roman" panose="02020603050405020304" pitchFamily="18" charset="0"/>
              </a:rPr>
              <a:t>ΕΣ ΜΕΤΑΦΟΡ</a:t>
            </a:r>
            <a:r>
              <a:rPr lang="el-GR" sz="2000" b="1" dirty="0">
                <a:latin typeface="Calibri" panose="020F0502020204030204" pitchFamily="34" charset="0"/>
                <a:ea typeface="Calibri" panose="020F0502020204030204" pitchFamily="34" charset="0"/>
                <a:cs typeface="Times New Roman" panose="02020603050405020304" pitchFamily="18" charset="0"/>
              </a:rPr>
              <a:t>Α</a:t>
            </a:r>
            <a:r>
              <a:rPr lang="en-US" sz="2000" b="1" dirty="0">
                <a:latin typeface="Calibri" panose="020F0502020204030204" pitchFamily="34" charset="0"/>
                <a:ea typeface="Calibri" panose="020F0502020204030204" pitchFamily="34" charset="0"/>
                <a:cs typeface="Times New Roman" panose="02020603050405020304" pitchFamily="18" charset="0"/>
              </a:rPr>
              <a:t>Σ ΧΡΗΜ</a:t>
            </a:r>
            <a:r>
              <a:rPr lang="el-GR" sz="2000" b="1" dirty="0">
                <a:latin typeface="Calibri" panose="020F0502020204030204" pitchFamily="34" charset="0"/>
                <a:ea typeface="Calibri" panose="020F0502020204030204" pitchFamily="34" charset="0"/>
                <a:cs typeface="Times New Roman" panose="02020603050405020304" pitchFamily="18" charset="0"/>
              </a:rPr>
              <a:t>Α</a:t>
            </a:r>
            <a:r>
              <a:rPr lang="en-US" sz="2000" b="1" dirty="0">
                <a:latin typeface="Calibri" panose="020F0502020204030204" pitchFamily="34" charset="0"/>
                <a:ea typeface="Calibri" panose="020F0502020204030204" pitchFamily="34" charset="0"/>
                <a:cs typeface="Times New Roman" panose="02020603050405020304" pitchFamily="18" charset="0"/>
              </a:rPr>
              <a:t>ΤΩΝ</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63AD46-400B-5956-8655-FE477B2FF648}"/>
              </a:ext>
            </a:extLst>
          </p:cNvPr>
          <p:cNvSpPr txBox="1"/>
          <p:nvPr/>
        </p:nvSpPr>
        <p:spPr>
          <a:xfrm>
            <a:off x="787976" y="1129970"/>
            <a:ext cx="7996537" cy="282128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Ψηφιακά πορτοφόλια όπως </a:t>
            </a:r>
            <a:r>
              <a:rPr lang="en-US" dirty="0" err="1">
                <a:latin typeface="Calibri" panose="020F0502020204030204" pitchFamily="34" charset="0"/>
                <a:ea typeface="Calibri" panose="020F0502020204030204" pitchFamily="34" charset="0"/>
                <a:cs typeface="Times New Roman" panose="02020603050405020304" pitchFamily="18" charset="0"/>
              </a:rPr>
              <a:t>Dwolla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GooglePlay</a:t>
            </a:r>
            <a:r>
              <a:rPr lang="en-US" dirty="0">
                <a:latin typeface="Calibri" panose="020F0502020204030204" pitchFamily="34" charset="0"/>
                <a:ea typeface="Calibri" panose="020F0502020204030204" pitchFamily="34" charset="0"/>
                <a:cs typeface="Times New Roman" panose="02020603050405020304" pitchFamily="18" charset="0"/>
              </a:rPr>
              <a:t>, PayPal, Zell κ.λπ. </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Εφαρμογές πληρωμών P2P </a:t>
            </a:r>
            <a:r>
              <a:rPr lang="en-US" dirty="0">
                <a:latin typeface="Calibri" panose="020F0502020204030204" pitchFamily="34" charset="0"/>
                <a:ea typeface="Calibri" panose="020F0502020204030204" pitchFamily="34" charset="0"/>
                <a:cs typeface="Times New Roman" panose="02020603050405020304" pitchFamily="18" charset="0"/>
              </a:rPr>
              <a:t>(Venmo, Zelle, Revo</a:t>
            </a:r>
            <a:r>
              <a:rPr lang="el-GR" dirty="0" err="1">
                <a:latin typeface="Calibri" panose="020F0502020204030204" pitchFamily="34" charset="0"/>
                <a:ea typeface="Calibri" panose="020F0502020204030204" pitchFamily="34" charset="0"/>
                <a:cs typeface="Times New Roman" panose="02020603050405020304" pitchFamily="18" charset="0"/>
              </a:rPr>
              <a:t>lu</a:t>
            </a:r>
            <a:r>
              <a:rPr lang="en-US" dirty="0">
                <a:latin typeface="Calibri" panose="020F0502020204030204" pitchFamily="34" charset="0"/>
                <a:ea typeface="Calibri" panose="020F0502020204030204" pitchFamily="34" charset="0"/>
                <a:cs typeface="Times New Roman" panose="02020603050405020304" pitchFamily="18" charset="0"/>
              </a:rPr>
              <a:t>t, </a:t>
            </a:r>
            <a:r>
              <a:rPr lang="en-US" dirty="0" err="1">
                <a:latin typeface="Calibri" panose="020F0502020204030204" pitchFamily="34" charset="0"/>
                <a:ea typeface="Calibri" panose="020F0502020204030204" pitchFamily="34" charset="0"/>
                <a:cs typeface="Times New Roman" panose="02020603050405020304" pitchFamily="18" charset="0"/>
              </a:rPr>
              <a:t>Paysera</a:t>
            </a:r>
            <a:r>
              <a:rPr lang="en-US" dirty="0">
                <a:latin typeface="Calibri" panose="020F0502020204030204" pitchFamily="34" charset="0"/>
                <a:ea typeface="Calibri" panose="020F0502020204030204" pitchFamily="34" charset="0"/>
                <a:cs typeface="Times New Roman" panose="02020603050405020304" pitchFamily="18" charset="0"/>
              </a:rPr>
              <a:t> κ.λπ.).</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Τραπεζικές εφαρμογές για κινητά </a:t>
            </a:r>
            <a:r>
              <a:rPr lang="en-US" dirty="0">
                <a:latin typeface="Calibri" panose="020F0502020204030204" pitchFamily="34" charset="0"/>
                <a:ea typeface="Calibri" panose="020F0502020204030204" pitchFamily="34" charset="0"/>
                <a:cs typeface="Times New Roman" panose="02020603050405020304" pitchFamily="18" charset="0"/>
              </a:rPr>
              <a:t>(προσφέρονται από τις παραδοσιακές τράπεζες).</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Συστήματα ηλεκτρονικών πληρωμών </a:t>
            </a:r>
            <a:r>
              <a:rPr lang="en-US" dirty="0">
                <a:latin typeface="Calibri" panose="020F0502020204030204" pitchFamily="34" charset="0"/>
                <a:ea typeface="Calibri" panose="020F0502020204030204" pitchFamily="34" charset="0"/>
                <a:cs typeface="Times New Roman" panose="02020603050405020304" pitchFamily="18" charset="0"/>
              </a:rPr>
              <a:t>(π.χ. Skrill, Stripe, PayPal κ.λπ.).</a:t>
            </a:r>
          </a:p>
          <a:p>
            <a:pPr marL="285750" indent="-285750" algn="just">
              <a:spcAft>
                <a:spcPts val="800"/>
              </a:spcAft>
              <a:buFont typeface="Arial" panose="020B0604020202020204" pitchFamily="34" charset="0"/>
              <a:buChar char="•"/>
            </a:pPr>
            <a:r>
              <a:rPr lang="en-US" b="1" dirty="0" err="1">
                <a:latin typeface="Calibri" panose="020F0502020204030204" pitchFamily="34" charset="0"/>
                <a:ea typeface="Calibri" panose="020F0502020204030204" pitchFamily="34" charset="0"/>
                <a:cs typeface="Times New Roman" panose="02020603050405020304" pitchFamily="18" charset="0"/>
              </a:rPr>
              <a:t>Πλατφόρμες </a:t>
            </a:r>
            <a:r>
              <a:rPr lang="en-US" b="1" dirty="0">
                <a:latin typeface="Calibri" panose="020F0502020204030204" pitchFamily="34" charset="0"/>
                <a:ea typeface="Calibri" panose="020F0502020204030204" pitchFamily="34" charset="0"/>
                <a:cs typeface="Times New Roman" panose="02020603050405020304" pitchFamily="18" charset="0"/>
              </a:rPr>
              <a:t>ανταλλαγής κρυπτονομισμάτων </a:t>
            </a:r>
            <a:r>
              <a:rPr lang="en-US" dirty="0">
                <a:latin typeface="Calibri" panose="020F0502020204030204" pitchFamily="34" charset="0"/>
                <a:ea typeface="Calibri" panose="020F0502020204030204" pitchFamily="34" charset="0"/>
                <a:cs typeface="Times New Roman" panose="02020603050405020304" pitchFamily="18" charset="0"/>
              </a:rPr>
              <a:t>(π.χ. </a:t>
            </a:r>
            <a:r>
              <a:rPr lang="en-US" dirty="0" err="1">
                <a:latin typeface="Calibri" panose="020F0502020204030204" pitchFamily="34" charset="0"/>
                <a:ea typeface="Calibri" panose="020F0502020204030204" pitchFamily="34" charset="0"/>
                <a:cs typeface="Times New Roman" panose="02020603050405020304" pitchFamily="18" charset="0"/>
              </a:rPr>
              <a:t>Nexo</a:t>
            </a:r>
            <a:r>
              <a:rPr lang="en-US" dirty="0">
                <a:latin typeface="Calibri" panose="020F0502020204030204" pitchFamily="34" charset="0"/>
                <a:ea typeface="Calibri" panose="020F0502020204030204" pitchFamily="34" charset="0"/>
                <a:cs typeface="Times New Roman" panose="02020603050405020304" pitchFamily="18" charset="0"/>
              </a:rPr>
              <a:t>, Kraken, Coinbase, </a:t>
            </a:r>
            <a:r>
              <a:rPr lang="en-US" dirty="0" err="1">
                <a:latin typeface="Calibri" panose="020F0502020204030204" pitchFamily="34" charset="0"/>
                <a:ea typeface="Calibri" panose="020F0502020204030204" pitchFamily="34" charset="0"/>
                <a:cs typeface="Times New Roman" panose="02020603050405020304" pitchFamily="18" charset="0"/>
              </a:rPr>
              <a:t>Bitstamp </a:t>
            </a:r>
            <a:r>
              <a:rPr lang="en-US" dirty="0">
                <a:latin typeface="Calibri" panose="020F0502020204030204" pitchFamily="34" charset="0"/>
                <a:ea typeface="Calibri" panose="020F0502020204030204" pitchFamily="34" charset="0"/>
                <a:cs typeface="Times New Roman" panose="02020603050405020304" pitchFamily="18" charset="0"/>
              </a:rPr>
              <a:t>κ.λπ.).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Ψηφιακές υπηρεσίες εμβασμάτων </a:t>
            </a:r>
            <a:r>
              <a:rPr lang="en-US" dirty="0">
                <a:latin typeface="Calibri" panose="020F0502020204030204" pitchFamily="34" charset="0"/>
                <a:ea typeface="Calibri" panose="020F0502020204030204" pitchFamily="34" charset="0"/>
                <a:cs typeface="Times New Roman" panose="02020603050405020304" pitchFamily="18" charset="0"/>
              </a:rPr>
              <a:t>(TransferWise, </a:t>
            </a:r>
            <a:r>
              <a:rPr lang="en-US" dirty="0" err="1">
                <a:latin typeface="Calibri" panose="020F0502020204030204" pitchFamily="34" charset="0"/>
                <a:ea typeface="Calibri" panose="020F0502020204030204" pitchFamily="34" charset="0"/>
                <a:cs typeface="Times New Roman" panose="02020603050405020304" pitchFamily="18" charset="0"/>
              </a:rPr>
              <a:t>Xoom </a:t>
            </a:r>
            <a:r>
              <a:rPr lang="en-US" dirty="0">
                <a:latin typeface="Calibri" panose="020F0502020204030204" pitchFamily="34" charset="0"/>
                <a:ea typeface="Calibri" panose="020F0502020204030204" pitchFamily="34" charset="0"/>
                <a:cs typeface="Times New Roman" panose="02020603050405020304" pitchFamily="18" charset="0"/>
              </a:rPr>
              <a:t>και </a:t>
            </a:r>
            <a:r>
              <a:rPr lang="en-US" dirty="0" err="1">
                <a:latin typeface="Calibri" panose="020F0502020204030204" pitchFamily="34" charset="0"/>
                <a:ea typeface="Calibri" panose="020F0502020204030204" pitchFamily="34" charset="0"/>
                <a:cs typeface="Times New Roman" panose="02020603050405020304" pitchFamily="18" charset="0"/>
              </a:rPr>
              <a:t>WorldRemit</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2BB3FC76-0EBC-6C60-36CB-A799728F2AF1}"/>
              </a:ext>
            </a:extLst>
          </p:cNvPr>
          <p:cNvSpPr txBox="1"/>
          <p:nvPr/>
        </p:nvSpPr>
        <p:spPr>
          <a:xfrm>
            <a:off x="488950" y="4044888"/>
            <a:ext cx="8166100" cy="532903"/>
          </a:xfrm>
          <a:prstGeom prst="rect">
            <a:avLst/>
          </a:prstGeom>
          <a:noFill/>
        </p:spPr>
        <p:txBody>
          <a:bodyPr wrap="square" rtlCol="0">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Τι χρησιμοποιείτε;</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07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73731" y="1036890"/>
            <a:ext cx="8166100" cy="388696"/>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ΨΗΦΙΑΚ</a:t>
            </a:r>
            <a:r>
              <a:rPr lang="el-GR" b="1" dirty="0">
                <a:latin typeface="Calibri" panose="020F0502020204030204" pitchFamily="34" charset="0"/>
                <a:ea typeface="Calibri" panose="020F0502020204030204" pitchFamily="34" charset="0"/>
                <a:cs typeface="Times New Roman" panose="02020603050405020304" pitchFamily="18" charset="0"/>
              </a:rPr>
              <a:t>Α</a:t>
            </a:r>
            <a:r>
              <a:rPr lang="en-US" b="1" dirty="0">
                <a:latin typeface="Calibri" panose="020F0502020204030204" pitchFamily="34" charset="0"/>
                <a:ea typeface="Calibri" panose="020F0502020204030204" pitchFamily="34" charset="0"/>
                <a:cs typeface="Times New Roman" panose="02020603050405020304" pitchFamily="18" charset="0"/>
              </a:rPr>
              <a:t> ΕΡΓΑΛΕ</a:t>
            </a:r>
            <a:r>
              <a:rPr lang="el-GR" b="1" dirty="0">
                <a:latin typeface="Calibri" panose="020F0502020204030204" pitchFamily="34" charset="0"/>
                <a:ea typeface="Calibri" panose="020F0502020204030204" pitchFamily="34" charset="0"/>
                <a:cs typeface="Times New Roman" panose="02020603050405020304" pitchFamily="18" charset="0"/>
              </a:rPr>
              <a:t>Ι</a:t>
            </a:r>
            <a:r>
              <a:rPr lang="en-US" b="1" dirty="0">
                <a:latin typeface="Calibri" panose="020F0502020204030204" pitchFamily="34" charset="0"/>
                <a:ea typeface="Calibri" panose="020F0502020204030204" pitchFamily="34" charset="0"/>
                <a:cs typeface="Times New Roman" panose="02020603050405020304" pitchFamily="18" charset="0"/>
              </a:rPr>
              <a:t>Α ΓΙΑ </a:t>
            </a:r>
            <a:r>
              <a:rPr lang="el-GR" b="1" dirty="0">
                <a:latin typeface="Calibri" panose="020F0502020204030204" pitchFamily="34" charset="0"/>
                <a:ea typeface="Calibri" panose="020F0502020204030204" pitchFamily="34" charset="0"/>
                <a:cs typeface="Times New Roman" panose="02020603050405020304" pitchFamily="18" charset="0"/>
              </a:rPr>
              <a:t>Η</a:t>
            </a:r>
            <a:r>
              <a:rPr lang="en-US" b="1" dirty="0">
                <a:latin typeface="Calibri" panose="020F0502020204030204" pitchFamily="34" charset="0"/>
                <a:ea typeface="Calibri" panose="020F0502020204030204" pitchFamily="34" charset="0"/>
                <a:cs typeface="Times New Roman" panose="02020603050405020304" pitchFamily="18" charset="0"/>
              </a:rPr>
              <a:t> ΟΙΚΟΝΟΜΙΚ</a:t>
            </a:r>
            <a:r>
              <a:rPr lang="el-GR" b="1" dirty="0">
                <a:latin typeface="Calibri" panose="020F0502020204030204" pitchFamily="34" charset="0"/>
                <a:ea typeface="Calibri" panose="020F0502020204030204" pitchFamily="34" charset="0"/>
                <a:cs typeface="Times New Roman" panose="02020603050405020304" pitchFamily="18" charset="0"/>
              </a:rPr>
              <a:t>Η</a:t>
            </a:r>
            <a:r>
              <a:rPr lang="en-US" b="1" dirty="0">
                <a:latin typeface="Calibri" panose="020F0502020204030204" pitchFamily="34" charset="0"/>
                <a:ea typeface="Calibri" panose="020F0502020204030204" pitchFamily="34" charset="0"/>
                <a:cs typeface="Times New Roman" panose="02020603050405020304" pitchFamily="18" charset="0"/>
              </a:rPr>
              <a:t> ΔΙΑΧΕ</a:t>
            </a:r>
            <a:r>
              <a:rPr lang="el-GR" b="1" dirty="0">
                <a:latin typeface="Calibri" panose="020F0502020204030204" pitchFamily="34" charset="0"/>
                <a:ea typeface="Calibri" panose="020F0502020204030204" pitchFamily="34" charset="0"/>
                <a:cs typeface="Times New Roman" panose="02020603050405020304" pitchFamily="18" charset="0"/>
              </a:rPr>
              <a:t>Ι</a:t>
            </a:r>
            <a:r>
              <a:rPr lang="en-US" b="1" dirty="0">
                <a:latin typeface="Calibri" panose="020F0502020204030204" pitchFamily="34" charset="0"/>
                <a:ea typeface="Calibri" panose="020F0502020204030204" pitchFamily="34" charset="0"/>
                <a:cs typeface="Times New Roman" panose="02020603050405020304" pitchFamily="18" charset="0"/>
              </a:rPr>
              <a:t>ΡΙΣΗ</a:t>
            </a:r>
            <a:r>
              <a:rPr lang="el-GR" b="1" dirty="0">
                <a:latin typeface="Calibri" panose="020F0502020204030204" pitchFamily="34" charset="0"/>
                <a:ea typeface="Calibri" panose="020F0502020204030204" pitchFamily="34" charset="0"/>
                <a:cs typeface="Times New Roman" panose="02020603050405020304" pitchFamily="18" charset="0"/>
              </a:rPr>
              <a:t> ΤΟΥ ΑΤΟΜΟΥ</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96537" y="1487437"/>
            <a:ext cx="8898173" cy="339580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Το Mint </a:t>
            </a:r>
            <a:r>
              <a:rPr lang="en-US" sz="1600" dirty="0">
                <a:latin typeface="Calibri" panose="020F0502020204030204" pitchFamily="34" charset="0"/>
                <a:ea typeface="Calibri" panose="020F0502020204030204" pitchFamily="34" charset="0"/>
                <a:cs typeface="Times New Roman" panose="02020603050405020304" pitchFamily="18" charset="0"/>
              </a:rPr>
              <a:t>είναι ένα πλήρες εργαλείο διαχείρισης προσωπικών οικονομικών που επιτρέπει στους χρήστες να παρακολουθούν τις δαπάνες, τον προϋπολογισμό και τις επενδύσεις τους σε ένα μέρος.  Παρακολουθήστε </a:t>
            </a:r>
            <a:r>
              <a:rPr lang="en-US" sz="1600" b="1" dirty="0">
                <a:latin typeface="Calibri" panose="020F0502020204030204" pitchFamily="34" charset="0"/>
                <a:ea typeface="Calibri" panose="020F0502020204030204" pitchFamily="34" charset="0"/>
                <a:cs typeface="Times New Roman" panose="02020603050405020304" pitchFamily="18" charset="0"/>
                <a:hlinkClick r:id="rId4"/>
              </a:rPr>
              <a:t>αυτό το βίντεο </a:t>
            </a:r>
            <a:r>
              <a:rPr lang="en-US" sz="1600" dirty="0">
                <a:latin typeface="Calibri" panose="020F0502020204030204" pitchFamily="34" charset="0"/>
                <a:ea typeface="Calibri" panose="020F0502020204030204" pitchFamily="34" charset="0"/>
                <a:cs typeface="Times New Roman" panose="02020603050405020304" pitchFamily="18" charset="0"/>
              </a:rPr>
              <a:t>για να δείτε μερικά από τα χαρακτηριστικά του Mint. </a:t>
            </a:r>
          </a:p>
          <a:p>
            <a:pPr marL="285750" indent="-285750" algn="just">
              <a:spcAft>
                <a:spcPts val="8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Το You Need A Budget (YNAB) </a:t>
            </a:r>
            <a:r>
              <a:rPr lang="en-US" sz="1600" dirty="0">
                <a:latin typeface="Calibri" panose="020F0502020204030204" pitchFamily="34" charset="0"/>
                <a:ea typeface="Calibri" panose="020F0502020204030204" pitchFamily="34" charset="0"/>
                <a:cs typeface="Times New Roman" panose="02020603050405020304" pitchFamily="18" charset="0"/>
              </a:rPr>
              <a:t>είναι μια δωρεάν και μια αβίαστη αποταμίευση με μια φιλική, ευέλικτη μέθοδο για τη διαχείριση των οικονομικών σας. Το σλόγκαν τους είναι "</a:t>
            </a:r>
            <a:r>
              <a:rPr lang="en-US" sz="1600" b="0" i="0" dirty="0">
                <a:solidFill>
                  <a:srgbClr val="244564"/>
                </a:solidFill>
                <a:effectLst/>
                <a:latin typeface="Gilroy Heavy"/>
              </a:rPr>
              <a:t>Τα χρήματα δεν χρειάζεται να είναι ακατάστατα". Ακολουθεί ένα </a:t>
            </a:r>
            <a:r>
              <a:rPr lang="en-US" sz="1600" b="1" i="0" dirty="0">
                <a:solidFill>
                  <a:srgbClr val="244564"/>
                </a:solidFill>
                <a:effectLst/>
                <a:latin typeface="Gilroy Heavy"/>
                <a:hlinkClick r:id="rId5"/>
              </a:rPr>
              <a:t>βίντεο </a:t>
            </a:r>
            <a:r>
              <a:rPr lang="en-US" sz="1600" b="0" i="0" dirty="0">
                <a:solidFill>
                  <a:srgbClr val="244564"/>
                </a:solidFill>
                <a:effectLst/>
                <a:latin typeface="Gilroy Heavy"/>
              </a:rPr>
              <a:t>με τον τρόπο λειτουργίας του YNAB. </a:t>
            </a:r>
          </a:p>
          <a:p>
            <a:pPr marL="285750" indent="-285750" algn="just">
              <a:spcAft>
                <a:spcPts val="800"/>
              </a:spcAft>
              <a:buFont typeface="Arial" panose="020B0604020202020204" pitchFamily="34" charset="0"/>
              <a:buChar char="•"/>
            </a:pPr>
            <a:r>
              <a:rPr lang="en-US" sz="2000" b="1" dirty="0">
                <a:latin typeface="Gilroy Heavy"/>
              </a:rPr>
              <a:t>Το Zeta </a:t>
            </a:r>
            <a:r>
              <a:rPr lang="en-US" sz="1600" dirty="0">
                <a:latin typeface="Calibri" panose="020F0502020204030204" pitchFamily="34" charset="0"/>
                <a:cs typeface="Times New Roman" panose="02020603050405020304" pitchFamily="18" charset="0"/>
              </a:rPr>
              <a:t>είναι μια σύγχρονη εφαρμογή για τραπεζικές συναλλαγές. Είναι μία από τις λίγες δωρεάν εφαρμογές προϋπολογισμού που έχουν σχεδιαστεί ειδικά για ζευγάρια και κοινή διαχείριση οικονομικών. </a:t>
            </a:r>
          </a:p>
          <a:p>
            <a:pPr marL="285750" indent="-285750" algn="just">
              <a:spcAft>
                <a:spcPts val="800"/>
              </a:spcAft>
              <a:buFont typeface="Arial" panose="020B0604020202020204" pitchFamily="34" charset="0"/>
              <a:buChar char="•"/>
            </a:pPr>
            <a:r>
              <a:rPr lang="en-US" sz="1600" dirty="0" err="1">
                <a:latin typeface="Calibri" panose="020F0502020204030204" pitchFamily="34" charset="0"/>
                <a:cs typeface="Times New Roman" panose="02020603050405020304" pitchFamily="18" charset="0"/>
              </a:rPr>
              <a:t>Ακολουθούν</a:t>
            </a:r>
            <a:r>
              <a:rPr lang="en-US" sz="1600" dirty="0">
                <a:latin typeface="Calibri" panose="020F0502020204030204" pitchFamily="34" charset="0"/>
                <a:cs typeface="Times New Roman" panose="02020603050405020304" pitchFamily="18" charset="0"/>
              </a:rPr>
              <a:t> μερικά </a:t>
            </a:r>
            <a:r>
              <a:rPr lang="en-US" sz="1600" dirty="0" err="1">
                <a:latin typeface="Calibri" panose="020F0502020204030204" pitchFamily="34" charset="0"/>
                <a:cs typeface="Times New Roman" panose="02020603050405020304" pitchFamily="18" charset="0"/>
              </a:rPr>
              <a:t>άλλ</a:t>
            </a:r>
            <a:r>
              <a:rPr lang="en-US" sz="1600" dirty="0">
                <a:latin typeface="Calibri" panose="020F0502020204030204" pitchFamily="34" charset="0"/>
                <a:cs typeface="Times New Roman" panose="02020603050405020304" pitchFamily="18" charset="0"/>
              </a:rPr>
              <a:t>α παραδείγματα: Simnplifi, Pocket Guard, Stash.....</a:t>
            </a:r>
          </a:p>
          <a:p>
            <a:pPr marL="285750" indent="-285750" algn="just">
              <a:spcAft>
                <a:spcPts val="800"/>
              </a:spcAft>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22545CD-CED0-A618-704C-93EC1D96D7B4}"/>
              </a:ext>
            </a:extLst>
          </p:cNvPr>
          <p:cNvSpPr txBox="1"/>
          <p:nvPr/>
        </p:nvSpPr>
        <p:spPr>
          <a:xfrm>
            <a:off x="488950" y="4436049"/>
            <a:ext cx="8166100" cy="532903"/>
          </a:xfrm>
          <a:prstGeom prst="rect">
            <a:avLst/>
          </a:prstGeom>
          <a:noFill/>
        </p:spPr>
        <p:txBody>
          <a:bodyPr wrap="square" rtlCol="0">
            <a:spAutoFit/>
          </a:bodyPr>
          <a:lstStyle/>
          <a:p>
            <a:pPr algn="ctr">
              <a:lnSpc>
                <a:spcPct val="107000"/>
              </a:lnSpc>
              <a:spcAft>
                <a:spcPts val="800"/>
              </a:spcAft>
            </a:pPr>
            <a:r>
              <a:rPr lang="el-GR" sz="2800" b="1" dirty="0">
                <a:latin typeface="Calibri" panose="020F0502020204030204" pitchFamily="34" charset="0"/>
                <a:ea typeface="Calibri" panose="020F0502020204030204" pitchFamily="34" charset="0"/>
                <a:cs typeface="Times New Roman" panose="02020603050405020304" pitchFamily="18" charset="0"/>
              </a:rPr>
              <a:t>Χ</a:t>
            </a:r>
            <a:r>
              <a:rPr lang="en-US" sz="2800" b="1" dirty="0" err="1">
                <a:latin typeface="Calibri" panose="020F0502020204030204" pitchFamily="34" charset="0"/>
                <a:ea typeface="Calibri" panose="020F0502020204030204" pitchFamily="34" charset="0"/>
                <a:cs typeface="Times New Roman" panose="02020603050405020304" pitchFamily="18" charset="0"/>
              </a:rPr>
              <a:t>ρησιμο</a:t>
            </a:r>
            <a:r>
              <a:rPr lang="en-US" sz="2800" b="1" dirty="0">
                <a:latin typeface="Calibri" panose="020F0502020204030204" pitchFamily="34" charset="0"/>
                <a:ea typeface="Calibri" panose="020F0502020204030204" pitchFamily="34" charset="0"/>
                <a:cs typeface="Times New Roman" panose="02020603050405020304" pitchFamily="18" charset="0"/>
              </a:rPr>
              <a:t>ποιείτε</a:t>
            </a:r>
            <a:r>
              <a:rPr lang="el-GR" sz="2800" b="1" dirty="0">
                <a:latin typeface="Calibri" panose="020F0502020204030204" pitchFamily="34" charset="0"/>
                <a:ea typeface="Calibri" panose="020F0502020204030204" pitchFamily="34" charset="0"/>
                <a:cs typeface="Times New Roman" panose="02020603050405020304" pitchFamily="18" charset="0"/>
              </a:rPr>
              <a:t> κάποιο από τα παραπάνω</a:t>
            </a:r>
            <a:r>
              <a:rPr lang="en-US" sz="2800" b="1" dirty="0">
                <a:latin typeface="Calibri" panose="020F0502020204030204" pitchFamily="34"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21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774698" y="811617"/>
            <a:ext cx="8166100" cy="375552"/>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ΕΝΣΩΜΑΤΩΜΕΝΗ ΧΡΗΜΑΤΟΔΟΤΗΣΗ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τι είναι και πώς αλλάζει τον τομέα των χρηματοπιστωτικών υπηρεσιών</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ACEB564D-E1E6-8BCD-7FC1-376A18EA88D3}"/>
              </a:ext>
            </a:extLst>
          </p:cNvPr>
          <p:cNvSpPr txBox="1"/>
          <p:nvPr/>
        </p:nvSpPr>
        <p:spPr>
          <a:xfrm>
            <a:off x="0" y="1436495"/>
            <a:ext cx="9198920" cy="345735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Η ενσωματωμένη χρηματοδότηση αναφέρεται στην ενσωμάτωση χρηματοπιστωτικών υπηρεσιών και προϊόντων σε μη χρηματοπιστωτικά προϊόντα και υπηρεσίες</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Με απλά λόγια, η </a:t>
            </a:r>
            <a:r>
              <a:rPr lang="en-US" sz="1600" b="1" dirty="0">
                <a:latin typeface="Calibri" panose="020F0502020204030204" pitchFamily="34" charset="0"/>
                <a:ea typeface="Calibri" panose="020F0502020204030204" pitchFamily="34" charset="0"/>
                <a:cs typeface="Times New Roman" panose="02020603050405020304" pitchFamily="18" charset="0"/>
              </a:rPr>
              <a:t>ενσωματωμένη χρηματοδότηση επιτρέπει στις μη χρηματοπιστωτικές επιχειρήσεις να ενσωματώνουν χρηματοπιστωτικές υπηρεσίες </a:t>
            </a:r>
            <a:r>
              <a:rPr lang="en-US" sz="1600" dirty="0">
                <a:latin typeface="Calibri" panose="020F0502020204030204" pitchFamily="34" charset="0"/>
                <a:ea typeface="Calibri" panose="020F0502020204030204" pitchFamily="34" charset="0"/>
                <a:cs typeface="Times New Roman" panose="02020603050405020304" pitchFamily="18" charset="0"/>
              </a:rPr>
              <a:t>απευθείας στα προϊόντα και τις υπηρεσίες τους.</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Περιλαμβάνει πολλά προϊόντα και υπηρεσίες, όπως </a:t>
            </a:r>
            <a:r>
              <a:rPr lang="en-US" sz="1600" b="1" dirty="0">
                <a:latin typeface="Calibri" panose="020F0502020204030204" pitchFamily="34" charset="0"/>
                <a:ea typeface="Calibri" panose="020F0502020204030204" pitchFamily="34" charset="0"/>
                <a:cs typeface="Times New Roman" panose="02020603050405020304" pitchFamily="18" charset="0"/>
              </a:rPr>
              <a:t>ενσωματωμένες τραπεζικές υπηρεσίες, ενσωματωμένες πληρωμές, ενσωματωμένο δανεισμό, ενσωματωμένη ασφάλιση, </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Θα μπορούσε να είναι ένας </a:t>
            </a:r>
            <a:r>
              <a:rPr lang="en-US" sz="1600" b="1" dirty="0">
                <a:latin typeface="Calibri" panose="020F0502020204030204" pitchFamily="34" charset="0"/>
                <a:ea typeface="Calibri" panose="020F0502020204030204" pitchFamily="34" charset="0"/>
                <a:cs typeface="Times New Roman" panose="02020603050405020304" pitchFamily="18" charset="0"/>
              </a:rPr>
              <a:t>έμπορος ηλεκτρονικού εμπορίου που παρέχει ασφάλιση</a:t>
            </a:r>
            <a:r>
              <a:rPr lang="en-US" sz="1600" dirty="0">
                <a:latin typeface="Calibri" panose="020F0502020204030204" pitchFamily="34" charset="0"/>
                <a:ea typeface="Calibri" panose="020F0502020204030204" pitchFamily="34" charset="0"/>
                <a:cs typeface="Times New Roman" panose="02020603050405020304" pitchFamily="18" charset="0"/>
              </a:rPr>
              <a:t>, μια </a:t>
            </a:r>
            <a:r>
              <a:rPr lang="en-US" sz="1600" b="1" dirty="0">
                <a:latin typeface="Calibri" panose="020F0502020204030204" pitchFamily="34" charset="0"/>
                <a:ea typeface="Calibri" panose="020F0502020204030204" pitchFamily="34" charset="0"/>
                <a:cs typeface="Times New Roman" panose="02020603050405020304" pitchFamily="18" charset="0"/>
              </a:rPr>
              <a:t>εφαρμογή καφετέριας που προσφέρει πληρωμές με 1 κλικ</a:t>
            </a:r>
            <a:r>
              <a:rPr lang="en-US" sz="1600" dirty="0">
                <a:latin typeface="Calibri" panose="020F0502020204030204" pitchFamily="34" charset="0"/>
                <a:ea typeface="Calibri" panose="020F0502020204030204" pitchFamily="34" charset="0"/>
                <a:cs typeface="Times New Roman" panose="02020603050405020304" pitchFamily="18" charset="0"/>
              </a:rPr>
              <a:t>, ή </a:t>
            </a:r>
            <a:r>
              <a:rPr lang="en-US" sz="1600" b="1" dirty="0">
                <a:latin typeface="Calibri" panose="020F0502020204030204" pitchFamily="34" charset="0"/>
                <a:ea typeface="Calibri" panose="020F0502020204030204" pitchFamily="34" charset="0"/>
                <a:cs typeface="Times New Roman" panose="02020603050405020304" pitchFamily="18" charset="0"/>
              </a:rPr>
              <a:t>η πιστωτική κάρτα ενός πολυκαταστήματος με το σήμα του</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Όταν </a:t>
            </a:r>
            <a:r>
              <a:rPr lang="en-US" sz="1600" b="1" dirty="0">
                <a:latin typeface="Calibri" panose="020F0502020204030204" pitchFamily="34" charset="0"/>
                <a:ea typeface="Calibri" panose="020F0502020204030204" pitchFamily="34" charset="0"/>
                <a:cs typeface="Times New Roman" panose="02020603050405020304" pitchFamily="18" charset="0"/>
              </a:rPr>
              <a:t>μια χρηματοπιστωτική υπηρεσία ή ένα προϊόν ενσωματώνεται σε ένα μη τραπεζικό περιβάλλον</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δημιουργεί καλύτερη εμπειρία για τον πελάτη </a:t>
            </a:r>
            <a:r>
              <a:rPr lang="en-US" sz="1600" dirty="0">
                <a:latin typeface="Calibri" panose="020F0502020204030204" pitchFamily="34" charset="0"/>
                <a:ea typeface="Calibri" panose="020F0502020204030204" pitchFamily="34" charset="0"/>
                <a:cs typeface="Times New Roman" panose="02020603050405020304" pitchFamily="18" charset="0"/>
              </a:rPr>
              <a:t>και για τις </a:t>
            </a:r>
            <a:r>
              <a:rPr lang="en-US" sz="1600" b="1" dirty="0">
                <a:latin typeface="Calibri" panose="020F0502020204030204" pitchFamily="34" charset="0"/>
                <a:ea typeface="Calibri" panose="020F0502020204030204" pitchFamily="34" charset="0"/>
                <a:cs typeface="Times New Roman" panose="02020603050405020304" pitchFamily="18" charset="0"/>
              </a:rPr>
              <a:t>τράπεζες ανοίγει ευκαιρίες για νέες πηγές εσόδων. </a:t>
            </a:r>
          </a:p>
        </p:txBody>
      </p:sp>
    </p:spTree>
    <p:extLst>
      <p:ext uri="{BB962C8B-B14F-4D97-AF65-F5344CB8AC3E}">
        <p14:creationId xmlns:p14="http://schemas.microsoft.com/office/powerpoint/2010/main" val="177603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129117"/>
            <a:ext cx="8166100" cy="421654"/>
          </a:xfrm>
          <a:prstGeom prst="rect">
            <a:avLst/>
          </a:prstGeom>
          <a:noFill/>
        </p:spPr>
        <p:txBody>
          <a:bodyPr wrap="square" rtlCol="0">
            <a:spAutoFit/>
          </a:bodyPr>
          <a:lstStyle/>
          <a:p>
            <a:pPr>
              <a:lnSpc>
                <a:spcPct val="107000"/>
              </a:lnSpc>
              <a:spcAft>
                <a:spcPts val="800"/>
              </a:spcAft>
            </a:pPr>
            <a:r>
              <a:rPr lang="el-GR" sz="2000" b="1" dirty="0">
                <a:latin typeface="Calibri" panose="020F0502020204030204" pitchFamily="34" charset="0"/>
                <a:ea typeface="Calibri" panose="020F0502020204030204" pitchFamily="34" charset="0"/>
                <a:cs typeface="Times New Roman" panose="02020603050405020304" pitchFamily="18" charset="0"/>
              </a:rPr>
              <a:t>Α</a:t>
            </a:r>
            <a:r>
              <a:rPr lang="en-US" sz="2000" b="1" dirty="0">
                <a:latin typeface="Calibri" panose="020F0502020204030204" pitchFamily="34" charset="0"/>
                <a:ea typeface="Calibri" panose="020F0502020204030204" pitchFamily="34" charset="0"/>
                <a:cs typeface="Times New Roman" panose="02020603050405020304" pitchFamily="18" charset="0"/>
              </a:rPr>
              <a:t>ΛΛΕΣ ΧΡΗΜΑΤΟΟΙΚΟΝΟΜΙΚ</a:t>
            </a:r>
            <a:r>
              <a:rPr lang="el-GR" sz="2000" b="1" dirty="0">
                <a:latin typeface="Calibri" panose="020F0502020204030204" pitchFamily="34" charset="0"/>
                <a:ea typeface="Calibri" panose="020F0502020204030204" pitchFamily="34" charset="0"/>
                <a:cs typeface="Times New Roman" panose="02020603050405020304" pitchFamily="18" charset="0"/>
              </a:rPr>
              <a:t>Ε</a:t>
            </a:r>
            <a:r>
              <a:rPr lang="en-US" sz="2000" b="1" dirty="0">
                <a:latin typeface="Calibri" panose="020F0502020204030204" pitchFamily="34" charset="0"/>
                <a:ea typeface="Calibri" panose="020F0502020204030204" pitchFamily="34" charset="0"/>
                <a:cs typeface="Times New Roman" panose="02020603050405020304" pitchFamily="18" charset="0"/>
              </a:rPr>
              <a:t>Σ ΚΑΙΝΟΤΟΜ</a:t>
            </a:r>
            <a:r>
              <a:rPr lang="el-GR" sz="2000" b="1" dirty="0">
                <a:latin typeface="Calibri" panose="020F0502020204030204" pitchFamily="34" charset="0"/>
                <a:ea typeface="Calibri" panose="020F0502020204030204" pitchFamily="34" charset="0"/>
                <a:cs typeface="Times New Roman" panose="02020603050405020304" pitchFamily="18" charset="0"/>
              </a:rPr>
              <a:t>Ι</a:t>
            </a:r>
            <a:r>
              <a:rPr lang="en-US" sz="2000" b="1" dirty="0">
                <a:latin typeface="Calibri" panose="020F0502020204030204" pitchFamily="34" charset="0"/>
                <a:ea typeface="Calibri" panose="020F0502020204030204" pitchFamily="34" charset="0"/>
                <a:cs typeface="Times New Roman" panose="02020603050405020304" pitchFamily="18" charset="0"/>
              </a:rPr>
              <a:t>ΕΣ</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68979" y="1613832"/>
            <a:ext cx="7996537" cy="243143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Δανεισμός από ομότιμο σε ομότιμο</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Ρομπο-σύμβουλοι και τεχνητή νοημοσύνη</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Τεχνολογία Blockchain</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Βιομετρικός έλεγχος ταυτότητας</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Κρυπτονομίσματα</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Crowdfunding </a:t>
            </a:r>
          </a:p>
          <a:p>
            <a:pPr marL="285750" indent="-285750" algn="just">
              <a:spcAft>
                <a:spcPts val="800"/>
              </a:spcAft>
              <a:buFont typeface="Arial" panose="020B0604020202020204" pitchFamily="34" charset="0"/>
              <a:buChar char="•"/>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9C2BBEA-40F1-1174-677B-24E91D4FF576}"/>
              </a:ext>
            </a:extLst>
          </p:cNvPr>
          <p:cNvSpPr txBox="1"/>
          <p:nvPr/>
        </p:nvSpPr>
        <p:spPr>
          <a:xfrm>
            <a:off x="499416" y="4329578"/>
            <a:ext cx="8166100" cy="532903"/>
          </a:xfrm>
          <a:prstGeom prst="rect">
            <a:avLst/>
          </a:prstGeom>
          <a:noFill/>
        </p:spPr>
        <p:txBody>
          <a:bodyPr wrap="square" rtlCol="0">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Έχετε ακούσει για άλλες οικονομικές καινοτομίες;</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05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129117"/>
            <a:ext cx="8166100" cy="375552"/>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Πώς να γίνετε οικονομικά ανθεκτικοί στο μέλλον; Ακολουθούν μερικές συμβουλές:</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87768" y="1582948"/>
            <a:ext cx="7996537" cy="3129062"/>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Ξεκινήστε να αποταμιεύετε νωρίς</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Ζήστε εντός των δυνατοτήτων σας</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Δημιουργήστε έναν προϋπολογισμό και διαχειριστείτε τα χρήματά σας</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Επενδύστε στην εκπαίδευσή σας</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Δημιουργήστε ένα ταμείο έκτακτης ανάγκης</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Αποκτήστε ασφάλιση</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Να εξοικειωθείτε με την έννοια του οικονομικού σχεδιασμού</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Αποφύγετε τις παρορμητικές αγορές (καλά, όχι πάντα)</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Δωρίστε και στηρίξτε άλλους. </a:t>
            </a:r>
          </a:p>
        </p:txBody>
      </p:sp>
    </p:spTree>
    <p:extLst>
      <p:ext uri="{BB962C8B-B14F-4D97-AF65-F5344CB8AC3E}">
        <p14:creationId xmlns:p14="http://schemas.microsoft.com/office/powerpoint/2010/main" val="200389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693289" y="789719"/>
            <a:ext cx="4684162" cy="646331"/>
          </a:xfrm>
          <a:prstGeom prst="rect">
            <a:avLst/>
          </a:prstGeom>
          <a:noFill/>
        </p:spPr>
        <p:txBody>
          <a:bodyPr wrap="square" rtlCol="0">
            <a:spAutoFit/>
          </a:bodyPr>
          <a:lstStyle/>
          <a:p>
            <a:r>
              <a:rPr lang="en-US" sz="3600" b="1" dirty="0"/>
              <a:t>Ομαδική συζήτηση</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152401" y="1550516"/>
            <a:ext cx="8991599" cy="3477875"/>
          </a:xfrm>
          <a:prstGeom prst="rect">
            <a:avLst/>
          </a:prstGeom>
          <a:noFill/>
        </p:spPr>
        <p:txBody>
          <a:bodyPr wrap="square">
            <a:spAutoFit/>
          </a:bodyPr>
          <a:lstStyle/>
          <a:p>
            <a:pPr algn="l"/>
            <a:r>
              <a:rPr lang="en-US" sz="2000" b="1" i="1" dirty="0">
                <a:solidFill>
                  <a:srgbClr val="3C3F44"/>
                </a:solidFill>
                <a:effectLst/>
                <a:latin typeface="-apple-system"/>
              </a:rPr>
              <a:t>Η εμπειρία σας από τη χρήση μιας χρηματοπιστωτικής υπηρεσίας!</a:t>
            </a:r>
          </a:p>
          <a:p>
            <a:pPr algn="l"/>
            <a:endParaRPr lang="en-US" sz="2000" b="1" i="1" dirty="0">
              <a:solidFill>
                <a:srgbClr val="3C3F44"/>
              </a:solidFill>
              <a:effectLst/>
              <a:latin typeface="-apple-system"/>
            </a:endParaRPr>
          </a:p>
          <a:p>
            <a:pPr marL="285750" indent="-285750" algn="l">
              <a:buFontTx/>
              <a:buChar char="-"/>
            </a:pPr>
            <a:r>
              <a:rPr lang="en-US" b="1" i="1" dirty="0">
                <a:solidFill>
                  <a:srgbClr val="3C3F44"/>
                </a:solidFill>
                <a:latin typeface="-apple-system"/>
              </a:rPr>
              <a:t>Τι είδους υπηρεσία ή προϊόν έχετε χρησιμοποιήσει; </a:t>
            </a:r>
            <a:r>
              <a:rPr lang="en-US" i="1" dirty="0">
                <a:solidFill>
                  <a:srgbClr val="3C3F44"/>
                </a:solidFill>
                <a:latin typeface="-apple-system"/>
              </a:rPr>
              <a:t>(π.χ. τράπεζα, ηλεκτρονική πληρωμή, ψηφιακό νόμισμα, ηλεκτρονική/κινητή εφαρμογή κ.λπ.)</a:t>
            </a:r>
          </a:p>
          <a:p>
            <a:pPr marL="285750" indent="-285750" algn="l">
              <a:buFontTx/>
              <a:buChar char="-"/>
            </a:pPr>
            <a:r>
              <a:rPr lang="en-US" b="1" i="1" dirty="0">
                <a:solidFill>
                  <a:srgbClr val="3C3F44"/>
                </a:solidFill>
                <a:latin typeface="-apple-system"/>
              </a:rPr>
              <a:t>Αντιμετωπίσατε οποιεσδήποτε προκλήσεις </a:t>
            </a:r>
            <a:r>
              <a:rPr lang="en-US" i="1" dirty="0">
                <a:solidFill>
                  <a:srgbClr val="3C3F44"/>
                </a:solidFill>
                <a:latin typeface="-apple-system"/>
              </a:rPr>
              <a:t>κατά τη χρήση του συγκεκριμένου προϊόντος/υπηρεσίας;</a:t>
            </a:r>
          </a:p>
          <a:p>
            <a:pPr marL="285750" indent="-285750" algn="l">
              <a:buFontTx/>
              <a:buChar char="-"/>
            </a:pPr>
            <a:r>
              <a:rPr lang="en-US" b="1" i="1" dirty="0">
                <a:solidFill>
                  <a:srgbClr val="3C3F44"/>
                </a:solidFill>
                <a:latin typeface="-apple-system"/>
              </a:rPr>
              <a:t>Ποιες βελτιώσεις θα θέλατε να δείτε σε αυτές τις υπηρεσίες</a:t>
            </a:r>
            <a:r>
              <a:rPr lang="en-US" i="1" dirty="0">
                <a:solidFill>
                  <a:srgbClr val="3C3F44"/>
                </a:solidFill>
                <a:latin typeface="-apple-system"/>
              </a:rPr>
              <a:t>, δηλαδή τι θα μπορούσε να ήταν καλύτερο;</a:t>
            </a:r>
          </a:p>
          <a:p>
            <a:pPr marL="285750" indent="-285750" algn="l">
              <a:buFontTx/>
              <a:buChar char="-"/>
            </a:pPr>
            <a:r>
              <a:rPr lang="el-GR" b="1" i="1" dirty="0">
                <a:solidFill>
                  <a:srgbClr val="3C3F44"/>
                </a:solidFill>
                <a:latin typeface="-apple-system"/>
              </a:rPr>
              <a:t>Ποιες είναι ο</a:t>
            </a:r>
            <a:r>
              <a:rPr lang="en-US" b="1" i="1" dirty="0">
                <a:solidFill>
                  <a:srgbClr val="3C3F44"/>
                </a:solidFill>
                <a:latin typeface="-apple-system"/>
              </a:rPr>
              <a:t>ι </a:t>
            </a:r>
            <a:r>
              <a:rPr lang="en-US" b="1" i="1" dirty="0" err="1">
                <a:solidFill>
                  <a:srgbClr val="3C3F44"/>
                </a:solidFill>
                <a:latin typeface="-apple-system"/>
              </a:rPr>
              <a:t>συμ</a:t>
            </a:r>
            <a:r>
              <a:rPr lang="en-US" b="1" i="1" dirty="0">
                <a:solidFill>
                  <a:srgbClr val="3C3F44"/>
                </a:solidFill>
                <a:latin typeface="-apple-system"/>
              </a:rPr>
              <a:t>βουλές </a:t>
            </a:r>
            <a:r>
              <a:rPr lang="en-US" i="1" dirty="0">
                <a:solidFill>
                  <a:srgbClr val="3C3F44"/>
                </a:solidFill>
                <a:latin typeface="-apple-system"/>
              </a:rPr>
              <a:t>για άλλους που σκέφτονται να χρησιμοποιήσουν μια χρηματοοικονομική υπηρεσία;</a:t>
            </a:r>
          </a:p>
          <a:p>
            <a:pPr marL="285750" indent="-285750" algn="l">
              <a:buFontTx/>
              <a:buChar char="-"/>
            </a:pPr>
            <a:endParaRPr lang="en-US" i="1" dirty="0">
              <a:solidFill>
                <a:srgbClr val="3C3F44"/>
              </a:solidFill>
              <a:latin typeface="-apple-system"/>
            </a:endParaRPr>
          </a:p>
          <a:p>
            <a:pPr algn="l"/>
            <a:r>
              <a:rPr lang="en-US" b="1" i="1" dirty="0">
                <a:solidFill>
                  <a:srgbClr val="3C3F44"/>
                </a:solidFill>
                <a:latin typeface="-apple-system"/>
              </a:rPr>
              <a:t>Χρόνος για σκέψη - 5 λεπτά!!</a:t>
            </a:r>
            <a:endParaRPr lang="en-US" b="0" i="0" dirty="0">
              <a:solidFill>
                <a:srgbClr val="3C3F44"/>
              </a:solidFill>
              <a:effectLst/>
              <a:latin typeface="-apple-system"/>
            </a:endParaRPr>
          </a:p>
        </p:txBody>
      </p:sp>
    </p:spTree>
    <p:extLst>
      <p:ext uri="{BB962C8B-B14F-4D97-AF65-F5344CB8AC3E}">
        <p14:creationId xmlns:p14="http://schemas.microsoft.com/office/powerpoint/2010/main" val="102725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2232024" y="2110084"/>
            <a:ext cx="5612168" cy="1569660"/>
          </a:xfrm>
          <a:prstGeom prst="rect">
            <a:avLst/>
          </a:prstGeom>
          <a:noFill/>
        </p:spPr>
        <p:txBody>
          <a:bodyPr wrap="square" rtlCol="0">
            <a:spAutoFit/>
          </a:bodyPr>
          <a:lstStyle/>
          <a:p>
            <a:pPr algn="ctr"/>
            <a:r>
              <a:rPr lang="el-GR" sz="2400" b="1" dirty="0"/>
              <a:t>Συνεχίζουμε με την</a:t>
            </a:r>
            <a:r>
              <a:rPr lang="en-US" sz="2400" b="1" dirty="0"/>
              <a:t>..</a:t>
            </a:r>
          </a:p>
          <a:p>
            <a:pPr algn="ctr"/>
            <a:endParaRPr lang="en-US" sz="2400" b="1" dirty="0"/>
          </a:p>
          <a:p>
            <a:pPr algn="ctr"/>
            <a:r>
              <a:rPr lang="en-US" sz="2400" b="1" dirty="0" err="1"/>
              <a:t>Ενότητ</a:t>
            </a:r>
            <a:r>
              <a:rPr lang="en-US" sz="2400" b="1" dirty="0"/>
              <a:t>α </a:t>
            </a:r>
            <a:r>
              <a:rPr lang="el-GR" sz="2400" b="1"/>
              <a:t>4</a:t>
            </a:r>
            <a:r>
              <a:rPr lang="en-US" sz="2400" b="1"/>
              <a:t>: </a:t>
            </a:r>
            <a:r>
              <a:rPr lang="en-US" sz="2400" b="1" dirty="0"/>
              <a:t>Προϋπολογισμός: Πού βρίσκονται τα χρήματά μου</a:t>
            </a:r>
            <a:endParaRPr lang="en-US" sz="2800" b="1" dirty="0"/>
          </a:p>
        </p:txBody>
      </p:sp>
    </p:spTree>
    <p:extLst>
      <p:ext uri="{BB962C8B-B14F-4D97-AF65-F5344CB8AC3E}">
        <p14:creationId xmlns:p14="http://schemas.microsoft.com/office/powerpoint/2010/main" val="123485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38C2331-E73C-428F-BB51-FB5D85724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982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47"/>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358729"/>
            <a:ext cx="8166100" cy="369332"/>
          </a:xfrm>
          <a:prstGeom prst="rect">
            <a:avLst/>
          </a:prstGeom>
          <a:noFill/>
        </p:spPr>
        <p:txBody>
          <a:bodyPr wrap="square" rtlCol="0">
            <a:spAutoFit/>
          </a:bodyPr>
          <a:lstStyle/>
          <a:p>
            <a:r>
              <a:rPr lang="en-US" b="1" dirty="0"/>
              <a:t>Πριν ξεκινήσουμε - ποιοι είναι οι στόχοι της </a:t>
            </a:r>
            <a:r>
              <a:rPr lang="el-GR" b="1" dirty="0"/>
              <a:t>εκπαίδευσης</a:t>
            </a:r>
            <a:r>
              <a:rPr lang="en-US" b="1" dirty="0"/>
              <a:t>;</a:t>
            </a:r>
            <a:endParaRPr lang="en-US" dirty="0"/>
          </a:p>
        </p:txBody>
      </p:sp>
      <p:sp>
        <p:nvSpPr>
          <p:cNvPr id="5" name="TextBox 4">
            <a:extLst>
              <a:ext uri="{FF2B5EF4-FFF2-40B4-BE49-F238E27FC236}">
                <a16:creationId xmlns:a16="http://schemas.microsoft.com/office/drawing/2014/main" id="{6EB4F7BA-257A-52CF-39F5-13E591BCBDB8}"/>
              </a:ext>
            </a:extLst>
          </p:cNvPr>
          <p:cNvSpPr txBox="1"/>
          <p:nvPr/>
        </p:nvSpPr>
        <p:spPr>
          <a:xfrm>
            <a:off x="292100" y="1720628"/>
            <a:ext cx="8559799" cy="3236207"/>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l-GR" sz="2400" i="1" dirty="0">
                <a:latin typeface="Calibri" panose="020F0502020204030204" pitchFamily="34" charset="0"/>
                <a:cs typeface="Times New Roman" panose="02020603050405020304" pitchFamily="18" charset="0"/>
              </a:rPr>
              <a:t>Κατανόηση</a:t>
            </a:r>
            <a:r>
              <a:rPr lang="en-US" sz="2400" i="1" dirty="0">
                <a:latin typeface="Calibri" panose="020F0502020204030204" pitchFamily="34" charset="0"/>
                <a:cs typeface="Times New Roman" panose="02020603050405020304" pitchFamily="18" charset="0"/>
              </a:rPr>
              <a:t> των </a:t>
            </a:r>
            <a:r>
              <a:rPr lang="en-US" sz="2400" i="1" dirty="0" err="1">
                <a:latin typeface="Calibri" panose="020F0502020204030204" pitchFamily="34" charset="0"/>
                <a:cs typeface="Times New Roman" panose="02020603050405020304" pitchFamily="18" charset="0"/>
              </a:rPr>
              <a:t>χρημ</a:t>
            </a:r>
            <a:r>
              <a:rPr lang="en-US" sz="2400" i="1" dirty="0">
                <a:latin typeface="Calibri" panose="020F0502020204030204" pitchFamily="34" charset="0"/>
                <a:cs typeface="Times New Roman" panose="02020603050405020304" pitchFamily="18" charset="0"/>
              </a:rPr>
              <a:t>ατοπιστωτικών υπηρεσιών, το</a:t>
            </a:r>
            <a:r>
              <a:rPr lang="el-GR" sz="2400" i="1" dirty="0">
                <a:latin typeface="Calibri" panose="020F0502020204030204" pitchFamily="34" charset="0"/>
                <a:cs typeface="Times New Roman" panose="02020603050405020304" pitchFamily="18" charset="0"/>
              </a:rPr>
              <a:t>υ</a:t>
            </a:r>
            <a:r>
              <a:rPr lang="en-US" sz="2400" i="1" dirty="0">
                <a:latin typeface="Calibri" panose="020F0502020204030204" pitchFamily="34" charset="0"/>
                <a:cs typeface="Times New Roman" panose="02020603050405020304" pitchFamily="18" charset="0"/>
              </a:rPr>
              <a:t> </a:t>
            </a:r>
            <a:r>
              <a:rPr lang="en-US" sz="2400" i="1" dirty="0" err="1">
                <a:latin typeface="Calibri" panose="020F0502020204030204" pitchFamily="34" charset="0"/>
                <a:cs typeface="Times New Roman" panose="02020603050405020304" pitchFamily="18" charset="0"/>
              </a:rPr>
              <a:t>ρόλο</a:t>
            </a:r>
            <a:r>
              <a:rPr lang="el-GR" sz="2400" i="1" dirty="0">
                <a:latin typeface="Calibri" panose="020F0502020204030204" pitchFamily="34" charset="0"/>
                <a:cs typeface="Times New Roman" panose="02020603050405020304" pitchFamily="18" charset="0"/>
              </a:rPr>
              <a:t>υ</a:t>
            </a:r>
            <a:r>
              <a:rPr lang="en-US" sz="2400" i="1" dirty="0">
                <a:latin typeface="Calibri" panose="020F0502020204030204" pitchFamily="34" charset="0"/>
                <a:cs typeface="Times New Roman" panose="02020603050405020304" pitchFamily="18" charset="0"/>
              </a:rPr>
              <a:t> τους και πώς επηρεάζουν τα </a:t>
            </a:r>
            <a:r>
              <a:rPr lang="en-US" sz="2400" i="1" dirty="0" err="1">
                <a:latin typeface="Calibri" panose="020F0502020204030204" pitchFamily="34" charset="0"/>
                <a:cs typeface="Times New Roman" panose="02020603050405020304" pitchFamily="18" charset="0"/>
              </a:rPr>
              <a:t>οικονομικά</a:t>
            </a:r>
            <a:r>
              <a:rPr lang="el-GR" sz="2400" i="1" dirty="0">
                <a:latin typeface="Calibri" panose="020F0502020204030204" pitchFamily="34" charset="0"/>
                <a:cs typeface="Times New Roman" panose="02020603050405020304" pitchFamily="18" charset="0"/>
              </a:rPr>
              <a:t> του ατόμου</a:t>
            </a:r>
            <a:r>
              <a:rPr lang="bg-BG" sz="2400" i="1" dirty="0">
                <a:latin typeface="Calibri" panose="020F0502020204030204" pitchFamily="34" charset="0"/>
                <a:cs typeface="Times New Roman" panose="02020603050405020304" pitchFamily="18" charset="0"/>
              </a:rPr>
              <a:t>.</a:t>
            </a:r>
            <a:endParaRPr lang="en-US" sz="2400" i="1" dirty="0">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2400" i="1" dirty="0">
                <a:latin typeface="Calibri" panose="020F0502020204030204" pitchFamily="34" charset="0"/>
                <a:cs typeface="Times New Roman" panose="02020603050405020304" pitchFamily="18" charset="0"/>
              </a:rPr>
              <a:t>Αξιολόγηση των</a:t>
            </a:r>
            <a:r>
              <a:rPr lang="en-US" sz="2400" i="1" dirty="0">
                <a:latin typeface="Calibri" panose="020F0502020204030204" pitchFamily="34" charset="0"/>
                <a:cs typeface="Times New Roman" panose="02020603050405020304" pitchFamily="18" charset="0"/>
              </a:rPr>
              <a:t> </a:t>
            </a:r>
            <a:r>
              <a:rPr lang="en-US" sz="2400" i="1" dirty="0" err="1">
                <a:latin typeface="Calibri" panose="020F0502020204030204" pitchFamily="34" charset="0"/>
                <a:cs typeface="Times New Roman" panose="02020603050405020304" pitchFamily="18" charset="0"/>
              </a:rPr>
              <a:t>κοιν</a:t>
            </a:r>
            <a:r>
              <a:rPr lang="el-GR" sz="2400" i="1" dirty="0" err="1">
                <a:latin typeface="Calibri" panose="020F0502020204030204" pitchFamily="34" charset="0"/>
                <a:cs typeface="Times New Roman" panose="02020603050405020304" pitchFamily="18" charset="0"/>
              </a:rPr>
              <a:t>ών</a:t>
            </a:r>
            <a:r>
              <a:rPr lang="en-US" sz="2400" i="1" dirty="0">
                <a:latin typeface="Calibri" panose="020F0502020204030204" pitchFamily="34" charset="0"/>
                <a:cs typeface="Times New Roman" panose="02020603050405020304" pitchFamily="18" charset="0"/>
              </a:rPr>
              <a:t> </a:t>
            </a:r>
            <a:r>
              <a:rPr lang="en-US" sz="2400" i="1" dirty="0" err="1">
                <a:latin typeface="Calibri" panose="020F0502020204030204" pitchFamily="34" charset="0"/>
                <a:cs typeface="Times New Roman" panose="02020603050405020304" pitchFamily="18" charset="0"/>
              </a:rPr>
              <a:t>χρημ</a:t>
            </a:r>
            <a:r>
              <a:rPr lang="en-US" sz="2400" i="1" dirty="0">
                <a:latin typeface="Calibri" panose="020F0502020204030204" pitchFamily="34" charset="0"/>
                <a:cs typeface="Times New Roman" panose="02020603050405020304" pitchFamily="18" charset="0"/>
              </a:rPr>
              <a:t>ατοπιστωτικ</a:t>
            </a:r>
            <a:r>
              <a:rPr lang="el-GR" sz="2400" i="1" dirty="0" err="1">
                <a:latin typeface="Calibri" panose="020F0502020204030204" pitchFamily="34" charset="0"/>
                <a:cs typeface="Times New Roman" panose="02020603050405020304" pitchFamily="18" charset="0"/>
              </a:rPr>
              <a:t>ών</a:t>
            </a:r>
            <a:r>
              <a:rPr lang="en-US" sz="2400" i="1" dirty="0">
                <a:latin typeface="Calibri" panose="020F0502020204030204" pitchFamily="34" charset="0"/>
                <a:cs typeface="Times New Roman" panose="02020603050405020304" pitchFamily="18" charset="0"/>
              </a:rPr>
              <a:t> υπηρεσ</a:t>
            </a:r>
            <a:r>
              <a:rPr lang="el-GR" sz="2400" i="1" dirty="0">
                <a:latin typeface="Calibri" panose="020F0502020204030204" pitchFamily="34" charset="0"/>
                <a:cs typeface="Times New Roman" panose="02020603050405020304" pitchFamily="18" charset="0"/>
              </a:rPr>
              <a:t>ιών</a:t>
            </a:r>
            <a:endParaRPr lang="en-US" sz="2400" i="1" dirty="0">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2400" i="1" dirty="0">
                <a:latin typeface="Calibri" panose="020F0502020204030204" pitchFamily="34" charset="0"/>
                <a:cs typeface="Times New Roman" panose="02020603050405020304" pitchFamily="18" charset="0"/>
              </a:rPr>
              <a:t>Κατανόηση των κύριων κινδύνων και των θετικών τ</a:t>
            </a:r>
            <a:r>
              <a:rPr lang="en-US" sz="2400" i="1" dirty="0" err="1">
                <a:latin typeface="Calibri" panose="020F0502020204030204" pitchFamily="34" charset="0"/>
                <a:cs typeface="Times New Roman" panose="02020603050405020304" pitchFamily="18" charset="0"/>
              </a:rPr>
              <a:t>ων</a:t>
            </a:r>
            <a:r>
              <a:rPr lang="en-US" sz="2400" i="1" dirty="0">
                <a:latin typeface="Calibri" panose="020F0502020204030204" pitchFamily="34" charset="0"/>
                <a:cs typeface="Times New Roman" panose="02020603050405020304" pitchFamily="18" charset="0"/>
              </a:rPr>
              <a:t> </a:t>
            </a:r>
            <a:r>
              <a:rPr lang="en-US" sz="2400" i="1" dirty="0" err="1">
                <a:latin typeface="Calibri" panose="020F0502020204030204" pitchFamily="34" charset="0"/>
                <a:cs typeface="Times New Roman" panose="02020603050405020304" pitchFamily="18" charset="0"/>
              </a:rPr>
              <a:t>χρημ</a:t>
            </a:r>
            <a:r>
              <a:rPr lang="en-US" sz="2400" i="1" dirty="0">
                <a:latin typeface="Calibri" panose="020F0502020204030204" pitchFamily="34" charset="0"/>
                <a:cs typeface="Times New Roman" panose="02020603050405020304" pitchFamily="18" charset="0"/>
              </a:rPr>
              <a:t>ατοπιστωτικών υπηρεσιών και προϊόντων</a:t>
            </a:r>
          </a:p>
          <a:p>
            <a:pPr marL="342900" lvl="0" indent="-342900">
              <a:lnSpc>
                <a:spcPct val="107000"/>
              </a:lnSpc>
              <a:buFont typeface="Symbol" panose="05050102010706020507" pitchFamily="18" charset="2"/>
              <a:buChar char=""/>
            </a:pPr>
            <a:r>
              <a:rPr lang="el-GR" sz="2400" i="1" dirty="0">
                <a:latin typeface="Calibri" panose="020F0502020204030204" pitchFamily="34" charset="0"/>
                <a:cs typeface="Times New Roman" panose="02020603050405020304" pitchFamily="18" charset="0"/>
              </a:rPr>
              <a:t>Εκμάθηση των ψ</a:t>
            </a:r>
            <a:r>
              <a:rPr lang="en-US" sz="2400" i="1" dirty="0" err="1">
                <a:latin typeface="Calibri" panose="020F0502020204030204" pitchFamily="34" charset="0"/>
                <a:cs typeface="Times New Roman" panose="02020603050405020304" pitchFamily="18" charset="0"/>
              </a:rPr>
              <a:t>ηφι</a:t>
            </a:r>
            <a:r>
              <a:rPr lang="en-US" sz="2400" i="1" dirty="0">
                <a:latin typeface="Calibri" panose="020F0502020204030204" pitchFamily="34" charset="0"/>
                <a:cs typeface="Times New Roman" panose="02020603050405020304" pitchFamily="18" charset="0"/>
              </a:rPr>
              <a:t>ακ</a:t>
            </a:r>
            <a:r>
              <a:rPr lang="el-GR" sz="2400" i="1" dirty="0" err="1">
                <a:latin typeface="Calibri" panose="020F0502020204030204" pitchFamily="34" charset="0"/>
                <a:cs typeface="Times New Roman" panose="02020603050405020304" pitchFamily="18" charset="0"/>
              </a:rPr>
              <a:t>ών</a:t>
            </a:r>
            <a:r>
              <a:rPr lang="en-US" sz="2400" i="1" dirty="0">
                <a:latin typeface="Calibri" panose="020F0502020204030204" pitchFamily="34" charset="0"/>
                <a:cs typeface="Times New Roman" panose="02020603050405020304" pitchFamily="18" charset="0"/>
              </a:rPr>
              <a:t> </a:t>
            </a:r>
            <a:r>
              <a:rPr lang="en-US" sz="2400" i="1" dirty="0" err="1">
                <a:latin typeface="Calibri" panose="020F0502020204030204" pitchFamily="34" charset="0"/>
                <a:cs typeface="Times New Roman" panose="02020603050405020304" pitchFamily="18" charset="0"/>
              </a:rPr>
              <a:t>εργ</a:t>
            </a:r>
            <a:r>
              <a:rPr lang="en-US" sz="2400" i="1" dirty="0">
                <a:latin typeface="Calibri" panose="020F0502020204030204" pitchFamily="34" charset="0"/>
                <a:cs typeface="Times New Roman" panose="02020603050405020304" pitchFamily="18" charset="0"/>
              </a:rPr>
              <a:t>αλεί</a:t>
            </a:r>
            <a:r>
              <a:rPr lang="el-GR" sz="2400" i="1" dirty="0">
                <a:latin typeface="Calibri" panose="020F0502020204030204" pitchFamily="34" charset="0"/>
                <a:cs typeface="Times New Roman" panose="02020603050405020304" pitchFamily="18" charset="0"/>
              </a:rPr>
              <a:t>ων</a:t>
            </a:r>
            <a:r>
              <a:rPr lang="en-US" sz="2400" i="1" dirty="0">
                <a:latin typeface="Calibri" panose="020F0502020204030204" pitchFamily="34" charset="0"/>
                <a:cs typeface="Times New Roman" panose="02020603050405020304" pitchFamily="18" charset="0"/>
              </a:rPr>
              <a:t> που μπορούν να υποστηρίξουν τους νέους στη </a:t>
            </a:r>
            <a:r>
              <a:rPr lang="en-US" sz="2400" i="1" dirty="0" err="1">
                <a:latin typeface="Calibri" panose="020F0502020204030204" pitchFamily="34" charset="0"/>
                <a:cs typeface="Times New Roman" panose="02020603050405020304" pitchFamily="18" charset="0"/>
              </a:rPr>
              <a:t>χρήση</a:t>
            </a:r>
            <a:r>
              <a:rPr lang="en-US" sz="2400" i="1" dirty="0">
                <a:latin typeface="Calibri" panose="020F0502020204030204" pitchFamily="34" charset="0"/>
                <a:cs typeface="Times New Roman" panose="02020603050405020304" pitchFamily="18" charset="0"/>
              </a:rPr>
              <a:t> </a:t>
            </a:r>
            <a:r>
              <a:rPr lang="en-US" sz="2400" i="1" dirty="0" err="1">
                <a:latin typeface="Calibri" panose="020F0502020204030204" pitchFamily="34" charset="0"/>
                <a:cs typeface="Times New Roman" panose="02020603050405020304" pitchFamily="18" charset="0"/>
              </a:rPr>
              <a:t>χρημ</a:t>
            </a:r>
            <a:r>
              <a:rPr lang="en-US" sz="2400" i="1" dirty="0">
                <a:latin typeface="Calibri" panose="020F0502020204030204" pitchFamily="34" charset="0"/>
                <a:cs typeface="Times New Roman" panose="02020603050405020304" pitchFamily="18" charset="0"/>
              </a:rPr>
              <a:t>ατοπιστωτικών υπηρεσιών και προϊόντων.</a:t>
            </a:r>
          </a:p>
        </p:txBody>
      </p:sp>
    </p:spTree>
    <p:extLst>
      <p:ext uri="{BB962C8B-B14F-4D97-AF65-F5344CB8AC3E}">
        <p14:creationId xmlns:p14="http://schemas.microsoft.com/office/powerpoint/2010/main" val="155721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50" y="869950"/>
            <a:ext cx="9086850" cy="4130618"/>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Στη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σημερινή</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εκπαίδευση</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θα καλύψουμε τα ακόλουθα θέματα:</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i="1" dirty="0">
                <a:effectLst/>
                <a:latin typeface="Calibri" panose="020F0502020204030204" pitchFamily="34" charset="0"/>
                <a:ea typeface="Calibri" panose="020F0502020204030204" pitchFamily="34" charset="0"/>
                <a:cs typeface="Times New Roman" panose="02020603050405020304" pitchFamily="18" charset="0"/>
              </a:rPr>
              <a:t>Ο </a:t>
            </a:r>
            <a:r>
              <a:rPr lang="en-US" sz="1700" b="1" i="1" dirty="0">
                <a:effectLst/>
                <a:latin typeface="Calibri" panose="020F0502020204030204" pitchFamily="34" charset="0"/>
                <a:ea typeface="Calibri" panose="020F0502020204030204" pitchFamily="34" charset="0"/>
                <a:cs typeface="Times New Roman" panose="02020603050405020304" pitchFamily="18" charset="0"/>
              </a:rPr>
              <a:t>κλάδος των </a:t>
            </a:r>
            <a:r>
              <a:rPr lang="en-US" sz="1700" b="1" i="1" dirty="0" err="1">
                <a:effectLst/>
                <a:latin typeface="Calibri" panose="020F0502020204030204" pitchFamily="34" charset="0"/>
                <a:ea typeface="Calibri" panose="020F0502020204030204" pitchFamily="34" charset="0"/>
                <a:cs typeface="Times New Roman" panose="02020603050405020304" pitchFamily="18" charset="0"/>
              </a:rPr>
              <a:t>χρημ</a:t>
            </a:r>
            <a:r>
              <a:rPr lang="en-US" sz="1700" b="1" i="1" dirty="0">
                <a:effectLst/>
                <a:latin typeface="Calibri" panose="020F0502020204030204" pitchFamily="34" charset="0"/>
                <a:ea typeface="Calibri" panose="020F0502020204030204" pitchFamily="34" charset="0"/>
                <a:cs typeface="Times New Roman" panose="02020603050405020304" pitchFamily="18" charset="0"/>
              </a:rPr>
              <a:t>ατοπιστωτικών υπηρεσιών </a:t>
            </a:r>
            <a:r>
              <a:rPr lang="en-US" sz="1700" i="1" dirty="0">
                <a:effectLst/>
                <a:latin typeface="Calibri" panose="020F0502020204030204" pitchFamily="34" charset="0"/>
                <a:ea typeface="Calibri" panose="020F0502020204030204" pitchFamily="34" charset="0"/>
                <a:cs typeface="Times New Roman" panose="02020603050405020304" pitchFamily="18" charset="0"/>
              </a:rPr>
              <a:t>- η «</a:t>
            </a:r>
            <a:r>
              <a:rPr lang="el-GR" sz="1700" i="1" dirty="0">
                <a:effectLst/>
                <a:latin typeface="Calibri" panose="020F0502020204030204" pitchFamily="34" charset="0"/>
                <a:ea typeface="Calibri" panose="020F0502020204030204" pitchFamily="34" charset="0"/>
                <a:cs typeface="Times New Roman" panose="02020603050405020304" pitchFamily="18" charset="0"/>
              </a:rPr>
              <a:t>ανάλυση</a:t>
            </a:r>
            <a:r>
              <a:rPr lang="en-US" sz="1700" i="1" dirty="0">
                <a:effectLst/>
                <a:latin typeface="Calibri" panose="020F0502020204030204" pitchFamily="34" charset="0"/>
                <a:ea typeface="Calibri" panose="020F0502020204030204" pitchFamily="34" charset="0"/>
                <a:cs typeface="Times New Roman" panose="02020603050405020304" pitchFamily="18" charset="0"/>
              </a:rPr>
              <a:t> του </a:t>
            </a:r>
            <a:r>
              <a:rPr lang="en-US" sz="1700" i="1" dirty="0" err="1">
                <a:effectLst/>
                <a:latin typeface="Calibri" panose="020F0502020204030204" pitchFamily="34" charset="0"/>
                <a:ea typeface="Calibri" panose="020F0502020204030204" pitchFamily="34" charset="0"/>
                <a:cs typeface="Times New Roman" panose="02020603050405020304" pitchFamily="18" charset="0"/>
              </a:rPr>
              <a:t>τομέ</a:t>
            </a:r>
            <a:r>
              <a:rPr lang="en-US" sz="1700" i="1" dirty="0">
                <a:effectLst/>
                <a:latin typeface="Calibri" panose="020F0502020204030204" pitchFamily="34" charset="0"/>
                <a:ea typeface="Calibri" panose="020F0502020204030204" pitchFamily="34" charset="0"/>
                <a:cs typeface="Times New Roman" panose="02020603050405020304" pitchFamily="18" charset="0"/>
              </a:rPr>
              <a:t>α</a:t>
            </a:r>
            <a:r>
              <a:rPr lang="el-GR" sz="1700" i="1" dirty="0">
                <a:effectLst/>
                <a:latin typeface="Calibri" panose="020F0502020204030204" pitchFamily="34" charset="0"/>
                <a:ea typeface="Calibri" panose="020F0502020204030204" pitchFamily="34" charset="0"/>
                <a:cs typeface="Times New Roman" panose="02020603050405020304" pitchFamily="18" charset="0"/>
              </a:rPr>
              <a:t>»</a:t>
            </a:r>
            <a:r>
              <a:rPr lang="en-US" sz="1700" i="1" dirty="0">
                <a:effectLst/>
                <a:latin typeface="Calibri" panose="020F0502020204030204" pitchFamily="34" charset="0"/>
                <a:ea typeface="Calibri" panose="020F0502020204030204" pitchFamily="34" charset="0"/>
                <a:cs typeface="Times New Roman" panose="02020603050405020304" pitchFamily="18" charset="0"/>
              </a:rPr>
              <a:t> και γιατί είναι σημαντικός για την οικονομία και τη συνολική ευημερία της κοινωνίας, οι κύριοι φορείς και ο τρόπος αλληλεπίδρασης μεταξύ τους, </a:t>
            </a:r>
            <a:r>
              <a:rPr lang="en-US" sz="1700" i="1" dirty="0">
                <a:latin typeface="Calibri" panose="020F0502020204030204" pitchFamily="34" charset="0"/>
                <a:cs typeface="Times New Roman" panose="02020603050405020304" pitchFamily="18" charset="0"/>
              </a:rPr>
              <a:t>διαφορά μεταξύ χρηματοπιστωτικών υπηρεσιών και χρηματοπιστωτικών προϊόντων.</a:t>
            </a:r>
          </a:p>
          <a:p>
            <a:pPr marL="342900" lvl="0" indent="-342900">
              <a:lnSpc>
                <a:spcPct val="107000"/>
              </a:lnSpc>
              <a:buFont typeface="Symbol" panose="05050102010706020507" pitchFamily="18" charset="2"/>
              <a:buChar char=""/>
            </a:pPr>
            <a:r>
              <a:rPr lang="en-US" sz="1700" b="1" dirty="0" err="1">
                <a:effectLst/>
                <a:latin typeface="Calibri" panose="020F0502020204030204" pitchFamily="34" charset="0"/>
                <a:ea typeface="Calibri" panose="020F0502020204030204" pitchFamily="34" charset="0"/>
                <a:cs typeface="Times New Roman" panose="02020603050405020304" pitchFamily="18" charset="0"/>
              </a:rPr>
              <a:t>Χρήση</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χρηματοπιστωτικών υπηρεσιών και προϊόντων </a:t>
            </a:r>
            <a:r>
              <a:rPr lang="en-US" sz="1700" dirty="0">
                <a:effectLst/>
                <a:latin typeface="Calibri" panose="020F0502020204030204" pitchFamily="34" charset="0"/>
                <a:ea typeface="Calibri" panose="020F0502020204030204" pitchFamily="34" charset="0"/>
                <a:cs typeface="Times New Roman" panose="02020603050405020304" pitchFamily="18" charset="0"/>
              </a:rPr>
              <a:t>- ποιοι είναι οι διαφορετικοί τύποι χρηματοπιστωτικών υπηρεσιών, οι πιο δημοφιλείς χρηματοπιστωτικές υπηρεσίες, ανταλλαγή προσωπικών εμπειριών από τη χρήση χρηματοπιστωτικών υπηρεσιών, κίνδυνοι και οφέλη</a:t>
            </a:r>
            <a:r>
              <a:rPr lang="el-GR"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τι</a:t>
            </a:r>
            <a:r>
              <a:rPr lang="en-US" sz="1700" dirty="0">
                <a:effectLst/>
                <a:latin typeface="Calibri" panose="020F0502020204030204" pitchFamily="34" charset="0"/>
                <a:ea typeface="Calibri" panose="020F0502020204030204" pitchFamily="34" charset="0"/>
                <a:cs typeface="Times New Roman" panose="02020603050405020304" pitchFamily="18" charset="0"/>
              </a:rPr>
              <a:t> πρέπει και τι δεν πρέπει να κάνετε όταν χρησιμοποιείτε χρηματοπιστωτικές υπηρεσίες. </a:t>
            </a:r>
          </a:p>
          <a:p>
            <a:pPr marL="342900" lvl="0" indent="-342900">
              <a:lnSpc>
                <a:spcPct val="107000"/>
              </a:lnSpc>
              <a:buFont typeface="Symbol" panose="05050102010706020507" pitchFamily="18" charset="2"/>
              <a:buChar char=""/>
            </a:pPr>
            <a:r>
              <a:rPr lang="en-US" sz="1700" b="1" dirty="0">
                <a:effectLst/>
                <a:latin typeface="Calibri" panose="020F0502020204030204" pitchFamily="34" charset="0"/>
                <a:ea typeface="Calibri" panose="020F0502020204030204" pitchFamily="34" charset="0"/>
                <a:cs typeface="Times New Roman" panose="02020603050405020304" pitchFamily="18" charset="0"/>
              </a:rPr>
              <a:t>Το μέλλον του κλάδου των χρηματοπιστωτικών υπηρεσιών </a:t>
            </a:r>
            <a:r>
              <a:rPr lang="en-US" sz="1700" dirty="0">
                <a:effectLst/>
                <a:latin typeface="Calibri" panose="020F0502020204030204" pitchFamily="34" charset="0"/>
                <a:ea typeface="Calibri" panose="020F0502020204030204" pitchFamily="34" charset="0"/>
                <a:cs typeface="Times New Roman" panose="02020603050405020304" pitchFamily="18" charset="0"/>
              </a:rPr>
              <a:t>- πώς περιμένουμε να εξελιχθεί ο κλάδος των χρηματοπιστωτικών υπηρεσιών, τι είναι η ενσωματωμένη χρηματοδότηση και πώς μπορεί να αλλάξει τον κλάδο, ποιες </a:t>
            </a:r>
            <a:r>
              <a:rPr lang="en-US" sz="1700" dirty="0">
                <a:latin typeface="Calibri" panose="020F0502020204030204" pitchFamily="34" charset="0"/>
                <a:ea typeface="Calibri" panose="020F0502020204030204" pitchFamily="34" charset="0"/>
                <a:cs typeface="Times New Roman" panose="02020603050405020304" pitchFamily="18" charset="0"/>
              </a:rPr>
              <a:t>είναι οι τελευταίες καινοτομίες στον κλάδο των χρηματοπιστωτικών υπηρεσιών και, τέλος, συμβουλές για το πώς μπορείτε (ως νέοι) να γίνετε ανθεκτικοί στο μέλλον, αναπτύσσοντας υγιείς οικονομικές συνήθειες.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56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630"/>
            <a:ext cx="9144000" cy="5142857"/>
          </a:xfrm>
          <a:prstGeom prst="rect">
            <a:avLst/>
          </a:prstGeom>
        </p:spPr>
      </p:pic>
      <p:sp>
        <p:nvSpPr>
          <p:cNvPr id="6" name="TextBox 5">
            <a:extLst>
              <a:ext uri="{FF2B5EF4-FFF2-40B4-BE49-F238E27FC236}">
                <a16:creationId xmlns:a16="http://schemas.microsoft.com/office/drawing/2014/main" id="{F570AB11-D84A-3E63-19CF-89CCDA402A26}"/>
              </a:ext>
            </a:extLst>
          </p:cNvPr>
          <p:cNvSpPr txBox="1"/>
          <p:nvPr/>
        </p:nvSpPr>
        <p:spPr>
          <a:xfrm>
            <a:off x="949582" y="2310713"/>
            <a:ext cx="7398265" cy="954107"/>
          </a:xfrm>
          <a:prstGeom prst="rect">
            <a:avLst/>
          </a:prstGeom>
          <a:noFill/>
        </p:spPr>
        <p:txBody>
          <a:bodyPr wrap="square" rtlCol="0">
            <a:spAutoFit/>
          </a:bodyPr>
          <a:lstStyle/>
          <a:p>
            <a:r>
              <a:rPr lang="en-US" sz="2800" b="1" i="1" dirty="0"/>
              <a:t>Τι θα προτιμούσατε - 10 εκατομμύρια ευρώ τώρα ή 20 εκατομμύρια ευρώ σε 20 χρόνια από τώρα;</a:t>
            </a:r>
          </a:p>
        </p:txBody>
      </p:sp>
    </p:spTree>
    <p:extLst>
      <p:ext uri="{BB962C8B-B14F-4D97-AF65-F5344CB8AC3E}">
        <p14:creationId xmlns:p14="http://schemas.microsoft.com/office/powerpoint/2010/main" val="227470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2308324"/>
          </a:xfrm>
          <a:prstGeom prst="rect">
            <a:avLst/>
          </a:prstGeom>
          <a:noFill/>
        </p:spPr>
        <p:txBody>
          <a:bodyPr wrap="square" rtlCol="0">
            <a:spAutoFit/>
          </a:bodyPr>
          <a:lstStyle/>
          <a:p>
            <a:r>
              <a:rPr lang="el-GR" sz="3600" b="1" dirty="0"/>
              <a:t>Κεφάλαιο</a:t>
            </a:r>
            <a:r>
              <a:rPr lang="en-US" sz="3600" b="1" dirty="0"/>
              <a:t> 1: </a:t>
            </a:r>
          </a:p>
          <a:p>
            <a:r>
              <a:rPr lang="en-GB" sz="3600" b="1" dirty="0"/>
              <a:t>Ο ΚΛ</a:t>
            </a:r>
            <a:r>
              <a:rPr lang="el-GR" sz="3600" b="1" dirty="0"/>
              <a:t>Α</a:t>
            </a:r>
            <a:r>
              <a:rPr lang="en-GB" sz="3600" b="1" dirty="0"/>
              <a:t>ΔΟΣ ΤΩΝ ΧΡΗΜΑΤΟΠΙΣΤΩΤΙΚ</a:t>
            </a:r>
            <a:r>
              <a:rPr lang="el-GR" sz="3600" b="1" dirty="0"/>
              <a:t>Ω</a:t>
            </a:r>
            <a:r>
              <a:rPr lang="en-GB" sz="3600" b="1" dirty="0"/>
              <a:t>Ν ΥΠΗΡΕΣΙ</a:t>
            </a:r>
            <a:r>
              <a:rPr lang="el-GR" sz="3600" b="1" dirty="0"/>
              <a:t>Ω</a:t>
            </a:r>
            <a:r>
              <a:rPr lang="en-GB" sz="3600" b="1" dirty="0"/>
              <a:t>Ν </a:t>
            </a:r>
          </a:p>
        </p:txBody>
      </p:sp>
      <p:sp>
        <p:nvSpPr>
          <p:cNvPr id="5" name="TextBox 4">
            <a:extLst>
              <a:ext uri="{FF2B5EF4-FFF2-40B4-BE49-F238E27FC236}">
                <a16:creationId xmlns:a16="http://schemas.microsoft.com/office/drawing/2014/main" id="{63CC663A-5C39-D009-13E1-42C7E3AA561B}"/>
              </a:ext>
            </a:extLst>
          </p:cNvPr>
          <p:cNvSpPr txBox="1"/>
          <p:nvPr/>
        </p:nvSpPr>
        <p:spPr>
          <a:xfrm>
            <a:off x="5331942" y="1915298"/>
            <a:ext cx="3397156" cy="923330"/>
          </a:xfrm>
          <a:prstGeom prst="rect">
            <a:avLst/>
          </a:prstGeom>
          <a:noFill/>
        </p:spPr>
        <p:txBody>
          <a:bodyPr wrap="square">
            <a:spAutoFit/>
          </a:bodyPr>
          <a:lstStyle/>
          <a:p>
            <a:pPr algn="l"/>
            <a:r>
              <a:rPr lang="en-US" b="1" i="1" dirty="0">
                <a:solidFill>
                  <a:srgbClr val="3C3F44"/>
                </a:solidFill>
                <a:effectLst/>
                <a:latin typeface="-apple-system"/>
              </a:rPr>
              <a:t>"Το χρήμα είναι ένας τρομερός αφέντης αλλά ένας εξαιρετικός υπηρέτης".</a:t>
            </a:r>
            <a:endParaRPr lang="en-US" b="0" i="0" dirty="0">
              <a:solidFill>
                <a:srgbClr val="3C3F44"/>
              </a:solidFill>
              <a:effectLst/>
              <a:latin typeface="-apple-system"/>
            </a:endParaRPr>
          </a:p>
          <a:p>
            <a:pPr algn="l"/>
            <a:r>
              <a:rPr lang="en-US" b="1" i="1" dirty="0">
                <a:solidFill>
                  <a:srgbClr val="3C3F44"/>
                </a:solidFill>
                <a:effectLst/>
                <a:latin typeface="-apple-system"/>
              </a:rPr>
              <a:t>- P.T. Barnum</a:t>
            </a:r>
            <a:endParaRPr lang="en-US" b="0" i="0" dirty="0">
              <a:solidFill>
                <a:srgbClr val="3C3F44"/>
              </a:solidFill>
              <a:effectLst/>
              <a:latin typeface="-apple-system"/>
            </a:endParaRPr>
          </a:p>
        </p:txBody>
      </p:sp>
    </p:spTree>
    <p:extLst>
      <p:ext uri="{BB962C8B-B14F-4D97-AF65-F5344CB8AC3E}">
        <p14:creationId xmlns:p14="http://schemas.microsoft.com/office/powerpoint/2010/main" val="188534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88696"/>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Ο ΚΛ</a:t>
            </a:r>
            <a:r>
              <a:rPr lang="el-GR" b="1" dirty="0">
                <a:latin typeface="Calibri" panose="020F0502020204030204" pitchFamily="34" charset="0"/>
                <a:ea typeface="Calibri" panose="020F0502020204030204" pitchFamily="34" charset="0"/>
                <a:cs typeface="Times New Roman" panose="02020603050405020304" pitchFamily="18" charset="0"/>
              </a:rPr>
              <a:t>Α</a:t>
            </a:r>
            <a:r>
              <a:rPr lang="en-US" b="1" dirty="0">
                <a:latin typeface="Calibri" panose="020F0502020204030204" pitchFamily="34" charset="0"/>
                <a:ea typeface="Calibri" panose="020F0502020204030204" pitchFamily="34" charset="0"/>
                <a:cs typeface="Times New Roman" panose="02020603050405020304" pitchFamily="18" charset="0"/>
              </a:rPr>
              <a:t>ΔΟΣ ΤΩΝ ΧΡΗΜΑΤΟΠΙΣΤΩΤΙΚ</a:t>
            </a:r>
            <a:r>
              <a:rPr lang="el-GR" b="1" dirty="0">
                <a:latin typeface="Calibri" panose="020F0502020204030204" pitchFamily="34" charset="0"/>
                <a:ea typeface="Calibri" panose="020F0502020204030204" pitchFamily="34" charset="0"/>
                <a:cs typeface="Times New Roman" panose="02020603050405020304" pitchFamily="18" charset="0"/>
              </a:rPr>
              <a:t>Ω</a:t>
            </a:r>
            <a:r>
              <a:rPr lang="en-US" b="1" dirty="0">
                <a:latin typeface="Calibri" panose="020F0502020204030204" pitchFamily="34" charset="0"/>
                <a:ea typeface="Calibri" panose="020F0502020204030204" pitchFamily="34" charset="0"/>
                <a:cs typeface="Times New Roman" panose="02020603050405020304" pitchFamily="18" charset="0"/>
              </a:rPr>
              <a:t>Ν ΥΠΗΡΕΣΙ</a:t>
            </a:r>
            <a:r>
              <a:rPr lang="el-GR" b="1" dirty="0">
                <a:latin typeface="Calibri" panose="020F0502020204030204" pitchFamily="34" charset="0"/>
                <a:ea typeface="Calibri" panose="020F0502020204030204" pitchFamily="34" charset="0"/>
                <a:cs typeface="Times New Roman" panose="02020603050405020304" pitchFamily="18" charset="0"/>
              </a:rPr>
              <a:t>Ω</a:t>
            </a:r>
            <a:r>
              <a:rPr lang="en-US" b="1" dirty="0">
                <a:latin typeface="Calibri" panose="020F0502020204030204" pitchFamily="34" charset="0"/>
                <a:ea typeface="Calibri" panose="020F0502020204030204" pitchFamily="34" charset="0"/>
                <a:cs typeface="Times New Roman" panose="02020603050405020304" pitchFamily="18" charset="0"/>
              </a:rPr>
              <a:t>Ν ......... ΤΙ Ε</a:t>
            </a:r>
            <a:r>
              <a:rPr lang="el-GR" b="1" dirty="0">
                <a:latin typeface="Calibri" panose="020F0502020204030204" pitchFamily="34" charset="0"/>
                <a:ea typeface="Calibri" panose="020F0502020204030204" pitchFamily="34" charset="0"/>
                <a:cs typeface="Times New Roman" panose="02020603050405020304" pitchFamily="18" charset="0"/>
              </a:rPr>
              <a:t>Ι</a:t>
            </a:r>
            <a:r>
              <a:rPr lang="en-US" b="1" dirty="0">
                <a:latin typeface="Calibri" panose="020F0502020204030204" pitchFamily="34" charset="0"/>
                <a:ea typeface="Calibri" panose="020F0502020204030204" pitchFamily="34" charset="0"/>
                <a:cs typeface="Times New Roman" panose="02020603050405020304" pitchFamily="18" charset="0"/>
              </a:rPr>
              <a:t>ΝΑΙ;</a:t>
            </a:r>
          </a:p>
        </p:txBody>
      </p:sp>
      <p:sp>
        <p:nvSpPr>
          <p:cNvPr id="4" name="TextBox 3">
            <a:extLst>
              <a:ext uri="{FF2B5EF4-FFF2-40B4-BE49-F238E27FC236}">
                <a16:creationId xmlns:a16="http://schemas.microsoft.com/office/drawing/2014/main" id="{53D850F6-1246-B164-860E-FEEDAA5492EC}"/>
              </a:ext>
            </a:extLst>
          </p:cNvPr>
          <p:cNvSpPr txBox="1"/>
          <p:nvPr/>
        </p:nvSpPr>
        <p:spPr>
          <a:xfrm>
            <a:off x="488950" y="1605504"/>
            <a:ext cx="8166100" cy="3352328"/>
          </a:xfrm>
          <a:prstGeom prst="rect">
            <a:avLst/>
          </a:prstGeom>
          <a:noFill/>
        </p:spPr>
        <p:txBody>
          <a:bodyPr wrap="square" rtlCol="0">
            <a:spAutoFit/>
          </a:bodyPr>
          <a:lstStyle/>
          <a:p>
            <a:pPr algn="just">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"Ο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κλάδος των χρηματοπιστωτικών υπηρεσιών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περιλαμβάνει ένα ευρύ φάσμα επιχειρήσεων και οργανισμών που διαχειρίζονται χρήματα, όπως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τράπεζες, πιστωτικά σωματεία, ασφαλιστικές εταιρείες, επενδυτικές εταιρείες και </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χρηματιστήρια</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Οι εταιρείες αυτές παρέχουν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υπηρεσίες όπως αποταμιευτικούς και τρεχούμενους λογαριασμούς, δάνεια, υποθήκες, ασφαλιστήρια συμβόλαια, επενδυτικές συμβουλές και συναλλαγές τίτλων.</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Στόχος του τομέα είναι να βοηθήσει τους ιδιώτες και τις επιχειρήσεις να διαχειρίζονται αποτελεσματικά τα οικονομικά τους, να αυξάνουν τ</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α κέρδη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τους</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και να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σχεδιάζουν</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οικονομικά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το</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μέλλον</a:t>
            </a:r>
            <a:r>
              <a:rPr lang="el-GR" i="1" dirty="0">
                <a:latin typeface="Calibri" panose="020F0502020204030204" pitchFamily="34" charset="0"/>
                <a:ea typeface="Calibri" panose="020F0502020204030204" pitchFamily="34" charset="0"/>
                <a:cs typeface="Times New Roman" panose="02020603050405020304" pitchFamily="18" charset="0"/>
              </a:rPr>
              <a:t> τους</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Ο κλάδος των χρηματοπιστωτικών υπηρεσιών αποτελεί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κρίσιμη συνιστώσα της παγκόσμιας οικονομίας και η επιτυχία του εξαρτάται από τη σταθερότητα και την εμπιστοσύνη των χρηματοπιστωτικών αγορών</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23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2185" y="626424"/>
            <a:ext cx="8166100" cy="388696"/>
          </a:xfrm>
          <a:prstGeom prst="rect">
            <a:avLst/>
          </a:prstGeom>
          <a:noFill/>
        </p:spPr>
        <p:txBody>
          <a:bodyPr wrap="square" rtlCol="0">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Times New Roman" panose="02020603050405020304" pitchFamily="18" charset="0"/>
              </a:rPr>
              <a:t>ΣΗΜΑΣΙΑ ΤΟΜΕΑ</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8A1546E-6F92-0443-B3F3-B9BEBE3D7797}"/>
              </a:ext>
            </a:extLst>
          </p:cNvPr>
          <p:cNvSpPr txBox="1"/>
          <p:nvPr/>
        </p:nvSpPr>
        <p:spPr>
          <a:xfrm>
            <a:off x="572185" y="1087100"/>
            <a:ext cx="8166100" cy="671915"/>
          </a:xfrm>
          <a:prstGeom prst="rect">
            <a:avLst/>
          </a:prstGeom>
          <a:noFill/>
        </p:spPr>
        <p:txBody>
          <a:bodyPr wrap="square" rtlCol="0">
            <a:sp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Ο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τομέας των χρηματοπιστωτικών υπηρεσιών είναι ζωτικής σημασίας για την οικονομία και την ευημερία της κοινωνίας </a:t>
            </a:r>
            <a:r>
              <a:rPr lang="en-US" sz="1800" dirty="0">
                <a:effectLst/>
                <a:latin typeface="Calibri" panose="020F0502020204030204" pitchFamily="34" charset="0"/>
                <a:ea typeface="Calibri" panose="020F0502020204030204" pitchFamily="34" charset="0"/>
                <a:cs typeface="Times New Roman" panose="02020603050405020304" pitchFamily="18" charset="0"/>
              </a:rPr>
              <a:t>. Ακολουθούν μερικά παραδείγματα για τους λόγους:</a:t>
            </a:r>
          </a:p>
        </p:txBody>
      </p:sp>
      <p:pic>
        <p:nvPicPr>
          <p:cNvPr id="9" name="Picture 8" descr="A picture containing graphical user interface&#10;&#10;Description automatically generated">
            <a:extLst>
              <a:ext uri="{FF2B5EF4-FFF2-40B4-BE49-F238E27FC236}">
                <a16:creationId xmlns:a16="http://schemas.microsoft.com/office/drawing/2014/main" id="{8B60D8B4-09E2-0581-8DD4-1FCF6057B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743" y="2314999"/>
            <a:ext cx="3927534" cy="1859442"/>
          </a:xfrm>
          <a:prstGeom prst="rect">
            <a:avLst/>
          </a:prstGeom>
        </p:spPr>
      </p:pic>
      <p:sp>
        <p:nvSpPr>
          <p:cNvPr id="10" name="TextBox 9">
            <a:extLst>
              <a:ext uri="{FF2B5EF4-FFF2-40B4-BE49-F238E27FC236}">
                <a16:creationId xmlns:a16="http://schemas.microsoft.com/office/drawing/2014/main" id="{CEC724B7-50A8-DDD4-684F-2E6D9762E534}"/>
              </a:ext>
            </a:extLst>
          </p:cNvPr>
          <p:cNvSpPr txBox="1"/>
          <p:nvPr/>
        </p:nvSpPr>
        <p:spPr>
          <a:xfrm>
            <a:off x="572185" y="2314999"/>
            <a:ext cx="5767893" cy="2666692"/>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Πρόσβαση σε πιστώσεις</a:t>
            </a:r>
          </a:p>
          <a:p>
            <a:pPr marL="285750" indent="-285750" algn="just">
              <a:lnSpc>
                <a:spcPct val="107000"/>
              </a:lnSpc>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Διαχείριση πλούτου</a:t>
            </a:r>
          </a:p>
          <a:p>
            <a:pPr marL="285750" indent="-285750" algn="just">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Οικονομική σταθερότητα</a:t>
            </a:r>
          </a:p>
          <a:p>
            <a:pPr marL="285750" indent="-285750" algn="just">
              <a:lnSpc>
                <a:spcPct val="107000"/>
              </a:lnSpc>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Καινοτομία </a:t>
            </a:r>
          </a:p>
          <a:p>
            <a:pPr marL="285750" indent="-285750" algn="just">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Υπ</a:t>
            </a:r>
            <a:r>
              <a:rPr lang="en-US" b="1" dirty="0" err="1">
                <a:latin typeface="Calibri" panose="020F0502020204030204" pitchFamily="34" charset="0"/>
                <a:ea typeface="Calibri" panose="020F0502020204030204" pitchFamily="34" charset="0"/>
                <a:cs typeface="Times New Roman" panose="02020603050405020304" pitchFamily="18" charset="0"/>
              </a:rPr>
              <a:t>οστήριξη</a:t>
            </a:r>
            <a:r>
              <a:rPr lang="en-US" b="1" dirty="0">
                <a:latin typeface="Calibri" panose="020F0502020204030204" pitchFamily="34" charset="0"/>
                <a:ea typeface="Calibri" panose="020F0502020204030204" pitchFamily="34" charset="0"/>
                <a:cs typeface="Times New Roman" panose="02020603050405020304" pitchFamily="18" charset="0"/>
              </a:rPr>
              <a:t> επ</a:t>
            </a:r>
            <a:r>
              <a:rPr lang="en-US" b="1" dirty="0" err="1">
                <a:latin typeface="Calibri" panose="020F0502020204030204" pitchFamily="34" charset="0"/>
                <a:ea typeface="Calibri" panose="020F0502020204030204" pitchFamily="34" charset="0"/>
                <a:cs typeface="Times New Roman" panose="02020603050405020304" pitchFamily="18" charset="0"/>
              </a:rPr>
              <a:t>ιχειρημ</a:t>
            </a:r>
            <a:r>
              <a:rPr lang="en-US" b="1" dirty="0">
                <a:latin typeface="Calibri" panose="020F0502020204030204" pitchFamily="34" charset="0"/>
                <a:ea typeface="Calibri" panose="020F0502020204030204" pitchFamily="34" charset="0"/>
                <a:cs typeface="Times New Roman" panose="02020603050405020304" pitchFamily="18" charset="0"/>
              </a:rPr>
              <a:t>ατικότητας</a:t>
            </a:r>
          </a:p>
          <a:p>
            <a:pPr marL="285750" indent="-285750" algn="just">
              <a:lnSpc>
                <a:spcPct val="107000"/>
              </a:lnSpc>
              <a:spcAft>
                <a:spcPts val="800"/>
              </a:spcAft>
              <a:buFont typeface="Arial" panose="020B0604020202020204" pitchFamily="34" charset="0"/>
              <a:buChar char="•"/>
            </a:pPr>
            <a:r>
              <a:rPr lang="el-GR" b="1" dirty="0">
                <a:latin typeface="Calibri" panose="020F0502020204030204" pitchFamily="34" charset="0"/>
                <a:ea typeface="Calibri" panose="020F0502020204030204" pitchFamily="34" charset="0"/>
                <a:cs typeface="Times New Roman" panose="02020603050405020304" pitchFamily="18" charset="0"/>
              </a:rPr>
              <a:t>Ενίσχυση</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latin typeface="Calibri" panose="020F0502020204030204" pitchFamily="34" charset="0"/>
                <a:ea typeface="Calibri" panose="020F0502020204030204" pitchFamily="34" charset="0"/>
                <a:cs typeface="Times New Roman" panose="02020603050405020304" pitchFamily="18" charset="0"/>
              </a:rPr>
              <a:t>εμ</a:t>
            </a:r>
            <a:r>
              <a:rPr lang="en-US" b="1" dirty="0">
                <a:latin typeface="Calibri" panose="020F0502020204030204" pitchFamily="34" charset="0"/>
                <a:ea typeface="Calibri" panose="020F0502020204030204" pitchFamily="34" charset="0"/>
                <a:cs typeface="Times New Roman" panose="02020603050405020304" pitchFamily="18" charset="0"/>
              </a:rPr>
              <a:t>πιστοσύνη</a:t>
            </a:r>
            <a:r>
              <a:rPr lang="el-GR" b="1" dirty="0">
                <a:latin typeface="Calibri" panose="020F0502020204030204" pitchFamily="34" charset="0"/>
                <a:ea typeface="Calibri" panose="020F0502020204030204" pitchFamily="34" charset="0"/>
                <a:cs typeface="Times New Roman" panose="02020603050405020304" pitchFamily="18" charset="0"/>
              </a:rPr>
              <a:t>ς</a:t>
            </a:r>
            <a:r>
              <a:rPr lang="en-US" b="1" dirty="0">
                <a:latin typeface="Calibri" panose="020F0502020204030204" pitchFamily="34" charset="0"/>
                <a:ea typeface="Calibri" panose="020F0502020204030204" pitchFamily="34" charset="0"/>
                <a:cs typeface="Times New Roman" panose="02020603050405020304" pitchFamily="18" charset="0"/>
              </a:rPr>
              <a:t> και α</a:t>
            </a:r>
            <a:r>
              <a:rPr lang="en-US" b="1" dirty="0" err="1">
                <a:latin typeface="Calibri" panose="020F0502020204030204" pitchFamily="34" charset="0"/>
                <a:ea typeface="Calibri" panose="020F0502020204030204" pitchFamily="34" charset="0"/>
                <a:cs typeface="Times New Roman" panose="02020603050405020304" pitchFamily="18" charset="0"/>
              </a:rPr>
              <a:t>γορ</a:t>
            </a:r>
            <a:r>
              <a:rPr lang="en-US" b="1" dirty="0">
                <a:latin typeface="Calibri" panose="020F0502020204030204" pitchFamily="34" charset="0"/>
                <a:ea typeface="Calibri" panose="020F0502020204030204" pitchFamily="34" charset="0"/>
                <a:cs typeface="Times New Roman" panose="02020603050405020304" pitchFamily="18" charset="0"/>
              </a:rPr>
              <a:t>αστική</a:t>
            </a:r>
            <a:r>
              <a:rPr lang="el-GR" b="1" dirty="0">
                <a:latin typeface="Calibri" panose="020F0502020204030204" pitchFamily="34" charset="0"/>
                <a:ea typeface="Calibri" panose="020F0502020204030204" pitchFamily="34" charset="0"/>
                <a:cs typeface="Times New Roman" panose="02020603050405020304" pitchFamily="18" charset="0"/>
              </a:rPr>
              <a:t>ς</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err="1">
                <a:latin typeface="Calibri" panose="020F0502020204030204" pitchFamily="34" charset="0"/>
                <a:ea typeface="Calibri" panose="020F0502020204030204" pitchFamily="34" charset="0"/>
                <a:cs typeface="Times New Roman" panose="02020603050405020304" pitchFamily="18" charset="0"/>
              </a:rPr>
              <a:t>δύν</a:t>
            </a:r>
            <a:r>
              <a:rPr lang="en-US" b="1" dirty="0">
                <a:latin typeface="Calibri" panose="020F0502020204030204" pitchFamily="34" charset="0"/>
                <a:ea typeface="Calibri" panose="020F0502020204030204" pitchFamily="34" charset="0"/>
                <a:cs typeface="Times New Roman" panose="02020603050405020304" pitchFamily="18" charset="0"/>
              </a:rPr>
              <a:t>αμη</a:t>
            </a:r>
            <a:r>
              <a:rPr lang="el-GR" b="1" dirty="0">
                <a:latin typeface="Calibri" panose="020F0502020204030204" pitchFamily="34" charset="0"/>
                <a:ea typeface="Calibri" panose="020F0502020204030204" pitchFamily="34" charset="0"/>
                <a:cs typeface="Times New Roman" panose="02020603050405020304" pitchFamily="18" charset="0"/>
              </a:rPr>
              <a:t>ς</a:t>
            </a:r>
            <a:r>
              <a:rPr lang="en-US" b="1" dirty="0">
                <a:latin typeface="Calibri" panose="020F0502020204030204" pitchFamily="34" charset="0"/>
                <a:ea typeface="Calibri" panose="020F0502020204030204" pitchFamily="34" charset="0"/>
                <a:cs typeface="Times New Roman" panose="02020603050405020304" pitchFamily="18" charset="0"/>
              </a:rPr>
              <a:t> των καταναλωτών</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16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5" name="TextBox 4">
            <a:extLst>
              <a:ext uri="{FF2B5EF4-FFF2-40B4-BE49-F238E27FC236}">
                <a16:creationId xmlns:a16="http://schemas.microsoft.com/office/drawing/2014/main" id="{08A1546E-6F92-0443-B3F3-B9BEBE3D7797}"/>
              </a:ext>
            </a:extLst>
          </p:cNvPr>
          <p:cNvSpPr txBox="1"/>
          <p:nvPr/>
        </p:nvSpPr>
        <p:spPr>
          <a:xfrm>
            <a:off x="418757" y="569467"/>
            <a:ext cx="8585543" cy="3967881"/>
          </a:xfrm>
          <a:prstGeom prst="rect">
            <a:avLst/>
          </a:prstGeom>
          <a:noFill/>
        </p:spPr>
        <p:txBody>
          <a:bodyPr wrap="square" rtlCol="0">
            <a:spAutoFit/>
          </a:bodyPr>
          <a:lstStyle/>
          <a:p>
            <a:pPr algn="just">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Τι συμβαίνει όμως αν ο κλάδος των XY είναι υπανάπτυκτος; </a:t>
            </a:r>
            <a:r>
              <a:rPr lang="en-US" sz="1800" dirty="0">
                <a:effectLst/>
                <a:latin typeface="Calibri" panose="020F0502020204030204" pitchFamily="34" charset="0"/>
                <a:ea typeface="Calibri" panose="020F0502020204030204" pitchFamily="34" charset="0"/>
                <a:cs typeface="Times New Roman" panose="02020603050405020304" pitchFamily="18" charset="0"/>
              </a:rPr>
              <a:t>Ένα αποτυχημένο και αδύναμο χρηματοπιστωτικό σύστημα μπορεί να παρασύρει την </a:t>
            </a:r>
            <a:r>
              <a:rPr lang="en-US" b="1" dirty="0">
                <a:latin typeface="Calibri" panose="020F0502020204030204" pitchFamily="34" charset="0"/>
                <a:ea typeface="Calibri" panose="020F0502020204030204" pitchFamily="34" charset="0"/>
                <a:cs typeface="Times New Roman" panose="02020603050405020304" pitchFamily="18" charset="0"/>
              </a:rPr>
              <a:t>οικονομία σε ύφεση, </a:t>
            </a:r>
            <a:r>
              <a:rPr lang="en-US" dirty="0">
                <a:latin typeface="Calibri" panose="020F0502020204030204" pitchFamily="34" charset="0"/>
                <a:ea typeface="Calibri" panose="020F0502020204030204" pitchFamily="34" charset="0"/>
                <a:cs typeface="Times New Roman" panose="02020603050405020304" pitchFamily="18" charset="0"/>
              </a:rPr>
              <a:t>οδηγώντας σε:</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Συρρίκνωση των πιστώσεων και μείωση της πιστωτικής δραστηριότητας των χρηματοπιστωτικών ιδρυμάτων.</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Μείωση της οικονομικής δραστηριότητας και, ως εκ τούτου, αύξηση της ανεργίας. </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Ταχεία επέκταση της πίστωσης και της προσφοράς χρήματος (λόγω έλλειψης κανονισμών), η οποία μπορεί να οδηγήσει σε πληθωρισμό. </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Έλλειψη συναλλάγματος, αύξηση του κόστους, διάβρωση του πλούτου. </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Επιβαρυμένα δημοσιονομικά. </a:t>
            </a:r>
          </a:p>
          <a:p>
            <a:pPr algn="just">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hart, histogram&#10;&#10;Description automatically generated">
            <a:extLst>
              <a:ext uri="{FF2B5EF4-FFF2-40B4-BE49-F238E27FC236}">
                <a16:creationId xmlns:a16="http://schemas.microsoft.com/office/drawing/2014/main" id="{1F531A1F-1915-BC6C-9581-D608652C68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20460" y="3195235"/>
            <a:ext cx="2923540" cy="1948265"/>
          </a:xfrm>
          <a:prstGeom prst="rect">
            <a:avLst/>
          </a:prstGeom>
        </p:spPr>
      </p:pic>
    </p:spTree>
    <p:extLst>
      <p:ext uri="{BB962C8B-B14F-4D97-AF65-F5344CB8AC3E}">
        <p14:creationId xmlns:p14="http://schemas.microsoft.com/office/powerpoint/2010/main" val="178551667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7268</TotalTime>
  <Words>7616</Words>
  <Application>Microsoft Office PowerPoint</Application>
  <PresentationFormat>On-screen Show (16:9)</PresentationFormat>
  <Paragraphs>418</Paragraphs>
  <Slides>27</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-apple-system</vt:lpstr>
      <vt:lpstr>Arial</vt:lpstr>
      <vt:lpstr>Calibri</vt:lpstr>
      <vt:lpstr>Calibri Light</vt:lpstr>
      <vt:lpstr>Georgia</vt:lpstr>
      <vt:lpstr>Gilroy Heavy</vt:lpstr>
      <vt:lpstr>Hero New</vt:lpstr>
      <vt:lpstr>Lato</vt:lpstr>
      <vt:lpstr>Segoe UI</vt:lpstr>
      <vt:lpstr>Söhne</vt:lpstr>
      <vt:lpstr>Symbol</vt:lpstr>
      <vt:lpstr>Times New Roman</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keywords>, docId:0AB28A4DC0579CA10161C5F6C7488A16</cp:keywords>
  <cp:lastModifiedBy>Kyriakos</cp:lastModifiedBy>
  <cp:revision>76</cp:revision>
  <dcterms:created xsi:type="dcterms:W3CDTF">2022-03-09T08:32:52Z</dcterms:created>
  <dcterms:modified xsi:type="dcterms:W3CDTF">2023-06-01T06:15:23Z</dcterms:modified>
</cp:coreProperties>
</file>