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WNaVBAoa/HqZ0rARtzqqD14xV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37CDE-0F95-4E7E-BD9E-E9095C796879}">
  <a:tblStyle styleId="{14337CDE-0F95-4E7E-BD9E-E9095C7968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627" autoAdjust="0"/>
  </p:normalViewPr>
  <p:slideViewPr>
    <p:cSldViewPr snapToGrid="0">
      <p:cViewPr varScale="1">
        <p:scale>
          <a:sx n="150" d="100"/>
          <a:sy n="150" d="100"/>
        </p:scale>
        <p:origin x="474" y="126"/>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nvestopedia.com/family-finances-468971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apa.org/topics/money/famil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just" rtl="0">
              <a:spcBef>
                <a:spcPts val="0"/>
              </a:spcBef>
              <a:spcAft>
                <a:spcPts val="0"/>
              </a:spcAft>
              <a:buNone/>
            </a:pPr>
            <a:r>
              <a:rPr lang="en-US"/>
              <a:t>Ο ρόλος του Εκπαιδευτή σε αυτό το εκπαιδευτικό πρόγραμμα και ειδικά σε αυτή την ενότητα είναι να υποστηρίζει τους εκπαιδευόμενους (οι οποίοι υποτίθεται ότι είναι νέοι με χαμηλό επίπεδο οικονομικών γνώσεων ή με πλήρη έλλειψη αυτών) και να τους δίνει παραδείγματα πραγματικής ζωής σχετικά με τους ορισμούς, τους βασικούς όρους και τις έννοιες του Οικονομικού Αλφαβητισμού. Επιπλέον, στόχος είναι να κάνει τους εκπαιδευόμενους να σκεφτούν και να κατανοήσουν γιατί είναι πολύ σημαντικό να είναι κανείς οικονομικά εγγράμματος και να τους κάνει να καταλάβουν ότι ο οικονομικός αλφαβητισμός δεν αφορά μόνο τους ανθρώπους που εργάζονται στα οικονομικά, αλλά όλους, ιδίως τους νέους που μόλις αρχίζουν να διαχειρίζονται τα χρήματά τους μόνοι τους και που τους περιμένουν πολλές σημαντικές οικονομικές αποφάσεις.</a:t>
            </a:r>
            <a:endParaRPr/>
          </a:p>
          <a:p>
            <a:pPr marL="0" lvl="0" indent="0" algn="just" rtl="0">
              <a:spcBef>
                <a:spcPts val="0"/>
              </a:spcBef>
              <a:spcAft>
                <a:spcPts val="0"/>
              </a:spcAft>
              <a:buNone/>
            </a:pPr>
            <a:endParaRPr/>
          </a:p>
          <a:p>
            <a:pPr marL="0" lvl="0" indent="0" algn="just" rtl="0">
              <a:spcBef>
                <a:spcPts val="0"/>
              </a:spcBef>
              <a:spcAft>
                <a:spcPts val="0"/>
              </a:spcAft>
              <a:buNone/>
            </a:pPr>
            <a:r>
              <a:rPr lang="en-US"/>
              <a:t>Για να γίνουν οι μαθησιακές συνεδρίες ελκυστικές για τους εκπαιδευόμενους, ο συντονιστής ενθαρρύνεται να αναθεωρήσει την Ενότητα πριν από την κατάρτιση και να προσαρμόσει τα μαθησιακά αποτελέσματα στην ομάδα-στόχο.</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dfb39c1d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dfb39c1d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52" name="Google Shape;152;g23dfb39c1d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dfb39c1d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3dfb39c1d0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61" name="Google Shape;161;g23dfb39c1d0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3dfb39c1d0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3dfb39c1d0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69" name="Google Shape;169;g23dfb39c1d0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dfb39c1d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3dfb39c1d0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77" name="Google Shape;177;g23dfb39c1d0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dfb39c1d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3dfb39c1d0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85" name="Google Shape;185;g23dfb39c1d0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dfb39c1d0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3dfb39c1d0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94" name="Google Shape;194;g23dfb39c1d0_0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dfb39c1d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3dfb39c1d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03" name="Google Shape;203;g23dfb39c1d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dfb39c1d0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dfb39c1d0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13" name="Google Shape;213;g23dfb39c1d0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dfb39c1d0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3dfb39c1d0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20" name="Google Shape;220;g23dfb39c1d0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dfb39c1d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3dfb39c1d0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29" name="Google Shape;229;g23dfb39c1d0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err="1"/>
              <a:t>Σημειώσεις</a:t>
            </a:r>
            <a:r>
              <a:rPr lang="en-US" b="1" i="1" dirty="0"/>
              <a:t> </a:t>
            </a:r>
            <a:r>
              <a:rPr lang="en-US" b="1" i="1" dirty="0" err="1"/>
              <a:t>γι</a:t>
            </a:r>
            <a:r>
              <a:rPr lang="en-US" b="1" i="1" dirty="0"/>
              <a:t>α τον εκπαιδευτή:</a:t>
            </a:r>
            <a:endParaRPr dirty="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3dfb39c1d0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3dfb39c1d0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37" name="Google Shape;237;g23dfb39c1d0_0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dfb39c1d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3dfb39c1d0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45" name="Google Shape;245;g23dfb39c1d0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1" i="1" dirty="0" err="1"/>
              <a:t>Σημειώσεις</a:t>
            </a:r>
            <a:r>
              <a:rPr lang="en-US" sz="1400" b="1" i="1" dirty="0"/>
              <a:t> </a:t>
            </a:r>
            <a:r>
              <a:rPr lang="en-US" sz="1400" b="1" i="1" dirty="0" err="1"/>
              <a:t>γι</a:t>
            </a:r>
            <a:r>
              <a:rPr lang="en-US" sz="1400" b="1" i="1" dirty="0"/>
              <a:t>α τον εκπαιδευτή:</a:t>
            </a:r>
            <a:endParaRPr dirty="0"/>
          </a:p>
          <a:p>
            <a:pPr marL="0" marR="0" lvl="0" indent="0" algn="l" rtl="0">
              <a:lnSpc>
                <a:spcPct val="100000"/>
              </a:lnSpc>
              <a:spcBef>
                <a:spcPts val="0"/>
              </a:spcBef>
              <a:spcAft>
                <a:spcPts val="0"/>
              </a:spcAft>
              <a:buClr>
                <a:schemeClr val="dk1"/>
              </a:buClr>
              <a:buSzPts val="1400"/>
              <a:buFont typeface="Calibri"/>
              <a:buNone/>
            </a:pPr>
            <a:endParaRPr sz="1400" b="1" i="1" dirty="0"/>
          </a:p>
          <a:p>
            <a:pPr marL="0" lvl="0" indent="0" algn="l" rtl="0">
              <a:spcBef>
                <a:spcPts val="0"/>
              </a:spcBef>
              <a:spcAft>
                <a:spcPts val="0"/>
              </a:spcAft>
              <a:buNone/>
            </a:pPr>
            <a:r>
              <a:rPr lang="en-US" sz="1400" b="1" dirty="0" err="1">
                <a:solidFill>
                  <a:schemeClr val="dk1"/>
                </a:solidFill>
                <a:latin typeface="Calibri"/>
                <a:ea typeface="Calibri"/>
                <a:cs typeface="Calibri"/>
                <a:sym typeface="Calibri"/>
              </a:rPr>
              <a:t>Βήμ</a:t>
            </a:r>
            <a:r>
              <a:rPr lang="en-US" sz="1400" b="1" dirty="0">
                <a:solidFill>
                  <a:schemeClr val="dk1"/>
                </a:solidFill>
                <a:latin typeface="Calibri"/>
                <a:ea typeface="Calibri"/>
                <a:cs typeface="Calibri"/>
                <a:sym typeface="Calibri"/>
              </a:rPr>
              <a:t>α 1: </a:t>
            </a:r>
            <a:r>
              <a:rPr lang="en-US" sz="1400" dirty="0">
                <a:solidFill>
                  <a:schemeClr val="dk1"/>
                </a:solidFill>
                <a:latin typeface="Calibri"/>
                <a:ea typeface="Calibri"/>
                <a:cs typeface="Calibri"/>
                <a:sym typeface="Calibri"/>
              </a:rPr>
              <a:t>Ο </a:t>
            </a:r>
            <a:r>
              <a:rPr lang="el-GR" sz="1400" dirty="0">
                <a:solidFill>
                  <a:schemeClr val="dk1"/>
                </a:solidFill>
                <a:latin typeface="Calibri"/>
                <a:ea typeface="Calibri"/>
                <a:cs typeface="Calibri"/>
                <a:sym typeface="Calibri"/>
              </a:rPr>
              <a:t>εκπαιδευτής</a:t>
            </a:r>
            <a:r>
              <a:rPr lang="en-US" sz="1400" dirty="0">
                <a:solidFill>
                  <a:schemeClr val="dk1"/>
                </a:solidFill>
                <a:latin typeface="Calibri"/>
                <a:ea typeface="Calibri"/>
                <a:cs typeface="Calibri"/>
                <a:sym typeface="Calibri"/>
              </a:rPr>
              <a:t> προετοιμάζει τη μελέτη περίπτωσης και τη διανέμει στην ομάδα, και στη συνέχεια παρουσιάζει τη δραστηριότητα.</a:t>
            </a:r>
            <a:endParaRPr dirty="0"/>
          </a:p>
          <a:p>
            <a:pPr marL="0" lvl="0" indent="0" algn="l" rtl="0">
              <a:spcBef>
                <a:spcPts val="0"/>
              </a:spcBef>
              <a:spcAft>
                <a:spcPts val="0"/>
              </a:spcAft>
              <a:buNone/>
            </a:pPr>
            <a:r>
              <a:rPr lang="en-US" sz="1400" b="1"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err="1">
                <a:solidFill>
                  <a:schemeClr val="dk1"/>
                </a:solidFill>
                <a:latin typeface="Calibri"/>
                <a:ea typeface="Calibri"/>
                <a:cs typeface="Calibri"/>
                <a:sym typeface="Calibri"/>
              </a:rPr>
              <a:t>Βήμ</a:t>
            </a:r>
            <a:r>
              <a:rPr lang="en-US" sz="1400" b="1" dirty="0">
                <a:solidFill>
                  <a:schemeClr val="dk1"/>
                </a:solidFill>
                <a:latin typeface="Calibri"/>
                <a:ea typeface="Calibri"/>
                <a:cs typeface="Calibri"/>
                <a:sym typeface="Calibri"/>
              </a:rPr>
              <a:t>α 2: </a:t>
            </a:r>
            <a:r>
              <a:rPr lang="en-US" sz="1400" dirty="0">
                <a:solidFill>
                  <a:schemeClr val="dk1"/>
                </a:solidFill>
                <a:latin typeface="Calibri"/>
                <a:ea typeface="Calibri"/>
                <a:cs typeface="Calibri"/>
                <a:sym typeface="Calibri"/>
              </a:rPr>
              <a:t>Μελέτη περίπτωσης: "</a:t>
            </a:r>
            <a:r>
              <a:rPr lang="el-GR" sz="1400" dirty="0">
                <a:solidFill>
                  <a:schemeClr val="dk1"/>
                </a:solidFill>
                <a:latin typeface="Calibri"/>
                <a:ea typeface="Calibri"/>
                <a:cs typeface="Calibri"/>
                <a:sym typeface="Calibri"/>
              </a:rPr>
              <a:t>Είστε ένας 35χρονος γιατρός που εργάζεται σε ένα μικρό τοπικό νοσοκομείο. Ο καθαρός μισθός σας είναι 3.300 ευρώ. Εκτός από το δάνειο, το οποίο είναι περίπου 800,00 και τα έξοδα διαβίωσης (λογαριασμοί σπιτιού - 300,00, αυτοκίνητο - 400,00, φαγητό - 500,00, έξοδα - 300,00) που ανέρχονται σε 1.500 το μήνα, στηρίζετε οικονομικά τον μικρότερο αδελφό σας, ο οποίος μόλις άρχισε να σπουδάζει στην πρωτεύουσα. Τα έξοδα αυτά ανέρχονται σε περίπου 600,00 το μήνα. Επίσης, στηρίζετε την οικογένειά σας με περίπου 400,00 το μήνα. Θα θέλατε να ταξιδέψετε φέτος στην Ιαπωνία με τους φίλους σας, αλλά αυτό το ταξίδι θα σας κοστίσει περίπου 5.000 και δεν έχετε αποταμιεύσεις. Παράλληλα, η κυβέρνηση έχει ανακοινώσει σημαντική αύξηση του κόστους διαβίωσης λόγω της ενεργειακής κρίσης".</a:t>
            </a:r>
            <a:endParaRPr dirty="0"/>
          </a:p>
          <a:p>
            <a:pPr marL="0" lvl="0" indent="0" algn="l" rtl="0">
              <a:spcBef>
                <a:spcPts val="0"/>
              </a:spcBef>
              <a:spcAft>
                <a:spcPts val="0"/>
              </a:spcAft>
              <a:buNone/>
            </a:pPr>
            <a:r>
              <a:rPr lang="en-US" sz="1400" dirty="0" err="1">
                <a:solidFill>
                  <a:schemeClr val="dk1"/>
                </a:solidFill>
                <a:latin typeface="Calibri"/>
                <a:ea typeface="Calibri"/>
                <a:cs typeface="Calibri"/>
                <a:sym typeface="Calibri"/>
              </a:rPr>
              <a:t>Το</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ζητούμενο</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είν</a:t>
            </a:r>
            <a:r>
              <a:rPr lang="en-US" sz="1400" dirty="0">
                <a:solidFill>
                  <a:schemeClr val="dk1"/>
                </a:solidFill>
                <a:latin typeface="Calibri"/>
                <a:ea typeface="Calibri"/>
                <a:cs typeface="Calibri"/>
                <a:sym typeface="Calibri"/>
              </a:rPr>
              <a:t>αι να βρεθεί ο καλύτερος τρόπος αντιμετώπισης της κατάστασης. Η </a:t>
            </a:r>
            <a:r>
              <a:rPr lang="en-US" sz="1400" dirty="0" err="1">
                <a:solidFill>
                  <a:schemeClr val="dk1"/>
                </a:solidFill>
                <a:latin typeface="Calibri"/>
                <a:ea typeface="Calibri"/>
                <a:cs typeface="Calibri"/>
                <a:sym typeface="Calibri"/>
              </a:rPr>
              <a:t>ομάδ</a:t>
            </a:r>
            <a:r>
              <a:rPr lang="en-US" sz="1400" dirty="0">
                <a:solidFill>
                  <a:schemeClr val="dk1"/>
                </a:solidFill>
                <a:latin typeface="Calibri"/>
                <a:ea typeface="Calibri"/>
                <a:cs typeface="Calibri"/>
                <a:sym typeface="Calibri"/>
              </a:rPr>
              <a:t>α έχει 10 λεπτά για να προετοιμάσει τη λύση, και στη συνέχεια ζητείται από 3 εθελοντές να προετοιμάσουν τις λύσεις τους. </a:t>
            </a:r>
            <a:endParaRPr dirty="0"/>
          </a:p>
          <a:p>
            <a:pPr marL="0" lvl="0" indent="0" algn="l" rtl="0">
              <a:spcBef>
                <a:spcPts val="0"/>
              </a:spcBef>
              <a:spcAft>
                <a:spcPts val="0"/>
              </a:spcAft>
              <a:buNone/>
            </a:pPr>
            <a:r>
              <a:rPr lang="en-US" sz="1400" b="1"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b="1" dirty="0" err="1">
                <a:solidFill>
                  <a:schemeClr val="dk1"/>
                </a:solidFill>
                <a:latin typeface="Calibri"/>
                <a:ea typeface="Calibri"/>
                <a:cs typeface="Calibri"/>
                <a:sym typeface="Calibri"/>
              </a:rPr>
              <a:t>Βήμ</a:t>
            </a:r>
            <a:r>
              <a:rPr lang="en-US" sz="1400" b="1" dirty="0">
                <a:solidFill>
                  <a:schemeClr val="dk1"/>
                </a:solidFill>
                <a:latin typeface="Calibri"/>
                <a:ea typeface="Calibri"/>
                <a:cs typeface="Calibri"/>
                <a:sym typeface="Calibri"/>
              </a:rPr>
              <a:t>α 3: </a:t>
            </a:r>
            <a:r>
              <a:rPr lang="en-US" sz="1400" dirty="0">
                <a:solidFill>
                  <a:schemeClr val="dk1"/>
                </a:solidFill>
                <a:latin typeface="Calibri"/>
                <a:ea typeface="Calibri"/>
                <a:cs typeface="Calibri"/>
                <a:sym typeface="Calibri"/>
              </a:rPr>
              <a:t>Η άσκηση ακολουθείται από παρουσιάσεις και απολογισμό στις δια ζώσης </a:t>
            </a:r>
            <a:r>
              <a:rPr lang="el-GR" sz="1400" dirty="0">
                <a:solidFill>
                  <a:schemeClr val="dk1"/>
                </a:solidFill>
                <a:latin typeface="Calibri"/>
                <a:ea typeface="Calibri"/>
                <a:cs typeface="Calibri"/>
                <a:sym typeface="Calibri"/>
              </a:rPr>
              <a:t>εκπαιδεύσεις</a:t>
            </a:r>
            <a:r>
              <a:rPr lang="en-US" sz="1400" dirty="0">
                <a:solidFill>
                  <a:schemeClr val="dk1"/>
                </a:solidFill>
                <a:latin typeface="Calibri"/>
                <a:ea typeface="Calibri"/>
                <a:cs typeface="Calibri"/>
                <a:sym typeface="Calibri"/>
              </a:rPr>
              <a:t> ή από ένα κουίζ στην online </a:t>
            </a:r>
            <a:r>
              <a:rPr lang="el-GR" sz="1400" dirty="0">
                <a:solidFill>
                  <a:schemeClr val="dk1"/>
                </a:solidFill>
                <a:latin typeface="Calibri"/>
                <a:ea typeface="Calibri"/>
                <a:cs typeface="Calibri"/>
                <a:sym typeface="Calibri"/>
              </a:rPr>
              <a:t>πλατφόρμα</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Πρ</a:t>
            </a:r>
            <a:r>
              <a:rPr lang="en-US" sz="1400" dirty="0">
                <a:solidFill>
                  <a:schemeClr val="dk1"/>
                </a:solidFill>
                <a:latin typeface="Calibri"/>
                <a:ea typeface="Calibri"/>
                <a:cs typeface="Calibri"/>
                <a:sym typeface="Calibri"/>
              </a:rPr>
              <a:t>ακτική εργασία: Χρησιμοποιήστε αυτή την ενημέρωση με τις ακόλουθες ερωτήσεις για να συζητήσετε το θέμα με τους συμμετέχοντες και να εξαγάγετε συμπεράσματα.</a:t>
            </a:r>
            <a:endParaRPr dirty="0"/>
          </a:p>
          <a:p>
            <a:pPr marL="0" lvl="0" indent="0" algn="l" rtl="0">
              <a:spcBef>
                <a:spcPts val="0"/>
              </a:spcBef>
              <a:spcAft>
                <a:spcPts val="0"/>
              </a:spcAft>
              <a:buNone/>
            </a:pPr>
            <a:r>
              <a:rPr lang="en-US" sz="14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400" b="1" dirty="0" err="1">
                <a:solidFill>
                  <a:schemeClr val="dk1"/>
                </a:solidFill>
                <a:latin typeface="Calibri"/>
                <a:ea typeface="Calibri"/>
                <a:cs typeface="Calibri"/>
                <a:sym typeface="Calibri"/>
              </a:rPr>
              <a:t>Ερωτήσεις</a:t>
            </a:r>
            <a:r>
              <a:rPr lang="en-US" sz="1400" b="1" dirty="0">
                <a:solidFill>
                  <a:schemeClr val="dk1"/>
                </a:solidFill>
                <a:latin typeface="Calibri"/>
                <a:ea typeface="Calibri"/>
                <a:cs typeface="Calibri"/>
                <a:sym typeface="Calibri"/>
              </a:rPr>
              <a:t> </a:t>
            </a:r>
            <a:r>
              <a:rPr lang="en-US" sz="1400" b="1" dirty="0" err="1">
                <a:solidFill>
                  <a:schemeClr val="dk1"/>
                </a:solidFill>
                <a:latin typeface="Calibri"/>
                <a:ea typeface="Calibri"/>
                <a:cs typeface="Calibri"/>
                <a:sym typeface="Calibri"/>
              </a:rPr>
              <a:t>γι</a:t>
            </a:r>
            <a:r>
              <a:rPr lang="en-US" sz="1400" b="1" dirty="0">
                <a:solidFill>
                  <a:schemeClr val="dk1"/>
                </a:solidFill>
                <a:latin typeface="Calibri"/>
                <a:ea typeface="Calibri"/>
                <a:cs typeface="Calibri"/>
                <a:sym typeface="Calibri"/>
              </a:rPr>
              <a:t>α ενημέρωση: </a:t>
            </a:r>
            <a:endParaRPr dirty="0"/>
          </a:p>
          <a:p>
            <a:pPr marL="457200" lvl="1" indent="0" algn="l" rtl="0">
              <a:spcBef>
                <a:spcPts val="0"/>
              </a:spcBef>
              <a:spcAft>
                <a:spcPts val="0"/>
              </a:spcAft>
              <a:buNone/>
            </a:pPr>
            <a:r>
              <a:rPr lang="en-US" sz="1400" dirty="0" err="1">
                <a:solidFill>
                  <a:schemeClr val="dk1"/>
                </a:solidFill>
                <a:latin typeface="Calibri"/>
                <a:ea typeface="Calibri"/>
                <a:cs typeface="Calibri"/>
                <a:sym typeface="Calibri"/>
              </a:rPr>
              <a:t>Πώς</a:t>
            </a:r>
            <a:r>
              <a:rPr lang="en-US" sz="1400" dirty="0">
                <a:solidFill>
                  <a:schemeClr val="dk1"/>
                </a:solidFill>
                <a:latin typeface="Calibri"/>
                <a:ea typeface="Calibri"/>
                <a:cs typeface="Calibri"/>
                <a:sym typeface="Calibri"/>
              </a:rPr>
              <a:t> α</a:t>
            </a:r>
            <a:r>
              <a:rPr lang="en-US" sz="1400" dirty="0" err="1">
                <a:solidFill>
                  <a:schemeClr val="dk1"/>
                </a:solidFill>
                <a:latin typeface="Calibri"/>
                <a:ea typeface="Calibri"/>
                <a:cs typeface="Calibri"/>
                <a:sym typeface="Calibri"/>
              </a:rPr>
              <a:t>ισθάνεστε</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γι</a:t>
            </a:r>
            <a:r>
              <a:rPr lang="en-US" sz="1400" dirty="0">
                <a:solidFill>
                  <a:schemeClr val="dk1"/>
                </a:solidFill>
                <a:latin typeface="Calibri"/>
                <a:ea typeface="Calibri"/>
                <a:cs typeface="Calibri"/>
                <a:sym typeface="Calibri"/>
              </a:rPr>
              <a:t>α τη μελέτη περίπτωσης και το προσωπικό σας σχέδιο; </a:t>
            </a:r>
            <a:endParaRPr dirty="0"/>
          </a:p>
          <a:p>
            <a:pPr marL="457200" lvl="1" indent="0" algn="l" rtl="0">
              <a:spcBef>
                <a:spcPts val="0"/>
              </a:spcBef>
              <a:spcAft>
                <a:spcPts val="0"/>
              </a:spcAft>
              <a:buNone/>
            </a:pPr>
            <a:r>
              <a:rPr lang="en-US" sz="1400" dirty="0" err="1">
                <a:solidFill>
                  <a:schemeClr val="dk1"/>
                </a:solidFill>
                <a:latin typeface="Calibri"/>
                <a:ea typeface="Calibri"/>
                <a:cs typeface="Calibri"/>
                <a:sym typeface="Calibri"/>
              </a:rPr>
              <a:t>Πώς</a:t>
            </a:r>
            <a:r>
              <a:rPr lang="en-US" sz="1400" dirty="0">
                <a:solidFill>
                  <a:schemeClr val="dk1"/>
                </a:solidFill>
                <a:latin typeface="Calibri"/>
                <a:ea typeface="Calibri"/>
                <a:cs typeface="Calibri"/>
                <a:sym typeface="Calibri"/>
              </a:rPr>
              <a:t> μπ</a:t>
            </a:r>
            <a:r>
              <a:rPr lang="en-US" sz="1400" dirty="0" err="1">
                <a:solidFill>
                  <a:schemeClr val="dk1"/>
                </a:solidFill>
                <a:latin typeface="Calibri"/>
                <a:ea typeface="Calibri"/>
                <a:cs typeface="Calibri"/>
                <a:sym typeface="Calibri"/>
              </a:rPr>
              <a:t>ορείτε</a:t>
            </a:r>
            <a:r>
              <a:rPr lang="en-US" sz="1400" dirty="0">
                <a:solidFill>
                  <a:schemeClr val="dk1"/>
                </a:solidFill>
                <a:latin typeface="Calibri"/>
                <a:ea typeface="Calibri"/>
                <a:cs typeface="Calibri"/>
                <a:sym typeface="Calibri"/>
              </a:rPr>
              <a:t> να </a:t>
            </a:r>
            <a:r>
              <a:rPr lang="en-US" sz="1400" dirty="0" err="1">
                <a:solidFill>
                  <a:schemeClr val="dk1"/>
                </a:solidFill>
                <a:latin typeface="Calibri"/>
                <a:ea typeface="Calibri"/>
                <a:cs typeface="Calibri"/>
                <a:sym typeface="Calibri"/>
              </a:rPr>
              <a:t>χρησιμο</a:t>
            </a:r>
            <a:r>
              <a:rPr lang="en-US" sz="1400" dirty="0">
                <a:solidFill>
                  <a:schemeClr val="dk1"/>
                </a:solidFill>
                <a:latin typeface="Calibri"/>
                <a:ea typeface="Calibri"/>
                <a:cs typeface="Calibri"/>
                <a:sym typeface="Calibri"/>
              </a:rPr>
              <a:t>ποιήσετε αυτή τη μαθησιακή άσκηση σε πραγματικό περιβάλλον; </a:t>
            </a:r>
            <a:endParaRPr dirty="0"/>
          </a:p>
          <a:p>
            <a:pPr marL="457200" lvl="1"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err="1">
                <a:solidFill>
                  <a:schemeClr val="dk1"/>
                </a:solidFill>
                <a:latin typeface="Calibri"/>
                <a:ea typeface="Calibri"/>
                <a:cs typeface="Calibri"/>
                <a:sym typeface="Calibri"/>
              </a:rPr>
              <a:t>Περισσότερ</a:t>
            </a:r>
            <a:r>
              <a:rPr lang="en-US" sz="1200" dirty="0">
                <a:solidFill>
                  <a:schemeClr val="dk1"/>
                </a:solidFill>
                <a:latin typeface="Calibri"/>
                <a:ea typeface="Calibri"/>
                <a:cs typeface="Calibri"/>
                <a:sym typeface="Calibri"/>
              </a:rPr>
              <a:t>α για τα οικονομικά της οικογένειας: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https://www.investopedia.com/family-finances-4689715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err="1">
                <a:solidFill>
                  <a:schemeClr val="dk1"/>
                </a:solidFill>
                <a:latin typeface="Calibri"/>
                <a:ea typeface="Calibri"/>
                <a:cs typeface="Calibri"/>
                <a:sym typeface="Calibri"/>
              </a:rPr>
              <a:t>Δημιουργί</a:t>
            </a:r>
            <a:r>
              <a:rPr lang="en-US" sz="1200" dirty="0">
                <a:solidFill>
                  <a:schemeClr val="dk1"/>
                </a:solidFill>
                <a:latin typeface="Calibri"/>
                <a:ea typeface="Calibri"/>
                <a:cs typeface="Calibri"/>
                <a:sym typeface="Calibri"/>
              </a:rPr>
              <a:t>α καλών οικογενειακών συνηθειών: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https://www.apa.org/topics/money/family </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dirty="0" err="1"/>
              <a:t>Σημειώσεις</a:t>
            </a:r>
            <a:r>
              <a:rPr lang="en-US" b="1" i="1" dirty="0"/>
              <a:t> </a:t>
            </a:r>
            <a:r>
              <a:rPr lang="en-US" b="1" i="1" dirty="0" err="1"/>
              <a:t>γι</a:t>
            </a:r>
            <a:r>
              <a:rPr lang="en-US" b="1" i="1" dirty="0"/>
              <a:t>α τον εκπαιδευτή:</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0" name="Google Shape;2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dfb39c1d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3dfb39c1d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67" name="Google Shape;267;g23dfb39c1d0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dfb39c1d0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3dfb39c1d0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76" name="Google Shape;276;g23dfb39c1d0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dfb39c1d0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3dfb39c1d0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84" name="Google Shape;284;g23dfb39c1d0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dfb39c1d0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3dfb39c1d0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292" name="Google Shape;292;g23dfb39c1d0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dfb39c1d0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3dfb39c1d0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301" name="Google Shape;301;g23dfb39c1d0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err="1"/>
              <a:t>Σημειώσεις</a:t>
            </a:r>
            <a:r>
              <a:rPr lang="en-US" b="1" i="1" dirty="0"/>
              <a:t> </a:t>
            </a:r>
            <a:r>
              <a:rPr lang="en-US" b="1" i="1" dirty="0" err="1"/>
              <a:t>γι</a:t>
            </a:r>
            <a:r>
              <a:rPr lang="en-US" b="1" i="1" dirty="0"/>
              <a:t>α τον εκπαιδευτή:</a:t>
            </a:r>
            <a:endParaRPr dirty="0"/>
          </a:p>
          <a:p>
            <a:pPr marL="0" lvl="0" indent="0" algn="l" rtl="0">
              <a:spcBef>
                <a:spcPts val="0"/>
              </a:spcBef>
              <a:spcAft>
                <a:spcPts val="0"/>
              </a:spcAft>
              <a:buNone/>
            </a:pPr>
            <a:endParaRPr b="1" i="1" dirty="0"/>
          </a:p>
          <a:p>
            <a:pPr marL="0" lvl="0" indent="0" algn="l" rtl="0">
              <a:spcBef>
                <a:spcPts val="0"/>
              </a:spcBef>
              <a:spcAft>
                <a:spcPts val="0"/>
              </a:spcAft>
              <a:buNone/>
            </a:pPr>
            <a:r>
              <a:rPr lang="en-US" sz="1200" b="1" dirty="0" err="1">
                <a:solidFill>
                  <a:schemeClr val="dk1"/>
                </a:solidFill>
                <a:latin typeface="Calibri"/>
                <a:ea typeface="Calibri"/>
                <a:cs typeface="Calibri"/>
                <a:sym typeface="Calibri"/>
              </a:rPr>
              <a:t>Βήμ</a:t>
            </a:r>
            <a:r>
              <a:rPr lang="en-US" sz="1200" b="1" dirty="0">
                <a:solidFill>
                  <a:schemeClr val="dk1"/>
                </a:solidFill>
                <a:latin typeface="Calibri"/>
                <a:ea typeface="Calibri"/>
                <a:cs typeface="Calibri"/>
                <a:sym typeface="Calibri"/>
              </a:rPr>
              <a:t>α 1: Αυτοαξιολόγηση </a:t>
            </a:r>
            <a:r>
              <a:rPr lang="en-US" sz="1200" dirty="0">
                <a:solidFill>
                  <a:schemeClr val="dk1"/>
                </a:solidFill>
                <a:latin typeface="Calibri"/>
                <a:ea typeface="Calibri"/>
                <a:cs typeface="Calibri"/>
                <a:sym typeface="Calibri"/>
              </a:rPr>
              <a:t>(15 λεπτά)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err="1">
                <a:solidFill>
                  <a:schemeClr val="dk1"/>
                </a:solidFill>
                <a:latin typeface="Calibri"/>
                <a:ea typeface="Calibri"/>
                <a:cs typeface="Calibri"/>
                <a:sym typeface="Calibri"/>
              </a:rPr>
              <a:t>Χρησιμο</a:t>
            </a:r>
            <a:r>
              <a:rPr lang="en-US" sz="1200" dirty="0">
                <a:solidFill>
                  <a:schemeClr val="dk1"/>
                </a:solidFill>
                <a:latin typeface="Calibri"/>
                <a:ea typeface="Calibri"/>
                <a:cs typeface="Calibri"/>
                <a:sym typeface="Calibri"/>
              </a:rPr>
              <a:t>ποιήστε ένα σύντομο ερωτηματολόγιο για να ελέγξετε τη βασική κατανόηση των </a:t>
            </a:r>
            <a:r>
              <a:rPr lang="el-GR" sz="1200" dirty="0">
                <a:solidFill>
                  <a:schemeClr val="dk1"/>
                </a:solidFill>
                <a:latin typeface="Calibri"/>
                <a:ea typeface="Calibri"/>
                <a:cs typeface="Calibri"/>
                <a:sym typeface="Calibri"/>
              </a:rPr>
              <a:t>εκπαιδευόμενων </a:t>
            </a:r>
            <a:r>
              <a:rPr lang="en-US" sz="1200" dirty="0" err="1">
                <a:solidFill>
                  <a:schemeClr val="dk1"/>
                </a:solidFill>
                <a:latin typeface="Calibri"/>
                <a:ea typeface="Calibri"/>
                <a:cs typeface="Calibri"/>
                <a:sym typeface="Calibri"/>
              </a:rPr>
              <a:t>γι</a:t>
            </a:r>
            <a:r>
              <a:rPr lang="en-US" sz="1200" dirty="0">
                <a:solidFill>
                  <a:schemeClr val="dk1"/>
                </a:solidFill>
                <a:latin typeface="Calibri"/>
                <a:ea typeface="Calibri"/>
                <a:cs typeface="Calibri"/>
                <a:sym typeface="Calibri"/>
              </a:rPr>
              <a:t>α τα προσωπικά οικονομικά και 5 βασικές πτυχές. </a:t>
            </a:r>
            <a:r>
              <a:rPr lang="en-US" sz="1200" dirty="0" err="1">
                <a:solidFill>
                  <a:schemeClr val="dk1"/>
                </a:solidFill>
                <a:latin typeface="Calibri"/>
                <a:ea typeface="Calibri"/>
                <a:cs typeface="Calibri"/>
                <a:sym typeface="Calibri"/>
              </a:rPr>
              <a:t>Προσ</a:t>
            </a:r>
            <a:r>
              <a:rPr lang="en-US" sz="1200" dirty="0">
                <a:solidFill>
                  <a:schemeClr val="dk1"/>
                </a:solidFill>
                <a:latin typeface="Calibri"/>
                <a:ea typeface="Calibri"/>
                <a:cs typeface="Calibri"/>
                <a:sym typeface="Calibri"/>
              </a:rPr>
              <a:t>παθήστε να απαντήσετε σε πρόσθετες ερωτήσεις των συμμετεχόντων. </a:t>
            </a:r>
            <a:endParaRPr dirty="0"/>
          </a:p>
          <a:p>
            <a:pPr marL="0" lvl="0" indent="0" algn="l" rtl="0">
              <a:spcBef>
                <a:spcPts val="0"/>
              </a:spcBef>
              <a:spcAft>
                <a:spcPts val="0"/>
              </a:spcAft>
              <a:buNone/>
            </a:pPr>
            <a:endParaRPr b="1" i="1" dirty="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310" name="Google Shape;3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dfb39c1d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3dfb39c1d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err="1"/>
              <a:t>Σημειώσεις</a:t>
            </a:r>
            <a:r>
              <a:rPr lang="en-US" b="1" i="1" dirty="0"/>
              <a:t> </a:t>
            </a:r>
            <a:r>
              <a:rPr lang="en-US" b="1" i="1" dirty="0" err="1"/>
              <a:t>γι</a:t>
            </a:r>
            <a:r>
              <a:rPr lang="en-US" b="1" i="1" dirty="0"/>
              <a:t>α τον εκπαιδευτή:</a:t>
            </a:r>
            <a:endParaRPr dirty="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101" name="Google Shape;101;g23dfb39c1d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t>Σημειώσεις για τον εκπαιδευτή: N/A </a:t>
            </a:r>
            <a:endParaRPr/>
          </a:p>
          <a:p>
            <a:pPr marL="0" lvl="0" indent="0" algn="l" rtl="0">
              <a:spcBef>
                <a:spcPts val="0"/>
              </a:spcBef>
              <a:spcAft>
                <a:spcPts val="0"/>
              </a:spcAft>
              <a:buNone/>
            </a:pPr>
            <a:endParaRPr b="1" i="1"/>
          </a:p>
          <a:p>
            <a:pPr marL="0" lvl="0" indent="0" algn="l" rtl="0">
              <a:spcBef>
                <a:spcPts val="0"/>
              </a:spcBef>
              <a:spcAft>
                <a:spcPts val="0"/>
              </a:spcAft>
              <a:buNone/>
            </a:pPr>
            <a:endParaRPr/>
          </a:p>
        </p:txBody>
      </p:sp>
      <p:sp>
        <p:nvSpPr>
          <p:cNvPr id="317" name="Google Shape;3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a:t>
            </a:r>
            <a:endParaRPr/>
          </a:p>
          <a:p>
            <a:pPr marL="0" lvl="0" indent="0" algn="l" rtl="0">
              <a:spcBef>
                <a:spcPts val="0"/>
              </a:spcBef>
              <a:spcAft>
                <a:spcPts val="0"/>
              </a:spcAft>
              <a:buNone/>
            </a:pPr>
            <a:r>
              <a:rPr lang="en-US"/>
              <a:t>Παρουσιάστε την ενότητα 3. </a:t>
            </a:r>
            <a:endParaRPr/>
          </a:p>
        </p:txBody>
      </p:sp>
      <p:sp>
        <p:nvSpPr>
          <p:cNvPr id="324" name="Google Shape;32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t>Σημειώσεις για τον εκπαιδευτή:</a:t>
            </a:r>
            <a:endParaRPr/>
          </a:p>
          <a:p>
            <a:pPr marL="0" lvl="0" indent="0" algn="l" rtl="0">
              <a:spcBef>
                <a:spcPts val="0"/>
              </a:spcBef>
              <a:spcAft>
                <a:spcPts val="0"/>
              </a:spcAft>
              <a:buNone/>
            </a:pPr>
            <a:endParaRPr b="0" i="0"/>
          </a:p>
        </p:txBody>
      </p:sp>
      <p:sp>
        <p:nvSpPr>
          <p:cNvPr id="109" name="Google Shape;1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dfb39c1d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3dfb39c1d0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t>Σημειώσεις για τον εκπαιδευτή: N/A </a:t>
            </a:r>
            <a:endParaRPr/>
          </a:p>
          <a:p>
            <a:pPr marL="0" lvl="0" indent="0" algn="l" rtl="0">
              <a:spcBef>
                <a:spcPts val="0"/>
              </a:spcBef>
              <a:spcAft>
                <a:spcPts val="0"/>
              </a:spcAft>
              <a:buNone/>
            </a:pPr>
            <a:endParaRPr b="1" i="1"/>
          </a:p>
          <a:p>
            <a:pPr marL="0" lvl="0" indent="0" algn="l" rtl="0">
              <a:spcBef>
                <a:spcPts val="0"/>
              </a:spcBef>
              <a:spcAft>
                <a:spcPts val="0"/>
              </a:spcAft>
              <a:buNone/>
            </a:pPr>
            <a:endParaRPr/>
          </a:p>
        </p:txBody>
      </p:sp>
      <p:sp>
        <p:nvSpPr>
          <p:cNvPr id="116" name="Google Shape;116;g23dfb39c1d0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dirty="0" err="1"/>
              <a:t>Σημειώσεις</a:t>
            </a:r>
            <a:r>
              <a:rPr lang="en-US" b="1" i="1" dirty="0"/>
              <a:t> </a:t>
            </a:r>
            <a:r>
              <a:rPr lang="en-US" b="1" i="1" dirty="0" err="1"/>
              <a:t>γι</a:t>
            </a:r>
            <a:r>
              <a:rPr lang="en-US" b="1" i="1" dirty="0"/>
              <a:t>α τον εκπαιδευτή: N/A </a:t>
            </a:r>
            <a:endParaRPr dirty="0"/>
          </a:p>
          <a:p>
            <a:pPr marL="0" lvl="0" indent="0" algn="l" rtl="0">
              <a:spcBef>
                <a:spcPts val="0"/>
              </a:spcBef>
              <a:spcAft>
                <a:spcPts val="0"/>
              </a:spcAft>
              <a:buNone/>
            </a:pPr>
            <a:endParaRPr b="1" i="1" dirty="0"/>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dfb39c1d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dfb39c1d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38" name="Google Shape;138;g23dfb39c1d0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dfb39c1d0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3dfb39c1d0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Σημειώσεις για τον εκπαιδευτή: N/A </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endParaRPr b="0" i="0"/>
          </a:p>
          <a:p>
            <a:pPr marL="0" lvl="0" indent="0" algn="l" rtl="0">
              <a:spcBef>
                <a:spcPts val="0"/>
              </a:spcBef>
              <a:spcAft>
                <a:spcPts val="0"/>
              </a:spcAft>
              <a:buNone/>
            </a:pPr>
            <a:endParaRPr/>
          </a:p>
        </p:txBody>
      </p:sp>
      <p:sp>
        <p:nvSpPr>
          <p:cNvPr id="145" name="Google Shape;145;g23dfb39c1d0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3887391" y="740569"/>
            <a:ext cx="4629150" cy="3655219"/>
          </a:xfrm>
          <a:prstGeom prst="rect">
            <a:avLst/>
          </a:prstGeom>
          <a:noFill/>
          <a:ln>
            <a:noFill/>
          </a:ln>
        </p:spPr>
      </p:sp>
      <p:sp>
        <p:nvSpPr>
          <p:cNvPr id="68" name="Google Shape;68;p2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apa.org/topics/money/family" TargetMode="External"/><Relationship Id="rId4" Type="http://schemas.openxmlformats.org/officeDocument/2006/relationships/hyperlink" Target="https://www.investopedia.com/family-finances-468971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321"/>
            <a:ext cx="9144000" cy="51428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3dfb39c1d0_0_2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55" name="Google Shape;155;g23dfb39c1d0_0_29"/>
          <p:cNvSpPr/>
          <p:nvPr/>
        </p:nvSpPr>
        <p:spPr>
          <a:xfrm>
            <a:off x="744425" y="775879"/>
            <a:ext cx="6828000" cy="569871"/>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100"/>
              <a:buNone/>
            </a:pPr>
            <a:r>
              <a:rPr lang="en-US" sz="1800" b="1" dirty="0">
                <a:solidFill>
                  <a:srgbClr val="0070C0"/>
                </a:solidFill>
                <a:latin typeface="Calibri"/>
                <a:ea typeface="Calibri"/>
                <a:cs typeface="Calibri"/>
                <a:sym typeface="Calibri"/>
              </a:rPr>
              <a:t> ΒΑΣΙΚ</a:t>
            </a:r>
            <a:r>
              <a:rPr lang="el-GR" sz="1800" b="1" dirty="0">
                <a:solidFill>
                  <a:srgbClr val="0070C0"/>
                </a:solidFill>
                <a:latin typeface="Calibri"/>
                <a:ea typeface="Calibri"/>
                <a:cs typeface="Calibri"/>
                <a:sym typeface="Calibri"/>
              </a:rPr>
              <a:t>Ε</a:t>
            </a:r>
            <a:r>
              <a:rPr lang="en-US" sz="1800" b="1" dirty="0">
                <a:solidFill>
                  <a:srgbClr val="0070C0"/>
                </a:solidFill>
                <a:latin typeface="Calibri"/>
                <a:ea typeface="Calibri"/>
                <a:cs typeface="Calibri"/>
                <a:sym typeface="Calibri"/>
              </a:rPr>
              <a:t>Σ ΠΤΥΧ</a:t>
            </a:r>
            <a:r>
              <a:rPr lang="el-GR" sz="1800" b="1" dirty="0">
                <a:solidFill>
                  <a:srgbClr val="0070C0"/>
                </a:solidFill>
                <a:latin typeface="Calibri"/>
                <a:ea typeface="Calibri"/>
                <a:cs typeface="Calibri"/>
                <a:sym typeface="Calibri"/>
              </a:rPr>
              <a:t>Ε</a:t>
            </a:r>
            <a:r>
              <a:rPr lang="en-US" sz="1800" b="1" dirty="0">
                <a:solidFill>
                  <a:srgbClr val="0070C0"/>
                </a:solidFill>
                <a:latin typeface="Calibri"/>
                <a:ea typeface="Calibri"/>
                <a:cs typeface="Calibri"/>
                <a:sym typeface="Calibri"/>
              </a:rPr>
              <a:t>Σ ΤΩΝ ΠΡΟΣΩΠΙΚ</a:t>
            </a:r>
            <a:r>
              <a:rPr lang="el-GR" sz="1800" b="1" dirty="0">
                <a:solidFill>
                  <a:srgbClr val="0070C0"/>
                </a:solidFill>
                <a:latin typeface="Calibri"/>
                <a:ea typeface="Calibri"/>
                <a:cs typeface="Calibri"/>
                <a:sym typeface="Calibri"/>
              </a:rPr>
              <a:t>Ω</a:t>
            </a:r>
            <a:r>
              <a:rPr lang="en-US" sz="1800" b="1" dirty="0">
                <a:solidFill>
                  <a:srgbClr val="0070C0"/>
                </a:solidFill>
                <a:latin typeface="Calibri"/>
                <a:ea typeface="Calibri"/>
                <a:cs typeface="Calibri"/>
                <a:sym typeface="Calibri"/>
              </a:rPr>
              <a:t>Ν ΟΙΚΟΝΟΜΙΚ</a:t>
            </a:r>
            <a:r>
              <a:rPr lang="el-GR" sz="1800" b="1" dirty="0">
                <a:solidFill>
                  <a:srgbClr val="0070C0"/>
                </a:solidFill>
                <a:latin typeface="Calibri"/>
                <a:ea typeface="Calibri"/>
                <a:cs typeface="Calibri"/>
                <a:sym typeface="Calibri"/>
              </a:rPr>
              <a:t>Ω</a:t>
            </a:r>
            <a:r>
              <a:rPr lang="en-US" sz="1800" b="1" dirty="0">
                <a:solidFill>
                  <a:srgbClr val="0070C0"/>
                </a:solidFill>
                <a:latin typeface="Calibri"/>
                <a:ea typeface="Calibri"/>
                <a:cs typeface="Calibri"/>
                <a:sym typeface="Calibri"/>
              </a:rPr>
              <a:t>Ν:</a:t>
            </a:r>
            <a:endParaRPr sz="3000" b="1" dirty="0">
              <a:solidFill>
                <a:schemeClr val="dk1"/>
              </a:solidFill>
              <a:latin typeface="Calibri"/>
              <a:ea typeface="Calibri"/>
              <a:cs typeface="Calibri"/>
              <a:sym typeface="Calibri"/>
            </a:endParaRPr>
          </a:p>
        </p:txBody>
      </p:sp>
      <p:sp>
        <p:nvSpPr>
          <p:cNvPr id="156" name="Google Shape;156;g23dfb39c1d0_0_2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7" name="Google Shape;157;g23dfb39c1d0_0_29"/>
          <p:cNvSpPr txBox="1"/>
          <p:nvPr/>
        </p:nvSpPr>
        <p:spPr>
          <a:xfrm>
            <a:off x="191851" y="1257821"/>
            <a:ext cx="8634948" cy="4095706"/>
          </a:xfrm>
          <a:prstGeom prst="rect">
            <a:avLst/>
          </a:prstGeom>
          <a:noFill/>
          <a:ln>
            <a:noFill/>
          </a:ln>
        </p:spPr>
        <p:txBody>
          <a:bodyPr spcFirstLastPara="1" wrap="square" lIns="91425" tIns="91425" rIns="91425" bIns="91425" anchor="t" anchorCtr="0">
            <a:spAutoFit/>
          </a:bodyPr>
          <a:lstStyle/>
          <a:p>
            <a:pPr marL="457200" lvl="0" indent="-336550" algn="just" rtl="0">
              <a:lnSpc>
                <a:spcPct val="115000"/>
              </a:lnSpc>
              <a:spcBef>
                <a:spcPts val="0"/>
              </a:spcBef>
              <a:spcAft>
                <a:spcPts val="0"/>
              </a:spcAft>
              <a:buClr>
                <a:schemeClr val="dk1"/>
              </a:buClr>
              <a:buSzPts val="1700"/>
              <a:buFont typeface="Calibri"/>
              <a:buAutoNum type="arabicPeriod"/>
            </a:pPr>
            <a:r>
              <a:rPr lang="el-GR" sz="1700" b="1" u="sng" dirty="0">
                <a:solidFill>
                  <a:schemeClr val="dk1"/>
                </a:solidFill>
                <a:latin typeface="Calibri"/>
                <a:ea typeface="Calibri"/>
                <a:cs typeface="Calibri"/>
                <a:sym typeface="Calibri"/>
              </a:rPr>
              <a:t>Έσοδα και εισόδημα</a:t>
            </a:r>
            <a:r>
              <a:rPr lang="en-US" sz="1700" b="1" u="sng"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err="1">
                <a:solidFill>
                  <a:schemeClr val="dk1"/>
                </a:solidFill>
                <a:latin typeface="Calibri"/>
                <a:ea typeface="Calibri"/>
                <a:cs typeface="Calibri"/>
                <a:sym typeface="Calibri"/>
              </a:rPr>
              <a:t>Το</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εισόδημ</a:t>
            </a:r>
            <a:r>
              <a:rPr lang="en-US" sz="1700" dirty="0">
                <a:solidFill>
                  <a:schemeClr val="dk1"/>
                </a:solidFill>
                <a:latin typeface="Calibri"/>
                <a:ea typeface="Calibri"/>
                <a:cs typeface="Calibri"/>
                <a:sym typeface="Calibri"/>
              </a:rPr>
              <a:t>α </a:t>
            </a:r>
            <a:r>
              <a:rPr lang="el-GR" sz="1700" dirty="0">
                <a:solidFill>
                  <a:schemeClr val="dk1"/>
                </a:solidFill>
                <a:latin typeface="Calibri"/>
                <a:ea typeface="Calibri"/>
                <a:cs typeface="Calibri"/>
                <a:sym typeface="Calibri"/>
              </a:rPr>
              <a:t>αποτελεί</a:t>
            </a:r>
            <a:r>
              <a:rPr lang="en-US" sz="1700" dirty="0">
                <a:solidFill>
                  <a:schemeClr val="dk1"/>
                </a:solidFill>
                <a:latin typeface="Calibri"/>
                <a:ea typeface="Calibri"/>
                <a:cs typeface="Calibri"/>
                <a:sym typeface="Calibri"/>
              </a:rPr>
              <a:t> το σημείο εκκίνησης </a:t>
            </a:r>
            <a:r>
              <a:rPr lang="en-US" sz="1700" dirty="0" err="1">
                <a:solidFill>
                  <a:schemeClr val="dk1"/>
                </a:solidFill>
                <a:latin typeface="Calibri"/>
                <a:ea typeface="Calibri"/>
                <a:cs typeface="Calibri"/>
                <a:sym typeface="Calibri"/>
              </a:rPr>
              <a:t>των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οικονομικών</a:t>
            </a:r>
            <a:r>
              <a:rPr lang="el-GR" sz="1700" dirty="0">
                <a:solidFill>
                  <a:schemeClr val="dk1"/>
                </a:solidFill>
                <a:latin typeface="Calibri"/>
                <a:ea typeface="Calibri"/>
                <a:cs typeface="Calibri"/>
                <a:sym typeface="Calibri"/>
              </a:rPr>
              <a:t> του ατόμου</a:t>
            </a:r>
            <a:r>
              <a:rPr lang="en-US" sz="1700" dirty="0">
                <a:solidFill>
                  <a:schemeClr val="dk1"/>
                </a:solidFill>
                <a:latin typeface="Calibri"/>
                <a:ea typeface="Calibri"/>
                <a:cs typeface="Calibri"/>
                <a:sym typeface="Calibri"/>
              </a:rPr>
              <a:t>.</a:t>
            </a:r>
            <a:r>
              <a:rPr lang="el-GR"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Το</a:t>
            </a:r>
            <a:r>
              <a:rPr lang="en-US" sz="1700" dirty="0">
                <a:solidFill>
                  <a:schemeClr val="dk1"/>
                </a:solidFill>
                <a:latin typeface="Calibri"/>
                <a:ea typeface="Calibri"/>
                <a:cs typeface="Calibri"/>
                <a:sym typeface="Calibri"/>
              </a:rPr>
              <a:t> εισόδημα αναφέρεται στο συνολικό ποσό των χρημάτων που κερδίζει ένα άτομο ή ένας οργανισμός κατά τη διάρκεια μιας συγκεκριμένης περιόδου, από μισθούς, ημερομίσθια, προμήθειες, μπόνους, επενδύσεις ή επιχειρηματικές δραστηριότητες. </a:t>
            </a:r>
            <a:r>
              <a:rPr lang="en-US" sz="1700" dirty="0" err="1">
                <a:solidFill>
                  <a:schemeClr val="dk1"/>
                </a:solidFill>
                <a:latin typeface="Calibri"/>
                <a:ea typeface="Calibri"/>
                <a:cs typeface="Calibri"/>
                <a:sym typeface="Calibri"/>
              </a:rPr>
              <a:t>Το</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εισόδημ</a:t>
            </a:r>
            <a:r>
              <a:rPr lang="en-US" sz="1700" dirty="0">
                <a:solidFill>
                  <a:schemeClr val="dk1"/>
                </a:solidFill>
                <a:latin typeface="Calibri"/>
                <a:ea typeface="Calibri"/>
                <a:cs typeface="Calibri"/>
                <a:sym typeface="Calibri"/>
              </a:rPr>
              <a:t>α μπορεί να προέρχεται από διάφορες πηγές, όπως η απασχόληση, η αυτοαπασχόληση, το εισόδημα από ακίνητα ή άλλες επενδύσεις. </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AutoNum type="arabicPeriod" startAt="2"/>
            </a:pPr>
            <a:r>
              <a:rPr lang="en-US" sz="1700" b="1" u="sng" dirty="0">
                <a:solidFill>
                  <a:schemeClr val="dk1"/>
                </a:solidFill>
                <a:latin typeface="Calibri"/>
                <a:ea typeface="Calibri"/>
                <a:cs typeface="Calibri"/>
                <a:sym typeface="Calibri"/>
              </a:rPr>
              <a:t>Δαπ</a:t>
            </a:r>
            <a:r>
              <a:rPr lang="en-US" sz="1700" b="1" u="sng" dirty="0" err="1">
                <a:solidFill>
                  <a:schemeClr val="dk1"/>
                </a:solidFill>
                <a:latin typeface="Calibri"/>
                <a:ea typeface="Calibri"/>
                <a:cs typeface="Calibri"/>
                <a:sym typeface="Calibri"/>
              </a:rPr>
              <a:t>άνες</a:t>
            </a:r>
            <a:r>
              <a:rPr lang="en-US" sz="1700" b="1" u="sng"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err="1">
                <a:solidFill>
                  <a:schemeClr val="dk1"/>
                </a:solidFill>
                <a:latin typeface="Calibri"/>
                <a:ea typeface="Calibri"/>
                <a:cs typeface="Calibri"/>
                <a:sym typeface="Calibri"/>
              </a:rPr>
              <a:t>Οι</a:t>
            </a:r>
            <a:r>
              <a:rPr lang="en-US" sz="1700" dirty="0">
                <a:solidFill>
                  <a:schemeClr val="dk1"/>
                </a:solidFill>
                <a:latin typeface="Calibri"/>
                <a:ea typeface="Calibri"/>
                <a:cs typeface="Calibri"/>
                <a:sym typeface="Calibri"/>
              </a:rPr>
              <a:t> δαπ</a:t>
            </a:r>
            <a:r>
              <a:rPr lang="en-US" sz="1700" dirty="0" err="1">
                <a:solidFill>
                  <a:schemeClr val="dk1"/>
                </a:solidFill>
                <a:latin typeface="Calibri"/>
                <a:ea typeface="Calibri"/>
                <a:cs typeface="Calibri"/>
                <a:sym typeface="Calibri"/>
              </a:rPr>
              <a:t>άνες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είν</a:t>
            </a:r>
            <a:r>
              <a:rPr lang="en-US" sz="1700" dirty="0">
                <a:solidFill>
                  <a:schemeClr val="dk1"/>
                </a:solidFill>
                <a:latin typeface="Calibri"/>
                <a:ea typeface="Calibri"/>
                <a:cs typeface="Calibri"/>
                <a:sym typeface="Calibri"/>
              </a:rPr>
              <a:t>αι </a:t>
            </a:r>
            <a:r>
              <a:rPr lang="el-GR" sz="1700" dirty="0">
                <a:solidFill>
                  <a:schemeClr val="dk1"/>
                </a:solidFill>
                <a:latin typeface="Calibri"/>
                <a:ea typeface="Calibri"/>
                <a:cs typeface="Calibri"/>
                <a:sym typeface="Calibri"/>
              </a:rPr>
              <a:t>η </a:t>
            </a:r>
            <a:r>
              <a:rPr lang="en-US" sz="1700" dirty="0" err="1">
                <a:solidFill>
                  <a:schemeClr val="dk1"/>
                </a:solidFill>
                <a:latin typeface="Calibri"/>
                <a:ea typeface="Calibri"/>
                <a:cs typeface="Calibri"/>
                <a:sym typeface="Calibri"/>
              </a:rPr>
              <a:t>εκροή</a:t>
            </a:r>
            <a:r>
              <a:rPr lang="en-US" sz="1700" dirty="0">
                <a:solidFill>
                  <a:schemeClr val="dk1"/>
                </a:solidFill>
                <a:latin typeface="Calibri"/>
                <a:ea typeface="Calibri"/>
                <a:cs typeface="Calibri"/>
                <a:sym typeface="Calibri"/>
              </a:rPr>
              <a:t> μετρητών και </a:t>
            </a:r>
            <a:r>
              <a:rPr lang="en-US" sz="1700" dirty="0" err="1">
                <a:solidFill>
                  <a:schemeClr val="dk1"/>
                </a:solidFill>
                <a:latin typeface="Calibri"/>
                <a:ea typeface="Calibri"/>
                <a:cs typeface="Calibri"/>
                <a:sym typeface="Calibri"/>
              </a:rPr>
              <a:t>συνήθως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εκεί</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όπου ξοδεύουμε το μεγαλύτερο μέρος των εσόδων</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Δαπάνες</a:t>
            </a:r>
            <a:r>
              <a:rPr lang="en-US" sz="1700" dirty="0">
                <a:solidFill>
                  <a:schemeClr val="dk1"/>
                </a:solidFill>
                <a:latin typeface="Calibri"/>
                <a:ea typeface="Calibri"/>
                <a:cs typeface="Calibri"/>
                <a:sym typeface="Calibri"/>
              </a:rPr>
              <a:t> είναι οτιδήποτε αγοράζει ή πληρώνει ένα άτομο με το εισόδημά του. </a:t>
            </a:r>
            <a:r>
              <a:rPr lang="en-US" sz="1700" dirty="0" err="1">
                <a:solidFill>
                  <a:schemeClr val="dk1"/>
                </a:solidFill>
                <a:latin typeface="Calibri"/>
                <a:ea typeface="Calibri"/>
                <a:cs typeface="Calibri"/>
                <a:sym typeface="Calibri"/>
              </a:rPr>
              <a:t>Αυτό</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εριλ</a:t>
            </a:r>
            <a:r>
              <a:rPr lang="en-US" sz="1700" dirty="0">
                <a:solidFill>
                  <a:schemeClr val="dk1"/>
                </a:solidFill>
                <a:latin typeface="Calibri"/>
                <a:ea typeface="Calibri"/>
                <a:cs typeface="Calibri"/>
                <a:sym typeface="Calibri"/>
              </a:rPr>
              <a:t>αμβάνει ενοίκιο, υποθήκη, φαγητό, χόμπι, γεύματα σε εστιατόρια, επίπλωση, επισκευές, ταξίδια, διασκέδαση, επενδύσεις ή μείωση χρέους. </a:t>
            </a:r>
            <a:r>
              <a:rPr lang="el-GR" sz="1700" dirty="0">
                <a:solidFill>
                  <a:schemeClr val="dk1"/>
                </a:solidFill>
                <a:latin typeface="Calibri"/>
                <a:ea typeface="Calibri"/>
                <a:cs typeface="Calibri"/>
                <a:sym typeface="Calibri"/>
              </a:rPr>
              <a:t>Το άτομο πρέπει να διασφαλίσει ότι τα έξοδά του είναι λιγότερα από το εισόδημά του. </a:t>
            </a:r>
            <a:endParaRPr sz="2000"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3dfb39c1d0_0_3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64" name="Google Shape;164;g23dfb39c1d0_0_37"/>
          <p:cNvSpPr/>
          <p:nvPr/>
        </p:nvSpPr>
        <p:spPr>
          <a:xfrm>
            <a:off x="263549" y="748383"/>
            <a:ext cx="8616900" cy="40464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dirty="0">
                <a:solidFill>
                  <a:schemeClr val="dk1"/>
                </a:solidFill>
                <a:latin typeface="Calibri"/>
                <a:ea typeface="Calibri"/>
                <a:cs typeface="Calibri"/>
                <a:sym typeface="Calibri"/>
              </a:rPr>
              <a:t>Επ</a:t>
            </a:r>
            <a:r>
              <a:rPr lang="en-US" dirty="0" err="1">
                <a:solidFill>
                  <a:schemeClr val="dk1"/>
                </a:solidFill>
                <a:latin typeface="Calibri"/>
                <a:ea typeface="Calibri"/>
                <a:cs typeface="Calibri"/>
                <a:sym typeface="Calibri"/>
              </a:rPr>
              <a:t>ίσης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οι</a:t>
            </a:r>
            <a:r>
              <a:rPr lang="en-US" dirty="0">
                <a:solidFill>
                  <a:schemeClr val="dk1"/>
                </a:solidFill>
                <a:latin typeface="Calibri"/>
                <a:ea typeface="Calibri"/>
                <a:cs typeface="Calibri"/>
                <a:sym typeface="Calibri"/>
              </a:rPr>
              <a:t> </a:t>
            </a:r>
            <a:r>
              <a:rPr lang="en-US" b="1" dirty="0" err="1">
                <a:solidFill>
                  <a:schemeClr val="dk1"/>
                </a:solidFill>
                <a:highlight>
                  <a:srgbClr val="FFFFFF"/>
                </a:highlight>
                <a:latin typeface="Calibri"/>
                <a:ea typeface="Calibri"/>
                <a:cs typeface="Calibri"/>
                <a:sym typeface="Calibri"/>
              </a:rPr>
              <a:t>φόροι</a:t>
            </a:r>
            <a:r>
              <a:rPr lang="en-US" b="1" dirty="0">
                <a:solidFill>
                  <a:schemeClr val="dk1"/>
                </a:solidFill>
                <a:highlight>
                  <a:srgbClr val="FFFFFF"/>
                </a:highlight>
                <a:latin typeface="Calibri"/>
                <a:ea typeface="Calibri"/>
                <a:cs typeface="Calibri"/>
                <a:sym typeface="Calibri"/>
              </a:rPr>
              <a:t> </a:t>
            </a:r>
            <a:r>
              <a:rPr lang="en-US" dirty="0">
                <a:solidFill>
                  <a:schemeClr val="dk1"/>
                </a:solidFill>
                <a:highlight>
                  <a:srgbClr val="FFFFFF"/>
                </a:highlight>
                <a:latin typeface="Calibri"/>
                <a:ea typeface="Calibri"/>
                <a:cs typeface="Calibri"/>
                <a:sym typeface="Calibri"/>
              </a:rPr>
              <a:t>απ</a:t>
            </a:r>
            <a:r>
              <a:rPr lang="en-US" dirty="0" err="1">
                <a:solidFill>
                  <a:schemeClr val="dk1"/>
                </a:solidFill>
                <a:highlight>
                  <a:srgbClr val="FFFFFF"/>
                </a:highlight>
                <a:latin typeface="Calibri"/>
                <a:ea typeface="Calibri"/>
                <a:cs typeface="Calibri"/>
                <a:sym typeface="Calibri"/>
              </a:rPr>
              <a:t>οτελούν</a:t>
            </a:r>
            <a:r>
              <a:rPr lang="en-US" dirty="0">
                <a:solidFill>
                  <a:schemeClr val="dk1"/>
                </a:solidFill>
                <a:highlight>
                  <a:srgbClr val="FFFFFF"/>
                </a:highlight>
                <a:latin typeface="Calibri"/>
                <a:ea typeface="Calibri"/>
                <a:cs typeface="Calibri"/>
                <a:sym typeface="Calibri"/>
              </a:rPr>
              <a:t> </a:t>
            </a:r>
            <a:r>
              <a:rPr lang="en-US" dirty="0" err="1">
                <a:solidFill>
                  <a:schemeClr val="dk1"/>
                </a:solidFill>
                <a:highlight>
                  <a:srgbClr val="FFFFFF"/>
                </a:highlight>
                <a:latin typeface="Calibri"/>
                <a:ea typeface="Calibri"/>
                <a:cs typeface="Calibri"/>
                <a:sym typeface="Calibri"/>
              </a:rPr>
              <a:t>την</a:t>
            </a:r>
            <a:r>
              <a:rPr lang="en-US" dirty="0">
                <a:solidFill>
                  <a:schemeClr val="dk1"/>
                </a:solidFill>
                <a:highlight>
                  <a:srgbClr val="FFFFFF"/>
                </a:highlight>
                <a:latin typeface="Calibri"/>
                <a:ea typeface="Calibri"/>
                <a:cs typeface="Calibri"/>
                <a:sym typeface="Calibri"/>
              </a:rPr>
              <a:t> </a:t>
            </a:r>
            <a:r>
              <a:rPr lang="en-US" dirty="0" err="1">
                <a:solidFill>
                  <a:schemeClr val="dk1"/>
                </a:solidFill>
                <a:highlight>
                  <a:srgbClr val="FFFFFF"/>
                </a:highlight>
                <a:latin typeface="Calibri"/>
                <a:ea typeface="Calibri"/>
                <a:cs typeface="Calibri"/>
                <a:sym typeface="Calibri"/>
              </a:rPr>
              <a:t>κύρι</a:t>
            </a:r>
            <a:r>
              <a:rPr lang="en-US" dirty="0">
                <a:solidFill>
                  <a:schemeClr val="dk1"/>
                </a:solidFill>
                <a:highlight>
                  <a:srgbClr val="FFFFFF"/>
                </a:highlight>
                <a:latin typeface="Calibri"/>
                <a:ea typeface="Calibri"/>
                <a:cs typeface="Calibri"/>
                <a:sym typeface="Calibri"/>
              </a:rPr>
              <a:t>α πηγή εσόδων για τις περισσότερες κυβερνήσεις. </a:t>
            </a:r>
            <a:r>
              <a:rPr lang="en-US" dirty="0" err="1">
                <a:solidFill>
                  <a:schemeClr val="dk1"/>
                </a:solidFill>
                <a:latin typeface="Calibri"/>
                <a:ea typeface="Calibri"/>
                <a:cs typeface="Calibri"/>
                <a:sym typeface="Calibri"/>
              </a:rPr>
              <a:t>Αυτό</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συνε</a:t>
            </a:r>
            <a:r>
              <a:rPr lang="en-US" dirty="0">
                <a:solidFill>
                  <a:schemeClr val="dk1"/>
                </a:solidFill>
                <a:latin typeface="Calibri"/>
                <a:ea typeface="Calibri"/>
                <a:cs typeface="Calibri"/>
                <a:sym typeface="Calibri"/>
              </a:rPr>
              <a:t>πάγεται την κατανόηση των φορολογικών υποχρεώσεων και την ακριβή και έγκαιρη υποβολή των φόρων κάθε χρόνο.</a:t>
            </a:r>
            <a:endParaRPr dirty="0">
              <a:solidFill>
                <a:schemeClr val="dk1"/>
              </a:solidFill>
              <a:latin typeface="Calibri"/>
              <a:ea typeface="Calibri"/>
              <a:cs typeface="Calibri"/>
              <a:sym typeface="Calibri"/>
            </a:endParaRPr>
          </a:p>
          <a:p>
            <a:pPr marL="457200" lvl="0" indent="-336550" algn="just" rtl="0">
              <a:lnSpc>
                <a:spcPct val="115000"/>
              </a:lnSpc>
              <a:spcBef>
                <a:spcPts val="1200"/>
              </a:spcBef>
              <a:spcAft>
                <a:spcPts val="0"/>
              </a:spcAft>
              <a:buClr>
                <a:schemeClr val="dk1"/>
              </a:buClr>
              <a:buSzPts val="1700"/>
              <a:buFont typeface="Calibri"/>
              <a:buChar char="●"/>
            </a:pPr>
            <a:r>
              <a:rPr lang="en-US" b="1" dirty="0">
                <a:solidFill>
                  <a:schemeClr val="dk1"/>
                </a:solidFill>
                <a:latin typeface="Calibri"/>
                <a:ea typeface="Calibri"/>
                <a:cs typeface="Calibri"/>
                <a:sym typeface="Calibri"/>
              </a:rPr>
              <a:t>Η </a:t>
            </a:r>
            <a:r>
              <a:rPr lang="en-US" b="1" dirty="0" err="1">
                <a:solidFill>
                  <a:schemeClr val="dk1"/>
                </a:solidFill>
                <a:latin typeface="Calibri"/>
                <a:ea typeface="Calibri"/>
                <a:cs typeface="Calibri"/>
                <a:sym typeface="Calibri"/>
              </a:rPr>
              <a:t>δι</a:t>
            </a:r>
            <a:r>
              <a:rPr lang="en-US" b="1" dirty="0">
                <a:solidFill>
                  <a:schemeClr val="dk1"/>
                </a:solidFill>
                <a:latin typeface="Calibri"/>
                <a:ea typeface="Calibri"/>
                <a:cs typeface="Calibri"/>
                <a:sym typeface="Calibri"/>
              </a:rPr>
              <a:t>αχείριση του χρέους </a:t>
            </a:r>
            <a:r>
              <a:rPr lang="en-US" dirty="0">
                <a:solidFill>
                  <a:schemeClr val="dk1"/>
                </a:solidFill>
                <a:latin typeface="Calibri"/>
                <a:ea typeface="Calibri"/>
                <a:cs typeface="Calibri"/>
                <a:sym typeface="Calibri"/>
              </a:rPr>
              <a:t>περιλαμβάνει τη διαχείριση τυχόν χρεών, όπως χρέη </a:t>
            </a:r>
            <a:r>
              <a:rPr lang="el-GR" dirty="0">
                <a:solidFill>
                  <a:schemeClr val="dk1"/>
                </a:solidFill>
                <a:latin typeface="Calibri"/>
                <a:ea typeface="Calibri"/>
                <a:cs typeface="Calibri"/>
                <a:sym typeface="Calibri"/>
              </a:rPr>
              <a:t>από</a:t>
            </a:r>
            <a:r>
              <a:rPr lang="en-US" dirty="0">
                <a:solidFill>
                  <a:schemeClr val="dk1"/>
                </a:solidFill>
                <a:latin typeface="Calibri"/>
                <a:ea typeface="Calibri"/>
                <a:cs typeface="Calibri"/>
                <a:sym typeface="Calibri"/>
              </a:rPr>
              <a:t> πιστωτικές κάρτες ή φοιτητικά δάνεια, και την έγκαιρη και αποτελεσματική εξόφλησή τους. </a:t>
            </a:r>
            <a:r>
              <a:rPr lang="el-GR" dirty="0">
                <a:solidFill>
                  <a:schemeClr val="dk1"/>
                </a:solidFill>
                <a:latin typeface="Calibri"/>
                <a:ea typeface="Calibri"/>
                <a:cs typeface="Calibri"/>
                <a:sym typeface="Calibri"/>
              </a:rPr>
              <a:t>Έτσι</a:t>
            </a:r>
            <a:r>
              <a:rPr lang="en-US" dirty="0">
                <a:solidFill>
                  <a:schemeClr val="dk1"/>
                </a:solidFill>
                <a:latin typeface="Calibri"/>
                <a:ea typeface="Calibri"/>
                <a:cs typeface="Calibri"/>
                <a:sym typeface="Calibri"/>
              </a:rPr>
              <a:t> π</a:t>
            </a:r>
            <a:r>
              <a:rPr lang="en-US" dirty="0" err="1">
                <a:solidFill>
                  <a:schemeClr val="dk1"/>
                </a:solidFill>
                <a:latin typeface="Calibri"/>
                <a:ea typeface="Calibri"/>
                <a:cs typeface="Calibri"/>
                <a:sym typeface="Calibri"/>
              </a:rPr>
              <a:t>ροκύ</a:t>
            </a:r>
            <a:r>
              <a:rPr lang="en-US" dirty="0">
                <a:solidFill>
                  <a:schemeClr val="dk1"/>
                </a:solidFill>
                <a:latin typeface="Calibri"/>
                <a:ea typeface="Calibri"/>
                <a:cs typeface="Calibri"/>
                <a:sym typeface="Calibri"/>
              </a:rPr>
              <a:t>πτει </a:t>
            </a:r>
            <a:r>
              <a:rPr lang="el-GR" dirty="0">
                <a:solidFill>
                  <a:schemeClr val="dk1"/>
                </a:solidFill>
                <a:latin typeface="Calibri"/>
                <a:ea typeface="Calibri"/>
                <a:cs typeface="Calibri"/>
                <a:sym typeface="Calibri"/>
              </a:rPr>
              <a:t>και </a:t>
            </a:r>
            <a:r>
              <a:rPr lang="en-US" dirty="0">
                <a:solidFill>
                  <a:schemeClr val="dk1"/>
                </a:solidFill>
                <a:latin typeface="Calibri"/>
                <a:ea typeface="Calibri"/>
                <a:cs typeface="Calibri"/>
                <a:sym typeface="Calibri"/>
              </a:rPr>
              <a:t>η έννοια των τόκων και πώς μπορούν να αυξηθούν </a:t>
            </a:r>
            <a:r>
              <a:rPr lang="el-GR" dirty="0">
                <a:solidFill>
                  <a:schemeClr val="dk1"/>
                </a:solidFill>
                <a:latin typeface="Calibri"/>
                <a:ea typeface="Calibri"/>
                <a:cs typeface="Calibri"/>
                <a:sym typeface="Calibri"/>
              </a:rPr>
              <a:t>λόγω κακής διαχείρισης του χρέους</a:t>
            </a:r>
            <a:endParaRPr dirty="0">
              <a:solidFill>
                <a:schemeClr val="dk1"/>
              </a:solidFill>
              <a:latin typeface="Calibri"/>
              <a:ea typeface="Calibri"/>
              <a:cs typeface="Calibri"/>
              <a:sym typeface="Calibri"/>
            </a:endParaRPr>
          </a:p>
          <a:p>
            <a:pPr marL="0" lvl="0" indent="0" algn="just" rtl="0">
              <a:lnSpc>
                <a:spcPct val="115000"/>
              </a:lnSpc>
              <a:spcBef>
                <a:spcPts val="1200"/>
              </a:spcBef>
              <a:spcAft>
                <a:spcPts val="0"/>
              </a:spcAft>
              <a:buNone/>
            </a:pPr>
            <a:endParaRPr sz="10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AutoNum type="arabicPeriod" startAt="3"/>
            </a:pPr>
            <a:r>
              <a:rPr lang="en-US" b="1" u="sng" dirty="0">
                <a:solidFill>
                  <a:schemeClr val="dk1"/>
                </a:solidFill>
                <a:latin typeface="Calibri"/>
                <a:ea typeface="Calibri"/>
                <a:cs typeface="Calibri"/>
                <a:sym typeface="Calibri"/>
              </a:rPr>
              <a:t>Απ</a:t>
            </a:r>
            <a:r>
              <a:rPr lang="en-US" b="1" u="sng" dirty="0" err="1">
                <a:solidFill>
                  <a:schemeClr val="dk1"/>
                </a:solidFill>
                <a:latin typeface="Calibri"/>
                <a:ea typeface="Calibri"/>
                <a:cs typeface="Calibri"/>
                <a:sym typeface="Calibri"/>
              </a:rPr>
              <a:t>οτ</a:t>
            </a:r>
            <a:r>
              <a:rPr lang="en-US" b="1" u="sng" dirty="0">
                <a:solidFill>
                  <a:schemeClr val="dk1"/>
                </a:solidFill>
                <a:latin typeface="Calibri"/>
                <a:ea typeface="Calibri"/>
                <a:cs typeface="Calibri"/>
                <a:sym typeface="Calibri"/>
              </a:rPr>
              <a:t>αμίευση </a:t>
            </a:r>
            <a:endParaRPr b="1" u="sng"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dirty="0">
                <a:solidFill>
                  <a:schemeClr val="dk1"/>
                </a:solidFill>
                <a:latin typeface="Calibri"/>
                <a:ea typeface="Calibri"/>
                <a:cs typeface="Calibri"/>
                <a:sym typeface="Calibri"/>
              </a:rPr>
              <a:t>Η απ</a:t>
            </a:r>
            <a:r>
              <a:rPr lang="en-US" dirty="0" err="1">
                <a:solidFill>
                  <a:schemeClr val="dk1"/>
                </a:solidFill>
                <a:latin typeface="Calibri"/>
                <a:ea typeface="Calibri"/>
                <a:cs typeface="Calibri"/>
                <a:sym typeface="Calibri"/>
              </a:rPr>
              <a:t>οτ</a:t>
            </a:r>
            <a:r>
              <a:rPr lang="en-US" dirty="0">
                <a:solidFill>
                  <a:schemeClr val="dk1"/>
                </a:solidFill>
                <a:latin typeface="Calibri"/>
                <a:ea typeface="Calibri"/>
                <a:cs typeface="Calibri"/>
                <a:sym typeface="Calibri"/>
              </a:rPr>
              <a:t>αμίευση είναι το εισόδημα που απομένει μετά τα έξοδα. </a:t>
            </a:r>
            <a:r>
              <a:rPr lang="el-GR" dirty="0">
                <a:solidFill>
                  <a:schemeClr val="dk1"/>
                </a:solidFill>
                <a:latin typeface="Calibri"/>
                <a:ea typeface="Calibri"/>
                <a:cs typeface="Calibri"/>
                <a:sym typeface="Calibri"/>
              </a:rPr>
              <a:t>Καλό θα είναι να γίνονται</a:t>
            </a:r>
            <a:r>
              <a:rPr lang="en-US" dirty="0">
                <a:solidFill>
                  <a:schemeClr val="dk1"/>
                </a:solidFill>
                <a:latin typeface="Calibri"/>
                <a:ea typeface="Calibri"/>
                <a:cs typeface="Calibri"/>
                <a:sym typeface="Calibri"/>
              </a:rPr>
              <a:t> αποταμιεύσεις για την κάλυψη σημαντικών δαπανών ή έκτακτων αναγκών. Τα </a:t>
            </a:r>
            <a:r>
              <a:rPr lang="en-US" dirty="0" err="1">
                <a:solidFill>
                  <a:schemeClr val="dk1"/>
                </a:solidFill>
                <a:latin typeface="Calibri"/>
                <a:ea typeface="Calibri"/>
                <a:cs typeface="Calibri"/>
                <a:sym typeface="Calibri"/>
              </a:rPr>
              <a:t>μετρητά</a:t>
            </a:r>
            <a:r>
              <a:rPr lang="en-US" dirty="0">
                <a:solidFill>
                  <a:schemeClr val="dk1"/>
                </a:solidFill>
                <a:latin typeface="Calibri"/>
                <a:ea typeface="Calibri"/>
                <a:cs typeface="Calibri"/>
                <a:sym typeface="Calibri"/>
              </a:rPr>
              <a:t> π</a:t>
            </a:r>
            <a:r>
              <a:rPr lang="en-US" dirty="0" err="1">
                <a:solidFill>
                  <a:schemeClr val="dk1"/>
                </a:solidFill>
                <a:latin typeface="Calibri"/>
                <a:ea typeface="Calibri"/>
                <a:cs typeface="Calibri"/>
                <a:sym typeface="Calibri"/>
              </a:rPr>
              <a:t>ου</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δεν</a:t>
            </a:r>
            <a:r>
              <a:rPr lang="en-US" dirty="0">
                <a:solidFill>
                  <a:schemeClr val="dk1"/>
                </a:solidFill>
                <a:latin typeface="Calibri"/>
                <a:ea typeface="Calibri"/>
                <a:cs typeface="Calibri"/>
                <a:sym typeface="Calibri"/>
              </a:rPr>
              <a:t> β</a:t>
            </a:r>
            <a:r>
              <a:rPr lang="en-US" dirty="0" err="1">
                <a:solidFill>
                  <a:schemeClr val="dk1"/>
                </a:solidFill>
                <a:latin typeface="Calibri"/>
                <a:ea typeface="Calibri"/>
                <a:cs typeface="Calibri"/>
                <a:sym typeface="Calibri"/>
              </a:rPr>
              <a:t>ρίσκοντ</a:t>
            </a:r>
            <a:r>
              <a:rPr lang="en-US" dirty="0">
                <a:solidFill>
                  <a:schemeClr val="dk1"/>
                </a:solidFill>
                <a:latin typeface="Calibri"/>
                <a:ea typeface="Calibri"/>
                <a:cs typeface="Calibri"/>
                <a:sym typeface="Calibri"/>
              </a:rPr>
              <a:t>αι σε λογαριασμό έκτακτης ανάγκης θα πρέπει να επενδύονται σε κάτι που θα διατηρήσει ή θα αυξήσει την αξία τους, όπως οι επενδύσεις. </a:t>
            </a:r>
            <a:r>
              <a:rPr lang="en-US" dirty="0" err="1">
                <a:solidFill>
                  <a:schemeClr val="dk1"/>
                </a:solidFill>
                <a:latin typeface="Calibri"/>
                <a:ea typeface="Calibri"/>
                <a:cs typeface="Calibri"/>
                <a:sym typeface="Calibri"/>
              </a:rPr>
              <a:t>Οι</a:t>
            </a:r>
            <a:r>
              <a:rPr lang="en-US" dirty="0">
                <a:solidFill>
                  <a:schemeClr val="dk1"/>
                </a:solidFill>
                <a:latin typeface="Calibri"/>
                <a:ea typeface="Calibri"/>
                <a:cs typeface="Calibri"/>
                <a:sym typeface="Calibri"/>
              </a:rPr>
              <a:t> απ</a:t>
            </a:r>
            <a:r>
              <a:rPr lang="en-US" dirty="0" err="1">
                <a:solidFill>
                  <a:schemeClr val="dk1"/>
                </a:solidFill>
                <a:latin typeface="Calibri"/>
                <a:ea typeface="Calibri"/>
                <a:cs typeface="Calibri"/>
                <a:sym typeface="Calibri"/>
              </a:rPr>
              <a:t>οτ</a:t>
            </a:r>
            <a:r>
              <a:rPr lang="en-US" dirty="0">
                <a:solidFill>
                  <a:schemeClr val="dk1"/>
                </a:solidFill>
                <a:latin typeface="Calibri"/>
                <a:ea typeface="Calibri"/>
                <a:cs typeface="Calibri"/>
                <a:sym typeface="Calibri"/>
              </a:rPr>
              <a:t>αμιεύσεις αναφέρονται στα χρήματα που ένα άτομο βάζει στην άκρη από το εισόδημά του, τα οποία εξυπηρετούν μελλοντικούς οικονομικούς σκοπούς. </a:t>
            </a:r>
            <a:endParaRPr b="1" dirty="0">
              <a:solidFill>
                <a:schemeClr val="dk1"/>
              </a:solidFill>
              <a:latin typeface="Calibri"/>
              <a:ea typeface="Calibri"/>
              <a:cs typeface="Calibri"/>
              <a:sym typeface="Calibri"/>
            </a:endParaRPr>
          </a:p>
        </p:txBody>
      </p:sp>
      <p:sp>
        <p:nvSpPr>
          <p:cNvPr id="165" name="Google Shape;165;g23dfb39c1d0_0_37"/>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3dfb39c1d0_0_214"/>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72" name="Google Shape;172;g23dfb39c1d0_0_214"/>
          <p:cNvSpPr/>
          <p:nvPr/>
        </p:nvSpPr>
        <p:spPr>
          <a:xfrm>
            <a:off x="167699" y="584221"/>
            <a:ext cx="8808600" cy="4393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457200" lvl="0" indent="-336550" algn="just" rtl="0">
              <a:lnSpc>
                <a:spcPct val="115000"/>
              </a:lnSpc>
              <a:spcBef>
                <a:spcPts val="1200"/>
              </a:spcBef>
              <a:spcAft>
                <a:spcPts val="0"/>
              </a:spcAft>
              <a:buClr>
                <a:schemeClr val="dk1"/>
              </a:buClr>
              <a:buSzPts val="1700"/>
              <a:buFont typeface="Calibri"/>
              <a:buChar char="●"/>
            </a:pPr>
            <a:r>
              <a:rPr lang="en-US" sz="1700" b="1" dirty="0">
                <a:solidFill>
                  <a:schemeClr val="dk1"/>
                </a:solidFill>
                <a:latin typeface="Calibri"/>
                <a:ea typeface="Calibri"/>
                <a:cs typeface="Calibri"/>
                <a:sym typeface="Calibri"/>
              </a:rPr>
              <a:t>Ο π</a:t>
            </a:r>
            <a:r>
              <a:rPr lang="en-US" sz="1700" b="1" dirty="0" err="1">
                <a:solidFill>
                  <a:schemeClr val="dk1"/>
                </a:solidFill>
                <a:latin typeface="Calibri"/>
                <a:ea typeface="Calibri"/>
                <a:cs typeface="Calibri"/>
                <a:sym typeface="Calibri"/>
              </a:rPr>
              <a:t>ρογρ</a:t>
            </a:r>
            <a:r>
              <a:rPr lang="en-US" sz="1700" b="1" dirty="0">
                <a:solidFill>
                  <a:schemeClr val="dk1"/>
                </a:solidFill>
                <a:latin typeface="Calibri"/>
                <a:ea typeface="Calibri"/>
                <a:cs typeface="Calibri"/>
                <a:sym typeface="Calibri"/>
              </a:rPr>
              <a:t>αμματισμός για τη συνταξιοδότηση </a:t>
            </a:r>
            <a:r>
              <a:rPr lang="en-US" sz="1700" dirty="0">
                <a:solidFill>
                  <a:schemeClr val="dk1"/>
                </a:solidFill>
                <a:latin typeface="Calibri"/>
                <a:ea typeface="Calibri"/>
                <a:cs typeface="Calibri"/>
                <a:sym typeface="Calibri"/>
              </a:rPr>
              <a:t>με αποταμίευση σε λογαριασμούς συνταξιοδότησης, καθώς και η εξέταση των παροχών κοινωνικής ασφάλισης, είναι ουσιώδους σημασίας για την εξασφάλιση οικονομικής ασφάλειας</a:t>
            </a:r>
            <a:r>
              <a:rPr lang="el-GR" sz="1700" dirty="0">
                <a:solidFill>
                  <a:schemeClr val="dk1"/>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Προϋ</a:t>
            </a:r>
            <a:r>
              <a:rPr lang="en-US" sz="1700" b="1" dirty="0">
                <a:solidFill>
                  <a:schemeClr val="dk1"/>
                </a:solidFill>
                <a:latin typeface="Calibri"/>
                <a:ea typeface="Calibri"/>
                <a:cs typeface="Calibri"/>
                <a:sym typeface="Calibri"/>
              </a:rPr>
              <a:t>πολογισμός! </a:t>
            </a:r>
            <a:r>
              <a:rPr lang="en-US" sz="1700" dirty="0">
                <a:solidFill>
                  <a:schemeClr val="dk1"/>
                </a:solidFill>
                <a:latin typeface="Calibri"/>
                <a:ea typeface="Calibri"/>
                <a:cs typeface="Calibri"/>
                <a:sym typeface="Calibri"/>
              </a:rPr>
              <a:t> Ο π</a:t>
            </a:r>
            <a:r>
              <a:rPr lang="en-US" sz="1700" dirty="0" err="1">
                <a:solidFill>
                  <a:schemeClr val="dk1"/>
                </a:solidFill>
                <a:latin typeface="Calibri"/>
                <a:ea typeface="Calibri"/>
                <a:cs typeface="Calibri"/>
                <a:sym typeface="Calibri"/>
              </a:rPr>
              <a:t>ροϋ</a:t>
            </a:r>
            <a:r>
              <a:rPr lang="en-US" sz="1700" dirty="0">
                <a:solidFill>
                  <a:schemeClr val="dk1"/>
                </a:solidFill>
                <a:latin typeface="Calibri"/>
                <a:ea typeface="Calibri"/>
                <a:cs typeface="Calibri"/>
                <a:sym typeface="Calibri"/>
              </a:rPr>
              <a:t>πολογισμός είναι </a:t>
            </a:r>
            <a:r>
              <a:rPr lang="el-GR" sz="1700" dirty="0">
                <a:solidFill>
                  <a:schemeClr val="dk1"/>
                </a:solidFill>
                <a:latin typeface="Calibri"/>
                <a:ea typeface="Calibri"/>
                <a:cs typeface="Calibri"/>
                <a:sym typeface="Calibri"/>
              </a:rPr>
              <a:t>το πλαίσιο </a:t>
            </a:r>
            <a:r>
              <a:rPr lang="en-US" sz="1700" dirty="0" err="1">
                <a:solidFill>
                  <a:schemeClr val="dk1"/>
                </a:solidFill>
                <a:latin typeface="Calibri"/>
                <a:ea typeface="Calibri"/>
                <a:cs typeface="Calibri"/>
                <a:sym typeface="Calibri"/>
              </a:rPr>
              <a:t>στο</a:t>
            </a:r>
            <a:r>
              <a:rPr lang="en-US" sz="1700" dirty="0">
                <a:solidFill>
                  <a:schemeClr val="dk1"/>
                </a:solidFill>
                <a:latin typeface="Calibri"/>
                <a:ea typeface="Calibri"/>
                <a:cs typeface="Calibri"/>
                <a:sym typeface="Calibri"/>
              </a:rPr>
              <a:t> οποίο θέτετε κάποια όρια σχετικά με το πόσα χρήματα μπορείτε να ξοδέψετε. </a:t>
            </a:r>
            <a:r>
              <a:rPr lang="en-US" sz="1700" dirty="0" err="1">
                <a:solidFill>
                  <a:schemeClr val="dk1"/>
                </a:solidFill>
                <a:latin typeface="Calibri"/>
                <a:ea typeface="Calibri"/>
                <a:cs typeface="Calibri"/>
                <a:sym typeface="Calibri"/>
              </a:rPr>
              <a:t>Αυτό</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εριλ</a:t>
            </a:r>
            <a:r>
              <a:rPr lang="en-US" sz="1700" dirty="0">
                <a:solidFill>
                  <a:schemeClr val="dk1"/>
                </a:solidFill>
                <a:latin typeface="Calibri"/>
                <a:ea typeface="Calibri"/>
                <a:cs typeface="Calibri"/>
                <a:sym typeface="Calibri"/>
              </a:rPr>
              <a:t>αμβάνει τη δημιουργία ενός σχεδίου για τα έσοδα και τα έξοδά σας κάθε μήνα, ώστε να μπορείτε να διαχειρίζεστε αποτελεσματικά τα χρήματά σας και να αποφεύγετε τις υπερβολικές δαπάνες.  </a:t>
            </a:r>
            <a:r>
              <a:rPr lang="el-GR" sz="1700" dirty="0">
                <a:solidFill>
                  <a:schemeClr val="dk1"/>
                </a:solidFill>
                <a:latin typeface="Calibri"/>
                <a:ea typeface="Calibri"/>
                <a:cs typeface="Calibri"/>
                <a:sym typeface="Calibri"/>
              </a:rPr>
              <a:t>(ενότητα 4)</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AutoNum type="arabicPeriod" startAt="4"/>
            </a:pPr>
            <a:r>
              <a:rPr lang="en-US" sz="1700" b="1" u="sng" dirty="0">
                <a:solidFill>
                  <a:schemeClr val="dk1"/>
                </a:solidFill>
                <a:latin typeface="Calibri"/>
                <a:ea typeface="Calibri"/>
                <a:cs typeface="Calibri"/>
                <a:sym typeface="Calibri"/>
              </a:rPr>
              <a:t>Επ</a:t>
            </a:r>
            <a:r>
              <a:rPr lang="en-US" sz="1700" b="1" u="sng" dirty="0" err="1">
                <a:solidFill>
                  <a:schemeClr val="dk1"/>
                </a:solidFill>
                <a:latin typeface="Calibri"/>
                <a:ea typeface="Calibri"/>
                <a:cs typeface="Calibri"/>
                <a:sym typeface="Calibri"/>
              </a:rPr>
              <a:t>ενδύσεις</a:t>
            </a:r>
            <a:r>
              <a:rPr lang="en-US" sz="1700" b="1" u="sng"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700" dirty="0">
                <a:solidFill>
                  <a:schemeClr val="dk1"/>
                </a:solidFill>
                <a:latin typeface="Calibri"/>
                <a:ea typeface="Calibri"/>
                <a:cs typeface="Calibri"/>
                <a:sym typeface="Calibri"/>
              </a:rPr>
              <a:t>Επ</a:t>
            </a:r>
            <a:r>
              <a:rPr lang="en-US" sz="1700" dirty="0" err="1">
                <a:solidFill>
                  <a:schemeClr val="dk1"/>
                </a:solidFill>
                <a:latin typeface="Calibri"/>
                <a:ea typeface="Calibri"/>
                <a:cs typeface="Calibri"/>
                <a:sym typeface="Calibri"/>
              </a:rPr>
              <a:t>ένδυση</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σημ</a:t>
            </a:r>
            <a:r>
              <a:rPr lang="en-US" sz="1700" dirty="0">
                <a:solidFill>
                  <a:schemeClr val="dk1"/>
                </a:solidFill>
                <a:latin typeface="Calibri"/>
                <a:ea typeface="Calibri"/>
                <a:cs typeface="Calibri"/>
                <a:sym typeface="Calibri"/>
              </a:rPr>
              <a:t>αίνει απόκτηση αγαθών με σκοπό την απόδοση των χρημάτων που επενδύονται. </a:t>
            </a:r>
            <a:r>
              <a:rPr lang="en-US" sz="1700" dirty="0" err="1">
                <a:solidFill>
                  <a:schemeClr val="dk1"/>
                </a:solidFill>
                <a:latin typeface="Calibri"/>
                <a:ea typeface="Calibri"/>
                <a:cs typeface="Calibri"/>
                <a:sym typeface="Calibri"/>
              </a:rPr>
              <a:t>Περιλ</a:t>
            </a:r>
            <a:r>
              <a:rPr lang="en-US" sz="1700" dirty="0">
                <a:solidFill>
                  <a:schemeClr val="dk1"/>
                </a:solidFill>
                <a:latin typeface="Calibri"/>
                <a:ea typeface="Calibri"/>
                <a:cs typeface="Calibri"/>
                <a:sym typeface="Calibri"/>
              </a:rPr>
              <a:t>αμβάνει την τοποθέτηση των χρημάτων σας σε διάφορους τύπους χρηματοοικονομικών προϊόντων, όπως μετοχές, ομόλογα, αμοιβαία κεφάλαια, ακίνητα και εμπορεύματα, με την προσδοκία να κερδίσετε μια απόδοση της επένδυσής σας με την πάροδο του χρόνου.</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sz="1700" b="1" dirty="0">
              <a:solidFill>
                <a:schemeClr val="dk1"/>
              </a:solidFill>
              <a:highlight>
                <a:srgbClr val="EFEFEF"/>
              </a:highlight>
              <a:latin typeface="Calibri"/>
              <a:ea typeface="Calibri"/>
              <a:cs typeface="Calibri"/>
              <a:sym typeface="Calibri"/>
            </a:endParaRPr>
          </a:p>
          <a:p>
            <a:pPr marL="0" marR="0" lvl="0" indent="0" algn="just" rtl="0">
              <a:spcBef>
                <a:spcPts val="0"/>
              </a:spcBef>
              <a:spcAft>
                <a:spcPts val="0"/>
              </a:spcAft>
              <a:buNone/>
            </a:pPr>
            <a:endParaRPr sz="3000" b="1"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23dfb39c1d0_0_45"/>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80" name="Google Shape;180;g23dfb39c1d0_0_45"/>
          <p:cNvSpPr/>
          <p:nvPr/>
        </p:nvSpPr>
        <p:spPr>
          <a:xfrm>
            <a:off x="236849" y="832439"/>
            <a:ext cx="8670300" cy="4128300"/>
          </a:xfrm>
          <a:prstGeom prst="rect">
            <a:avLst/>
          </a:prstGeom>
          <a:noFill/>
          <a:ln>
            <a:noFill/>
          </a:ln>
        </p:spPr>
        <p:txBody>
          <a:bodyPr spcFirstLastPara="1" wrap="square" lIns="91425" tIns="45700" rIns="91425" bIns="45700" anchor="t" anchorCtr="0">
            <a:noAutofit/>
          </a:bodyPr>
          <a:lstStyle/>
          <a:p>
            <a:pPr marL="457200" lvl="0" indent="-336550" algn="just" rtl="0">
              <a:lnSpc>
                <a:spcPct val="115000"/>
              </a:lnSpc>
              <a:spcBef>
                <a:spcPts val="1200"/>
              </a:spcBef>
              <a:spcAft>
                <a:spcPts val="0"/>
              </a:spcAft>
              <a:buClr>
                <a:schemeClr val="dk1"/>
              </a:buClr>
              <a:buSzPts val="1700"/>
              <a:buFont typeface="Calibri"/>
              <a:buAutoNum type="arabicPeriod" startAt="5"/>
            </a:pPr>
            <a:r>
              <a:rPr lang="en-US" sz="1700" b="1" u="sng" dirty="0" err="1">
                <a:solidFill>
                  <a:schemeClr val="dk1"/>
                </a:solidFill>
                <a:latin typeface="Calibri"/>
                <a:ea typeface="Calibri"/>
                <a:cs typeface="Calibri"/>
                <a:sym typeface="Calibri"/>
              </a:rPr>
              <a:t>Ασφάλιση</a:t>
            </a:r>
            <a:r>
              <a:rPr lang="en-US" sz="1700" b="1" u="sng"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marL="0" lvl="0" indent="0" algn="just" rtl="0">
              <a:lnSpc>
                <a:spcPct val="115000"/>
              </a:lnSpc>
              <a:spcBef>
                <a:spcPts val="1200"/>
              </a:spcBef>
              <a:spcAft>
                <a:spcPts val="0"/>
              </a:spcAft>
              <a:buSzPts val="1100"/>
              <a:buNone/>
            </a:pPr>
            <a:r>
              <a:rPr lang="en-US" sz="1700" dirty="0">
                <a:solidFill>
                  <a:schemeClr val="dk1"/>
                </a:solidFill>
                <a:latin typeface="Calibri"/>
                <a:ea typeface="Calibri"/>
                <a:cs typeface="Calibri"/>
                <a:sym typeface="Calibri"/>
              </a:rPr>
              <a:t>Ο </a:t>
            </a:r>
            <a:r>
              <a:rPr lang="en-US" sz="1700" dirty="0" err="1">
                <a:solidFill>
                  <a:schemeClr val="dk1"/>
                </a:solidFill>
                <a:latin typeface="Calibri"/>
                <a:ea typeface="Calibri"/>
                <a:cs typeface="Calibri"/>
                <a:sym typeface="Calibri"/>
              </a:rPr>
              <a:t>όρος</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ασφάλιση</a:t>
            </a:r>
            <a:r>
              <a:rPr lang="en-US" sz="1700" dirty="0">
                <a:solidFill>
                  <a:schemeClr val="dk1"/>
                </a:solidFill>
                <a:latin typeface="Calibri"/>
                <a:ea typeface="Calibri"/>
                <a:cs typeface="Calibri"/>
                <a:sym typeface="Calibri"/>
              </a:rPr>
              <a:t> αναφέρεται στα μέτρα που λαμβάνουν οι άνθρωποι για να προστατευθούν από </a:t>
            </a:r>
            <a:r>
              <a:rPr lang="en-US" sz="1700" dirty="0">
                <a:solidFill>
                  <a:schemeClr val="dk1"/>
                </a:solidFill>
                <a:highlight>
                  <a:srgbClr val="FFFF00"/>
                </a:highlight>
                <a:latin typeface="Calibri"/>
                <a:ea typeface="Calibri"/>
                <a:cs typeface="Calibri"/>
                <a:sym typeface="Calibri"/>
              </a:rPr>
              <a:t>απρόβλεπτα γεγονότα</a:t>
            </a:r>
            <a:r>
              <a:rPr lang="en-US" sz="1700" dirty="0">
                <a:solidFill>
                  <a:schemeClr val="dk1"/>
                </a:solidFill>
                <a:latin typeface="Calibri"/>
                <a:ea typeface="Calibri"/>
                <a:cs typeface="Calibri"/>
                <a:sym typeface="Calibri"/>
              </a:rPr>
              <a:t>, όπως ασθένειες ή ατυχήματα, και να διαφυλάξουν τα αγαθά τους. </a:t>
            </a:r>
            <a:r>
              <a:rPr lang="en-US" sz="1700" dirty="0" err="1">
                <a:solidFill>
                  <a:schemeClr val="dk1"/>
                </a:solidFill>
                <a:latin typeface="Calibri"/>
                <a:ea typeface="Calibri"/>
                <a:cs typeface="Calibri"/>
                <a:sym typeface="Calibri"/>
              </a:rPr>
              <a:t>Αυτό</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εριλ</a:t>
            </a:r>
            <a:r>
              <a:rPr lang="en-US" sz="1700" dirty="0">
                <a:solidFill>
                  <a:schemeClr val="dk1"/>
                </a:solidFill>
                <a:latin typeface="Calibri"/>
                <a:ea typeface="Calibri"/>
                <a:cs typeface="Calibri"/>
                <a:sym typeface="Calibri"/>
              </a:rPr>
              <a:t>αμβάνει την προστασία του εαυτού σας και των περιουσιακών σας στοιχείων από πιθανούς κινδύνους, όπως ατυχήματα ή ιατρικά επείγοντα περιστατικά, με την αγορά ασφαλιστηρίων συμβολαίων. </a:t>
            </a:r>
            <a:r>
              <a:rPr lang="el-GR" sz="1700" dirty="0">
                <a:solidFill>
                  <a:srgbClr val="111111"/>
                </a:solidFill>
                <a:highlight>
                  <a:srgbClr val="FFFFFF"/>
                </a:highlight>
                <a:latin typeface="Calibri"/>
                <a:ea typeface="Calibri"/>
                <a:cs typeface="Calibri"/>
                <a:sym typeface="Calibri"/>
              </a:rPr>
              <a:t>Σχεδόν όλοι έχουμε </a:t>
            </a:r>
            <a:r>
              <a:rPr lang="el-GR" sz="1700" dirty="0" err="1">
                <a:solidFill>
                  <a:srgbClr val="111111"/>
                </a:solidFill>
                <a:highlight>
                  <a:srgbClr val="FFFFFF"/>
                </a:highlight>
                <a:latin typeface="Calibri"/>
                <a:ea typeface="Calibri"/>
                <a:cs typeface="Calibri"/>
                <a:sym typeface="Calibri"/>
              </a:rPr>
              <a:t>κά</a:t>
            </a:r>
            <a:r>
              <a:rPr lang="en-US" sz="1700" dirty="0">
                <a:solidFill>
                  <a:srgbClr val="111111"/>
                </a:solidFill>
                <a:highlight>
                  <a:srgbClr val="FFFFFF"/>
                </a:highlight>
                <a:latin typeface="Calibri"/>
                <a:ea typeface="Calibri"/>
                <a:cs typeface="Calibri"/>
                <a:sym typeface="Calibri"/>
              </a:rPr>
              <a:t>π</a:t>
            </a:r>
            <a:r>
              <a:rPr lang="en-US" sz="1700" dirty="0" err="1">
                <a:solidFill>
                  <a:srgbClr val="111111"/>
                </a:solidFill>
                <a:highlight>
                  <a:srgbClr val="FFFFFF"/>
                </a:highlight>
                <a:latin typeface="Calibri"/>
                <a:ea typeface="Calibri"/>
                <a:cs typeface="Calibri"/>
                <a:sym typeface="Calibri"/>
              </a:rPr>
              <a:t>οι</a:t>
            </a:r>
            <a:r>
              <a:rPr lang="en-US" sz="1700" dirty="0">
                <a:solidFill>
                  <a:srgbClr val="111111"/>
                </a:solidFill>
                <a:highlight>
                  <a:srgbClr val="FFFFFF"/>
                </a:highlight>
                <a:latin typeface="Calibri"/>
                <a:ea typeface="Calibri"/>
                <a:cs typeface="Calibri"/>
                <a:sym typeface="Calibri"/>
              </a:rPr>
              <a:t>α ασφάλιση: για το αυτοκίνητ</a:t>
            </a:r>
            <a:r>
              <a:rPr lang="el-GR" sz="1700" dirty="0">
                <a:solidFill>
                  <a:srgbClr val="111111"/>
                </a:solidFill>
                <a:highlight>
                  <a:srgbClr val="FFFFFF"/>
                </a:highlight>
                <a:latin typeface="Calibri"/>
                <a:ea typeface="Calibri"/>
                <a:cs typeface="Calibri"/>
                <a:sym typeface="Calibri"/>
              </a:rPr>
              <a:t>ο</a:t>
            </a:r>
            <a:r>
              <a:rPr lang="en-US" sz="1700" dirty="0">
                <a:solidFill>
                  <a:srgbClr val="111111"/>
                </a:solidFill>
                <a:highlight>
                  <a:srgbClr val="FFFFFF"/>
                </a:highlight>
                <a:latin typeface="Calibri"/>
                <a:ea typeface="Calibri"/>
                <a:cs typeface="Calibri"/>
                <a:sym typeface="Calibri"/>
              </a:rPr>
              <a:t>, το σπίτι, την υγειονομική περίθαλψη ή τη ζωή.</a:t>
            </a:r>
            <a:r>
              <a:rPr lang="el-GR" sz="1700" dirty="0">
                <a:solidFill>
                  <a:srgbClr val="111111"/>
                </a:solidFill>
                <a:highlight>
                  <a:srgbClr val="FFFFFF"/>
                </a:highlight>
                <a:latin typeface="Calibri"/>
                <a:ea typeface="Calibri"/>
                <a:cs typeface="Calibri"/>
                <a:sym typeface="Calibri"/>
              </a:rPr>
              <a:t> </a:t>
            </a:r>
            <a:r>
              <a:rPr lang="en-US" sz="1700" dirty="0">
                <a:solidFill>
                  <a:srgbClr val="111111"/>
                </a:solidFill>
                <a:highlight>
                  <a:srgbClr val="FFFFFF"/>
                </a:highlight>
                <a:latin typeface="Calibri"/>
                <a:ea typeface="Calibri"/>
                <a:cs typeface="Calibri"/>
                <a:sym typeface="Calibri"/>
              </a:rPr>
              <a:t>Η α</a:t>
            </a:r>
            <a:r>
              <a:rPr lang="en-US" sz="1700" dirty="0" err="1">
                <a:solidFill>
                  <a:srgbClr val="111111"/>
                </a:solidFill>
                <a:highlight>
                  <a:srgbClr val="FFFFFF"/>
                </a:highlight>
                <a:latin typeface="Calibri"/>
                <a:ea typeface="Calibri"/>
                <a:cs typeface="Calibri"/>
                <a:sym typeface="Calibri"/>
              </a:rPr>
              <a:t>σφάλιση</a:t>
            </a:r>
            <a:r>
              <a:rPr lang="en-US" sz="1700" dirty="0">
                <a:solidFill>
                  <a:srgbClr val="111111"/>
                </a:solidFill>
                <a:highlight>
                  <a:srgbClr val="FFFFFF"/>
                </a:highlight>
                <a:latin typeface="Calibri"/>
                <a:ea typeface="Calibri"/>
                <a:cs typeface="Calibri"/>
                <a:sym typeface="Calibri"/>
              </a:rPr>
              <a:t> </a:t>
            </a:r>
            <a:r>
              <a:rPr lang="el-GR" sz="1700" dirty="0">
                <a:solidFill>
                  <a:srgbClr val="111111"/>
                </a:solidFill>
                <a:highlight>
                  <a:srgbClr val="FFFFFF"/>
                </a:highlight>
                <a:latin typeface="Calibri"/>
                <a:ea typeface="Calibri"/>
                <a:cs typeface="Calibri"/>
                <a:sym typeface="Calibri"/>
              </a:rPr>
              <a:t>αφορά</a:t>
            </a:r>
            <a:r>
              <a:rPr lang="en-US" sz="1700" dirty="0">
                <a:solidFill>
                  <a:srgbClr val="111111"/>
                </a:solidFill>
                <a:highlight>
                  <a:srgbClr val="FFFFFF"/>
                </a:highlight>
                <a:latin typeface="Calibri"/>
                <a:ea typeface="Calibri"/>
                <a:cs typeface="Calibri"/>
                <a:sym typeface="Calibri"/>
              </a:rPr>
              <a:t> </a:t>
            </a:r>
            <a:r>
              <a:rPr lang="en-US" sz="1700" dirty="0" err="1">
                <a:solidFill>
                  <a:srgbClr val="111111"/>
                </a:solidFill>
                <a:highlight>
                  <a:srgbClr val="FFFFFF"/>
                </a:highlight>
                <a:latin typeface="Calibri"/>
                <a:ea typeface="Calibri"/>
                <a:cs typeface="Calibri"/>
                <a:sym typeface="Calibri"/>
              </a:rPr>
              <a:t>όχι</a:t>
            </a:r>
            <a:r>
              <a:rPr lang="en-US" sz="1700" dirty="0">
                <a:solidFill>
                  <a:srgbClr val="111111"/>
                </a:solidFill>
                <a:highlight>
                  <a:srgbClr val="FFFFFF"/>
                </a:highlight>
                <a:latin typeface="Calibri"/>
                <a:ea typeface="Calibri"/>
                <a:cs typeface="Calibri"/>
                <a:sym typeface="Calibri"/>
              </a:rPr>
              <a:t> </a:t>
            </a:r>
            <a:r>
              <a:rPr lang="en-US" sz="1700" dirty="0" err="1">
                <a:solidFill>
                  <a:srgbClr val="111111"/>
                </a:solidFill>
                <a:highlight>
                  <a:srgbClr val="FFFFFF"/>
                </a:highlight>
                <a:latin typeface="Calibri"/>
                <a:ea typeface="Calibri"/>
                <a:cs typeface="Calibri"/>
                <a:sym typeface="Calibri"/>
              </a:rPr>
              <a:t>μόνο</a:t>
            </a:r>
            <a:r>
              <a:rPr lang="en-US" sz="1700" dirty="0">
                <a:solidFill>
                  <a:srgbClr val="111111"/>
                </a:solidFill>
                <a:highlight>
                  <a:srgbClr val="FFFFFF"/>
                </a:highlight>
                <a:latin typeface="Calibri"/>
                <a:ea typeface="Calibri"/>
                <a:cs typeface="Calibri"/>
                <a:sym typeface="Calibri"/>
              </a:rPr>
              <a:t> </a:t>
            </a:r>
            <a:r>
              <a:rPr lang="en-US" sz="1700" dirty="0" err="1">
                <a:solidFill>
                  <a:srgbClr val="111111"/>
                </a:solidFill>
                <a:highlight>
                  <a:srgbClr val="FFFFFF"/>
                </a:highlight>
                <a:latin typeface="Calibri"/>
                <a:ea typeface="Calibri"/>
                <a:cs typeface="Calibri"/>
                <a:sym typeface="Calibri"/>
              </a:rPr>
              <a:t>ιδιώτες</a:t>
            </a:r>
            <a:r>
              <a:rPr lang="en-US" sz="1700" dirty="0">
                <a:solidFill>
                  <a:srgbClr val="111111"/>
                </a:solidFill>
                <a:highlight>
                  <a:srgbClr val="FFFFFF"/>
                </a:highlight>
                <a:latin typeface="Calibri"/>
                <a:ea typeface="Calibri"/>
                <a:cs typeface="Calibri"/>
                <a:sym typeface="Calibri"/>
              </a:rPr>
              <a:t> α</a:t>
            </a:r>
            <a:r>
              <a:rPr lang="en-US" sz="1700" dirty="0" err="1">
                <a:solidFill>
                  <a:srgbClr val="111111"/>
                </a:solidFill>
                <a:highlight>
                  <a:srgbClr val="FFFFFF"/>
                </a:highlight>
                <a:latin typeface="Calibri"/>
                <a:ea typeface="Calibri"/>
                <a:cs typeface="Calibri"/>
                <a:sym typeface="Calibri"/>
              </a:rPr>
              <a:t>λλά</a:t>
            </a:r>
            <a:r>
              <a:rPr lang="en-US" sz="1700" dirty="0">
                <a:solidFill>
                  <a:srgbClr val="111111"/>
                </a:solidFill>
                <a:highlight>
                  <a:srgbClr val="FFFFFF"/>
                </a:highlight>
                <a:latin typeface="Calibri"/>
                <a:ea typeface="Calibri"/>
                <a:cs typeface="Calibri"/>
                <a:sym typeface="Calibri"/>
              </a:rPr>
              <a:t> και επ</a:t>
            </a:r>
            <a:r>
              <a:rPr lang="en-US" sz="1700" dirty="0" err="1">
                <a:solidFill>
                  <a:srgbClr val="111111"/>
                </a:solidFill>
                <a:highlight>
                  <a:srgbClr val="FFFFFF"/>
                </a:highlight>
                <a:latin typeface="Calibri"/>
                <a:ea typeface="Calibri"/>
                <a:cs typeface="Calibri"/>
                <a:sym typeface="Calibri"/>
              </a:rPr>
              <a:t>ιχειρήσεις</a:t>
            </a:r>
            <a:r>
              <a:rPr lang="en-US" sz="1700" dirty="0">
                <a:solidFill>
                  <a:srgbClr val="111111"/>
                </a:solidFill>
                <a:highlight>
                  <a:srgbClr val="FFFFFF"/>
                </a:highlight>
                <a:latin typeface="Calibri"/>
                <a:ea typeface="Calibri"/>
                <a:cs typeface="Calibri"/>
                <a:sym typeface="Calibri"/>
              </a:rPr>
              <a:t>.  </a:t>
            </a:r>
            <a:endParaRPr sz="1700" dirty="0">
              <a:solidFill>
                <a:srgbClr val="111111"/>
              </a:solidFill>
              <a:highlight>
                <a:srgbClr val="FFFFFF"/>
              </a:highlight>
              <a:latin typeface="Calibri"/>
              <a:ea typeface="Calibri"/>
              <a:cs typeface="Calibri"/>
              <a:sym typeface="Calibri"/>
            </a:endParaRPr>
          </a:p>
          <a:p>
            <a:pPr marL="457200" lvl="0" indent="-336550" algn="just" rtl="0">
              <a:lnSpc>
                <a:spcPct val="115000"/>
              </a:lnSpc>
              <a:spcBef>
                <a:spcPts val="1200"/>
              </a:spcBef>
              <a:spcAft>
                <a:spcPts val="0"/>
              </a:spcAft>
              <a:buClr>
                <a:srgbClr val="111111"/>
              </a:buClr>
              <a:buSzPts val="1700"/>
              <a:buFont typeface="Calibri"/>
              <a:buChar char="●"/>
            </a:pPr>
            <a:r>
              <a:rPr lang="en-US" sz="1700" b="1" dirty="0" err="1">
                <a:solidFill>
                  <a:srgbClr val="111111"/>
                </a:solidFill>
                <a:highlight>
                  <a:srgbClr val="FFFFFF"/>
                </a:highlight>
                <a:latin typeface="Calibri"/>
                <a:ea typeface="Calibri"/>
                <a:cs typeface="Calibri"/>
                <a:sym typeface="Calibri"/>
              </a:rPr>
              <a:t>Γι</a:t>
            </a:r>
            <a:r>
              <a:rPr lang="en-US" sz="1700" b="1" dirty="0">
                <a:solidFill>
                  <a:srgbClr val="111111"/>
                </a:solidFill>
                <a:highlight>
                  <a:srgbClr val="FFFFFF"/>
                </a:highlight>
                <a:latin typeface="Calibri"/>
                <a:ea typeface="Calibri"/>
                <a:cs typeface="Calibri"/>
                <a:sym typeface="Calibri"/>
              </a:rPr>
              <a:t>α παράδειγμα:</a:t>
            </a:r>
            <a:r>
              <a:rPr lang="en-US" sz="1700" dirty="0">
                <a:solidFill>
                  <a:srgbClr val="111111"/>
                </a:solidFill>
                <a:highlight>
                  <a:srgbClr val="FFFFFF"/>
                </a:highlight>
                <a:latin typeface="Calibri"/>
                <a:ea typeface="Calibri"/>
                <a:cs typeface="Calibri"/>
                <a:sym typeface="Calibri"/>
              </a:rPr>
              <a:t> Μια κατασκευαστική εταιρεία πρέπει να διασφαλίσει ότι οι υπάλληλοί της είναι ασφαλισμένοι σε περίπτωση που τραυματιστούν </a:t>
            </a:r>
            <a:r>
              <a:rPr lang="el-GR" sz="1700" dirty="0">
                <a:solidFill>
                  <a:srgbClr val="111111"/>
                </a:solidFill>
                <a:highlight>
                  <a:srgbClr val="FFFFFF"/>
                </a:highlight>
                <a:latin typeface="Calibri"/>
                <a:ea typeface="Calibri"/>
                <a:cs typeface="Calibri"/>
                <a:sym typeface="Calibri"/>
              </a:rPr>
              <a:t>κατά την εργασία τους</a:t>
            </a:r>
            <a:r>
              <a:rPr lang="en-US" sz="1700" dirty="0">
                <a:solidFill>
                  <a:srgbClr val="111111"/>
                </a:solidFill>
                <a:highlight>
                  <a:srgbClr val="FFFFFF"/>
                </a:highlight>
                <a:latin typeface="Calibri"/>
                <a:ea typeface="Calibri"/>
                <a:cs typeface="Calibri"/>
                <a:sym typeface="Calibri"/>
              </a:rPr>
              <a:t>. </a:t>
            </a:r>
            <a:r>
              <a:rPr lang="en-US" sz="1700" dirty="0" err="1">
                <a:solidFill>
                  <a:srgbClr val="111111"/>
                </a:solidFill>
                <a:highlight>
                  <a:srgbClr val="FFFFFF"/>
                </a:highlight>
                <a:latin typeface="Calibri"/>
                <a:ea typeface="Calibri"/>
                <a:cs typeface="Calibri"/>
                <a:sym typeface="Calibri"/>
              </a:rPr>
              <a:t>Με</a:t>
            </a:r>
            <a:r>
              <a:rPr lang="en-US" sz="1700" dirty="0">
                <a:solidFill>
                  <a:srgbClr val="111111"/>
                </a:solidFill>
                <a:highlight>
                  <a:srgbClr val="FFFFFF"/>
                </a:highlight>
                <a:latin typeface="Calibri"/>
                <a:ea typeface="Calibri"/>
                <a:cs typeface="Calibri"/>
                <a:sym typeface="Calibri"/>
              </a:rPr>
              <a:t> α</a:t>
            </a:r>
            <a:r>
              <a:rPr lang="en-US" sz="1700" dirty="0" err="1">
                <a:solidFill>
                  <a:srgbClr val="111111"/>
                </a:solidFill>
                <a:highlight>
                  <a:srgbClr val="FFFFFF"/>
                </a:highlight>
                <a:latin typeface="Calibri"/>
                <a:ea typeface="Calibri"/>
                <a:cs typeface="Calibri"/>
                <a:sym typeface="Calibri"/>
              </a:rPr>
              <a:t>υτόν</a:t>
            </a:r>
            <a:r>
              <a:rPr lang="en-US" sz="1700" dirty="0">
                <a:solidFill>
                  <a:srgbClr val="111111"/>
                </a:solidFill>
                <a:highlight>
                  <a:srgbClr val="FFFFFF"/>
                </a:highlight>
                <a:latin typeface="Calibri"/>
                <a:ea typeface="Calibri"/>
                <a:cs typeface="Calibri"/>
                <a:sym typeface="Calibri"/>
              </a:rPr>
              <a:t> </a:t>
            </a:r>
            <a:r>
              <a:rPr lang="en-US" sz="1700" dirty="0" err="1">
                <a:solidFill>
                  <a:srgbClr val="111111"/>
                </a:solidFill>
                <a:highlight>
                  <a:srgbClr val="FFFFFF"/>
                </a:highlight>
                <a:latin typeface="Calibri"/>
                <a:ea typeface="Calibri"/>
                <a:cs typeface="Calibri"/>
                <a:sym typeface="Calibri"/>
              </a:rPr>
              <a:t>τον</a:t>
            </a:r>
            <a:r>
              <a:rPr lang="en-US" sz="1700" dirty="0">
                <a:solidFill>
                  <a:srgbClr val="111111"/>
                </a:solidFill>
                <a:highlight>
                  <a:srgbClr val="FFFFFF"/>
                </a:highlight>
                <a:latin typeface="Calibri"/>
                <a:ea typeface="Calibri"/>
                <a:cs typeface="Calibri"/>
                <a:sym typeface="Calibri"/>
              </a:rPr>
              <a:t> </a:t>
            </a:r>
            <a:r>
              <a:rPr lang="en-US" sz="1700" dirty="0" err="1">
                <a:solidFill>
                  <a:srgbClr val="111111"/>
                </a:solidFill>
                <a:highlight>
                  <a:srgbClr val="FFFFFF"/>
                </a:highlight>
                <a:latin typeface="Calibri"/>
                <a:ea typeface="Calibri"/>
                <a:cs typeface="Calibri"/>
                <a:sym typeface="Calibri"/>
              </a:rPr>
              <a:t>τρό</a:t>
            </a:r>
            <a:r>
              <a:rPr lang="en-US" sz="1700" dirty="0">
                <a:solidFill>
                  <a:srgbClr val="111111"/>
                </a:solidFill>
                <a:highlight>
                  <a:srgbClr val="FFFFFF"/>
                </a:highlight>
                <a:latin typeface="Calibri"/>
                <a:ea typeface="Calibri"/>
                <a:cs typeface="Calibri"/>
                <a:sym typeface="Calibri"/>
              </a:rPr>
              <a:t>πο η εταιρεία και ο εργαζόμενος λαμβάνουν τις ασφαλιστικές τους παροχές.</a:t>
            </a:r>
            <a:endParaRPr sz="1700" dirty="0">
              <a:solidFill>
                <a:srgbClr val="111111"/>
              </a:solidFill>
              <a:highlight>
                <a:srgbClr val="FFFFFF"/>
              </a:highlight>
              <a:latin typeface="Calibri"/>
              <a:ea typeface="Calibri"/>
              <a:cs typeface="Calibri"/>
              <a:sym typeface="Calibri"/>
            </a:endParaRPr>
          </a:p>
          <a:p>
            <a:pPr marL="0" marR="0" lvl="0" indent="0" algn="just" rtl="0">
              <a:spcBef>
                <a:spcPts val="0"/>
              </a:spcBef>
              <a:spcAft>
                <a:spcPts val="0"/>
              </a:spcAft>
              <a:buNone/>
            </a:pPr>
            <a:endParaRPr sz="17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3dfb39c1d0_0_5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88" name="Google Shape;188;g23dfb39c1d0_0_52"/>
          <p:cNvSpPr/>
          <p:nvPr/>
        </p:nvSpPr>
        <p:spPr>
          <a:xfrm>
            <a:off x="200875" y="1241250"/>
            <a:ext cx="86169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800" b="1" dirty="0" err="1">
                <a:solidFill>
                  <a:schemeClr val="dk1"/>
                </a:solidFill>
                <a:latin typeface="Calibri"/>
                <a:ea typeface="Calibri"/>
                <a:cs typeface="Calibri"/>
                <a:sym typeface="Calibri"/>
              </a:rPr>
              <a:t>Τι</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είν</a:t>
            </a:r>
            <a:r>
              <a:rPr lang="en-US" sz="1800" b="1" dirty="0">
                <a:solidFill>
                  <a:schemeClr val="dk1"/>
                </a:solidFill>
                <a:latin typeface="Calibri"/>
                <a:ea typeface="Calibri"/>
                <a:cs typeface="Calibri"/>
                <a:sym typeface="Calibri"/>
              </a:rPr>
              <a:t>αι η πιστωτική κάρτα;</a:t>
            </a:r>
            <a:endParaRPr sz="18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chemeClr val="dk1"/>
                </a:solidFill>
                <a:latin typeface="Calibri"/>
                <a:ea typeface="Calibri"/>
                <a:cs typeface="Calibri"/>
                <a:sym typeface="Calibri"/>
              </a:rPr>
              <a:t>Η π</a:t>
            </a:r>
            <a:r>
              <a:rPr lang="en-US" sz="1800" dirty="0" err="1">
                <a:solidFill>
                  <a:schemeClr val="dk1"/>
                </a:solidFill>
                <a:latin typeface="Calibri"/>
                <a:ea typeface="Calibri"/>
                <a:cs typeface="Calibri"/>
                <a:sym typeface="Calibri"/>
              </a:rPr>
              <a:t>ιστωτική</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a:t>
            </a:r>
            <a:r>
              <a:rPr lang="en-US" sz="1800" dirty="0">
                <a:solidFill>
                  <a:schemeClr val="dk1"/>
                </a:solidFill>
                <a:latin typeface="Calibri"/>
                <a:ea typeface="Calibri"/>
                <a:cs typeface="Calibri"/>
                <a:sym typeface="Calibri"/>
              </a:rPr>
              <a:t>α είναι μια κάρτα που εκδίδεται από ένα χρηματοπιστωτικό ίδρυμα, συνήθως τράπεζα, η οποία επιτρέπει στον κάτοχ</a:t>
            </a:r>
            <a:r>
              <a:rPr lang="el-GR" sz="1800" dirty="0">
                <a:solidFill>
                  <a:schemeClr val="dk1"/>
                </a:solidFill>
                <a:latin typeface="Calibri"/>
                <a:ea typeface="Calibri"/>
                <a:cs typeface="Calibri"/>
                <a:sym typeface="Calibri"/>
              </a:rPr>
              <a:t>ό της </a:t>
            </a:r>
            <a:r>
              <a:rPr lang="en-US" sz="1800" dirty="0">
                <a:solidFill>
                  <a:schemeClr val="dk1"/>
                </a:solidFill>
                <a:latin typeface="Calibri"/>
                <a:ea typeface="Calibri"/>
                <a:cs typeface="Calibri"/>
                <a:sym typeface="Calibri"/>
              </a:rPr>
              <a:t>να δανείζεται χρήματα από το ίδρυμα. Ο </a:t>
            </a:r>
            <a:r>
              <a:rPr lang="en-US" sz="1800" dirty="0" err="1">
                <a:solidFill>
                  <a:schemeClr val="dk1"/>
                </a:solidFill>
                <a:latin typeface="Calibri"/>
                <a:ea typeface="Calibri"/>
                <a:cs typeface="Calibri"/>
                <a:sym typeface="Calibri"/>
              </a:rPr>
              <a:t>κάτοχος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της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a:t>
            </a:r>
            <a:r>
              <a:rPr lang="en-US" sz="1800" dirty="0">
                <a:solidFill>
                  <a:schemeClr val="dk1"/>
                </a:solidFill>
                <a:latin typeface="Calibri"/>
                <a:ea typeface="Calibri"/>
                <a:cs typeface="Calibri"/>
                <a:sym typeface="Calibri"/>
              </a:rPr>
              <a:t>ας συμφωνεί να επιστρέψει τα χρήματα με τόκο σύμφωνα με τους όρους και τις προϋποθέσεις του ιδρύματος. </a:t>
            </a:r>
            <a:r>
              <a:rPr lang="en-US" sz="1800" dirty="0" err="1">
                <a:solidFill>
                  <a:schemeClr val="dk1"/>
                </a:solidFill>
                <a:latin typeface="Calibri"/>
                <a:ea typeface="Calibri"/>
                <a:cs typeface="Calibri"/>
                <a:sym typeface="Calibri"/>
              </a:rPr>
              <a:t>Οι</a:t>
            </a:r>
            <a:r>
              <a:rPr lang="en-US" sz="1800" dirty="0">
                <a:solidFill>
                  <a:schemeClr val="dk1"/>
                </a:solidFill>
                <a:latin typeface="Calibri"/>
                <a:ea typeface="Calibri"/>
                <a:cs typeface="Calibri"/>
                <a:sym typeface="Calibri"/>
              </a:rPr>
              <a:t> π</a:t>
            </a:r>
            <a:r>
              <a:rPr lang="en-US" sz="1800" dirty="0" err="1">
                <a:solidFill>
                  <a:schemeClr val="dk1"/>
                </a:solidFill>
                <a:latin typeface="Calibri"/>
                <a:ea typeface="Calibri"/>
                <a:cs typeface="Calibri"/>
                <a:sym typeface="Calibri"/>
              </a:rPr>
              <a:t>ιστωτικές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κάρτες</a:t>
            </a:r>
            <a:r>
              <a:rPr lang="en-US" sz="1800" dirty="0">
                <a:solidFill>
                  <a:schemeClr val="dk1"/>
                </a:solidFill>
                <a:latin typeface="Calibri"/>
                <a:ea typeface="Calibri"/>
                <a:cs typeface="Calibri"/>
                <a:sym typeface="Calibri"/>
              </a:rPr>
              <a:t> μπ</a:t>
            </a:r>
            <a:r>
              <a:rPr lang="en-US" sz="1800" dirty="0" err="1">
                <a:solidFill>
                  <a:schemeClr val="dk1"/>
                </a:solidFill>
                <a:latin typeface="Calibri"/>
                <a:ea typeface="Calibri"/>
                <a:cs typeface="Calibri"/>
                <a:sym typeface="Calibri"/>
              </a:rPr>
              <a:t>ορούν</a:t>
            </a:r>
            <a:r>
              <a:rPr lang="en-US" sz="1800" dirty="0">
                <a:solidFill>
                  <a:schemeClr val="dk1"/>
                </a:solidFill>
                <a:latin typeface="Calibri"/>
                <a:ea typeface="Calibri"/>
                <a:cs typeface="Calibri"/>
                <a:sym typeface="Calibri"/>
              </a:rPr>
              <a:t> να </a:t>
            </a:r>
            <a:r>
              <a:rPr lang="en-US" sz="1800" dirty="0" err="1">
                <a:solidFill>
                  <a:schemeClr val="dk1"/>
                </a:solidFill>
                <a:latin typeface="Calibri"/>
                <a:ea typeface="Calibri"/>
                <a:cs typeface="Calibri"/>
                <a:sym typeface="Calibri"/>
              </a:rPr>
              <a:t>χρησιμο</a:t>
            </a:r>
            <a:r>
              <a:rPr lang="en-US" sz="1800" dirty="0">
                <a:solidFill>
                  <a:schemeClr val="dk1"/>
                </a:solidFill>
                <a:latin typeface="Calibri"/>
                <a:ea typeface="Calibri"/>
                <a:cs typeface="Calibri"/>
                <a:sym typeface="Calibri"/>
              </a:rPr>
              <a:t>ποιηθούν για διάφορους τύπους συναλλαγών, όπως η αγορά αγαθών και υπηρεσιών μέσω διαδικτύου ή σε φυσικούς χώρους ή η ανάληψη μετρητών από ΑΤΜ. </a:t>
            </a:r>
            <a:r>
              <a:rPr lang="en-US" sz="1800" dirty="0" err="1">
                <a:solidFill>
                  <a:schemeClr val="dk1"/>
                </a:solidFill>
                <a:latin typeface="Calibri"/>
                <a:ea typeface="Calibri"/>
                <a:cs typeface="Calibri"/>
                <a:sym typeface="Calibri"/>
              </a:rPr>
              <a:t>Οι</a:t>
            </a:r>
            <a:r>
              <a:rPr lang="en-US" sz="1800" dirty="0">
                <a:solidFill>
                  <a:schemeClr val="dk1"/>
                </a:solidFill>
                <a:latin typeface="Calibri"/>
                <a:ea typeface="Calibri"/>
                <a:cs typeface="Calibri"/>
                <a:sym typeface="Calibri"/>
              </a:rPr>
              <a:t> π</a:t>
            </a:r>
            <a:r>
              <a:rPr lang="en-US" sz="1800" dirty="0" err="1">
                <a:solidFill>
                  <a:schemeClr val="dk1"/>
                </a:solidFill>
                <a:latin typeface="Calibri"/>
                <a:ea typeface="Calibri"/>
                <a:cs typeface="Calibri"/>
                <a:sym typeface="Calibri"/>
              </a:rPr>
              <a:t>ιστωτικές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κάρτες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συχνά</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συνοδεύοντ</a:t>
            </a:r>
            <a:r>
              <a:rPr lang="en-US" sz="1800" dirty="0">
                <a:solidFill>
                  <a:schemeClr val="dk1"/>
                </a:solidFill>
                <a:latin typeface="Calibri"/>
                <a:ea typeface="Calibri"/>
                <a:cs typeface="Calibri"/>
                <a:sym typeface="Calibri"/>
              </a:rPr>
              <a:t>αι από διάφορα προνόμια, όπως επιστροφή μετρητών ή πόντους ανταμοιβής για αγορές, ταξιδιωτική ασφάλιση </a:t>
            </a:r>
            <a:r>
              <a:rPr lang="el-GR" sz="1800" dirty="0" err="1">
                <a:solidFill>
                  <a:schemeClr val="dk1"/>
                </a:solidFill>
                <a:latin typeface="Calibri"/>
                <a:ea typeface="Calibri"/>
                <a:cs typeface="Calibri"/>
                <a:sym typeface="Calibri"/>
              </a:rPr>
              <a:t>κ.ά</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Ωστόσο</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είν</a:t>
            </a:r>
            <a:r>
              <a:rPr lang="en-US" sz="1800" dirty="0">
                <a:solidFill>
                  <a:schemeClr val="dk1"/>
                </a:solidFill>
                <a:latin typeface="Calibri"/>
                <a:ea typeface="Calibri"/>
                <a:cs typeface="Calibri"/>
                <a:sym typeface="Calibri"/>
              </a:rPr>
              <a:t>αι σημαντικό να χρησιμοποιείτ</a:t>
            </a:r>
            <a:r>
              <a:rPr lang="el-GR" sz="1800" dirty="0">
                <a:solidFill>
                  <a:schemeClr val="dk1"/>
                </a:solidFill>
                <a:latin typeface="Calibri"/>
                <a:ea typeface="Calibri"/>
                <a:cs typeface="Calibri"/>
                <a:sym typeface="Calibri"/>
              </a:rPr>
              <a:t>αι</a:t>
            </a:r>
            <a:r>
              <a:rPr lang="en-US" sz="1800"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η</a:t>
            </a:r>
            <a:r>
              <a:rPr lang="en-US" sz="1800" dirty="0">
                <a:solidFill>
                  <a:schemeClr val="dk1"/>
                </a:solidFill>
                <a:latin typeface="Calibri"/>
                <a:ea typeface="Calibri"/>
                <a:cs typeface="Calibri"/>
                <a:sym typeface="Calibri"/>
              </a:rPr>
              <a:t> πίστωση με σύνεση και να </a:t>
            </a:r>
            <a:r>
              <a:rPr lang="el-GR" sz="1800" dirty="0">
                <a:solidFill>
                  <a:schemeClr val="dk1"/>
                </a:solidFill>
                <a:latin typeface="Calibri"/>
                <a:ea typeface="Calibri"/>
                <a:cs typeface="Calibri"/>
                <a:sym typeface="Calibri"/>
              </a:rPr>
              <a:t>αποφεύγονται</a:t>
            </a:r>
            <a:r>
              <a:rPr lang="en-US" sz="1800"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οι </a:t>
            </a:r>
            <a:r>
              <a:rPr lang="en-US" sz="1800" dirty="0">
                <a:solidFill>
                  <a:schemeClr val="dk1"/>
                </a:solidFill>
                <a:latin typeface="Calibri"/>
                <a:ea typeface="Calibri"/>
                <a:cs typeface="Calibri"/>
                <a:sym typeface="Calibri"/>
              </a:rPr>
              <a:t>υπ</a:t>
            </a:r>
            <a:r>
              <a:rPr lang="en-US" sz="1800" dirty="0" err="1">
                <a:solidFill>
                  <a:schemeClr val="dk1"/>
                </a:solidFill>
                <a:latin typeface="Calibri"/>
                <a:ea typeface="Calibri"/>
                <a:cs typeface="Calibri"/>
                <a:sym typeface="Calibri"/>
              </a:rPr>
              <a:t>ερ</a:t>
            </a:r>
            <a:r>
              <a:rPr lang="en-US" sz="1800" dirty="0">
                <a:solidFill>
                  <a:schemeClr val="dk1"/>
                </a:solidFill>
                <a:latin typeface="Calibri"/>
                <a:ea typeface="Calibri"/>
                <a:cs typeface="Calibri"/>
                <a:sym typeface="Calibri"/>
              </a:rPr>
              <a:t>βολικές δαπάνες ή </a:t>
            </a:r>
            <a:r>
              <a:rPr lang="el-GR" sz="1800" dirty="0">
                <a:solidFill>
                  <a:schemeClr val="dk1"/>
                </a:solidFill>
                <a:latin typeface="Calibri"/>
                <a:ea typeface="Calibri"/>
                <a:cs typeface="Calibri"/>
                <a:sym typeface="Calibri"/>
              </a:rPr>
              <a:t>η</a:t>
            </a:r>
            <a:r>
              <a:rPr lang="en-US" sz="1800" dirty="0">
                <a:solidFill>
                  <a:schemeClr val="dk1"/>
                </a:solidFill>
                <a:latin typeface="Calibri"/>
                <a:ea typeface="Calibri"/>
                <a:cs typeface="Calibri"/>
                <a:sym typeface="Calibri"/>
              </a:rPr>
              <a:t> μεταφορά υπολοίπου, που μπορεί να οδηγήσουν σε υψηλά χρεωστικά επιτόκια, τέλη και μακροπρόθεσμο χρέος.</a:t>
            </a:r>
            <a:endParaRPr sz="1100" dirty="0">
              <a:solidFill>
                <a:schemeClr val="dk1"/>
              </a:solidFill>
              <a:latin typeface="Calibri"/>
              <a:ea typeface="Calibri"/>
              <a:cs typeface="Calibri"/>
              <a:sym typeface="Calibri"/>
            </a:endParaRPr>
          </a:p>
        </p:txBody>
      </p:sp>
      <p:sp>
        <p:nvSpPr>
          <p:cNvPr id="190" name="Google Shape;190;g23dfb39c1d0_0_52"/>
          <p:cNvSpPr txBox="1"/>
          <p:nvPr/>
        </p:nvSpPr>
        <p:spPr>
          <a:xfrm>
            <a:off x="350941" y="755763"/>
            <a:ext cx="6884700" cy="48548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700" b="1" dirty="0">
                <a:solidFill>
                  <a:srgbClr val="00B0F0"/>
                </a:solidFill>
                <a:latin typeface="Calibri"/>
                <a:ea typeface="Calibri"/>
                <a:cs typeface="Calibri"/>
                <a:sym typeface="Calibri"/>
              </a:rPr>
              <a:t>ΠΟΙΕΣ Ε</a:t>
            </a:r>
            <a:r>
              <a:rPr lang="el-GR" sz="1700" b="1" dirty="0">
                <a:solidFill>
                  <a:srgbClr val="00B0F0"/>
                </a:solidFill>
                <a:latin typeface="Calibri"/>
                <a:ea typeface="Calibri"/>
                <a:cs typeface="Calibri"/>
                <a:sym typeface="Calibri"/>
              </a:rPr>
              <a:t>Ι</a:t>
            </a:r>
            <a:r>
              <a:rPr lang="en-US" sz="1700" b="1" dirty="0">
                <a:solidFill>
                  <a:srgbClr val="00B0F0"/>
                </a:solidFill>
                <a:latin typeface="Calibri"/>
                <a:ea typeface="Calibri"/>
                <a:cs typeface="Calibri"/>
                <a:sym typeface="Calibri"/>
              </a:rPr>
              <a:t>ΝΑΙ ΟΙ ΔΙΑΦΟΡ</a:t>
            </a:r>
            <a:r>
              <a:rPr lang="el-GR" sz="1700" b="1" dirty="0">
                <a:solidFill>
                  <a:srgbClr val="00B0F0"/>
                </a:solidFill>
                <a:latin typeface="Calibri"/>
                <a:ea typeface="Calibri"/>
                <a:cs typeface="Calibri"/>
                <a:sym typeface="Calibri"/>
              </a:rPr>
              <a:t>Ε</a:t>
            </a:r>
            <a:r>
              <a:rPr lang="en-US" sz="1700" b="1" dirty="0">
                <a:solidFill>
                  <a:srgbClr val="00B0F0"/>
                </a:solidFill>
                <a:latin typeface="Calibri"/>
                <a:ea typeface="Calibri"/>
                <a:cs typeface="Calibri"/>
                <a:sym typeface="Calibri"/>
              </a:rPr>
              <a:t>Σ ΜΕΤΑΞ</a:t>
            </a:r>
            <a:r>
              <a:rPr lang="el-GR" sz="1700" b="1" dirty="0">
                <a:solidFill>
                  <a:srgbClr val="00B0F0"/>
                </a:solidFill>
                <a:latin typeface="Calibri"/>
                <a:ea typeface="Calibri"/>
                <a:cs typeface="Calibri"/>
                <a:sym typeface="Calibri"/>
              </a:rPr>
              <a:t>Υ</a:t>
            </a:r>
            <a:r>
              <a:rPr lang="en-US" sz="1700" b="1" dirty="0">
                <a:solidFill>
                  <a:srgbClr val="00B0F0"/>
                </a:solidFill>
                <a:latin typeface="Calibri"/>
                <a:ea typeface="Calibri"/>
                <a:cs typeface="Calibri"/>
                <a:sym typeface="Calibri"/>
              </a:rPr>
              <a:t> ΠΙΣΤΩΤΙΚ</a:t>
            </a:r>
            <a:r>
              <a:rPr lang="el-GR" sz="1700" b="1" dirty="0">
                <a:solidFill>
                  <a:srgbClr val="00B0F0"/>
                </a:solidFill>
                <a:latin typeface="Calibri"/>
                <a:ea typeface="Calibri"/>
                <a:cs typeface="Calibri"/>
                <a:sym typeface="Calibri"/>
              </a:rPr>
              <a:t>Η</a:t>
            </a:r>
            <a:r>
              <a:rPr lang="en-US" sz="1700" b="1" dirty="0">
                <a:solidFill>
                  <a:srgbClr val="00B0F0"/>
                </a:solidFill>
                <a:latin typeface="Calibri"/>
                <a:ea typeface="Calibri"/>
                <a:cs typeface="Calibri"/>
                <a:sym typeface="Calibri"/>
              </a:rPr>
              <a:t>Σ ΚΑΙ ΧΡΕΩΣΤΙΚ</a:t>
            </a:r>
            <a:r>
              <a:rPr lang="el-GR" sz="1700" b="1" dirty="0">
                <a:solidFill>
                  <a:srgbClr val="00B0F0"/>
                </a:solidFill>
                <a:latin typeface="Calibri"/>
                <a:ea typeface="Calibri"/>
                <a:cs typeface="Calibri"/>
                <a:sym typeface="Calibri"/>
              </a:rPr>
              <a:t>Η</a:t>
            </a:r>
            <a:r>
              <a:rPr lang="en-US" sz="1700" b="1" dirty="0">
                <a:solidFill>
                  <a:srgbClr val="00B0F0"/>
                </a:solidFill>
                <a:latin typeface="Calibri"/>
                <a:ea typeface="Calibri"/>
                <a:cs typeface="Calibri"/>
                <a:sym typeface="Calibri"/>
              </a:rPr>
              <a:t>Σ Κ</a:t>
            </a:r>
            <a:r>
              <a:rPr lang="el-GR" sz="1700" b="1" dirty="0">
                <a:solidFill>
                  <a:srgbClr val="00B0F0"/>
                </a:solidFill>
                <a:latin typeface="Calibri"/>
                <a:ea typeface="Calibri"/>
                <a:cs typeface="Calibri"/>
                <a:sym typeface="Calibri"/>
              </a:rPr>
              <a:t>Α</a:t>
            </a:r>
            <a:r>
              <a:rPr lang="en-US" sz="1700" b="1" dirty="0">
                <a:solidFill>
                  <a:srgbClr val="00B0F0"/>
                </a:solidFill>
                <a:latin typeface="Calibri"/>
                <a:ea typeface="Calibri"/>
                <a:cs typeface="Calibri"/>
                <a:sym typeface="Calibri"/>
              </a:rPr>
              <a:t>ΡΤΑΣ;  </a:t>
            </a:r>
            <a:endParaRPr sz="1900"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3dfb39c1d0_0_22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97" name="Google Shape;197;g23dfb39c1d0_0_228"/>
          <p:cNvSpPr/>
          <p:nvPr/>
        </p:nvSpPr>
        <p:spPr>
          <a:xfrm>
            <a:off x="263549" y="1007467"/>
            <a:ext cx="8616900"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1" dirty="0">
              <a:solidFill>
                <a:srgbClr val="00B0F0"/>
              </a:solidFill>
              <a:latin typeface="Calibri"/>
              <a:ea typeface="Calibri"/>
              <a:cs typeface="Calibri"/>
              <a:sym typeface="Calibri"/>
            </a:endParaRPr>
          </a:p>
          <a:p>
            <a:pPr marL="0" lvl="0" indent="0" algn="l" rtl="0">
              <a:lnSpc>
                <a:spcPct val="115000"/>
              </a:lnSpc>
              <a:spcBef>
                <a:spcPts val="0"/>
              </a:spcBef>
              <a:spcAft>
                <a:spcPts val="0"/>
              </a:spcAft>
              <a:buNone/>
            </a:pPr>
            <a:endParaRPr sz="11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r>
              <a:rPr lang="en-US" sz="1800" b="1" dirty="0" err="1">
                <a:solidFill>
                  <a:schemeClr val="dk1"/>
                </a:solidFill>
                <a:latin typeface="Calibri"/>
                <a:ea typeface="Calibri"/>
                <a:cs typeface="Calibri"/>
                <a:sym typeface="Calibri"/>
              </a:rPr>
              <a:t>Τι</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είν</a:t>
            </a:r>
            <a:r>
              <a:rPr lang="en-US" sz="1800" b="1" dirty="0">
                <a:solidFill>
                  <a:schemeClr val="dk1"/>
                </a:solidFill>
                <a:latin typeface="Calibri"/>
                <a:ea typeface="Calibri"/>
                <a:cs typeface="Calibri"/>
                <a:sym typeface="Calibri"/>
              </a:rPr>
              <a:t>αι η χρεωστική κάρτα;</a:t>
            </a:r>
            <a:endParaRPr sz="18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chemeClr val="dk1"/>
                </a:solidFill>
                <a:latin typeface="Calibri"/>
                <a:ea typeface="Calibri"/>
                <a:cs typeface="Calibri"/>
                <a:sym typeface="Calibri"/>
              </a:rPr>
              <a:t>Η </a:t>
            </a:r>
            <a:r>
              <a:rPr lang="en-US" sz="1800" dirty="0" err="1">
                <a:solidFill>
                  <a:schemeClr val="dk1"/>
                </a:solidFill>
                <a:latin typeface="Calibri"/>
                <a:ea typeface="Calibri"/>
                <a:cs typeface="Calibri"/>
                <a:sym typeface="Calibri"/>
              </a:rPr>
              <a:t>χρεωστική</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a:t>
            </a:r>
            <a:r>
              <a:rPr lang="en-US" sz="1800" dirty="0">
                <a:solidFill>
                  <a:schemeClr val="dk1"/>
                </a:solidFill>
                <a:latin typeface="Calibri"/>
                <a:ea typeface="Calibri"/>
                <a:cs typeface="Calibri"/>
                <a:sym typeface="Calibri"/>
              </a:rPr>
              <a:t>α είναι μια κάρτα πληρωμών που χρησιμοποιείται για τη χρέωση πληρωμών απευθείας από τον τρεχούμενο λογαριασμό του </a:t>
            </a:r>
            <a:r>
              <a:rPr lang="el-GR" sz="1800" dirty="0">
                <a:solidFill>
                  <a:schemeClr val="dk1"/>
                </a:solidFill>
                <a:latin typeface="Calibri"/>
                <a:ea typeface="Calibri"/>
                <a:cs typeface="Calibri"/>
                <a:sym typeface="Calibri"/>
              </a:rPr>
              <a:t>χρήστη</a:t>
            </a:r>
            <a:r>
              <a:rPr lang="en-US" sz="1800" dirty="0">
                <a:solidFill>
                  <a:schemeClr val="dk1"/>
                </a:solidFill>
                <a:latin typeface="Calibri"/>
                <a:ea typeface="Calibri"/>
                <a:cs typeface="Calibri"/>
                <a:sym typeface="Calibri"/>
              </a:rPr>
              <a:t> και όχι με πίστωση από τράπεζα ή εκδότη κάρτας. </a:t>
            </a:r>
            <a:r>
              <a:rPr lang="en-US" sz="1800" dirty="0" err="1">
                <a:solidFill>
                  <a:schemeClr val="dk1"/>
                </a:solidFill>
                <a:latin typeface="Calibri"/>
                <a:ea typeface="Calibri"/>
                <a:cs typeface="Calibri"/>
                <a:sym typeface="Calibri"/>
              </a:rPr>
              <a:t>Οι</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χρεωστικές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κάρτες</a:t>
            </a:r>
            <a:r>
              <a:rPr lang="en-US" sz="1800" dirty="0">
                <a:solidFill>
                  <a:schemeClr val="dk1"/>
                </a:solidFill>
                <a:latin typeface="Calibri"/>
                <a:ea typeface="Calibri"/>
                <a:cs typeface="Calibri"/>
                <a:sym typeface="Calibri"/>
              </a:rPr>
              <a:t> π</a:t>
            </a:r>
            <a:r>
              <a:rPr lang="en-US" sz="1800" dirty="0" err="1">
                <a:solidFill>
                  <a:schemeClr val="dk1"/>
                </a:solidFill>
                <a:latin typeface="Calibri"/>
                <a:ea typeface="Calibri"/>
                <a:cs typeface="Calibri"/>
                <a:sym typeface="Calibri"/>
              </a:rPr>
              <a:t>ροσφέρουν</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την</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ευκολί</a:t>
            </a:r>
            <a:r>
              <a:rPr lang="en-US" sz="1800" dirty="0">
                <a:solidFill>
                  <a:schemeClr val="dk1"/>
                </a:solidFill>
                <a:latin typeface="Calibri"/>
                <a:ea typeface="Calibri"/>
                <a:cs typeface="Calibri"/>
                <a:sym typeface="Calibri"/>
              </a:rPr>
              <a:t>α των πιστωτικών καρτών και πολλές από τις ίδιες προστασίες για τους καταναλωτές, όταν εκδίδονται από μεγάλους παρόχους υπηρεσιών πληρωμών, όπως η Visa ή η Mastercard. </a:t>
            </a:r>
            <a:r>
              <a:rPr lang="en-US" sz="1800" dirty="0" err="1">
                <a:solidFill>
                  <a:schemeClr val="dk1"/>
                </a:solidFill>
                <a:latin typeface="Calibri"/>
                <a:ea typeface="Calibri"/>
                <a:cs typeface="Calibri"/>
                <a:sym typeface="Calibri"/>
              </a:rPr>
              <a:t>Σε</a:t>
            </a:r>
            <a:r>
              <a:rPr lang="en-US" sz="1800" dirty="0">
                <a:solidFill>
                  <a:schemeClr val="dk1"/>
                </a:solidFill>
                <a:latin typeface="Calibri"/>
                <a:ea typeface="Calibri"/>
                <a:cs typeface="Calibri"/>
                <a:sym typeface="Calibri"/>
              </a:rPr>
              <a:t> α</a:t>
            </a:r>
            <a:r>
              <a:rPr lang="en-US" sz="1800" dirty="0" err="1">
                <a:solidFill>
                  <a:schemeClr val="dk1"/>
                </a:solidFill>
                <a:latin typeface="Calibri"/>
                <a:ea typeface="Calibri"/>
                <a:cs typeface="Calibri"/>
                <a:sym typeface="Calibri"/>
              </a:rPr>
              <a:t>ντίθεση</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με</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μι</a:t>
            </a:r>
            <a:r>
              <a:rPr lang="en-US" sz="1800" dirty="0">
                <a:solidFill>
                  <a:schemeClr val="dk1"/>
                </a:solidFill>
                <a:latin typeface="Calibri"/>
                <a:ea typeface="Calibri"/>
                <a:cs typeface="Calibri"/>
                <a:sym typeface="Calibri"/>
              </a:rPr>
              <a:t>α πιστωτική κάρτα, </a:t>
            </a:r>
            <a:r>
              <a:rPr lang="en-US" sz="1800" b="1" dirty="0">
                <a:solidFill>
                  <a:schemeClr val="dk1"/>
                </a:solidFill>
                <a:latin typeface="Calibri"/>
                <a:ea typeface="Calibri"/>
                <a:cs typeface="Calibri"/>
                <a:sym typeface="Calibri"/>
              </a:rPr>
              <a:t>ο χρήστης δεν δανείζεται χρήματα όταν χρησιμοποιεί μια χρεωστική κάρτα, αλλά αντίθετα χρησιμοποιεί τα δικά του κεφάλαια ή καταθέσεις. </a:t>
            </a:r>
            <a:r>
              <a:rPr lang="en-US" sz="1800" dirty="0" err="1">
                <a:solidFill>
                  <a:schemeClr val="dk1"/>
                </a:solidFill>
                <a:latin typeface="Calibri"/>
                <a:ea typeface="Calibri"/>
                <a:cs typeface="Calibri"/>
                <a:sym typeface="Calibri"/>
              </a:rPr>
              <a:t>Έτσι</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δεν</a:t>
            </a:r>
            <a:r>
              <a:rPr lang="en-US" sz="1800" dirty="0">
                <a:solidFill>
                  <a:schemeClr val="dk1"/>
                </a:solidFill>
                <a:latin typeface="Calibri"/>
                <a:ea typeface="Calibri"/>
                <a:cs typeface="Calibri"/>
                <a:sym typeface="Calibri"/>
              </a:rPr>
              <a:t> υπ</a:t>
            </a:r>
            <a:r>
              <a:rPr lang="en-US" sz="1800" dirty="0" err="1">
                <a:solidFill>
                  <a:schemeClr val="dk1"/>
                </a:solidFill>
                <a:latin typeface="Calibri"/>
                <a:ea typeface="Calibri"/>
                <a:cs typeface="Calibri"/>
                <a:sym typeface="Calibri"/>
              </a:rPr>
              <a:t>άρχει</a:t>
            </a:r>
            <a:r>
              <a:rPr lang="en-US" sz="1800" dirty="0">
                <a:solidFill>
                  <a:schemeClr val="dk1"/>
                </a:solidFill>
                <a:latin typeface="Calibri"/>
                <a:ea typeface="Calibri"/>
                <a:cs typeface="Calibri"/>
                <a:sym typeface="Calibri"/>
              </a:rPr>
              <a:t> επιβ</a:t>
            </a:r>
            <a:r>
              <a:rPr lang="en-US" sz="1800" dirty="0" err="1">
                <a:solidFill>
                  <a:schemeClr val="dk1"/>
                </a:solidFill>
                <a:latin typeface="Calibri"/>
                <a:ea typeface="Calibri"/>
                <a:cs typeface="Calibri"/>
                <a:sym typeface="Calibri"/>
              </a:rPr>
              <a:t>άρυνση</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με</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τόκους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στις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συν</a:t>
            </a:r>
            <a:r>
              <a:rPr lang="en-US" sz="1800" dirty="0">
                <a:solidFill>
                  <a:schemeClr val="dk1"/>
                </a:solidFill>
                <a:latin typeface="Calibri"/>
                <a:ea typeface="Calibri"/>
                <a:cs typeface="Calibri"/>
                <a:sym typeface="Calibri"/>
              </a:rPr>
              <a:t>αλλαγές με χρεωστικές κάρτες. </a:t>
            </a:r>
            <a:r>
              <a:rPr lang="en-US" sz="1800" dirty="0" err="1">
                <a:solidFill>
                  <a:schemeClr val="dk1"/>
                </a:solidFill>
                <a:latin typeface="Calibri"/>
                <a:ea typeface="Calibri"/>
                <a:cs typeface="Calibri"/>
                <a:sym typeface="Calibri"/>
              </a:rPr>
              <a:t>Το</a:t>
            </a:r>
            <a:r>
              <a:rPr lang="en-US" sz="1800" dirty="0">
                <a:solidFill>
                  <a:schemeClr val="dk1"/>
                </a:solidFill>
                <a:latin typeface="Calibri"/>
                <a:ea typeface="Calibri"/>
                <a:cs typeface="Calibri"/>
                <a:sym typeface="Calibri"/>
              </a:rPr>
              <a:t> π</a:t>
            </a:r>
            <a:r>
              <a:rPr lang="en-US" sz="1800" dirty="0" err="1">
                <a:solidFill>
                  <a:schemeClr val="dk1"/>
                </a:solidFill>
                <a:latin typeface="Calibri"/>
                <a:ea typeface="Calibri"/>
                <a:cs typeface="Calibri"/>
                <a:sym typeface="Calibri"/>
              </a:rPr>
              <a:t>οσό</a:t>
            </a:r>
            <a:r>
              <a:rPr lang="en-US" sz="1800" dirty="0">
                <a:solidFill>
                  <a:schemeClr val="dk1"/>
                </a:solidFill>
                <a:latin typeface="Calibri"/>
                <a:ea typeface="Calibri"/>
                <a:cs typeface="Calibri"/>
                <a:sym typeface="Calibri"/>
              </a:rPr>
              <a:t> π</a:t>
            </a:r>
            <a:r>
              <a:rPr lang="en-US" sz="1800" dirty="0" err="1">
                <a:solidFill>
                  <a:schemeClr val="dk1"/>
                </a:solidFill>
                <a:latin typeface="Calibri"/>
                <a:ea typeface="Calibri"/>
                <a:cs typeface="Calibri"/>
                <a:sym typeface="Calibri"/>
              </a:rPr>
              <a:t>ου</a:t>
            </a:r>
            <a:r>
              <a:rPr lang="en-US" sz="1800" dirty="0">
                <a:solidFill>
                  <a:schemeClr val="dk1"/>
                </a:solidFill>
                <a:latin typeface="Calibri"/>
                <a:ea typeface="Calibri"/>
                <a:cs typeface="Calibri"/>
                <a:sym typeface="Calibri"/>
              </a:rPr>
              <a:t> μπ</a:t>
            </a:r>
            <a:r>
              <a:rPr lang="en-US" sz="1800" dirty="0" err="1">
                <a:solidFill>
                  <a:schemeClr val="dk1"/>
                </a:solidFill>
                <a:latin typeface="Calibri"/>
                <a:ea typeface="Calibri"/>
                <a:cs typeface="Calibri"/>
                <a:sym typeface="Calibri"/>
              </a:rPr>
              <a:t>ορεί</a:t>
            </a:r>
            <a:r>
              <a:rPr lang="en-US" sz="1800" dirty="0">
                <a:solidFill>
                  <a:schemeClr val="dk1"/>
                </a:solidFill>
                <a:latin typeface="Calibri"/>
                <a:ea typeface="Calibri"/>
                <a:cs typeface="Calibri"/>
                <a:sym typeface="Calibri"/>
              </a:rPr>
              <a:t> να δαπα</a:t>
            </a:r>
            <a:r>
              <a:rPr lang="en-US" sz="1800" dirty="0" err="1">
                <a:solidFill>
                  <a:schemeClr val="dk1"/>
                </a:solidFill>
                <a:latin typeface="Calibri"/>
                <a:ea typeface="Calibri"/>
                <a:cs typeface="Calibri"/>
                <a:sym typeface="Calibri"/>
              </a:rPr>
              <a:t>νηθεί</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με</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τη</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χρήση</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χρεωστικής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κάρτ</a:t>
            </a:r>
            <a:r>
              <a:rPr lang="en-US" sz="1800" dirty="0">
                <a:solidFill>
                  <a:schemeClr val="dk1"/>
                </a:solidFill>
                <a:latin typeface="Calibri"/>
                <a:ea typeface="Calibri"/>
                <a:cs typeface="Calibri"/>
                <a:sym typeface="Calibri"/>
              </a:rPr>
              <a:t>ας περιορίζεται στο διαθέσιμο υπόλοιπο του λογαριασμού με τον οποίο είναι συνδεδεμένη.</a:t>
            </a:r>
            <a:endParaRPr sz="18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198" name="Google Shape;198;g23dfb39c1d0_0_228"/>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Google Shape;190;g23dfb39c1d0_0_52">
            <a:extLst>
              <a:ext uri="{FF2B5EF4-FFF2-40B4-BE49-F238E27FC236}">
                <a16:creationId xmlns:a16="http://schemas.microsoft.com/office/drawing/2014/main" id="{AD13D682-A3F9-F313-E263-F20C757397DC}"/>
              </a:ext>
            </a:extLst>
          </p:cNvPr>
          <p:cNvSpPr txBox="1"/>
          <p:nvPr/>
        </p:nvSpPr>
        <p:spPr>
          <a:xfrm>
            <a:off x="350941" y="867955"/>
            <a:ext cx="6884700" cy="48548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700" b="1" dirty="0">
                <a:solidFill>
                  <a:srgbClr val="00B0F0"/>
                </a:solidFill>
                <a:latin typeface="Calibri"/>
                <a:ea typeface="Calibri"/>
                <a:cs typeface="Calibri"/>
                <a:sym typeface="Calibri"/>
              </a:rPr>
              <a:t>ΠΟΙΕΣ Ε</a:t>
            </a:r>
            <a:r>
              <a:rPr lang="el-GR" sz="1700" b="1" dirty="0">
                <a:solidFill>
                  <a:srgbClr val="00B0F0"/>
                </a:solidFill>
                <a:latin typeface="Calibri"/>
                <a:ea typeface="Calibri"/>
                <a:cs typeface="Calibri"/>
                <a:sym typeface="Calibri"/>
              </a:rPr>
              <a:t>Ι</a:t>
            </a:r>
            <a:r>
              <a:rPr lang="en-US" sz="1700" b="1" dirty="0">
                <a:solidFill>
                  <a:srgbClr val="00B0F0"/>
                </a:solidFill>
                <a:latin typeface="Calibri"/>
                <a:ea typeface="Calibri"/>
                <a:cs typeface="Calibri"/>
                <a:sym typeface="Calibri"/>
              </a:rPr>
              <a:t>ΝΑΙ ΟΙ ΔΙΑΦΟΡ</a:t>
            </a:r>
            <a:r>
              <a:rPr lang="el-GR" sz="1700" b="1" dirty="0">
                <a:solidFill>
                  <a:srgbClr val="00B0F0"/>
                </a:solidFill>
                <a:latin typeface="Calibri"/>
                <a:ea typeface="Calibri"/>
                <a:cs typeface="Calibri"/>
                <a:sym typeface="Calibri"/>
              </a:rPr>
              <a:t>Ε</a:t>
            </a:r>
            <a:r>
              <a:rPr lang="en-US" sz="1700" b="1" dirty="0">
                <a:solidFill>
                  <a:srgbClr val="00B0F0"/>
                </a:solidFill>
                <a:latin typeface="Calibri"/>
                <a:ea typeface="Calibri"/>
                <a:cs typeface="Calibri"/>
                <a:sym typeface="Calibri"/>
              </a:rPr>
              <a:t>Σ ΜΕΤΑΞ</a:t>
            </a:r>
            <a:r>
              <a:rPr lang="el-GR" sz="1700" b="1" dirty="0">
                <a:solidFill>
                  <a:srgbClr val="00B0F0"/>
                </a:solidFill>
                <a:latin typeface="Calibri"/>
                <a:ea typeface="Calibri"/>
                <a:cs typeface="Calibri"/>
                <a:sym typeface="Calibri"/>
              </a:rPr>
              <a:t>Υ</a:t>
            </a:r>
            <a:r>
              <a:rPr lang="en-US" sz="1700" b="1" dirty="0">
                <a:solidFill>
                  <a:srgbClr val="00B0F0"/>
                </a:solidFill>
                <a:latin typeface="Calibri"/>
                <a:ea typeface="Calibri"/>
                <a:cs typeface="Calibri"/>
                <a:sym typeface="Calibri"/>
              </a:rPr>
              <a:t> ΠΙΣΤΩΤΙΚ</a:t>
            </a:r>
            <a:r>
              <a:rPr lang="el-GR" sz="1700" b="1" dirty="0">
                <a:solidFill>
                  <a:srgbClr val="00B0F0"/>
                </a:solidFill>
                <a:latin typeface="Calibri"/>
                <a:ea typeface="Calibri"/>
                <a:cs typeface="Calibri"/>
                <a:sym typeface="Calibri"/>
              </a:rPr>
              <a:t>Η</a:t>
            </a:r>
            <a:r>
              <a:rPr lang="en-US" sz="1700" b="1" dirty="0">
                <a:solidFill>
                  <a:srgbClr val="00B0F0"/>
                </a:solidFill>
                <a:latin typeface="Calibri"/>
                <a:ea typeface="Calibri"/>
                <a:cs typeface="Calibri"/>
                <a:sym typeface="Calibri"/>
              </a:rPr>
              <a:t>Σ ΚΑΙ ΧΡΕΩΣΤΙΚ</a:t>
            </a:r>
            <a:r>
              <a:rPr lang="el-GR" sz="1700" b="1" dirty="0">
                <a:solidFill>
                  <a:srgbClr val="00B0F0"/>
                </a:solidFill>
                <a:latin typeface="Calibri"/>
                <a:ea typeface="Calibri"/>
                <a:cs typeface="Calibri"/>
                <a:sym typeface="Calibri"/>
              </a:rPr>
              <a:t>Η</a:t>
            </a:r>
            <a:r>
              <a:rPr lang="en-US" sz="1700" b="1" dirty="0">
                <a:solidFill>
                  <a:srgbClr val="00B0F0"/>
                </a:solidFill>
                <a:latin typeface="Calibri"/>
                <a:ea typeface="Calibri"/>
                <a:cs typeface="Calibri"/>
                <a:sym typeface="Calibri"/>
              </a:rPr>
              <a:t>Σ Κ</a:t>
            </a:r>
            <a:r>
              <a:rPr lang="el-GR" sz="1700" b="1" dirty="0">
                <a:solidFill>
                  <a:srgbClr val="00B0F0"/>
                </a:solidFill>
                <a:latin typeface="Calibri"/>
                <a:ea typeface="Calibri"/>
                <a:cs typeface="Calibri"/>
                <a:sym typeface="Calibri"/>
              </a:rPr>
              <a:t>Α</a:t>
            </a:r>
            <a:r>
              <a:rPr lang="en-US" sz="1700" b="1" dirty="0">
                <a:solidFill>
                  <a:srgbClr val="00B0F0"/>
                </a:solidFill>
                <a:latin typeface="Calibri"/>
                <a:ea typeface="Calibri"/>
                <a:cs typeface="Calibri"/>
                <a:sym typeface="Calibri"/>
              </a:rPr>
              <a:t>ΡΤΑΣ;  </a:t>
            </a:r>
            <a:endParaRPr sz="19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23dfb39c1d0_0_60"/>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06" name="Google Shape;206;g23dfb39c1d0_0_60"/>
          <p:cNvSpPr/>
          <p:nvPr/>
        </p:nvSpPr>
        <p:spPr>
          <a:xfrm>
            <a:off x="196425" y="1441100"/>
            <a:ext cx="8616900"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1">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chemeClr val="dk1"/>
              </a:solidFill>
              <a:latin typeface="Calibri"/>
              <a:ea typeface="Calibri"/>
              <a:cs typeface="Calibri"/>
              <a:sym typeface="Calibri"/>
            </a:endParaRPr>
          </a:p>
        </p:txBody>
      </p:sp>
      <p:sp>
        <p:nvSpPr>
          <p:cNvPr id="207" name="Google Shape;207;g23dfb39c1d0_0_60"/>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8" name="Google Shape;208;g23dfb39c1d0_0_60"/>
          <p:cNvSpPr txBox="1"/>
          <p:nvPr/>
        </p:nvSpPr>
        <p:spPr>
          <a:xfrm>
            <a:off x="1062525" y="867792"/>
            <a:ext cx="6884700" cy="1547316"/>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el-GR" sz="3000" b="1" dirty="0">
                <a:solidFill>
                  <a:schemeClr val="dk1"/>
                </a:solidFill>
                <a:latin typeface="Calibri"/>
                <a:ea typeface="Calibri"/>
                <a:cs typeface="Calibri"/>
                <a:sym typeface="Calibri"/>
              </a:rPr>
              <a:t>ΚΕΦΑΛΑΙΟ</a:t>
            </a:r>
            <a:r>
              <a:rPr lang="en-US" sz="3000" b="1" dirty="0">
                <a:solidFill>
                  <a:schemeClr val="dk1"/>
                </a:solidFill>
                <a:latin typeface="Calibri"/>
                <a:ea typeface="Calibri"/>
                <a:cs typeface="Calibri"/>
                <a:sym typeface="Calibri"/>
              </a:rPr>
              <a:t> 2. ΣΧΕΔΙΑΣΜ</a:t>
            </a:r>
            <a:r>
              <a:rPr lang="el-GR" sz="3000" b="1" dirty="0">
                <a:solidFill>
                  <a:schemeClr val="dk1"/>
                </a:solidFill>
                <a:latin typeface="Calibri"/>
                <a:ea typeface="Calibri"/>
                <a:cs typeface="Calibri"/>
                <a:sym typeface="Calibri"/>
              </a:rPr>
              <a:t>Ο</a:t>
            </a:r>
            <a:r>
              <a:rPr lang="en-US" sz="3000" b="1" dirty="0">
                <a:solidFill>
                  <a:schemeClr val="dk1"/>
                </a:solidFill>
                <a:latin typeface="Calibri"/>
                <a:ea typeface="Calibri"/>
                <a:cs typeface="Calibri"/>
                <a:sym typeface="Calibri"/>
              </a:rPr>
              <a:t>Σ  ΟΙΚΟΝΟΜΙΚ</a:t>
            </a:r>
            <a:r>
              <a:rPr lang="el-GR" sz="3000" b="1" dirty="0">
                <a:solidFill>
                  <a:schemeClr val="dk1"/>
                </a:solidFill>
                <a:latin typeface="Calibri"/>
                <a:ea typeface="Calibri"/>
                <a:cs typeface="Calibri"/>
                <a:sym typeface="Calibri"/>
              </a:rPr>
              <a:t>Ω</a:t>
            </a:r>
            <a:r>
              <a:rPr lang="en-US" sz="3000" b="1" dirty="0">
                <a:solidFill>
                  <a:schemeClr val="dk1"/>
                </a:solidFill>
                <a:latin typeface="Calibri"/>
                <a:ea typeface="Calibri"/>
                <a:cs typeface="Calibri"/>
                <a:sym typeface="Calibri"/>
              </a:rPr>
              <a:t>Ν</a:t>
            </a:r>
            <a:r>
              <a:rPr lang="el-GR" sz="3000" b="1" dirty="0">
                <a:solidFill>
                  <a:schemeClr val="dk1"/>
                </a:solidFill>
                <a:latin typeface="Calibri"/>
                <a:ea typeface="Calibri"/>
                <a:cs typeface="Calibri"/>
                <a:sym typeface="Calibri"/>
              </a:rPr>
              <a:t> ΤΟΥ ΑΤΟΜΟΥ</a:t>
            </a:r>
            <a:r>
              <a:rPr lang="en-US" sz="3000" b="1" dirty="0">
                <a:solidFill>
                  <a:schemeClr val="dk1"/>
                </a:solidFill>
                <a:latin typeface="Calibri"/>
                <a:ea typeface="Calibri"/>
                <a:cs typeface="Calibri"/>
                <a:sym typeface="Calibri"/>
              </a:rPr>
              <a:t> </a:t>
            </a:r>
            <a:endParaRPr sz="3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b="1" dirty="0">
              <a:solidFill>
                <a:srgbClr val="00B0F0"/>
              </a:solidFill>
              <a:latin typeface="Calibri"/>
              <a:ea typeface="Calibri"/>
              <a:cs typeface="Calibri"/>
              <a:sym typeface="Calibri"/>
            </a:endParaRPr>
          </a:p>
        </p:txBody>
      </p:sp>
      <p:pic>
        <p:nvPicPr>
          <p:cNvPr id="209" name="Google Shape;209;g23dfb39c1d0_0_60"/>
          <p:cNvPicPr preferRelativeResize="0"/>
          <p:nvPr/>
        </p:nvPicPr>
        <p:blipFill>
          <a:blip r:embed="rId4">
            <a:alphaModFix/>
          </a:blip>
          <a:stretch>
            <a:fillRect/>
          </a:stretch>
        </p:blipFill>
        <p:spPr>
          <a:xfrm>
            <a:off x="1907119" y="2237075"/>
            <a:ext cx="4791975" cy="250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3dfb39c1d0_0_18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16" name="Google Shape;216;g23dfb39c1d0_0_188"/>
          <p:cNvSpPr/>
          <p:nvPr/>
        </p:nvSpPr>
        <p:spPr>
          <a:xfrm>
            <a:off x="196425" y="1441100"/>
            <a:ext cx="86169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700" dirty="0">
                <a:solidFill>
                  <a:schemeClr val="dk1"/>
                </a:solidFill>
                <a:highlight>
                  <a:srgbClr val="FFFFFF"/>
                </a:highlight>
                <a:latin typeface="Calibri"/>
                <a:ea typeface="Calibri"/>
                <a:cs typeface="Calibri"/>
                <a:sym typeface="Calibri"/>
              </a:rPr>
              <a:t>Ο </a:t>
            </a:r>
            <a:r>
              <a:rPr lang="en-US" sz="1700" dirty="0" err="1">
                <a:solidFill>
                  <a:schemeClr val="dk1"/>
                </a:solidFill>
                <a:highlight>
                  <a:srgbClr val="FFFFFF"/>
                </a:highlight>
                <a:latin typeface="Calibri"/>
                <a:ea typeface="Calibri"/>
                <a:cs typeface="Calibri"/>
                <a:sym typeface="Calibri"/>
              </a:rPr>
              <a:t>οικονομικός</a:t>
            </a:r>
            <a:r>
              <a:rPr lang="en-US" sz="1700" dirty="0">
                <a:solidFill>
                  <a:schemeClr val="dk1"/>
                </a:solidFill>
                <a:highlight>
                  <a:srgbClr val="FFFFFF"/>
                </a:highlight>
                <a:latin typeface="Calibri"/>
                <a:ea typeface="Calibri"/>
                <a:cs typeface="Calibri"/>
                <a:sym typeface="Calibri"/>
              </a:rPr>
              <a:t> π</a:t>
            </a:r>
            <a:r>
              <a:rPr lang="en-US" sz="1700" dirty="0" err="1">
                <a:solidFill>
                  <a:schemeClr val="dk1"/>
                </a:solidFill>
                <a:highlight>
                  <a:srgbClr val="FFFFFF"/>
                </a:highlight>
                <a:latin typeface="Calibri"/>
                <a:ea typeface="Calibri"/>
                <a:cs typeface="Calibri"/>
                <a:sym typeface="Calibri"/>
              </a:rPr>
              <a:t>ρογρ</a:t>
            </a:r>
            <a:r>
              <a:rPr lang="en-US" sz="1700" dirty="0">
                <a:solidFill>
                  <a:schemeClr val="dk1"/>
                </a:solidFill>
                <a:highlight>
                  <a:srgbClr val="FFFFFF"/>
                </a:highlight>
                <a:latin typeface="Calibri"/>
                <a:ea typeface="Calibri"/>
                <a:cs typeface="Calibri"/>
                <a:sym typeface="Calibri"/>
              </a:rPr>
              <a:t>αμματισμός</a:t>
            </a:r>
            <a:r>
              <a:rPr lang="el-GR" sz="1700" dirty="0">
                <a:solidFill>
                  <a:schemeClr val="dk1"/>
                </a:solidFill>
                <a:highlight>
                  <a:srgbClr val="FFFFFF"/>
                </a:highlight>
                <a:latin typeface="Calibri"/>
                <a:ea typeface="Calibri"/>
                <a:cs typeface="Calibri"/>
                <a:sym typeface="Calibri"/>
              </a:rPr>
              <a:t>/σχεδιασμός</a:t>
            </a:r>
            <a:r>
              <a:rPr lang="en-US" sz="1700" dirty="0">
                <a:solidFill>
                  <a:schemeClr val="dk1"/>
                </a:solidFill>
                <a:highlight>
                  <a:srgbClr val="FFFFFF"/>
                </a:highlight>
                <a:latin typeface="Calibri"/>
                <a:ea typeface="Calibri"/>
                <a:cs typeface="Calibri"/>
                <a:sym typeface="Calibri"/>
              </a:rPr>
              <a:t> είναι μια συστηματική προσέγγιση με την οποία ένα άτομο μεγιστοποιεί τους υπάρχοντες οικονομικούς πόρους μέσω της κατάλληλης διαχείρισης. </a:t>
            </a: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b="1" i="1" dirty="0">
                <a:solidFill>
                  <a:schemeClr val="dk1"/>
                </a:solidFill>
                <a:highlight>
                  <a:srgbClr val="EFEFEF"/>
                </a:highlight>
                <a:latin typeface="Calibri"/>
                <a:ea typeface="Calibri"/>
                <a:cs typeface="Calibri"/>
                <a:sym typeface="Calibri"/>
              </a:rPr>
              <a:t>"</a:t>
            </a:r>
            <a:r>
              <a:rPr lang="en-US" sz="1800" b="1" i="1" dirty="0" err="1">
                <a:solidFill>
                  <a:schemeClr val="dk1"/>
                </a:solidFill>
                <a:highlight>
                  <a:srgbClr val="EFEFEF"/>
                </a:highlight>
                <a:latin typeface="Calibri"/>
                <a:ea typeface="Calibri"/>
                <a:cs typeface="Calibri"/>
                <a:sym typeface="Calibri"/>
              </a:rPr>
              <a:t>Έν</a:t>
            </a:r>
            <a:r>
              <a:rPr lang="en-US" sz="1800" b="1" i="1" dirty="0">
                <a:solidFill>
                  <a:schemeClr val="dk1"/>
                </a:solidFill>
                <a:highlight>
                  <a:srgbClr val="EFEFEF"/>
                </a:highlight>
                <a:latin typeface="Calibri"/>
                <a:ea typeface="Calibri"/>
                <a:cs typeface="Calibri"/>
                <a:sym typeface="Calibri"/>
              </a:rPr>
              <a:t>α απλό γεγονός που είναι δύσκολο να </a:t>
            </a:r>
            <a:r>
              <a:rPr lang="el-GR" sz="1800" b="1" i="1" dirty="0">
                <a:solidFill>
                  <a:schemeClr val="dk1"/>
                </a:solidFill>
                <a:highlight>
                  <a:srgbClr val="EFEFEF"/>
                </a:highlight>
                <a:latin typeface="Calibri"/>
                <a:ea typeface="Calibri"/>
                <a:cs typeface="Calibri"/>
                <a:sym typeface="Calibri"/>
              </a:rPr>
              <a:t>κατανοήσει κανείς</a:t>
            </a:r>
            <a:r>
              <a:rPr lang="en-US" sz="1800" b="1" i="1" dirty="0">
                <a:solidFill>
                  <a:schemeClr val="dk1"/>
                </a:solidFill>
                <a:highlight>
                  <a:srgbClr val="EFEFEF"/>
                </a:highlight>
                <a:latin typeface="Calibri"/>
                <a:ea typeface="Calibri"/>
                <a:cs typeface="Calibri"/>
                <a:sym typeface="Calibri"/>
              </a:rPr>
              <a:t> είναι ότι η στιγμή για να </a:t>
            </a:r>
            <a:r>
              <a:rPr lang="el-GR" sz="1800" b="1" i="1" dirty="0">
                <a:solidFill>
                  <a:schemeClr val="dk1"/>
                </a:solidFill>
                <a:highlight>
                  <a:srgbClr val="EFEFEF"/>
                </a:highlight>
                <a:latin typeface="Calibri"/>
                <a:ea typeface="Calibri"/>
                <a:cs typeface="Calibri"/>
                <a:sym typeface="Calibri"/>
              </a:rPr>
              <a:t>διαφυλάξεις</a:t>
            </a:r>
            <a:r>
              <a:rPr lang="en-US" sz="1800" b="1" i="1" dirty="0">
                <a:solidFill>
                  <a:schemeClr val="dk1"/>
                </a:solidFill>
                <a:highlight>
                  <a:srgbClr val="EFEFEF"/>
                </a:highlight>
                <a:latin typeface="Calibri"/>
                <a:ea typeface="Calibri"/>
                <a:cs typeface="Calibri"/>
                <a:sym typeface="Calibri"/>
              </a:rPr>
              <a:t> χρήματα είναι όταν έχεις κάποια" </a:t>
            </a:r>
            <a:r>
              <a:rPr lang="en-US" sz="1800" b="1" dirty="0">
                <a:solidFill>
                  <a:schemeClr val="dk1"/>
                </a:solidFill>
                <a:latin typeface="Calibri"/>
                <a:ea typeface="Calibri"/>
                <a:cs typeface="Calibri"/>
                <a:sym typeface="Calibri"/>
              </a:rPr>
              <a:t>- Joe Moore</a:t>
            </a:r>
            <a:endParaRPr sz="18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23dfb39c1d0_0_6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23" name="Google Shape;223;g23dfb39c1d0_0_6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4" name="Google Shape;224;g23dfb39c1d0_0_69"/>
          <p:cNvSpPr txBox="1"/>
          <p:nvPr/>
        </p:nvSpPr>
        <p:spPr>
          <a:xfrm>
            <a:off x="107399" y="628616"/>
            <a:ext cx="8929199" cy="450274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a:solidFill>
                  <a:srgbClr val="0070C0"/>
                </a:solidFill>
                <a:latin typeface="Calibri"/>
                <a:ea typeface="Calibri"/>
                <a:cs typeface="Calibri"/>
                <a:sym typeface="Calibri"/>
              </a:rPr>
              <a:t>ΤΟ ΜΙΚΡΟ</a:t>
            </a:r>
            <a:r>
              <a:rPr lang="el-GR" sz="1800" b="1" dirty="0">
                <a:solidFill>
                  <a:srgbClr val="0070C0"/>
                </a:solidFill>
                <a:latin typeface="Calibri"/>
                <a:ea typeface="Calibri"/>
                <a:cs typeface="Calibri"/>
                <a:sym typeface="Calibri"/>
              </a:rPr>
              <a:t>-</a:t>
            </a:r>
            <a:r>
              <a:rPr lang="en-US" sz="1800" b="1" dirty="0">
                <a:solidFill>
                  <a:srgbClr val="0070C0"/>
                </a:solidFill>
                <a:latin typeface="Calibri"/>
                <a:ea typeface="Calibri"/>
                <a:cs typeface="Calibri"/>
                <a:sym typeface="Calibri"/>
              </a:rPr>
              <a:t> ΚΑΙ ΤΟ ΜΑΚΡΟ</a:t>
            </a:r>
            <a:r>
              <a:rPr lang="el-GR" sz="1800" b="1" dirty="0">
                <a:solidFill>
                  <a:srgbClr val="0070C0"/>
                </a:solidFill>
                <a:latin typeface="Calibri"/>
                <a:ea typeface="Calibri"/>
                <a:cs typeface="Calibri"/>
                <a:sym typeface="Calibri"/>
              </a:rPr>
              <a:t>-</a:t>
            </a:r>
            <a:r>
              <a:rPr lang="en-US" sz="1800" b="1" dirty="0">
                <a:solidFill>
                  <a:srgbClr val="0070C0"/>
                </a:solidFill>
                <a:latin typeface="Calibri"/>
                <a:ea typeface="Calibri"/>
                <a:cs typeface="Calibri"/>
                <a:sym typeface="Calibri"/>
              </a:rPr>
              <a:t> ΣΤΑ ΟΙΚΟΝΟΜΙΚ</a:t>
            </a:r>
            <a:r>
              <a:rPr lang="el-GR" sz="1800" b="1" dirty="0">
                <a:solidFill>
                  <a:srgbClr val="0070C0"/>
                </a:solidFill>
                <a:latin typeface="Calibri"/>
                <a:ea typeface="Calibri"/>
                <a:cs typeface="Calibri"/>
                <a:sym typeface="Calibri"/>
              </a:rPr>
              <a:t>Α ΤΟΥ ΑΤΟΜΟΥ</a:t>
            </a:r>
            <a:r>
              <a:rPr lang="en-US" sz="1800" b="1" dirty="0">
                <a:solidFill>
                  <a:srgbClr val="0070C0"/>
                </a:solidFill>
                <a:latin typeface="Calibri"/>
                <a:ea typeface="Calibri"/>
                <a:cs typeface="Calibri"/>
                <a:sym typeface="Calibri"/>
              </a:rPr>
              <a:t>:</a:t>
            </a:r>
            <a:endParaRPr sz="1800" b="1" dirty="0">
              <a:solidFill>
                <a:srgbClr val="0070C0"/>
              </a:solidFill>
              <a:latin typeface="Calibri"/>
              <a:ea typeface="Calibri"/>
              <a:cs typeface="Calibri"/>
              <a:sym typeface="Calibri"/>
            </a:endParaRPr>
          </a:p>
          <a:p>
            <a:pPr marL="0" lvl="0" indent="0" algn="l" rtl="0">
              <a:lnSpc>
                <a:spcPct val="115000"/>
              </a:lnSpc>
              <a:spcBef>
                <a:spcPts val="0"/>
              </a:spcBef>
              <a:spcAft>
                <a:spcPts val="0"/>
              </a:spcAft>
              <a:buNone/>
            </a:pPr>
            <a:r>
              <a:rPr lang="en-US" sz="1800" b="1" dirty="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600" dirty="0" err="1">
                <a:solidFill>
                  <a:schemeClr val="dk1"/>
                </a:solidFill>
                <a:latin typeface="Calibri"/>
                <a:ea typeface="Calibri"/>
                <a:cs typeface="Calibri"/>
                <a:sym typeface="Calibri"/>
              </a:rPr>
              <a:t>Σε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μικροε</a:t>
            </a:r>
            <a:r>
              <a:rPr lang="en-US" sz="1600" dirty="0">
                <a:solidFill>
                  <a:schemeClr val="dk1"/>
                </a:solidFill>
                <a:latin typeface="Calibri"/>
                <a:ea typeface="Calibri"/>
                <a:cs typeface="Calibri"/>
                <a:sym typeface="Calibri"/>
              </a:rPr>
              <a:t>πίπεδο, τα άτομα μπορούν να αναλύσουν και να διαχειριστούν τα οικονομικά τους δημιουργώντας έναν προϋπολογισμό, παρακολουθώντας τις δαπάνες τους και λαμβάνοντας τεκμηριωμένες αποφάσεις σχετικά με την αποταμίευση και την επένδυση. </a:t>
            </a:r>
            <a:r>
              <a:rPr lang="en-US" sz="1600" dirty="0" err="1">
                <a:solidFill>
                  <a:schemeClr val="dk1"/>
                </a:solidFill>
                <a:latin typeface="Calibri"/>
                <a:ea typeface="Calibri"/>
                <a:cs typeface="Calibri"/>
                <a:sym typeface="Calibri"/>
              </a:rPr>
              <a:t>Αυτό</a:t>
            </a:r>
            <a:r>
              <a:rPr lang="en-US" sz="1600" dirty="0">
                <a:solidFill>
                  <a:schemeClr val="dk1"/>
                </a:solidFill>
                <a:latin typeface="Calibri"/>
                <a:ea typeface="Calibri"/>
                <a:cs typeface="Calibri"/>
                <a:sym typeface="Calibri"/>
              </a:rPr>
              <a:t> π</a:t>
            </a:r>
            <a:r>
              <a:rPr lang="en-US" sz="1600" dirty="0" err="1">
                <a:solidFill>
                  <a:schemeClr val="dk1"/>
                </a:solidFill>
                <a:latin typeface="Calibri"/>
                <a:ea typeface="Calibri"/>
                <a:cs typeface="Calibri"/>
                <a:sym typeface="Calibri"/>
              </a:rPr>
              <a:t>εριλ</a:t>
            </a:r>
            <a:r>
              <a:rPr lang="en-US" sz="1600" dirty="0">
                <a:solidFill>
                  <a:schemeClr val="dk1"/>
                </a:solidFill>
                <a:latin typeface="Calibri"/>
                <a:ea typeface="Calibri"/>
                <a:cs typeface="Calibri"/>
                <a:sym typeface="Calibri"/>
              </a:rPr>
              <a:t>αμβάνει την αξιολόγηση των εσόδων και των εξόδων τους, τον εντοπισμό </a:t>
            </a:r>
            <a:r>
              <a:rPr lang="el-GR" sz="1600" dirty="0">
                <a:solidFill>
                  <a:schemeClr val="dk1"/>
                </a:solidFill>
                <a:latin typeface="Calibri"/>
                <a:ea typeface="Calibri"/>
                <a:cs typeface="Calibri"/>
                <a:sym typeface="Calibri"/>
              </a:rPr>
              <a:t>καταστάσεων</a:t>
            </a:r>
            <a:r>
              <a:rPr lang="en-US" sz="1600" dirty="0">
                <a:solidFill>
                  <a:schemeClr val="dk1"/>
                </a:solidFill>
                <a:latin typeface="Calibri"/>
                <a:ea typeface="Calibri"/>
                <a:cs typeface="Calibri"/>
                <a:sym typeface="Calibri"/>
              </a:rPr>
              <a:t> στους οποίους μπορούν να μειώσουν τις δαπάνες ή να αυξήσουν τα έσοδα και τον καθορισμό οικονομικών στόχων.</a:t>
            </a:r>
            <a:endParaRPr sz="16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600" dirty="0" err="1">
                <a:solidFill>
                  <a:schemeClr val="dk1"/>
                </a:solidFill>
                <a:latin typeface="Calibri"/>
                <a:ea typeface="Calibri"/>
                <a:cs typeface="Calibri"/>
                <a:sym typeface="Calibri"/>
              </a:rPr>
              <a:t>Σε</a:t>
            </a:r>
            <a:r>
              <a:rPr lang="en-US" sz="1600" dirty="0">
                <a:solidFill>
                  <a:schemeClr val="dk1"/>
                </a:solidFill>
                <a:latin typeface="Calibri"/>
                <a:ea typeface="Calibri"/>
                <a:cs typeface="Calibri"/>
                <a:sym typeface="Calibri"/>
              </a:rPr>
              <a:t> μα</a:t>
            </a:r>
            <a:r>
              <a:rPr lang="en-US" sz="1600" dirty="0" err="1">
                <a:solidFill>
                  <a:schemeClr val="dk1"/>
                </a:solidFill>
                <a:latin typeface="Calibri"/>
                <a:ea typeface="Calibri"/>
                <a:cs typeface="Calibri"/>
                <a:sym typeface="Calibri"/>
              </a:rPr>
              <a:t>κροοικονομικό</a:t>
            </a:r>
            <a:r>
              <a:rPr lang="en-US" sz="1600" dirty="0">
                <a:solidFill>
                  <a:schemeClr val="dk1"/>
                </a:solidFill>
                <a:latin typeface="Calibri"/>
                <a:ea typeface="Calibri"/>
                <a:cs typeface="Calibri"/>
                <a:sym typeface="Calibri"/>
              </a:rPr>
              <a:t> επίπ</a:t>
            </a:r>
            <a:r>
              <a:rPr lang="en-US" sz="1600" dirty="0" err="1">
                <a:solidFill>
                  <a:schemeClr val="dk1"/>
                </a:solidFill>
                <a:latin typeface="Calibri"/>
                <a:ea typeface="Calibri"/>
                <a:cs typeface="Calibri"/>
                <a:sym typeface="Calibri"/>
              </a:rPr>
              <a:t>εδο</a:t>
            </a:r>
            <a:r>
              <a:rPr lang="en-US" sz="1600" dirty="0">
                <a:solidFill>
                  <a:schemeClr val="dk1"/>
                </a:solidFill>
                <a:latin typeface="Calibri"/>
                <a:ea typeface="Calibri"/>
                <a:cs typeface="Calibri"/>
                <a:sym typeface="Calibri"/>
              </a:rPr>
              <a:t>, τα </a:t>
            </a:r>
            <a:r>
              <a:rPr lang="en-US" sz="1600" dirty="0" err="1">
                <a:solidFill>
                  <a:schemeClr val="dk1"/>
                </a:solidFill>
                <a:latin typeface="Calibri"/>
                <a:ea typeface="Calibri"/>
                <a:cs typeface="Calibri"/>
                <a:sym typeface="Calibri"/>
              </a:rPr>
              <a:t>οικονομικά</a:t>
            </a:r>
            <a:r>
              <a:rPr lang="en-US" sz="1600" dirty="0">
                <a:solidFill>
                  <a:schemeClr val="dk1"/>
                </a:solidFill>
                <a:latin typeface="Calibri"/>
                <a:ea typeface="Calibri"/>
                <a:cs typeface="Calibri"/>
                <a:sym typeface="Calibri"/>
              </a:rPr>
              <a:t> </a:t>
            </a:r>
            <a:r>
              <a:rPr lang="el-GR" sz="1600" dirty="0">
                <a:solidFill>
                  <a:schemeClr val="dk1"/>
                </a:solidFill>
                <a:latin typeface="Calibri"/>
                <a:ea typeface="Calibri"/>
                <a:cs typeface="Calibri"/>
                <a:sym typeface="Calibri"/>
              </a:rPr>
              <a:t>του ατόμου </a:t>
            </a:r>
            <a:r>
              <a:rPr lang="en-US" sz="1600" dirty="0">
                <a:solidFill>
                  <a:schemeClr val="dk1"/>
                </a:solidFill>
                <a:latin typeface="Calibri"/>
                <a:ea typeface="Calibri"/>
                <a:cs typeface="Calibri"/>
                <a:sym typeface="Calibri"/>
              </a:rPr>
              <a:t>μπ</a:t>
            </a:r>
            <a:r>
              <a:rPr lang="en-US" sz="1600" dirty="0" err="1">
                <a:solidFill>
                  <a:schemeClr val="dk1"/>
                </a:solidFill>
                <a:latin typeface="Calibri"/>
                <a:ea typeface="Calibri"/>
                <a:cs typeface="Calibri"/>
                <a:sym typeface="Calibri"/>
              </a:rPr>
              <a:t>ορούν</a:t>
            </a:r>
            <a:r>
              <a:rPr lang="en-US" sz="1600" dirty="0">
                <a:solidFill>
                  <a:schemeClr val="dk1"/>
                </a:solidFill>
                <a:latin typeface="Calibri"/>
                <a:ea typeface="Calibri"/>
                <a:cs typeface="Calibri"/>
                <a:sym typeface="Calibri"/>
              </a:rPr>
              <a:t> να επηρεαστούν </a:t>
            </a:r>
            <a:r>
              <a:rPr lang="el-GR" sz="1600" dirty="0">
                <a:solidFill>
                  <a:schemeClr val="dk1"/>
                </a:solidFill>
                <a:latin typeface="Calibri"/>
                <a:ea typeface="Calibri"/>
                <a:cs typeface="Calibri"/>
                <a:sym typeface="Calibri"/>
              </a:rPr>
              <a:t>και </a:t>
            </a:r>
            <a:r>
              <a:rPr lang="en-US" sz="1600" dirty="0">
                <a:solidFill>
                  <a:schemeClr val="dk1"/>
                </a:solidFill>
                <a:latin typeface="Calibri"/>
                <a:ea typeface="Calibri"/>
                <a:cs typeface="Calibri"/>
                <a:sym typeface="Calibri"/>
              </a:rPr>
              <a:t>από άλλα ζητήματα. </a:t>
            </a:r>
            <a:r>
              <a:rPr lang="en-US" sz="1600" dirty="0" err="1">
                <a:solidFill>
                  <a:schemeClr val="dk1"/>
                </a:solidFill>
                <a:latin typeface="Calibri"/>
                <a:ea typeface="Calibri"/>
                <a:cs typeface="Calibri"/>
                <a:sym typeface="Calibri"/>
              </a:rPr>
              <a:t>Οικονομικοί</a:t>
            </a:r>
            <a:r>
              <a:rPr lang="en-US" sz="1600" dirty="0">
                <a:solidFill>
                  <a:schemeClr val="dk1"/>
                </a:solidFill>
                <a:latin typeface="Calibri"/>
                <a:ea typeface="Calibri"/>
                <a:cs typeface="Calibri"/>
                <a:sym typeface="Calibri"/>
              </a:rPr>
              <a:t> πα</a:t>
            </a:r>
            <a:r>
              <a:rPr lang="en-US" sz="1600" dirty="0" err="1">
                <a:solidFill>
                  <a:schemeClr val="dk1"/>
                </a:solidFill>
                <a:latin typeface="Calibri"/>
                <a:ea typeface="Calibri"/>
                <a:cs typeface="Calibri"/>
                <a:sym typeface="Calibri"/>
              </a:rPr>
              <a:t>ράγοντες</a:t>
            </a:r>
            <a:r>
              <a:rPr lang="en-US" sz="1600" dirty="0">
                <a:solidFill>
                  <a:schemeClr val="dk1"/>
                </a:solidFill>
                <a:latin typeface="Calibri"/>
                <a:ea typeface="Calibri"/>
                <a:cs typeface="Calibri"/>
                <a:sym typeface="Calibri"/>
              </a:rPr>
              <a:t>, όπ</a:t>
            </a:r>
            <a:r>
              <a:rPr lang="en-US" sz="1600" dirty="0" err="1">
                <a:solidFill>
                  <a:schemeClr val="dk1"/>
                </a:solidFill>
                <a:latin typeface="Calibri"/>
                <a:ea typeface="Calibri"/>
                <a:cs typeface="Calibri"/>
                <a:sym typeface="Calibri"/>
              </a:rPr>
              <a:t>ως</a:t>
            </a:r>
            <a:r>
              <a:rPr lang="en-US" sz="1600" dirty="0">
                <a:solidFill>
                  <a:schemeClr val="dk1"/>
                </a:solidFill>
                <a:latin typeface="Calibri"/>
                <a:ea typeface="Calibri"/>
                <a:cs typeface="Calibri"/>
                <a:sym typeface="Calibri"/>
              </a:rPr>
              <a:t> π</a:t>
            </a:r>
            <a:r>
              <a:rPr lang="en-US" sz="1600" dirty="0" err="1">
                <a:solidFill>
                  <a:schemeClr val="dk1"/>
                </a:solidFill>
                <a:latin typeface="Calibri"/>
                <a:ea typeface="Calibri"/>
                <a:cs typeface="Calibri"/>
                <a:sym typeface="Calibri"/>
              </a:rPr>
              <a:t>ληθωρισμός</a:t>
            </a:r>
            <a:r>
              <a:rPr lang="en-US" sz="1600" dirty="0">
                <a:solidFill>
                  <a:schemeClr val="dk1"/>
                </a:solidFill>
                <a:latin typeface="Calibri"/>
                <a:ea typeface="Calibri"/>
                <a:cs typeface="Calibri"/>
                <a:sym typeface="Calibri"/>
              </a:rPr>
              <a:t>, επ</a:t>
            </a:r>
            <a:r>
              <a:rPr lang="en-US" sz="1600" dirty="0" err="1">
                <a:solidFill>
                  <a:schemeClr val="dk1"/>
                </a:solidFill>
                <a:latin typeface="Calibri"/>
                <a:ea typeface="Calibri"/>
                <a:cs typeface="Calibri"/>
                <a:sym typeface="Calibri"/>
              </a:rPr>
              <a:t>ιτόκι</a:t>
            </a:r>
            <a:r>
              <a:rPr lang="en-US" sz="1600" dirty="0">
                <a:solidFill>
                  <a:schemeClr val="dk1"/>
                </a:solidFill>
                <a:latin typeface="Calibri"/>
                <a:ea typeface="Calibri"/>
                <a:cs typeface="Calibri"/>
                <a:sym typeface="Calibri"/>
              </a:rPr>
              <a:t>α και η συνολική υγεία της οικονομίας. </a:t>
            </a:r>
            <a:r>
              <a:rPr lang="en-US" sz="1600" dirty="0" err="1">
                <a:solidFill>
                  <a:schemeClr val="dk1"/>
                </a:solidFill>
                <a:latin typeface="Calibri"/>
                <a:ea typeface="Calibri"/>
                <a:cs typeface="Calibri"/>
                <a:sym typeface="Calibri"/>
              </a:rPr>
              <a:t>Αυτοί</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οι</a:t>
            </a:r>
            <a:r>
              <a:rPr lang="en-US" sz="1600" dirty="0">
                <a:solidFill>
                  <a:schemeClr val="dk1"/>
                </a:solidFill>
                <a:latin typeface="Calibri"/>
                <a:ea typeface="Calibri"/>
                <a:cs typeface="Calibri"/>
                <a:sym typeface="Calibri"/>
              </a:rPr>
              <a:t> πα</a:t>
            </a:r>
            <a:r>
              <a:rPr lang="en-US" sz="1600" dirty="0" err="1">
                <a:solidFill>
                  <a:schemeClr val="dk1"/>
                </a:solidFill>
                <a:latin typeface="Calibri"/>
                <a:ea typeface="Calibri"/>
                <a:cs typeface="Calibri"/>
                <a:sym typeface="Calibri"/>
              </a:rPr>
              <a:t>ράγοντες</a:t>
            </a:r>
            <a:r>
              <a:rPr lang="en-US" sz="1600" dirty="0">
                <a:solidFill>
                  <a:schemeClr val="dk1"/>
                </a:solidFill>
                <a:latin typeface="Calibri"/>
                <a:ea typeface="Calibri"/>
                <a:cs typeface="Calibri"/>
                <a:sym typeface="Calibri"/>
              </a:rPr>
              <a:t> μπ</a:t>
            </a:r>
            <a:r>
              <a:rPr lang="en-US" sz="1600" dirty="0" err="1">
                <a:solidFill>
                  <a:schemeClr val="dk1"/>
                </a:solidFill>
                <a:latin typeface="Calibri"/>
                <a:ea typeface="Calibri"/>
                <a:cs typeface="Calibri"/>
                <a:sym typeface="Calibri"/>
              </a:rPr>
              <a:t>ορούν</a:t>
            </a:r>
            <a:r>
              <a:rPr lang="en-US" sz="1600" dirty="0">
                <a:solidFill>
                  <a:schemeClr val="dk1"/>
                </a:solidFill>
                <a:latin typeface="Calibri"/>
                <a:ea typeface="Calibri"/>
                <a:cs typeface="Calibri"/>
                <a:sym typeface="Calibri"/>
              </a:rPr>
              <a:t> να επ</a:t>
            </a:r>
            <a:r>
              <a:rPr lang="en-US" sz="1600" dirty="0" err="1">
                <a:solidFill>
                  <a:schemeClr val="dk1"/>
                </a:solidFill>
                <a:latin typeface="Calibri"/>
                <a:ea typeface="Calibri"/>
                <a:cs typeface="Calibri"/>
                <a:sym typeface="Calibri"/>
              </a:rPr>
              <a:t>ηρεάσουν</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τη</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δι</a:t>
            </a:r>
            <a:r>
              <a:rPr lang="en-US" sz="1600" dirty="0">
                <a:solidFill>
                  <a:schemeClr val="dk1"/>
                </a:solidFill>
                <a:latin typeface="Calibri"/>
                <a:ea typeface="Calibri"/>
                <a:cs typeface="Calibri"/>
                <a:sym typeface="Calibri"/>
              </a:rPr>
              <a:t>αθεσιμότητα θέσεων εργασίας, τα επίπεδα μισθών και το κόστος ζωής, τα οποία μπορούν να επηρεάσουν την ικανότητα ενός ατόμου να διαχειρίζεται αποτελεσματικά τα οικονομικά του.</a:t>
            </a:r>
            <a:endParaRPr sz="16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US" sz="1600" dirty="0" err="1">
                <a:solidFill>
                  <a:schemeClr val="dk1"/>
                </a:solidFill>
                <a:latin typeface="Calibri"/>
                <a:ea typeface="Calibri"/>
                <a:cs typeface="Calibri"/>
                <a:sym typeface="Calibri"/>
              </a:rPr>
              <a:t>Με</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την</a:t>
            </a:r>
            <a:r>
              <a:rPr lang="en-US" sz="1600" dirty="0">
                <a:solidFill>
                  <a:schemeClr val="dk1"/>
                </a:solidFill>
                <a:latin typeface="Calibri"/>
                <a:ea typeface="Calibri"/>
                <a:cs typeface="Calibri"/>
                <a:sym typeface="Calibri"/>
              </a:rPr>
              <a:t> κατα</a:t>
            </a:r>
            <a:r>
              <a:rPr lang="en-US" sz="1600" dirty="0" err="1">
                <a:solidFill>
                  <a:schemeClr val="dk1"/>
                </a:solidFill>
                <a:latin typeface="Calibri"/>
                <a:ea typeface="Calibri"/>
                <a:cs typeface="Calibri"/>
                <a:sym typeface="Calibri"/>
              </a:rPr>
              <a:t>νόηση</a:t>
            </a:r>
            <a:r>
              <a:rPr lang="en-US" sz="1600" dirty="0">
                <a:solidFill>
                  <a:schemeClr val="dk1"/>
                </a:solidFill>
                <a:latin typeface="Calibri"/>
                <a:ea typeface="Calibri"/>
                <a:cs typeface="Calibri"/>
                <a:sym typeface="Calibri"/>
              </a:rPr>
              <a:t> α</a:t>
            </a:r>
            <a:r>
              <a:rPr lang="en-US" sz="1600" dirty="0" err="1">
                <a:solidFill>
                  <a:schemeClr val="dk1"/>
                </a:solidFill>
                <a:latin typeface="Calibri"/>
                <a:ea typeface="Calibri"/>
                <a:cs typeface="Calibri"/>
                <a:sym typeface="Calibri"/>
              </a:rPr>
              <a:t>υτών</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των</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εννοιών</a:t>
            </a:r>
            <a:r>
              <a:rPr lang="en-US" sz="1600" dirty="0">
                <a:solidFill>
                  <a:schemeClr val="dk1"/>
                </a:solidFill>
                <a:latin typeface="Calibri"/>
                <a:ea typeface="Calibri"/>
                <a:cs typeface="Calibri"/>
                <a:sym typeface="Calibri"/>
              </a:rPr>
              <a:t>, τα </a:t>
            </a:r>
            <a:r>
              <a:rPr lang="en-US" sz="1600" dirty="0" err="1">
                <a:solidFill>
                  <a:schemeClr val="dk1"/>
                </a:solidFill>
                <a:latin typeface="Calibri"/>
                <a:ea typeface="Calibri"/>
                <a:cs typeface="Calibri"/>
                <a:sym typeface="Calibri"/>
              </a:rPr>
              <a:t>άτομ</a:t>
            </a:r>
            <a:r>
              <a:rPr lang="en-US" sz="1600" dirty="0">
                <a:solidFill>
                  <a:schemeClr val="dk1"/>
                </a:solidFill>
                <a:latin typeface="Calibri"/>
                <a:ea typeface="Calibri"/>
                <a:cs typeface="Calibri"/>
                <a:sym typeface="Calibri"/>
              </a:rPr>
              <a:t>α μπορούν να λαμβάνουν τεκμηριωμένες αποφάσεις σχετικά με τα προσωπικά τους οικονομικά.</a:t>
            </a:r>
            <a:endParaRPr sz="1600" dirty="0">
              <a:solidFill>
                <a:schemeClr val="dk1"/>
              </a:solidFill>
              <a:highlight>
                <a:srgbClr val="FFFFFF"/>
              </a:highlight>
              <a:latin typeface="Calibri"/>
              <a:ea typeface="Calibri"/>
              <a:cs typeface="Calibri"/>
              <a:sym typeface="Calibri"/>
            </a:endParaRPr>
          </a:p>
        </p:txBody>
      </p:sp>
      <p:sp>
        <p:nvSpPr>
          <p:cNvPr id="225" name="Google Shape;225;g23dfb39c1d0_0_69"/>
          <p:cNvSpPr txBox="1"/>
          <p:nvPr/>
        </p:nvSpPr>
        <p:spPr>
          <a:xfrm>
            <a:off x="534000" y="1903025"/>
            <a:ext cx="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3dfb39c1d0_0_7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32" name="Google Shape;232;g23dfb39c1d0_0_78"/>
          <p:cNvSpPr/>
          <p:nvPr/>
        </p:nvSpPr>
        <p:spPr>
          <a:xfrm>
            <a:off x="200874" y="890417"/>
            <a:ext cx="8943123" cy="403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b="1" dirty="0">
                <a:solidFill>
                  <a:srgbClr val="0070C0"/>
                </a:solidFill>
                <a:latin typeface="Calibri"/>
                <a:ea typeface="Calibri"/>
                <a:cs typeface="Calibri"/>
                <a:sym typeface="Calibri"/>
              </a:rPr>
              <a:t>ΧΡ</a:t>
            </a:r>
            <a:r>
              <a:rPr lang="el-GR" sz="1600" b="1" dirty="0">
                <a:solidFill>
                  <a:srgbClr val="0070C0"/>
                </a:solidFill>
                <a:latin typeface="Calibri"/>
                <a:ea typeface="Calibri"/>
                <a:cs typeface="Calibri"/>
                <a:sym typeface="Calibri"/>
              </a:rPr>
              <a:t>Ο</a:t>
            </a:r>
            <a:r>
              <a:rPr lang="en-US" sz="1600" b="1" dirty="0">
                <a:solidFill>
                  <a:srgbClr val="0070C0"/>
                </a:solidFill>
                <a:latin typeface="Calibri"/>
                <a:ea typeface="Calibri"/>
                <a:cs typeface="Calibri"/>
                <a:sym typeface="Calibri"/>
              </a:rPr>
              <a:t>ΝΟ</a:t>
            </a:r>
            <a:r>
              <a:rPr lang="el-GR" sz="1600" b="1" dirty="0">
                <a:solidFill>
                  <a:srgbClr val="0070C0"/>
                </a:solidFill>
                <a:latin typeface="Calibri"/>
                <a:ea typeface="Calibri"/>
                <a:cs typeface="Calibri"/>
                <a:sym typeface="Calibri"/>
              </a:rPr>
              <a:t>Σ </a:t>
            </a:r>
            <a:r>
              <a:rPr lang="en-US" sz="1600" b="1" dirty="0">
                <a:solidFill>
                  <a:srgbClr val="0070C0"/>
                </a:solidFill>
                <a:latin typeface="Calibri"/>
                <a:ea typeface="Calibri"/>
                <a:cs typeface="Calibri"/>
                <a:sym typeface="Calibri"/>
              </a:rPr>
              <a:t>ΣΤΟΝ ΟΙΚΟΝΟΜΙΚ</a:t>
            </a:r>
            <a:r>
              <a:rPr lang="el-GR" sz="1600" b="1" dirty="0">
                <a:solidFill>
                  <a:srgbClr val="0070C0"/>
                </a:solidFill>
                <a:latin typeface="Calibri"/>
                <a:ea typeface="Calibri"/>
                <a:cs typeface="Calibri"/>
                <a:sym typeface="Calibri"/>
              </a:rPr>
              <a:t>Ο</a:t>
            </a:r>
            <a:r>
              <a:rPr lang="en-US" sz="1600" b="1" dirty="0">
                <a:solidFill>
                  <a:srgbClr val="0070C0"/>
                </a:solidFill>
                <a:latin typeface="Calibri"/>
                <a:ea typeface="Calibri"/>
                <a:cs typeface="Calibri"/>
                <a:sym typeface="Calibri"/>
              </a:rPr>
              <a:t> ΠΡΟΓΡΑΜΜΑΤΙΣΜ</a:t>
            </a:r>
            <a:r>
              <a:rPr lang="el-GR" sz="1600" b="1" dirty="0">
                <a:solidFill>
                  <a:srgbClr val="0070C0"/>
                </a:solidFill>
                <a:latin typeface="Calibri"/>
                <a:ea typeface="Calibri"/>
                <a:cs typeface="Calibri"/>
                <a:sym typeface="Calibri"/>
              </a:rPr>
              <a:t>Ο</a:t>
            </a:r>
            <a:r>
              <a:rPr lang="en-US" sz="1600" b="1" dirty="0">
                <a:solidFill>
                  <a:srgbClr val="0070C0"/>
                </a:solidFill>
                <a:latin typeface="Calibri"/>
                <a:ea typeface="Calibri"/>
                <a:cs typeface="Calibri"/>
                <a:sym typeface="Calibri"/>
              </a:rPr>
              <a:t>: </a:t>
            </a:r>
            <a:endParaRPr sz="16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Ο </a:t>
            </a:r>
            <a:r>
              <a:rPr lang="en-US" sz="1600" dirty="0" err="1">
                <a:solidFill>
                  <a:schemeClr val="dk1"/>
                </a:solidFill>
                <a:latin typeface="Calibri"/>
                <a:ea typeface="Calibri"/>
                <a:cs typeface="Calibri"/>
                <a:sym typeface="Calibri"/>
              </a:rPr>
              <a:t>χρόνος</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είν</a:t>
            </a:r>
            <a:r>
              <a:rPr lang="en-US" sz="1600" dirty="0">
                <a:solidFill>
                  <a:schemeClr val="dk1"/>
                </a:solidFill>
                <a:latin typeface="Calibri"/>
                <a:ea typeface="Calibri"/>
                <a:cs typeface="Calibri"/>
                <a:sym typeface="Calibri"/>
              </a:rPr>
              <a:t>αι </a:t>
            </a:r>
            <a:r>
              <a:rPr lang="el-GR" sz="1600" dirty="0">
                <a:solidFill>
                  <a:schemeClr val="dk1"/>
                </a:solidFill>
                <a:latin typeface="Calibri"/>
                <a:ea typeface="Calibri"/>
                <a:cs typeface="Calibri"/>
                <a:sym typeface="Calibri"/>
              </a:rPr>
              <a:t>σημαντικός παράγοντας</a:t>
            </a:r>
            <a:r>
              <a:rPr lang="en-US" sz="1600" dirty="0">
                <a:solidFill>
                  <a:schemeClr val="dk1"/>
                </a:solidFill>
                <a:latin typeface="Calibri"/>
                <a:ea typeface="Calibri"/>
                <a:cs typeface="Calibri"/>
                <a:sym typeface="Calibri"/>
              </a:rPr>
              <a:t> στον οικονομικό προγραμματισμό. Ο </a:t>
            </a:r>
            <a:r>
              <a:rPr lang="en-US" sz="1600" dirty="0" err="1">
                <a:solidFill>
                  <a:schemeClr val="dk1"/>
                </a:solidFill>
                <a:latin typeface="Calibri"/>
                <a:ea typeface="Calibri"/>
                <a:cs typeface="Calibri"/>
                <a:sym typeface="Calibri"/>
              </a:rPr>
              <a:t>σωστός</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οικονομικός</a:t>
            </a:r>
            <a:r>
              <a:rPr lang="en-US" sz="1600" dirty="0">
                <a:solidFill>
                  <a:schemeClr val="dk1"/>
                </a:solidFill>
                <a:latin typeface="Calibri"/>
                <a:ea typeface="Calibri"/>
                <a:cs typeface="Calibri"/>
                <a:sym typeface="Calibri"/>
              </a:rPr>
              <a:t> π</a:t>
            </a:r>
            <a:r>
              <a:rPr lang="en-US" sz="1600" dirty="0" err="1">
                <a:solidFill>
                  <a:schemeClr val="dk1"/>
                </a:solidFill>
                <a:latin typeface="Calibri"/>
                <a:ea typeface="Calibri"/>
                <a:cs typeface="Calibri"/>
                <a:sym typeface="Calibri"/>
              </a:rPr>
              <a:t>ρογρ</a:t>
            </a:r>
            <a:r>
              <a:rPr lang="en-US" sz="1600" dirty="0">
                <a:solidFill>
                  <a:schemeClr val="dk1"/>
                </a:solidFill>
                <a:latin typeface="Calibri"/>
                <a:ea typeface="Calibri"/>
                <a:cs typeface="Calibri"/>
                <a:sym typeface="Calibri"/>
              </a:rPr>
              <a:t>αμματισμός περιλαμβάνει τον καθορισμό προτεραιοτήτων, τον προσδιορισμό των στόχων και τον προγραμματισμό των </a:t>
            </a:r>
            <a:r>
              <a:rPr lang="el-GR" sz="1600" dirty="0">
                <a:solidFill>
                  <a:schemeClr val="dk1"/>
                </a:solidFill>
                <a:latin typeface="Calibri"/>
                <a:ea typeface="Calibri"/>
                <a:cs typeface="Calibri"/>
                <a:sym typeface="Calibri"/>
              </a:rPr>
              <a:t>κατάλληλων κινήσεων </a:t>
            </a:r>
            <a:r>
              <a:rPr lang="en-US" sz="1600" dirty="0" err="1">
                <a:solidFill>
                  <a:schemeClr val="dk1"/>
                </a:solidFill>
                <a:latin typeface="Calibri"/>
                <a:ea typeface="Calibri"/>
                <a:cs typeface="Calibri"/>
                <a:sym typeface="Calibri"/>
              </a:rPr>
              <a:t>γι</a:t>
            </a:r>
            <a:r>
              <a:rPr lang="en-US" sz="1600" dirty="0">
                <a:solidFill>
                  <a:schemeClr val="dk1"/>
                </a:solidFill>
                <a:latin typeface="Calibri"/>
                <a:ea typeface="Calibri"/>
                <a:cs typeface="Calibri"/>
                <a:sym typeface="Calibri"/>
              </a:rPr>
              <a:t>α την επίτευξη των στόχων αυτών εντός ενός καθορισμένου χρονικού πλαισίου. </a:t>
            </a:r>
            <a:r>
              <a:rPr lang="en-US" sz="1600" dirty="0" err="1">
                <a:solidFill>
                  <a:schemeClr val="dk1"/>
                </a:solidFill>
                <a:latin typeface="Calibri"/>
                <a:ea typeface="Calibri"/>
                <a:cs typeface="Calibri"/>
                <a:sym typeface="Calibri"/>
              </a:rPr>
              <a:t>Ακολουθούν</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ορισμένοι</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λόγοι</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γι</a:t>
            </a:r>
            <a:r>
              <a:rPr lang="en-US" sz="1600" dirty="0">
                <a:solidFill>
                  <a:schemeClr val="dk1"/>
                </a:solidFill>
                <a:latin typeface="Calibri"/>
                <a:ea typeface="Calibri"/>
                <a:cs typeface="Calibri"/>
                <a:sym typeface="Calibri"/>
              </a:rPr>
              <a:t>α τους οποίους ο χρόνος είναι σημαντικός στον οικονομικό προγραμματισμό:</a:t>
            </a:r>
            <a:endParaRPr sz="16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6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600" b="1" dirty="0">
                <a:solidFill>
                  <a:schemeClr val="dk1"/>
                </a:solidFill>
                <a:latin typeface="Calibri"/>
                <a:ea typeface="Calibri"/>
                <a:cs typeface="Calibri"/>
                <a:sym typeface="Calibri"/>
              </a:rPr>
              <a:t>1. Ο </a:t>
            </a:r>
            <a:r>
              <a:rPr lang="en-US" sz="1600" b="1" dirty="0" err="1">
                <a:solidFill>
                  <a:schemeClr val="dk1"/>
                </a:solidFill>
                <a:latin typeface="Calibri"/>
                <a:ea typeface="Calibri"/>
                <a:cs typeface="Calibri"/>
                <a:sym typeface="Calibri"/>
              </a:rPr>
              <a:t>χρόνος</a:t>
            </a:r>
            <a:r>
              <a:rPr lang="en-US" sz="1600" b="1" dirty="0">
                <a:solidFill>
                  <a:schemeClr val="dk1"/>
                </a:solidFill>
                <a:latin typeface="Calibri"/>
                <a:ea typeface="Calibri"/>
                <a:cs typeface="Calibri"/>
                <a:sym typeface="Calibri"/>
              </a:rPr>
              <a:t> επ</a:t>
            </a:r>
            <a:r>
              <a:rPr lang="en-US" sz="1600" b="1" dirty="0" err="1">
                <a:solidFill>
                  <a:schemeClr val="dk1"/>
                </a:solidFill>
                <a:latin typeface="Calibri"/>
                <a:ea typeface="Calibri"/>
                <a:cs typeface="Calibri"/>
                <a:sym typeface="Calibri"/>
              </a:rPr>
              <a:t>ιτρέ</a:t>
            </a:r>
            <a:r>
              <a:rPr lang="en-US" sz="1600" b="1" dirty="0">
                <a:solidFill>
                  <a:schemeClr val="dk1"/>
                </a:solidFill>
                <a:latin typeface="Calibri"/>
                <a:ea typeface="Calibri"/>
                <a:cs typeface="Calibri"/>
                <a:sym typeface="Calibri"/>
              </a:rPr>
              <a:t>πει τον ανατοκισμό του τόκου:</a:t>
            </a:r>
            <a:r>
              <a:rPr lang="en-US" sz="1600" dirty="0">
                <a:solidFill>
                  <a:schemeClr val="dk1"/>
                </a:solidFill>
                <a:latin typeface="Calibri"/>
                <a:ea typeface="Calibri"/>
                <a:cs typeface="Calibri"/>
                <a:sym typeface="Calibri"/>
              </a:rPr>
              <a:t> </a:t>
            </a:r>
            <a:r>
              <a:rPr lang="el-GR" sz="1600" dirty="0">
                <a:solidFill>
                  <a:schemeClr val="dk1"/>
                </a:solidFill>
                <a:latin typeface="Calibri"/>
                <a:ea typeface="Calibri"/>
                <a:cs typeface="Calibri"/>
                <a:sym typeface="Calibri"/>
              </a:rPr>
              <a:t>Η</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δι</a:t>
            </a:r>
            <a:r>
              <a:rPr lang="en-US" sz="1600" dirty="0">
                <a:solidFill>
                  <a:schemeClr val="dk1"/>
                </a:solidFill>
                <a:latin typeface="Calibri"/>
                <a:ea typeface="Calibri"/>
                <a:cs typeface="Calibri"/>
                <a:sym typeface="Calibri"/>
              </a:rPr>
              <a:t>αδικασία σ</a:t>
            </a:r>
            <a:r>
              <a:rPr lang="el-GR" sz="1600" dirty="0">
                <a:solidFill>
                  <a:schemeClr val="dk1"/>
                </a:solidFill>
                <a:latin typeface="Calibri"/>
                <a:ea typeface="Calibri"/>
                <a:cs typeface="Calibri"/>
                <a:sym typeface="Calibri"/>
              </a:rPr>
              <a:t>ά</a:t>
            </a:r>
            <a:r>
              <a:rPr lang="en-US" sz="1600" dirty="0">
                <a:solidFill>
                  <a:schemeClr val="dk1"/>
                </a:solidFill>
                <a:latin typeface="Calibri"/>
                <a:ea typeface="Calibri"/>
                <a:cs typeface="Calibri"/>
                <a:sym typeface="Calibri"/>
              </a:rPr>
              <a:t>ς επιτρέπει να κερδίζετε περισσότερους τόκους από την αρχική σας επένδυση, </a:t>
            </a:r>
            <a:r>
              <a:rPr lang="en-US" sz="1600" b="1" dirty="0">
                <a:solidFill>
                  <a:schemeClr val="dk1"/>
                </a:solidFill>
                <a:latin typeface="Calibri"/>
                <a:ea typeface="Calibri"/>
                <a:cs typeface="Calibri"/>
                <a:sym typeface="Calibri"/>
              </a:rPr>
              <a:t>επανεπενδύοντας τους τόκους</a:t>
            </a:r>
            <a:r>
              <a:rPr lang="en-US" sz="1600" dirty="0">
                <a:solidFill>
                  <a:schemeClr val="dk1"/>
                </a:solidFill>
                <a:latin typeface="Calibri"/>
                <a:ea typeface="Calibri"/>
                <a:cs typeface="Calibri"/>
                <a:sym typeface="Calibri"/>
              </a:rPr>
              <a:t> που έχετε ήδη κερδίσει. </a:t>
            </a:r>
            <a:endParaRPr sz="16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6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600" b="1" dirty="0">
                <a:solidFill>
                  <a:schemeClr val="dk1"/>
                </a:solidFill>
                <a:latin typeface="Calibri"/>
                <a:ea typeface="Calibri"/>
                <a:cs typeface="Calibri"/>
                <a:sym typeface="Calibri"/>
              </a:rPr>
              <a:t>2. Ο </a:t>
            </a:r>
            <a:r>
              <a:rPr lang="en-US" sz="1600" b="1" dirty="0" err="1">
                <a:solidFill>
                  <a:schemeClr val="dk1"/>
                </a:solidFill>
                <a:latin typeface="Calibri"/>
                <a:ea typeface="Calibri"/>
                <a:cs typeface="Calibri"/>
                <a:sym typeface="Calibri"/>
              </a:rPr>
              <a:t>χρόνος</a:t>
            </a:r>
            <a:r>
              <a:rPr lang="en-US" sz="1600" b="1" dirty="0">
                <a:solidFill>
                  <a:schemeClr val="dk1"/>
                </a:solidFill>
                <a:latin typeface="Calibri"/>
                <a:ea typeface="Calibri"/>
                <a:cs typeface="Calibri"/>
                <a:sym typeface="Calibri"/>
              </a:rPr>
              <a:t> επ</a:t>
            </a:r>
            <a:r>
              <a:rPr lang="en-US" sz="1600" b="1" dirty="0" err="1">
                <a:solidFill>
                  <a:schemeClr val="dk1"/>
                </a:solidFill>
                <a:latin typeface="Calibri"/>
                <a:ea typeface="Calibri"/>
                <a:cs typeface="Calibri"/>
                <a:sym typeface="Calibri"/>
              </a:rPr>
              <a:t>ιτρέ</a:t>
            </a:r>
            <a:r>
              <a:rPr lang="en-US" sz="1600" b="1" dirty="0">
                <a:solidFill>
                  <a:schemeClr val="dk1"/>
                </a:solidFill>
                <a:latin typeface="Calibri"/>
                <a:ea typeface="Calibri"/>
                <a:cs typeface="Calibri"/>
                <a:sym typeface="Calibri"/>
              </a:rPr>
              <a:t>πει τον καθορισμό και την επίτευξη στόχων:</a:t>
            </a:r>
            <a:r>
              <a:rPr lang="en-US" sz="1600" dirty="0">
                <a:solidFill>
                  <a:schemeClr val="dk1"/>
                </a:solidFill>
                <a:latin typeface="Calibri"/>
                <a:ea typeface="Calibri"/>
                <a:cs typeface="Calibri"/>
                <a:sym typeface="Calibri"/>
              </a:rPr>
              <a:t> Ο καθορισμός οικονομικών στόχων είναι σημαντικός στον οικονομικό προγραμματισμό, διότι βοηθά τα άτομα να καθορίσουν τα βήματα που πρέπει να κάνουν για να επιτύχουν τους στόχους αυτούς </a:t>
            </a:r>
            <a:r>
              <a:rPr lang="en-US" sz="1600" b="1" dirty="0">
                <a:solidFill>
                  <a:schemeClr val="dk1"/>
                </a:solidFill>
                <a:latin typeface="Calibri"/>
                <a:ea typeface="Calibri"/>
                <a:cs typeface="Calibri"/>
                <a:sym typeface="Calibri"/>
              </a:rPr>
              <a:t>εντός συγκεκριμένου χρονικού πλαισίου. </a:t>
            </a:r>
            <a:endParaRPr sz="105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233" name="Google Shape;233;g23dfb39c1d0_0_78"/>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588149"/>
            <a:ext cx="9144000" cy="5142857"/>
          </a:xfrm>
          <a:prstGeom prst="rect">
            <a:avLst/>
          </a:prstGeom>
          <a:noFill/>
          <a:ln>
            <a:noFill/>
          </a:ln>
        </p:spPr>
      </p:pic>
      <p:sp>
        <p:nvSpPr>
          <p:cNvPr id="96" name="Google Shape;96;p2"/>
          <p:cNvSpPr txBox="1"/>
          <p:nvPr/>
        </p:nvSpPr>
        <p:spPr>
          <a:xfrm>
            <a:off x="674946" y="2376350"/>
            <a:ext cx="41496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dk1"/>
                </a:solidFill>
                <a:latin typeface="Calibri"/>
                <a:ea typeface="Calibri"/>
                <a:cs typeface="Calibri"/>
                <a:sym typeface="Calibri"/>
              </a:rPr>
              <a:t>ENOTHTA </a:t>
            </a:r>
            <a:r>
              <a:rPr lang="en-US" sz="3000" b="1" i="0" u="none" strike="noStrike" cap="none" dirty="0">
                <a:solidFill>
                  <a:schemeClr val="dk1"/>
                </a:solidFill>
                <a:latin typeface="Calibri"/>
                <a:ea typeface="Calibri"/>
                <a:cs typeface="Calibri"/>
                <a:sym typeface="Calibri"/>
              </a:rPr>
              <a:t>2. </a:t>
            </a:r>
            <a:r>
              <a:rPr lang="el-GR" sz="3000" b="1" i="0" u="none" strike="noStrike" cap="none" dirty="0">
                <a:solidFill>
                  <a:schemeClr val="dk1"/>
                </a:solidFill>
                <a:latin typeface="Calibri"/>
                <a:ea typeface="Calibri"/>
                <a:cs typeface="Calibri"/>
                <a:sym typeface="Calibri"/>
              </a:rPr>
              <a:t>ΤΑ ΟΙΚΟΝΟΜΙΚΑ ΤΟΥ ΑΤΟΜΟΥ</a:t>
            </a:r>
            <a:endParaRPr sz="2400" b="0" i="0" u="none" strike="noStrike" cap="none" dirty="0">
              <a:solidFill>
                <a:schemeClr val="dk1"/>
              </a:solidFill>
              <a:latin typeface="Calibri"/>
              <a:ea typeface="Calibri"/>
              <a:cs typeface="Calibri"/>
              <a:sym typeface="Calibri"/>
            </a:endParaRPr>
          </a:p>
        </p:txBody>
      </p:sp>
      <p:pic>
        <p:nvPicPr>
          <p:cNvPr id="97" name="Google Shape;97;p2"/>
          <p:cNvPicPr preferRelativeResize="0"/>
          <p:nvPr/>
        </p:nvPicPr>
        <p:blipFill>
          <a:blip r:embed="rId4">
            <a:alphaModFix/>
          </a:blip>
          <a:stretch>
            <a:fillRect/>
          </a:stretch>
        </p:blipFill>
        <p:spPr>
          <a:xfrm>
            <a:off x="5064525" y="1947475"/>
            <a:ext cx="3358800" cy="30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3dfb39c1d0_0_175"/>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40" name="Google Shape;240;g23dfb39c1d0_0_175"/>
          <p:cNvSpPr/>
          <p:nvPr/>
        </p:nvSpPr>
        <p:spPr>
          <a:xfrm>
            <a:off x="196425" y="1060100"/>
            <a:ext cx="86169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700" b="1" dirty="0">
                <a:solidFill>
                  <a:schemeClr val="dk1"/>
                </a:solidFill>
                <a:latin typeface="Calibri"/>
                <a:ea typeface="Calibri"/>
                <a:cs typeface="Calibri"/>
                <a:sym typeface="Calibri"/>
              </a:rPr>
              <a:t>3. Ο </a:t>
            </a:r>
            <a:r>
              <a:rPr lang="en-US" sz="1700" b="1" dirty="0" err="1">
                <a:solidFill>
                  <a:schemeClr val="dk1"/>
                </a:solidFill>
                <a:latin typeface="Calibri"/>
                <a:ea typeface="Calibri"/>
                <a:cs typeface="Calibri"/>
                <a:sym typeface="Calibri"/>
              </a:rPr>
              <a:t>χρόνος</a:t>
            </a:r>
            <a:r>
              <a:rPr lang="en-US" sz="1700" b="1" dirty="0">
                <a:solidFill>
                  <a:schemeClr val="dk1"/>
                </a:solidFill>
                <a:latin typeface="Calibri"/>
                <a:ea typeface="Calibri"/>
                <a:cs typeface="Calibri"/>
                <a:sym typeface="Calibri"/>
              </a:rPr>
              <a:t> επ</a:t>
            </a:r>
            <a:r>
              <a:rPr lang="en-US" sz="1700" b="1" dirty="0" err="1">
                <a:solidFill>
                  <a:schemeClr val="dk1"/>
                </a:solidFill>
                <a:latin typeface="Calibri"/>
                <a:ea typeface="Calibri"/>
                <a:cs typeface="Calibri"/>
                <a:sym typeface="Calibri"/>
              </a:rPr>
              <a:t>ιτρέ</a:t>
            </a:r>
            <a:r>
              <a:rPr lang="en-US" sz="1700" b="1" dirty="0">
                <a:solidFill>
                  <a:schemeClr val="dk1"/>
                </a:solidFill>
                <a:latin typeface="Calibri"/>
                <a:ea typeface="Calibri"/>
                <a:cs typeface="Calibri"/>
                <a:sym typeface="Calibri"/>
              </a:rPr>
              <a:t>πει την οικονομική σταθερότητα:</a:t>
            </a:r>
            <a:r>
              <a:rPr lang="en-US" sz="1700" dirty="0">
                <a:solidFill>
                  <a:schemeClr val="dk1"/>
                </a:solidFill>
                <a:latin typeface="Calibri"/>
                <a:ea typeface="Calibri"/>
                <a:cs typeface="Calibri"/>
                <a:sym typeface="Calibri"/>
              </a:rPr>
              <a:t> Με τον προγραμματισμό για το μέλλον, τα άτομα μπορούν να διασφαλίσουν ότι θα είναι </a:t>
            </a:r>
            <a:r>
              <a:rPr lang="en-US" sz="1700" b="1" dirty="0">
                <a:solidFill>
                  <a:schemeClr val="dk1"/>
                </a:solidFill>
                <a:latin typeface="Calibri"/>
                <a:ea typeface="Calibri"/>
                <a:cs typeface="Calibri"/>
                <a:sym typeface="Calibri"/>
              </a:rPr>
              <a:t>οικονομικά σταθερά μακροπρόθεσμα</a:t>
            </a:r>
            <a:r>
              <a:rPr lang="en-US" sz="1700" dirty="0">
                <a:solidFill>
                  <a:schemeClr val="dk1"/>
                </a:solidFill>
                <a:latin typeface="Calibri"/>
                <a:ea typeface="Calibri"/>
                <a:cs typeface="Calibri"/>
                <a:sym typeface="Calibri"/>
              </a:rPr>
              <a:t>. Ο </a:t>
            </a:r>
            <a:r>
              <a:rPr lang="en-US" sz="1700" dirty="0" err="1">
                <a:solidFill>
                  <a:schemeClr val="dk1"/>
                </a:solidFill>
                <a:latin typeface="Calibri"/>
                <a:ea typeface="Calibri"/>
                <a:cs typeface="Calibri"/>
                <a:sym typeface="Calibri"/>
              </a:rPr>
              <a:t>χρόνος</a:t>
            </a:r>
            <a:r>
              <a:rPr lang="en-US" sz="1700" dirty="0">
                <a:solidFill>
                  <a:schemeClr val="dk1"/>
                </a:solidFill>
                <a:latin typeface="Calibri"/>
                <a:ea typeface="Calibri"/>
                <a:cs typeface="Calibri"/>
                <a:sym typeface="Calibri"/>
              </a:rPr>
              <a:t> μπ</a:t>
            </a:r>
            <a:r>
              <a:rPr lang="en-US" sz="1700" dirty="0" err="1">
                <a:solidFill>
                  <a:schemeClr val="dk1"/>
                </a:solidFill>
                <a:latin typeface="Calibri"/>
                <a:ea typeface="Calibri"/>
                <a:cs typeface="Calibri"/>
                <a:sym typeface="Calibri"/>
              </a:rPr>
              <a:t>ορεί</a:t>
            </a:r>
            <a:r>
              <a:rPr lang="en-US" sz="1700" dirty="0">
                <a:solidFill>
                  <a:schemeClr val="dk1"/>
                </a:solidFill>
                <a:latin typeface="Calibri"/>
                <a:ea typeface="Calibri"/>
                <a:cs typeface="Calibri"/>
                <a:sym typeface="Calibri"/>
              </a:rPr>
              <a:t> να β</a:t>
            </a:r>
            <a:r>
              <a:rPr lang="en-US" sz="1700" dirty="0" err="1">
                <a:solidFill>
                  <a:schemeClr val="dk1"/>
                </a:solidFill>
                <a:latin typeface="Calibri"/>
                <a:ea typeface="Calibri"/>
                <a:cs typeface="Calibri"/>
                <a:sym typeface="Calibri"/>
              </a:rPr>
              <a:t>οηθήσει</a:t>
            </a:r>
            <a:r>
              <a:rPr lang="en-US" sz="1700" dirty="0">
                <a:solidFill>
                  <a:schemeClr val="dk1"/>
                </a:solidFill>
                <a:latin typeface="Calibri"/>
                <a:ea typeface="Calibri"/>
                <a:cs typeface="Calibri"/>
                <a:sym typeface="Calibri"/>
              </a:rPr>
              <a:t> τα </a:t>
            </a:r>
            <a:r>
              <a:rPr lang="en-US" sz="1700" dirty="0" err="1">
                <a:solidFill>
                  <a:schemeClr val="dk1"/>
                </a:solidFill>
                <a:latin typeface="Calibri"/>
                <a:ea typeface="Calibri"/>
                <a:cs typeface="Calibri"/>
                <a:sym typeface="Calibri"/>
              </a:rPr>
              <a:t>άτομ</a:t>
            </a:r>
            <a:r>
              <a:rPr lang="en-US" sz="1700" dirty="0">
                <a:solidFill>
                  <a:schemeClr val="dk1"/>
                </a:solidFill>
                <a:latin typeface="Calibri"/>
                <a:ea typeface="Calibri"/>
                <a:cs typeface="Calibri"/>
                <a:sym typeface="Calibri"/>
              </a:rPr>
              <a:t>α να αποταμιεύουν και να επενδύουν, επιτρέποντάς τους να συσσωρεύουν πλούτο και να </a:t>
            </a:r>
            <a:r>
              <a:rPr lang="en-US" sz="1700" b="1" dirty="0">
                <a:solidFill>
                  <a:schemeClr val="dk1"/>
                </a:solidFill>
                <a:latin typeface="Calibri"/>
                <a:ea typeface="Calibri"/>
                <a:cs typeface="Calibri"/>
                <a:sym typeface="Calibri"/>
              </a:rPr>
              <a:t>οικοδομήσουν μια σταθερή οικονομική βάση</a:t>
            </a:r>
            <a:r>
              <a:rPr lang="en-US" sz="1700" dirty="0">
                <a:solidFill>
                  <a:schemeClr val="dk1"/>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b="1" dirty="0">
                <a:solidFill>
                  <a:schemeClr val="dk1"/>
                </a:solidFill>
                <a:latin typeface="Calibri"/>
                <a:ea typeface="Calibri"/>
                <a:cs typeface="Calibri"/>
                <a:sym typeface="Calibri"/>
              </a:rPr>
              <a:t>4. Ο </a:t>
            </a:r>
            <a:r>
              <a:rPr lang="en-US" sz="1700" b="1" dirty="0" err="1">
                <a:solidFill>
                  <a:schemeClr val="dk1"/>
                </a:solidFill>
                <a:latin typeface="Calibri"/>
                <a:ea typeface="Calibri"/>
                <a:cs typeface="Calibri"/>
                <a:sym typeface="Calibri"/>
              </a:rPr>
              <a:t>χρόνος</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συμ</a:t>
            </a:r>
            <a:r>
              <a:rPr lang="en-US" sz="1700" b="1" dirty="0">
                <a:solidFill>
                  <a:schemeClr val="dk1"/>
                </a:solidFill>
                <a:latin typeface="Calibri"/>
                <a:ea typeface="Calibri"/>
                <a:cs typeface="Calibri"/>
                <a:sym typeface="Calibri"/>
              </a:rPr>
              <a:t>βάλλει στη μείωση του άγχους</a:t>
            </a:r>
            <a:r>
              <a:rPr lang="el-GR" sz="1700" b="1" dirty="0">
                <a:solidFill>
                  <a:schemeClr val="dk1"/>
                </a:solidFill>
                <a:latin typeface="Calibri"/>
                <a:ea typeface="Calibri"/>
                <a:cs typeface="Calibri"/>
                <a:sym typeface="Calibri"/>
              </a:rPr>
              <a:t> για τα οικονομικά</a:t>
            </a:r>
            <a:r>
              <a:rPr lang="en-US" sz="1700" b="1" dirty="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Με τον εκ των προτέρων προγραμματισμό των οικονομικών, τα άτομα μπορούν να </a:t>
            </a:r>
            <a:r>
              <a:rPr lang="en-US" sz="1700" b="1" dirty="0">
                <a:solidFill>
                  <a:schemeClr val="dk1"/>
                </a:solidFill>
                <a:latin typeface="Calibri"/>
                <a:ea typeface="Calibri"/>
                <a:cs typeface="Calibri"/>
                <a:sym typeface="Calibri"/>
              </a:rPr>
              <a:t>μετριάσουν το οικονομικό άγχος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Έχοντ</a:t>
            </a:r>
            <a:r>
              <a:rPr lang="en-US" sz="1700" dirty="0">
                <a:solidFill>
                  <a:schemeClr val="dk1"/>
                </a:solidFill>
                <a:latin typeface="Calibri"/>
                <a:ea typeface="Calibri"/>
                <a:cs typeface="Calibri"/>
                <a:sym typeface="Calibri"/>
              </a:rPr>
              <a:t>ας μια </a:t>
            </a:r>
            <a:r>
              <a:rPr lang="en-US" sz="1700" b="1" dirty="0">
                <a:solidFill>
                  <a:schemeClr val="dk1"/>
                </a:solidFill>
                <a:latin typeface="Calibri"/>
                <a:ea typeface="Calibri"/>
                <a:cs typeface="Calibri"/>
                <a:sym typeface="Calibri"/>
              </a:rPr>
              <a:t>μακροπρόθεσμη προοπτική και προγραμματίζοντας αναλόγως, τα άτομα μπορούν να είναι καλύτερα προετοιμασμένα</a:t>
            </a:r>
            <a:r>
              <a:rPr lang="en-US" sz="1700" dirty="0">
                <a:solidFill>
                  <a:schemeClr val="dk1"/>
                </a:solidFill>
                <a:latin typeface="Calibri"/>
                <a:ea typeface="Calibri"/>
                <a:cs typeface="Calibri"/>
                <a:sym typeface="Calibri"/>
              </a:rPr>
              <a:t> για απροσδόκητα έξοδα και γεγονότα.</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l-GR" sz="1700" dirty="0">
                <a:solidFill>
                  <a:schemeClr val="dk1"/>
                </a:solidFill>
                <a:latin typeface="Calibri"/>
                <a:ea typeface="Calibri"/>
                <a:cs typeface="Calibri"/>
                <a:sym typeface="Calibri"/>
              </a:rPr>
              <a:t>Συνεπώς ο</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χρόνος</a:t>
            </a:r>
            <a:r>
              <a:rPr lang="en-US" sz="1700" dirty="0">
                <a:solidFill>
                  <a:schemeClr val="dk1"/>
                </a:solidFill>
                <a:latin typeface="Calibri"/>
                <a:ea typeface="Calibri"/>
                <a:cs typeface="Calibri"/>
                <a:sym typeface="Calibri"/>
              </a:rPr>
              <a:t> πα</a:t>
            </a:r>
            <a:r>
              <a:rPr lang="en-US" sz="1700" dirty="0" err="1">
                <a:solidFill>
                  <a:schemeClr val="dk1"/>
                </a:solidFill>
                <a:latin typeface="Calibri"/>
                <a:ea typeface="Calibri"/>
                <a:cs typeface="Calibri"/>
                <a:sym typeface="Calibri"/>
              </a:rPr>
              <a:t>ίζει</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σημ</a:t>
            </a:r>
            <a:r>
              <a:rPr lang="en-US" sz="1700" dirty="0">
                <a:solidFill>
                  <a:schemeClr val="dk1"/>
                </a:solidFill>
                <a:latin typeface="Calibri"/>
                <a:ea typeface="Calibri"/>
                <a:cs typeface="Calibri"/>
                <a:sym typeface="Calibri"/>
              </a:rPr>
              <a:t>αντικό ρόλο στον οικονομικό προγραμματισμό. </a:t>
            </a:r>
            <a:r>
              <a:rPr lang="en-US" sz="1700" i="1" dirty="0" err="1">
                <a:solidFill>
                  <a:schemeClr val="dk1"/>
                </a:solidFill>
                <a:latin typeface="Calibri"/>
                <a:ea typeface="Calibri"/>
                <a:cs typeface="Calibri"/>
                <a:sym typeface="Calibri"/>
              </a:rPr>
              <a:t>Είν</a:t>
            </a:r>
            <a:r>
              <a:rPr lang="en-US" sz="1700" i="1" dirty="0">
                <a:solidFill>
                  <a:schemeClr val="dk1"/>
                </a:solidFill>
                <a:latin typeface="Calibri"/>
                <a:ea typeface="Calibri"/>
                <a:cs typeface="Calibri"/>
                <a:sym typeface="Calibri"/>
              </a:rPr>
              <a:t>αι κρίσιμος για τη συσσώρευση πλούτου, τον καθορισμό στόχων, την οικονομική σταθερότητα και τη μείωση του οικονομικού άγχους.</a:t>
            </a:r>
            <a:endParaRPr sz="17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241" name="Google Shape;241;g23dfb39c1d0_0_175"/>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23dfb39c1d0_0_8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48" name="Google Shape;248;g23dfb39c1d0_0_87"/>
          <p:cNvSpPr/>
          <p:nvPr/>
        </p:nvSpPr>
        <p:spPr>
          <a:xfrm>
            <a:off x="69100" y="815003"/>
            <a:ext cx="8880449"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1" dirty="0">
                <a:solidFill>
                  <a:srgbClr val="0070C0"/>
                </a:solidFill>
                <a:latin typeface="Calibri"/>
                <a:ea typeface="Calibri"/>
                <a:cs typeface="Calibri"/>
                <a:sym typeface="Calibri"/>
              </a:rPr>
              <a:t>ΚΟΙΝΩΝΙΚ</a:t>
            </a:r>
            <a:r>
              <a:rPr lang="el-GR" sz="1800" b="1" dirty="0">
                <a:solidFill>
                  <a:srgbClr val="0070C0"/>
                </a:solidFill>
                <a:latin typeface="Calibri"/>
                <a:ea typeface="Calibri"/>
                <a:cs typeface="Calibri"/>
                <a:sym typeface="Calibri"/>
              </a:rPr>
              <a:t>Α</a:t>
            </a:r>
            <a:r>
              <a:rPr lang="en-US" sz="1800" b="1" dirty="0">
                <a:solidFill>
                  <a:srgbClr val="0070C0"/>
                </a:solidFill>
                <a:latin typeface="Calibri"/>
                <a:ea typeface="Calibri"/>
                <a:cs typeface="Calibri"/>
                <a:sym typeface="Calibri"/>
              </a:rPr>
              <a:t> ΥΠΕ</a:t>
            </a:r>
            <a:r>
              <a:rPr lang="el-GR" sz="1800" b="1" dirty="0">
                <a:solidFill>
                  <a:srgbClr val="0070C0"/>
                </a:solidFill>
                <a:latin typeface="Calibri"/>
                <a:ea typeface="Calibri"/>
                <a:cs typeface="Calibri"/>
                <a:sym typeface="Calibri"/>
              </a:rPr>
              <a:t>Υ</a:t>
            </a:r>
            <a:r>
              <a:rPr lang="en-US" sz="1800" b="1" dirty="0">
                <a:solidFill>
                  <a:srgbClr val="0070C0"/>
                </a:solidFill>
                <a:latin typeface="Calibri"/>
                <a:ea typeface="Calibri"/>
                <a:cs typeface="Calibri"/>
                <a:sym typeface="Calibri"/>
              </a:rPr>
              <a:t>ΘΥΝΑ ΠΡΟΣΩΠΙΚ</a:t>
            </a:r>
            <a:r>
              <a:rPr lang="el-GR" sz="1800" b="1" dirty="0">
                <a:solidFill>
                  <a:srgbClr val="0070C0"/>
                </a:solidFill>
                <a:latin typeface="Calibri"/>
                <a:ea typeface="Calibri"/>
                <a:cs typeface="Calibri"/>
                <a:sym typeface="Calibri"/>
              </a:rPr>
              <a:t>Α</a:t>
            </a:r>
            <a:r>
              <a:rPr lang="en-US" sz="1800" b="1" dirty="0">
                <a:solidFill>
                  <a:srgbClr val="0070C0"/>
                </a:solidFill>
                <a:latin typeface="Calibri"/>
                <a:ea typeface="Calibri"/>
                <a:cs typeface="Calibri"/>
                <a:sym typeface="Calibri"/>
              </a:rPr>
              <a:t> ΟΙΚΟΝΟΜΙΚ</a:t>
            </a:r>
            <a:r>
              <a:rPr lang="el-GR" sz="1800" b="1" dirty="0">
                <a:solidFill>
                  <a:srgbClr val="0070C0"/>
                </a:solidFill>
                <a:latin typeface="Calibri"/>
                <a:ea typeface="Calibri"/>
                <a:cs typeface="Calibri"/>
                <a:sym typeface="Calibri"/>
              </a:rPr>
              <a:t>Α</a:t>
            </a:r>
            <a:r>
              <a:rPr lang="en-US" sz="1800" b="1" dirty="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Η </a:t>
            </a:r>
            <a:r>
              <a:rPr lang="en-US" sz="1700" dirty="0" err="1">
                <a:solidFill>
                  <a:schemeClr val="dk1"/>
                </a:solidFill>
                <a:latin typeface="Calibri"/>
                <a:ea typeface="Calibri"/>
                <a:cs typeface="Calibri"/>
                <a:sym typeface="Calibri"/>
              </a:rPr>
              <a:t>κοινωνικά</a:t>
            </a:r>
            <a:r>
              <a:rPr lang="en-US" sz="1700" dirty="0">
                <a:solidFill>
                  <a:schemeClr val="dk1"/>
                </a:solidFill>
                <a:latin typeface="Calibri"/>
                <a:ea typeface="Calibri"/>
                <a:cs typeface="Calibri"/>
                <a:sym typeface="Calibri"/>
              </a:rPr>
              <a:t> υπ</a:t>
            </a:r>
            <a:r>
              <a:rPr lang="en-US" sz="1700" dirty="0" err="1">
                <a:solidFill>
                  <a:schemeClr val="dk1"/>
                </a:solidFill>
                <a:latin typeface="Calibri"/>
                <a:ea typeface="Calibri"/>
                <a:cs typeface="Calibri"/>
                <a:sym typeface="Calibri"/>
              </a:rPr>
              <a:t>εύθυνη</a:t>
            </a:r>
            <a:r>
              <a:rPr lang="el-GR"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οικονομική</a:t>
            </a:r>
            <a:r>
              <a:rPr lang="el-GR" sz="1700" dirty="0">
                <a:solidFill>
                  <a:schemeClr val="dk1"/>
                </a:solidFill>
                <a:latin typeface="Calibri"/>
                <a:ea typeface="Calibri"/>
                <a:cs typeface="Calibri"/>
                <a:sym typeface="Calibri"/>
              </a:rPr>
              <a:t> συμπεριφορά</a:t>
            </a:r>
            <a:r>
              <a:rPr lang="en-US" sz="1700" dirty="0">
                <a:solidFill>
                  <a:schemeClr val="dk1"/>
                </a:solidFill>
                <a:latin typeface="Calibri"/>
                <a:ea typeface="Calibri"/>
                <a:cs typeface="Calibri"/>
                <a:sym typeface="Calibri"/>
              </a:rPr>
              <a:t> είναι η πρακτική της διαχείρισης των χρημάτων με τρόπο που ευθυγραμμίζεται με τις προσωπικές αξίες και συμβάλλει σε θετικά κοινωνικά, περιβαλλοντικά και ηθικά αποτελέσματα. </a:t>
            </a:r>
            <a:r>
              <a:rPr lang="en-US" sz="1700" dirty="0" err="1">
                <a:solidFill>
                  <a:schemeClr val="dk1"/>
                </a:solidFill>
                <a:latin typeface="Calibri"/>
                <a:ea typeface="Calibri"/>
                <a:cs typeface="Calibri"/>
                <a:sym typeface="Calibri"/>
              </a:rPr>
              <a:t>Περιλ</a:t>
            </a:r>
            <a:r>
              <a:rPr lang="en-US" sz="1700" dirty="0">
                <a:solidFill>
                  <a:schemeClr val="dk1"/>
                </a:solidFill>
                <a:latin typeface="Calibri"/>
                <a:ea typeface="Calibri"/>
                <a:cs typeface="Calibri"/>
                <a:sym typeface="Calibri"/>
              </a:rPr>
              <a:t>αμβάνει τη λήψη συνειδητών αποφάσεων σχετικά με το πού να αποταμιεύετε, να επενδύετε και να ξοδεύετε τα χρήματά σας, προκειμένου να υποστηρίζετε εταιρείες και πρωτοβουλίες που ωφελούν την κοινωνία ως σύνολο.</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err="1">
                <a:solidFill>
                  <a:schemeClr val="dk1"/>
                </a:solidFill>
                <a:latin typeface="Calibri"/>
                <a:ea typeface="Calibri"/>
                <a:cs typeface="Calibri"/>
                <a:sym typeface="Calibri"/>
              </a:rPr>
              <a:t>Μερικοί</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τρό</a:t>
            </a:r>
            <a:r>
              <a:rPr lang="en-US" sz="1700" dirty="0">
                <a:solidFill>
                  <a:schemeClr val="dk1"/>
                </a:solidFill>
                <a:latin typeface="Calibri"/>
                <a:ea typeface="Calibri"/>
                <a:cs typeface="Calibri"/>
                <a:sym typeface="Calibri"/>
              </a:rPr>
              <a:t>ποι για να ασκήσετε κοινωνικά υπεύθυνη προσωπική οικονομία είναι:</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a:solidFill>
                  <a:schemeClr val="dk1"/>
                </a:solidFill>
                <a:latin typeface="Calibri"/>
                <a:ea typeface="Calibri"/>
                <a:cs typeface="Calibri"/>
                <a:sym typeface="Calibri"/>
              </a:rPr>
              <a:t>Επ</a:t>
            </a:r>
            <a:r>
              <a:rPr lang="en-US" sz="1700" b="1" dirty="0" err="1">
                <a:solidFill>
                  <a:schemeClr val="dk1"/>
                </a:solidFill>
                <a:latin typeface="Calibri"/>
                <a:ea typeface="Calibri"/>
                <a:cs typeface="Calibri"/>
                <a:sym typeface="Calibri"/>
              </a:rPr>
              <a:t>ιλέξτε</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ηθικές</a:t>
            </a:r>
            <a:r>
              <a:rPr lang="en-US" sz="1700" b="1" dirty="0">
                <a:solidFill>
                  <a:schemeClr val="dk1"/>
                </a:solidFill>
                <a:latin typeface="Calibri"/>
                <a:ea typeface="Calibri"/>
                <a:cs typeface="Calibri"/>
                <a:sym typeface="Calibri"/>
              </a:rPr>
              <a:t> επ</a:t>
            </a:r>
            <a:r>
              <a:rPr lang="en-US" sz="1700" b="1" dirty="0" err="1">
                <a:solidFill>
                  <a:schemeClr val="dk1"/>
                </a:solidFill>
                <a:latin typeface="Calibri"/>
                <a:ea typeface="Calibri"/>
                <a:cs typeface="Calibri"/>
                <a:sym typeface="Calibri"/>
              </a:rPr>
              <a:t>ενδύσεις</a:t>
            </a:r>
            <a:r>
              <a:rPr lang="en-US" sz="1700" b="1" dirty="0">
                <a:solidFill>
                  <a:schemeClr val="dk1"/>
                </a:solidFill>
                <a:latin typeface="Calibri"/>
                <a:ea typeface="Calibri"/>
                <a:cs typeface="Calibri"/>
                <a:sym typeface="Calibri"/>
              </a:rPr>
              <a:t> </a:t>
            </a:r>
            <a:r>
              <a:rPr lang="en-US" sz="1700" dirty="0">
                <a:solidFill>
                  <a:schemeClr val="dk1"/>
                </a:solidFill>
                <a:latin typeface="Calibri"/>
                <a:ea typeface="Calibri"/>
                <a:cs typeface="Calibri"/>
                <a:sym typeface="Calibri"/>
              </a:rPr>
              <a:t>(επ</a:t>
            </a:r>
            <a:r>
              <a:rPr lang="en-US" sz="1700" dirty="0" err="1">
                <a:solidFill>
                  <a:schemeClr val="dk1"/>
                </a:solidFill>
                <a:latin typeface="Calibri"/>
                <a:ea typeface="Calibri"/>
                <a:cs typeface="Calibri"/>
                <a:sym typeface="Calibri"/>
              </a:rPr>
              <a:t>ενδύστε</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σε</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ετ</a:t>
            </a:r>
            <a:r>
              <a:rPr lang="en-US" sz="1700" dirty="0">
                <a:solidFill>
                  <a:schemeClr val="dk1"/>
                </a:solidFill>
                <a:latin typeface="Calibri"/>
                <a:ea typeface="Calibri"/>
                <a:cs typeface="Calibri"/>
                <a:sym typeface="Calibri"/>
              </a:rPr>
              <a:t>αιρείες που δίνουν προτεραιότητα στην κοινωνική και περιβαλλοντική υπευθυνότητα),</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Στήριξη</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το</a:t>
            </a:r>
            <a:r>
              <a:rPr lang="en-US" sz="1700" b="1" dirty="0">
                <a:solidFill>
                  <a:schemeClr val="dk1"/>
                </a:solidFill>
                <a:latin typeface="Calibri"/>
                <a:ea typeface="Calibri"/>
                <a:cs typeface="Calibri"/>
                <a:sym typeface="Calibri"/>
              </a:rPr>
              <a:t>πικών επιχειρήσεων </a:t>
            </a:r>
            <a:r>
              <a:rPr lang="en-US" sz="1700" dirty="0">
                <a:solidFill>
                  <a:schemeClr val="dk1"/>
                </a:solidFill>
                <a:latin typeface="Calibri"/>
                <a:ea typeface="Calibri"/>
                <a:cs typeface="Calibri"/>
                <a:sym typeface="Calibri"/>
              </a:rPr>
              <a:t>(στήριξη ανθεκτικών τοπικών οικονομιών), </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Χρησιμο</a:t>
            </a:r>
            <a:r>
              <a:rPr lang="en-US" sz="1700" b="1" dirty="0">
                <a:solidFill>
                  <a:schemeClr val="dk1"/>
                </a:solidFill>
                <a:latin typeface="Calibri"/>
                <a:ea typeface="Calibri"/>
                <a:cs typeface="Calibri"/>
                <a:sym typeface="Calibri"/>
              </a:rPr>
              <a:t>ποιήστε την πίστωση με υπευθυνότητα </a:t>
            </a:r>
            <a:r>
              <a:rPr lang="en-US" sz="1700" dirty="0">
                <a:solidFill>
                  <a:schemeClr val="dk1"/>
                </a:solidFill>
                <a:latin typeface="Calibri"/>
                <a:ea typeface="Calibri"/>
                <a:cs typeface="Calibri"/>
                <a:sym typeface="Calibri"/>
              </a:rPr>
              <a:t>(αποφύγετε τις πιστωτικές κάρτες υψηλού επιτοκίου) και, τέλος, αλλά όχι λιγότερο σημαντικό, </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Εξετάστε</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τις</a:t>
            </a:r>
            <a:r>
              <a:rPr lang="en-US" sz="1700" b="1" dirty="0">
                <a:solidFill>
                  <a:schemeClr val="dk1"/>
                </a:solidFill>
                <a:latin typeface="Calibri"/>
                <a:ea typeface="Calibri"/>
                <a:cs typeface="Calibri"/>
                <a:sym typeface="Calibri"/>
              </a:rPr>
              <a:t> επ</a:t>
            </a:r>
            <a:r>
              <a:rPr lang="en-US" sz="1700" b="1" dirty="0" err="1">
                <a:solidFill>
                  <a:schemeClr val="dk1"/>
                </a:solidFill>
                <a:latin typeface="Calibri"/>
                <a:ea typeface="Calibri"/>
                <a:cs typeface="Calibri"/>
                <a:sym typeface="Calibri"/>
              </a:rPr>
              <a:t>ιλογές</a:t>
            </a:r>
            <a:r>
              <a:rPr lang="en-US" sz="1700" b="1" dirty="0">
                <a:solidFill>
                  <a:schemeClr val="dk1"/>
                </a:solidFill>
                <a:latin typeface="Calibri"/>
                <a:ea typeface="Calibri"/>
                <a:cs typeface="Calibri"/>
                <a:sym typeface="Calibri"/>
              </a:rPr>
              <a:t> β</a:t>
            </a:r>
            <a:r>
              <a:rPr lang="en-US" sz="1700" b="1" dirty="0" err="1">
                <a:solidFill>
                  <a:schemeClr val="dk1"/>
                </a:solidFill>
                <a:latin typeface="Calibri"/>
                <a:ea typeface="Calibri"/>
                <a:cs typeface="Calibri"/>
                <a:sym typeface="Calibri"/>
              </a:rPr>
              <a:t>ιώσιμου</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τρό</a:t>
            </a:r>
            <a:r>
              <a:rPr lang="en-US" sz="1700" b="1" dirty="0">
                <a:solidFill>
                  <a:schemeClr val="dk1"/>
                </a:solidFill>
                <a:latin typeface="Calibri"/>
                <a:ea typeface="Calibri"/>
                <a:cs typeface="Calibri"/>
                <a:sym typeface="Calibri"/>
              </a:rPr>
              <a:t>που ζωής </a:t>
            </a:r>
            <a:r>
              <a:rPr lang="en-US" sz="1700" dirty="0">
                <a:solidFill>
                  <a:schemeClr val="dk1"/>
                </a:solidFill>
                <a:latin typeface="Calibri"/>
                <a:ea typeface="Calibri"/>
                <a:cs typeface="Calibri"/>
                <a:sym typeface="Calibri"/>
              </a:rPr>
              <a:t>(μείωση των αποβλήτων και προώθηση της ανακύκλωσης),</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249" name="Google Shape;249;g23dfb39c1d0_0_87"/>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2"/>
          <p:cNvPicPr preferRelativeResize="0"/>
          <p:nvPr/>
        </p:nvPicPr>
        <p:blipFill rotWithShape="1">
          <a:blip r:embed="rId3">
            <a:alphaModFix/>
          </a:blip>
          <a:srcRect/>
          <a:stretch/>
        </p:blipFill>
        <p:spPr>
          <a:xfrm>
            <a:off x="-87464" y="0"/>
            <a:ext cx="9144000" cy="5142857"/>
          </a:xfrm>
          <a:prstGeom prst="rect">
            <a:avLst/>
          </a:prstGeom>
          <a:noFill/>
          <a:ln>
            <a:noFill/>
          </a:ln>
        </p:spPr>
      </p:pic>
      <p:sp>
        <p:nvSpPr>
          <p:cNvPr id="256" name="Google Shape;256;p12"/>
          <p:cNvSpPr txBox="1"/>
          <p:nvPr/>
        </p:nvSpPr>
        <p:spPr>
          <a:xfrm>
            <a:off x="286871" y="1123818"/>
            <a:ext cx="8516470" cy="34470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000" b="1" dirty="0">
                <a:solidFill>
                  <a:srgbClr val="0070C0"/>
                </a:solidFill>
                <a:latin typeface="Calibri"/>
                <a:ea typeface="Calibri"/>
                <a:cs typeface="Calibri"/>
                <a:sym typeface="Calibri"/>
              </a:rPr>
              <a:t>Κεφάλαιο</a:t>
            </a:r>
            <a:r>
              <a:rPr lang="en-US" sz="2000" b="1" dirty="0">
                <a:solidFill>
                  <a:srgbClr val="0070C0"/>
                </a:solidFill>
                <a:latin typeface="Calibri"/>
                <a:ea typeface="Calibri"/>
                <a:cs typeface="Calibri"/>
                <a:sym typeface="Calibri"/>
              </a:rPr>
              <a:t> 2. </a:t>
            </a:r>
            <a:r>
              <a:rPr lang="en-US" sz="2000" b="1" dirty="0" err="1">
                <a:solidFill>
                  <a:srgbClr val="0070C0"/>
                </a:solidFill>
                <a:latin typeface="Calibri"/>
                <a:ea typeface="Calibri"/>
                <a:cs typeface="Calibri"/>
                <a:sym typeface="Calibri"/>
              </a:rPr>
              <a:t>Μελέτη</a:t>
            </a:r>
            <a:r>
              <a:rPr lang="en-US" sz="2000" b="1" dirty="0">
                <a:solidFill>
                  <a:srgbClr val="0070C0"/>
                </a:solidFill>
                <a:latin typeface="Calibri"/>
                <a:ea typeface="Calibri"/>
                <a:cs typeface="Calibri"/>
                <a:sym typeface="Calibri"/>
              </a:rPr>
              <a:t> π</a:t>
            </a:r>
            <a:r>
              <a:rPr lang="en-US" sz="2000" b="1" dirty="0" err="1">
                <a:solidFill>
                  <a:srgbClr val="0070C0"/>
                </a:solidFill>
                <a:latin typeface="Calibri"/>
                <a:ea typeface="Calibri"/>
                <a:cs typeface="Calibri"/>
                <a:sym typeface="Calibri"/>
              </a:rPr>
              <a:t>ερί</a:t>
            </a:r>
            <a:r>
              <a:rPr lang="en-US" sz="2000" b="1" dirty="0">
                <a:solidFill>
                  <a:srgbClr val="0070C0"/>
                </a:solidFill>
                <a:latin typeface="Calibri"/>
                <a:ea typeface="Calibri"/>
                <a:cs typeface="Calibri"/>
                <a:sym typeface="Calibri"/>
              </a:rPr>
              <a:t>πτωσης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Είστε</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έν</a:t>
            </a:r>
            <a:r>
              <a:rPr lang="en-US" sz="1800" dirty="0">
                <a:solidFill>
                  <a:schemeClr val="dk1"/>
                </a:solidFill>
                <a:latin typeface="Calibri"/>
                <a:ea typeface="Calibri"/>
                <a:cs typeface="Calibri"/>
                <a:sym typeface="Calibri"/>
              </a:rPr>
              <a:t>ας 35χρονος γιατρός που εργάζεται σε ένα μικρό τοπικό νοσοκομείο. Ο καθα</a:t>
            </a:r>
            <a:r>
              <a:rPr lang="en-US" sz="1800" dirty="0" err="1">
                <a:solidFill>
                  <a:schemeClr val="dk1"/>
                </a:solidFill>
                <a:latin typeface="Calibri"/>
                <a:ea typeface="Calibri"/>
                <a:cs typeface="Calibri"/>
                <a:sym typeface="Calibri"/>
              </a:rPr>
              <a:t>ρός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μισθός</a:t>
            </a:r>
            <a:r>
              <a:rPr lang="en-US" sz="1800" dirty="0">
                <a:solidFill>
                  <a:schemeClr val="dk1"/>
                </a:solidFill>
                <a:latin typeface="Calibri"/>
                <a:ea typeface="Calibri"/>
                <a:cs typeface="Calibri"/>
                <a:sym typeface="Calibri"/>
              </a:rPr>
              <a:t> σας </a:t>
            </a:r>
            <a:r>
              <a:rPr lang="en-US" sz="1800" dirty="0" err="1">
                <a:solidFill>
                  <a:schemeClr val="dk1"/>
                </a:solidFill>
                <a:latin typeface="Calibri"/>
                <a:ea typeface="Calibri"/>
                <a:cs typeface="Calibri"/>
                <a:sym typeface="Calibri"/>
              </a:rPr>
              <a:t>είν</a:t>
            </a:r>
            <a:r>
              <a:rPr lang="en-US" sz="1800" dirty="0">
                <a:solidFill>
                  <a:schemeClr val="dk1"/>
                </a:solidFill>
                <a:latin typeface="Calibri"/>
                <a:ea typeface="Calibri"/>
                <a:cs typeface="Calibri"/>
                <a:sym typeface="Calibri"/>
              </a:rPr>
              <a:t>αι 3.300 ευρώ. </a:t>
            </a:r>
            <a:r>
              <a:rPr lang="en-US" sz="1800" dirty="0" err="1">
                <a:solidFill>
                  <a:schemeClr val="dk1"/>
                </a:solidFill>
                <a:latin typeface="Calibri"/>
                <a:ea typeface="Calibri"/>
                <a:cs typeface="Calibri"/>
                <a:sym typeface="Calibri"/>
              </a:rPr>
              <a:t>Εκτός</a:t>
            </a:r>
            <a:r>
              <a:rPr lang="en-US" sz="1800" dirty="0">
                <a:solidFill>
                  <a:schemeClr val="dk1"/>
                </a:solidFill>
                <a:latin typeface="Calibri"/>
                <a:ea typeface="Calibri"/>
                <a:cs typeface="Calibri"/>
                <a:sym typeface="Calibri"/>
              </a:rPr>
              <a:t> από </a:t>
            </a:r>
            <a:r>
              <a:rPr lang="en-US" sz="1800" dirty="0" err="1">
                <a:solidFill>
                  <a:schemeClr val="dk1"/>
                </a:solidFill>
                <a:latin typeface="Calibri"/>
                <a:ea typeface="Calibri"/>
                <a:cs typeface="Calibri"/>
                <a:sym typeface="Calibri"/>
              </a:rPr>
              <a:t>το</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δάνειο</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το</a:t>
            </a:r>
            <a:r>
              <a:rPr lang="en-US" sz="1800" dirty="0">
                <a:solidFill>
                  <a:schemeClr val="dk1"/>
                </a:solidFill>
                <a:latin typeface="Calibri"/>
                <a:ea typeface="Calibri"/>
                <a:cs typeface="Calibri"/>
                <a:sym typeface="Calibri"/>
              </a:rPr>
              <a:t> οπ</a:t>
            </a:r>
            <a:r>
              <a:rPr lang="en-US" sz="1800" dirty="0" err="1">
                <a:solidFill>
                  <a:schemeClr val="dk1"/>
                </a:solidFill>
                <a:latin typeface="Calibri"/>
                <a:ea typeface="Calibri"/>
                <a:cs typeface="Calibri"/>
                <a:sym typeface="Calibri"/>
              </a:rPr>
              <a:t>οίο</a:t>
            </a:r>
            <a:r>
              <a:rPr lang="el-GR" sz="1800" dirty="0">
                <a:solidFill>
                  <a:schemeClr val="dk1"/>
                </a:solidFill>
                <a:latin typeface="Calibri"/>
                <a:ea typeface="Calibri"/>
                <a:cs typeface="Calibri"/>
                <a:sym typeface="Calibri"/>
              </a:rPr>
              <a:t> είναι περίπου</a:t>
            </a:r>
            <a:r>
              <a:rPr lang="en-US" sz="1800" dirty="0">
                <a:solidFill>
                  <a:schemeClr val="dk1"/>
                </a:solidFill>
                <a:latin typeface="Calibri"/>
                <a:ea typeface="Calibri"/>
                <a:cs typeface="Calibri"/>
                <a:sym typeface="Calibri"/>
              </a:rPr>
              <a:t> 800,00 και τα έξοδα διαβίωσης (λογαριασμοί σπιτιού - 300,00, αυτοκίνητο - 400,00, φαγητό - 500,00, έξοδ</a:t>
            </a:r>
            <a:r>
              <a:rPr lang="el-GR" sz="1800" dirty="0">
                <a:solidFill>
                  <a:schemeClr val="dk1"/>
                </a:solidFill>
                <a:latin typeface="Calibri"/>
                <a:ea typeface="Calibri"/>
                <a:cs typeface="Calibri"/>
                <a:sym typeface="Calibri"/>
              </a:rPr>
              <a:t>α</a:t>
            </a:r>
            <a:r>
              <a:rPr lang="en-US" sz="1800" dirty="0">
                <a:solidFill>
                  <a:schemeClr val="dk1"/>
                </a:solidFill>
                <a:latin typeface="Calibri"/>
                <a:ea typeface="Calibri"/>
                <a:cs typeface="Calibri"/>
                <a:sym typeface="Calibri"/>
              </a:rPr>
              <a:t> - 300,00) που ανέρχονται σε 1.500 το μήνα, στηρίζετε οικονομικά τον μικρότερο αδελφό σας, ο οποίος μόλις άρχισε να σπουδάζει στην πρωτεύουσα. Τα </a:t>
            </a:r>
            <a:r>
              <a:rPr lang="en-US" sz="1800" dirty="0" err="1">
                <a:solidFill>
                  <a:schemeClr val="dk1"/>
                </a:solidFill>
                <a:latin typeface="Calibri"/>
                <a:ea typeface="Calibri"/>
                <a:cs typeface="Calibri"/>
                <a:sym typeface="Calibri"/>
              </a:rPr>
              <a:t>έξοδ</a:t>
            </a:r>
            <a:r>
              <a:rPr lang="en-US" sz="1800" dirty="0">
                <a:solidFill>
                  <a:schemeClr val="dk1"/>
                </a:solidFill>
                <a:latin typeface="Calibri"/>
                <a:ea typeface="Calibri"/>
                <a:cs typeface="Calibri"/>
                <a:sym typeface="Calibri"/>
              </a:rPr>
              <a:t>α αυτά ανέρχονται σε περίπου 600,00 το μήνα. Επ</a:t>
            </a:r>
            <a:r>
              <a:rPr lang="en-US" sz="1800" dirty="0" err="1">
                <a:solidFill>
                  <a:schemeClr val="dk1"/>
                </a:solidFill>
                <a:latin typeface="Calibri"/>
                <a:ea typeface="Calibri"/>
                <a:cs typeface="Calibri"/>
                <a:sym typeface="Calibri"/>
              </a:rPr>
              <a:t>ίσης</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στηρίζετ</a:t>
            </a:r>
            <a:r>
              <a:rPr lang="el-GR" sz="1800" dirty="0">
                <a:solidFill>
                  <a:schemeClr val="dk1"/>
                </a:solidFill>
                <a:latin typeface="Calibri"/>
                <a:ea typeface="Calibri"/>
                <a:cs typeface="Calibri"/>
                <a:sym typeface="Calibri"/>
              </a:rPr>
              <a:t>ε</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την</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οικογένειά</a:t>
            </a:r>
            <a:r>
              <a:rPr lang="en-US" sz="1800" dirty="0">
                <a:solidFill>
                  <a:schemeClr val="dk1"/>
                </a:solidFill>
                <a:latin typeface="Calibri"/>
                <a:ea typeface="Calibri"/>
                <a:cs typeface="Calibri"/>
                <a:sym typeface="Calibri"/>
              </a:rPr>
              <a:t> σας </a:t>
            </a:r>
            <a:r>
              <a:rPr lang="en-US" sz="1800" dirty="0" err="1">
                <a:solidFill>
                  <a:schemeClr val="dk1"/>
                </a:solidFill>
                <a:latin typeface="Calibri"/>
                <a:ea typeface="Calibri"/>
                <a:cs typeface="Calibri"/>
                <a:sym typeface="Calibri"/>
              </a:rPr>
              <a:t>με</a:t>
            </a:r>
            <a:r>
              <a:rPr lang="en-US" sz="1800" dirty="0">
                <a:solidFill>
                  <a:schemeClr val="dk1"/>
                </a:solidFill>
                <a:latin typeface="Calibri"/>
                <a:ea typeface="Calibri"/>
                <a:cs typeface="Calibri"/>
                <a:sym typeface="Calibri"/>
              </a:rPr>
              <a:t> π</a:t>
            </a:r>
            <a:r>
              <a:rPr lang="en-US" sz="1800" dirty="0" err="1">
                <a:solidFill>
                  <a:schemeClr val="dk1"/>
                </a:solidFill>
                <a:latin typeface="Calibri"/>
                <a:ea typeface="Calibri"/>
                <a:cs typeface="Calibri"/>
                <a:sym typeface="Calibri"/>
              </a:rPr>
              <a:t>ερί</a:t>
            </a:r>
            <a:r>
              <a:rPr lang="en-US" sz="1800" dirty="0">
                <a:solidFill>
                  <a:schemeClr val="dk1"/>
                </a:solidFill>
                <a:latin typeface="Calibri"/>
                <a:ea typeface="Calibri"/>
                <a:cs typeface="Calibri"/>
                <a:sym typeface="Calibri"/>
              </a:rPr>
              <a:t>που 400,00 το μήνα. Θα </a:t>
            </a:r>
            <a:r>
              <a:rPr lang="en-US" sz="1800" dirty="0" err="1">
                <a:solidFill>
                  <a:schemeClr val="dk1"/>
                </a:solidFill>
                <a:latin typeface="Calibri"/>
                <a:ea typeface="Calibri"/>
                <a:cs typeface="Calibri"/>
                <a:sym typeface="Calibri"/>
              </a:rPr>
              <a:t>θέλ</a:t>
            </a:r>
            <a:r>
              <a:rPr lang="en-US" sz="1800" dirty="0">
                <a:solidFill>
                  <a:schemeClr val="dk1"/>
                </a:solidFill>
                <a:latin typeface="Calibri"/>
                <a:ea typeface="Calibri"/>
                <a:cs typeface="Calibri"/>
                <a:sym typeface="Calibri"/>
              </a:rPr>
              <a:t>ατε να ταξιδέψετε φέτος στην Ιαπωνία με τους φίλους σας, αλλά αυτό το ταξίδι θα σας κοστίσει περίπου 5.000 και δεν έχετε αποταμιεύσεις. Πα</a:t>
            </a:r>
            <a:r>
              <a:rPr lang="en-US" sz="1800" dirty="0" err="1">
                <a:solidFill>
                  <a:schemeClr val="dk1"/>
                </a:solidFill>
                <a:latin typeface="Calibri"/>
                <a:ea typeface="Calibri"/>
                <a:cs typeface="Calibri"/>
                <a:sym typeface="Calibri"/>
              </a:rPr>
              <a:t>ράλληλ</a:t>
            </a:r>
            <a:r>
              <a:rPr lang="en-US" sz="1800" dirty="0">
                <a:solidFill>
                  <a:schemeClr val="dk1"/>
                </a:solidFill>
                <a:latin typeface="Calibri"/>
                <a:ea typeface="Calibri"/>
                <a:cs typeface="Calibri"/>
                <a:sym typeface="Calibri"/>
              </a:rPr>
              <a:t>α, η κυβέρνηση έχει ανακοινώσει σημαντική αύξηση του κόστους διαβίωσης λόγω της ενεργειακής κρίσης".</a:t>
            </a:r>
            <a:endParaRPr sz="1800" b="1" dirty="0">
              <a:solidFill>
                <a:srgbClr val="0070C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3"/>
          <p:cNvPicPr preferRelativeResize="0"/>
          <p:nvPr/>
        </p:nvPicPr>
        <p:blipFill rotWithShape="1">
          <a:blip r:embed="rId3">
            <a:alphaModFix/>
          </a:blip>
          <a:srcRect/>
          <a:stretch/>
        </p:blipFill>
        <p:spPr>
          <a:xfrm>
            <a:off x="0" y="0"/>
            <a:ext cx="9144000" cy="5142857"/>
          </a:xfrm>
          <a:prstGeom prst="rect">
            <a:avLst/>
          </a:prstGeom>
          <a:noFill/>
          <a:ln>
            <a:noFill/>
          </a:ln>
        </p:spPr>
      </p:pic>
      <p:sp>
        <p:nvSpPr>
          <p:cNvPr id="263" name="Google Shape;263;p13"/>
          <p:cNvSpPr txBox="1"/>
          <p:nvPr/>
        </p:nvSpPr>
        <p:spPr>
          <a:xfrm>
            <a:off x="488949" y="1260836"/>
            <a:ext cx="8188885" cy="320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rgbClr val="0070C0"/>
                </a:solidFill>
                <a:latin typeface="Calibri"/>
                <a:ea typeface="Calibri"/>
                <a:cs typeface="Calibri"/>
                <a:sym typeface="Calibri"/>
              </a:rPr>
              <a:t>Ερωτήσεις</a:t>
            </a:r>
            <a:r>
              <a:rPr lang="en-US" sz="2000" b="1" dirty="0">
                <a:solidFill>
                  <a:srgbClr val="0070C0"/>
                </a:solidFill>
                <a:latin typeface="Calibri"/>
                <a:ea typeface="Calibri"/>
                <a:cs typeface="Calibri"/>
                <a:sym typeface="Calibri"/>
              </a:rPr>
              <a:t> </a:t>
            </a:r>
            <a:r>
              <a:rPr lang="el-GR" sz="2000" b="1" dirty="0">
                <a:solidFill>
                  <a:srgbClr val="0070C0"/>
                </a:solidFill>
                <a:latin typeface="Calibri"/>
                <a:ea typeface="Calibri"/>
                <a:cs typeface="Calibri"/>
                <a:sym typeface="Calibri"/>
              </a:rPr>
              <a:t>προς συζήτηση</a:t>
            </a:r>
            <a:r>
              <a:rPr lang="en-US" sz="2000" b="1" dirty="0">
                <a:solidFill>
                  <a:srgbClr val="0070C0"/>
                </a:solidFill>
                <a:latin typeface="Calibri"/>
                <a:ea typeface="Calibri"/>
                <a:cs typeface="Calibri"/>
                <a:sym typeface="Calibri"/>
              </a:rPr>
              <a:t>:  </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dirty="0" err="1">
                <a:solidFill>
                  <a:schemeClr val="dk1"/>
                </a:solidFill>
                <a:latin typeface="Calibri"/>
                <a:ea typeface="Calibri"/>
                <a:cs typeface="Calibri"/>
                <a:sym typeface="Calibri"/>
              </a:rPr>
              <a:t>Πώς</a:t>
            </a:r>
            <a:r>
              <a:rPr lang="en-US" sz="1800" dirty="0">
                <a:solidFill>
                  <a:schemeClr val="dk1"/>
                </a:solidFill>
                <a:latin typeface="Calibri"/>
                <a:ea typeface="Calibri"/>
                <a:cs typeface="Calibri"/>
                <a:sym typeface="Calibri"/>
              </a:rPr>
              <a:t> α</a:t>
            </a:r>
            <a:r>
              <a:rPr lang="en-US" sz="1800" dirty="0" err="1">
                <a:solidFill>
                  <a:schemeClr val="dk1"/>
                </a:solidFill>
                <a:latin typeface="Calibri"/>
                <a:ea typeface="Calibri"/>
                <a:cs typeface="Calibri"/>
                <a:sym typeface="Calibri"/>
              </a:rPr>
              <a:t>ισθάνεστε</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γι</a:t>
            </a:r>
            <a:r>
              <a:rPr lang="en-US" sz="1800" dirty="0">
                <a:solidFill>
                  <a:schemeClr val="dk1"/>
                </a:solidFill>
                <a:latin typeface="Calibri"/>
                <a:ea typeface="Calibri"/>
                <a:cs typeface="Calibri"/>
                <a:sym typeface="Calibri"/>
              </a:rPr>
              <a:t>α τη μελέτη περίπτωσης και το προσωπικό σας σχέδιο; </a:t>
            </a: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dirty="0" err="1">
                <a:solidFill>
                  <a:schemeClr val="dk1"/>
                </a:solidFill>
                <a:latin typeface="Calibri"/>
                <a:ea typeface="Calibri"/>
                <a:cs typeface="Calibri"/>
                <a:sym typeface="Calibri"/>
              </a:rPr>
              <a:t>Πώς</a:t>
            </a:r>
            <a:r>
              <a:rPr lang="en-US" sz="1800" dirty="0">
                <a:solidFill>
                  <a:schemeClr val="dk1"/>
                </a:solidFill>
                <a:latin typeface="Calibri"/>
                <a:ea typeface="Calibri"/>
                <a:cs typeface="Calibri"/>
                <a:sym typeface="Calibri"/>
              </a:rPr>
              <a:t> μπ</a:t>
            </a:r>
            <a:r>
              <a:rPr lang="en-US" sz="1800" dirty="0" err="1">
                <a:solidFill>
                  <a:schemeClr val="dk1"/>
                </a:solidFill>
                <a:latin typeface="Calibri"/>
                <a:ea typeface="Calibri"/>
                <a:cs typeface="Calibri"/>
                <a:sym typeface="Calibri"/>
              </a:rPr>
              <a:t>ορείτε</a:t>
            </a:r>
            <a:r>
              <a:rPr lang="en-US" sz="1800" dirty="0">
                <a:solidFill>
                  <a:schemeClr val="dk1"/>
                </a:solidFill>
                <a:latin typeface="Calibri"/>
                <a:ea typeface="Calibri"/>
                <a:cs typeface="Calibri"/>
                <a:sym typeface="Calibri"/>
              </a:rPr>
              <a:t> να </a:t>
            </a:r>
            <a:r>
              <a:rPr lang="en-US" sz="1800" dirty="0" err="1">
                <a:solidFill>
                  <a:schemeClr val="dk1"/>
                </a:solidFill>
                <a:latin typeface="Calibri"/>
                <a:ea typeface="Calibri"/>
                <a:cs typeface="Calibri"/>
                <a:sym typeface="Calibri"/>
              </a:rPr>
              <a:t>χρησιμο</a:t>
            </a:r>
            <a:r>
              <a:rPr lang="en-US" sz="1800" dirty="0">
                <a:solidFill>
                  <a:schemeClr val="dk1"/>
                </a:solidFill>
                <a:latin typeface="Calibri"/>
                <a:ea typeface="Calibri"/>
                <a:cs typeface="Calibri"/>
                <a:sym typeface="Calibri"/>
              </a:rPr>
              <a:t>ποιήσετε αυτή τη</a:t>
            </a:r>
            <a:r>
              <a:rPr lang="el-GR" sz="1800" dirty="0">
                <a:solidFill>
                  <a:schemeClr val="dk1"/>
                </a:solidFill>
                <a:latin typeface="Calibri"/>
                <a:ea typeface="Calibri"/>
                <a:cs typeface="Calibri"/>
                <a:sym typeface="Calibri"/>
              </a:rPr>
              <a:t>ν </a:t>
            </a:r>
            <a:r>
              <a:rPr lang="en-US" sz="1800" dirty="0" err="1">
                <a:solidFill>
                  <a:schemeClr val="dk1"/>
                </a:solidFill>
                <a:latin typeface="Calibri"/>
                <a:ea typeface="Calibri"/>
                <a:cs typeface="Calibri"/>
                <a:sym typeface="Calibri"/>
              </a:rPr>
              <a:t>άσκηση</a:t>
            </a:r>
            <a:r>
              <a:rPr lang="en-US" sz="1800" dirty="0">
                <a:solidFill>
                  <a:schemeClr val="dk1"/>
                </a:solidFill>
                <a:latin typeface="Calibri"/>
                <a:ea typeface="Calibri"/>
                <a:cs typeface="Calibri"/>
                <a:sym typeface="Calibri"/>
              </a:rPr>
              <a:t> σε ένα πραγματικό περιβάλλον;</a:t>
            </a:r>
            <a:endParaRPr dirty="0"/>
          </a:p>
          <a:p>
            <a:pPr marL="0" marR="0" lvl="0" indent="0" algn="l" rtl="0">
              <a:spcBef>
                <a:spcPts val="0"/>
              </a:spcBef>
              <a:spcAft>
                <a:spcPts val="0"/>
              </a:spcAft>
              <a:buNone/>
            </a:pPr>
            <a:endParaRPr sz="18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Περισσότερ</a:t>
            </a:r>
            <a:r>
              <a:rPr lang="en-US" sz="1800" dirty="0">
                <a:solidFill>
                  <a:schemeClr val="dk1"/>
                </a:solidFill>
                <a:latin typeface="Calibri"/>
                <a:ea typeface="Calibri"/>
                <a:cs typeface="Calibri"/>
                <a:sym typeface="Calibri"/>
              </a:rPr>
              <a:t>α για τα οικονομικά της οικογένειας:  </a:t>
            </a:r>
            <a:endParaRPr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https://www.investopedia.com/family-finances-4689715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Δημιουργί</a:t>
            </a:r>
            <a:r>
              <a:rPr lang="en-US" sz="1800" dirty="0">
                <a:solidFill>
                  <a:schemeClr val="dk1"/>
                </a:solidFill>
                <a:latin typeface="Calibri"/>
                <a:ea typeface="Calibri"/>
                <a:cs typeface="Calibri"/>
                <a:sym typeface="Calibri"/>
              </a:rPr>
              <a:t>α καλών οικογενειακών συνηθειών:  </a:t>
            </a:r>
            <a:endParaRPr dirty="0"/>
          </a:p>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https://www.apa.org/topics/money/family</a:t>
            </a:r>
            <a:endParaRPr sz="1800" b="1" dirty="0">
              <a:solidFill>
                <a:srgbClr val="0070C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23dfb39c1d0_0_96"/>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70" name="Google Shape;270;g23dfb39c1d0_0_96"/>
          <p:cNvSpPr/>
          <p:nvPr/>
        </p:nvSpPr>
        <p:spPr>
          <a:xfrm>
            <a:off x="577425" y="1212500"/>
            <a:ext cx="80760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l-GR" sz="3000" b="1" dirty="0">
                <a:solidFill>
                  <a:schemeClr val="dk1"/>
                </a:solidFill>
                <a:latin typeface="Calibri"/>
                <a:ea typeface="Calibri"/>
                <a:cs typeface="Calibri"/>
                <a:sym typeface="Calibri"/>
              </a:rPr>
              <a:t>ΚΕΦΑΛΑΙΟ</a:t>
            </a:r>
            <a:r>
              <a:rPr lang="en-US" sz="3000" b="1" dirty="0">
                <a:solidFill>
                  <a:schemeClr val="dk1"/>
                </a:solidFill>
                <a:latin typeface="Calibri"/>
                <a:ea typeface="Calibri"/>
                <a:cs typeface="Calibri"/>
                <a:sym typeface="Calibri"/>
              </a:rPr>
              <a:t> 3. ΣΥΜΒΟΥΛ</a:t>
            </a:r>
            <a:r>
              <a:rPr lang="el-GR" sz="3000" b="1" dirty="0">
                <a:solidFill>
                  <a:schemeClr val="dk1"/>
                </a:solidFill>
                <a:latin typeface="Calibri"/>
                <a:ea typeface="Calibri"/>
                <a:cs typeface="Calibri"/>
                <a:sym typeface="Calibri"/>
              </a:rPr>
              <a:t>Ε</a:t>
            </a:r>
            <a:r>
              <a:rPr lang="en-US" sz="3000" b="1" dirty="0">
                <a:solidFill>
                  <a:schemeClr val="dk1"/>
                </a:solidFill>
                <a:latin typeface="Calibri"/>
                <a:ea typeface="Calibri"/>
                <a:cs typeface="Calibri"/>
                <a:sym typeface="Calibri"/>
              </a:rPr>
              <a:t>Σ ΓΙΑ ΤΑ ΟΙΚΟΝΟΜΙΚ</a:t>
            </a:r>
            <a:r>
              <a:rPr lang="el-GR" sz="3000" b="1" dirty="0">
                <a:solidFill>
                  <a:schemeClr val="dk1"/>
                </a:solidFill>
                <a:latin typeface="Calibri"/>
                <a:ea typeface="Calibri"/>
                <a:cs typeface="Calibri"/>
                <a:sym typeface="Calibri"/>
              </a:rPr>
              <a:t>Α ΤΟΥ ΑΤΟΜΟΥ</a:t>
            </a:r>
            <a:endParaRPr sz="3000" b="1" dirty="0">
              <a:solidFill>
                <a:schemeClr val="dk1"/>
              </a:solidFill>
              <a:latin typeface="Calibri"/>
              <a:ea typeface="Calibri"/>
              <a:cs typeface="Calibri"/>
              <a:sym typeface="Calibri"/>
            </a:endParaRPr>
          </a:p>
        </p:txBody>
      </p:sp>
      <p:sp>
        <p:nvSpPr>
          <p:cNvPr id="271" name="Google Shape;271;g23dfb39c1d0_0_96"/>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72" name="Google Shape;272;g23dfb39c1d0_0_96"/>
          <p:cNvPicPr preferRelativeResize="0"/>
          <p:nvPr/>
        </p:nvPicPr>
        <p:blipFill rotWithShape="1">
          <a:blip r:embed="rId4">
            <a:alphaModFix/>
          </a:blip>
          <a:srcRect t="3972" b="10227"/>
          <a:stretch/>
        </p:blipFill>
        <p:spPr>
          <a:xfrm>
            <a:off x="2234175" y="2476237"/>
            <a:ext cx="4762500" cy="2451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23dfb39c1d0_0_10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79" name="Google Shape;279;g23dfb39c1d0_0_108"/>
          <p:cNvSpPr/>
          <p:nvPr/>
        </p:nvSpPr>
        <p:spPr>
          <a:xfrm>
            <a:off x="125848" y="791050"/>
            <a:ext cx="9018151" cy="4057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Η </a:t>
            </a:r>
            <a:r>
              <a:rPr lang="en-US" sz="1700" dirty="0" err="1">
                <a:solidFill>
                  <a:schemeClr val="dk1"/>
                </a:solidFill>
                <a:latin typeface="Calibri"/>
                <a:ea typeface="Calibri"/>
                <a:cs typeface="Calibri"/>
                <a:sym typeface="Calibri"/>
              </a:rPr>
              <a:t>δι</a:t>
            </a:r>
            <a:r>
              <a:rPr lang="en-US" sz="1700" dirty="0">
                <a:solidFill>
                  <a:schemeClr val="dk1"/>
                </a:solidFill>
                <a:latin typeface="Calibri"/>
                <a:ea typeface="Calibri"/>
                <a:cs typeface="Calibri"/>
                <a:sym typeface="Calibri"/>
              </a:rPr>
              <a:t>αχείριση των οικονομικών </a:t>
            </a:r>
            <a:r>
              <a:rPr lang="el-GR" sz="1700" dirty="0">
                <a:solidFill>
                  <a:schemeClr val="dk1"/>
                </a:solidFill>
                <a:latin typeface="Calibri"/>
                <a:ea typeface="Calibri"/>
                <a:cs typeface="Calibri"/>
                <a:sym typeface="Calibri"/>
              </a:rPr>
              <a:t>του ατόμου </a:t>
            </a:r>
            <a:r>
              <a:rPr lang="en-US" sz="1700" dirty="0">
                <a:solidFill>
                  <a:schemeClr val="dk1"/>
                </a:solidFill>
                <a:latin typeface="Calibri"/>
                <a:ea typeface="Calibri"/>
                <a:cs typeface="Calibri"/>
                <a:sym typeface="Calibri"/>
              </a:rPr>
              <a:t>μπ</a:t>
            </a:r>
            <a:r>
              <a:rPr lang="en-US" sz="1700" dirty="0" err="1">
                <a:solidFill>
                  <a:schemeClr val="dk1"/>
                </a:solidFill>
                <a:latin typeface="Calibri"/>
                <a:ea typeface="Calibri"/>
                <a:cs typeface="Calibri"/>
                <a:sym typeface="Calibri"/>
              </a:rPr>
              <a:t>ορεί</a:t>
            </a:r>
            <a:r>
              <a:rPr lang="en-US" sz="1700" dirty="0">
                <a:solidFill>
                  <a:schemeClr val="dk1"/>
                </a:solidFill>
                <a:latin typeface="Calibri"/>
                <a:ea typeface="Calibri"/>
                <a:cs typeface="Calibri"/>
                <a:sym typeface="Calibri"/>
              </a:rPr>
              <a:t> να είναι δύσκολη και απαιτητική, ωστόσο με τις </a:t>
            </a:r>
            <a:r>
              <a:rPr lang="el-GR" sz="1700" dirty="0">
                <a:solidFill>
                  <a:schemeClr val="dk1"/>
                </a:solidFill>
                <a:latin typeface="Calibri"/>
                <a:ea typeface="Calibri"/>
                <a:cs typeface="Calibri"/>
                <a:sym typeface="Calibri"/>
              </a:rPr>
              <a:t>κατάλληλες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συμ</a:t>
            </a:r>
            <a:r>
              <a:rPr lang="en-US" sz="1700" dirty="0">
                <a:solidFill>
                  <a:schemeClr val="dk1"/>
                </a:solidFill>
                <a:latin typeface="Calibri"/>
                <a:ea typeface="Calibri"/>
                <a:cs typeface="Calibri"/>
                <a:sym typeface="Calibri"/>
              </a:rPr>
              <a:t>βουλές τα άτομα μπορούν να επιτύχουν οικονομική σταθερότητα, επιτυχία και έλεγχο. </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l-GR" sz="1700" b="1" u="sng" dirty="0">
                <a:solidFill>
                  <a:schemeClr val="dk1"/>
                </a:solidFill>
                <a:latin typeface="Calibri"/>
                <a:ea typeface="Calibri"/>
                <a:cs typeface="Calibri"/>
                <a:sym typeface="Calibri"/>
              </a:rPr>
              <a:t>Συμβουλές</a:t>
            </a:r>
            <a:r>
              <a:rPr lang="en-US" sz="1700" b="1" u="sng"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a:solidFill>
                  <a:schemeClr val="dk1"/>
                </a:solidFill>
                <a:latin typeface="Calibri"/>
                <a:ea typeface="Calibri"/>
                <a:cs typeface="Calibri"/>
                <a:sym typeface="Calibri"/>
              </a:rPr>
              <a:t>Να </a:t>
            </a:r>
            <a:r>
              <a:rPr lang="en-US" sz="1700" b="1" dirty="0" err="1">
                <a:solidFill>
                  <a:schemeClr val="dk1"/>
                </a:solidFill>
                <a:latin typeface="Calibri"/>
                <a:ea typeface="Calibri"/>
                <a:cs typeface="Calibri"/>
                <a:sym typeface="Calibri"/>
              </a:rPr>
              <a:t>είστε</a:t>
            </a:r>
            <a:r>
              <a:rPr lang="en-US" sz="1700" b="1" dirty="0">
                <a:solidFill>
                  <a:schemeClr val="dk1"/>
                </a:solidFill>
                <a:latin typeface="Calibri"/>
                <a:ea typeface="Calibri"/>
                <a:cs typeface="Calibri"/>
                <a:sym typeface="Calibri"/>
              </a:rPr>
              <a:t> α</a:t>
            </a:r>
            <a:r>
              <a:rPr lang="en-US" sz="1700" b="1" dirty="0" err="1">
                <a:solidFill>
                  <a:schemeClr val="dk1"/>
                </a:solidFill>
                <a:latin typeface="Calibri"/>
                <a:ea typeface="Calibri"/>
                <a:cs typeface="Calibri"/>
                <a:sym typeface="Calibri"/>
              </a:rPr>
              <a:t>κρι</a:t>
            </a:r>
            <a:r>
              <a:rPr lang="en-US" sz="1700" b="1" dirty="0">
                <a:solidFill>
                  <a:schemeClr val="dk1"/>
                </a:solidFill>
                <a:latin typeface="Calibri"/>
                <a:ea typeface="Calibri"/>
                <a:cs typeface="Calibri"/>
                <a:sym typeface="Calibri"/>
              </a:rPr>
              <a:t>βείς με το εισόδημά σας!</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Να </a:t>
            </a:r>
            <a:r>
              <a:rPr lang="en-US" sz="1700" dirty="0" err="1">
                <a:solidFill>
                  <a:schemeClr val="dk1"/>
                </a:solidFill>
                <a:latin typeface="Calibri"/>
                <a:ea typeface="Calibri"/>
                <a:cs typeface="Calibri"/>
                <a:sym typeface="Calibri"/>
              </a:rPr>
              <a:t>είστε</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σίγουροι</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γι</a:t>
            </a:r>
            <a:r>
              <a:rPr lang="en-US" sz="1700" dirty="0">
                <a:solidFill>
                  <a:schemeClr val="dk1"/>
                </a:solidFill>
                <a:latin typeface="Calibri"/>
                <a:ea typeface="Calibri"/>
                <a:cs typeface="Calibri"/>
                <a:sym typeface="Calibri"/>
              </a:rPr>
              <a:t>α το πόσα </a:t>
            </a:r>
            <a:r>
              <a:rPr lang="el-GR" sz="1700" dirty="0">
                <a:solidFill>
                  <a:schemeClr val="dk1"/>
                </a:solidFill>
                <a:latin typeface="Calibri"/>
                <a:ea typeface="Calibri"/>
                <a:cs typeface="Calibri"/>
                <a:sym typeface="Calibri"/>
              </a:rPr>
              <a:t>χρήματα </a:t>
            </a:r>
            <a:r>
              <a:rPr lang="en-US" sz="1700" dirty="0" err="1">
                <a:solidFill>
                  <a:schemeClr val="dk1"/>
                </a:solidFill>
                <a:latin typeface="Calibri"/>
                <a:ea typeface="Calibri"/>
                <a:cs typeface="Calibri"/>
                <a:sym typeface="Calibri"/>
              </a:rPr>
              <a:t>φέρνετε</a:t>
            </a:r>
            <a:r>
              <a:rPr lang="en-US" sz="1700" dirty="0">
                <a:solidFill>
                  <a:schemeClr val="dk1"/>
                </a:solidFill>
                <a:latin typeface="Calibri"/>
                <a:ea typeface="Calibri"/>
                <a:cs typeface="Calibri"/>
                <a:sym typeface="Calibri"/>
              </a:rPr>
              <a:t> στο σπίτι μετά την αφαίρεση όλων των φόρων και των λογαριασμών. </a:t>
            </a:r>
            <a:r>
              <a:rPr lang="en-US" sz="1700" dirty="0" err="1">
                <a:solidFill>
                  <a:schemeClr val="dk1"/>
                </a:solidFill>
                <a:latin typeface="Calibri"/>
                <a:ea typeface="Calibri"/>
                <a:cs typeface="Calibri"/>
                <a:sym typeface="Calibri"/>
              </a:rPr>
              <a:t>Μην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ξεχάσετε</a:t>
            </a:r>
            <a:r>
              <a:rPr lang="en-US" sz="1700" dirty="0">
                <a:solidFill>
                  <a:schemeClr val="dk1"/>
                </a:solidFill>
                <a:latin typeface="Calibri"/>
                <a:ea typeface="Calibri"/>
                <a:cs typeface="Calibri"/>
                <a:sym typeface="Calibri"/>
              </a:rPr>
              <a:t> να </a:t>
            </a:r>
            <a:r>
              <a:rPr lang="en-US" sz="1700" dirty="0" err="1">
                <a:solidFill>
                  <a:schemeClr val="dk1"/>
                </a:solidFill>
                <a:latin typeface="Calibri"/>
                <a:ea typeface="Calibri"/>
                <a:cs typeface="Calibri"/>
                <a:sym typeface="Calibri"/>
              </a:rPr>
              <a:t>συμ</a:t>
            </a:r>
            <a:r>
              <a:rPr lang="en-US" sz="1700" dirty="0">
                <a:solidFill>
                  <a:schemeClr val="dk1"/>
                </a:solidFill>
                <a:latin typeface="Calibri"/>
                <a:ea typeface="Calibri"/>
                <a:cs typeface="Calibri"/>
                <a:sym typeface="Calibri"/>
              </a:rPr>
              <a:t>περιλάβετε τυχόν εισοδήματα που λαμβάνετε ακανόνιστα.</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Μειώστε</a:t>
            </a:r>
            <a:r>
              <a:rPr lang="en-US" sz="1700" b="1" dirty="0">
                <a:solidFill>
                  <a:schemeClr val="dk1"/>
                </a:solidFill>
                <a:latin typeface="Calibri"/>
                <a:ea typeface="Calibri"/>
                <a:cs typeface="Calibri"/>
                <a:sym typeface="Calibri"/>
              </a:rPr>
              <a:t> τα </a:t>
            </a:r>
            <a:r>
              <a:rPr lang="en-US" sz="1700" b="1" dirty="0" err="1">
                <a:solidFill>
                  <a:schemeClr val="dk1"/>
                </a:solidFill>
                <a:latin typeface="Calibri"/>
                <a:ea typeface="Calibri"/>
                <a:cs typeface="Calibri"/>
                <a:sym typeface="Calibri"/>
              </a:rPr>
              <a:t>χρέη</a:t>
            </a:r>
            <a:r>
              <a:rPr lang="en-US" sz="1700" b="1"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err="1">
                <a:solidFill>
                  <a:schemeClr val="dk1"/>
                </a:solidFill>
                <a:latin typeface="Calibri"/>
                <a:ea typeface="Calibri"/>
                <a:cs typeface="Calibri"/>
                <a:sym typeface="Calibri"/>
              </a:rPr>
              <a:t>Μην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ξοδεύετε</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ερισσότερ</a:t>
            </a:r>
            <a:r>
              <a:rPr lang="en-US" sz="1700" dirty="0">
                <a:solidFill>
                  <a:schemeClr val="dk1"/>
                </a:solidFill>
                <a:latin typeface="Calibri"/>
                <a:ea typeface="Calibri"/>
                <a:cs typeface="Calibri"/>
                <a:sym typeface="Calibri"/>
              </a:rPr>
              <a:t>α από όσα κερδίζετε, ώστε τα χρέη σας να μην ξεφύγουν από τον έλεγχο. Η </a:t>
            </a:r>
            <a:r>
              <a:rPr lang="en-US" sz="1700" dirty="0" err="1">
                <a:solidFill>
                  <a:schemeClr val="dk1"/>
                </a:solidFill>
                <a:latin typeface="Calibri"/>
                <a:ea typeface="Calibri"/>
                <a:cs typeface="Calibri"/>
                <a:sym typeface="Calibri"/>
              </a:rPr>
              <a:t>λήψη</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ενυ</a:t>
            </a:r>
            <a:r>
              <a:rPr lang="en-US" sz="1700" dirty="0">
                <a:solidFill>
                  <a:schemeClr val="dk1"/>
                </a:solidFill>
                <a:latin typeface="Calibri"/>
                <a:ea typeface="Calibri"/>
                <a:cs typeface="Calibri"/>
                <a:sym typeface="Calibri"/>
              </a:rPr>
              <a:t>πόθηκου δανείου για την αγορά σπιτιού θα μπορούσε να είναι μια τέτοια περίπτωση.</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l-GR" sz="1700" b="1" dirty="0">
                <a:solidFill>
                  <a:schemeClr val="dk1"/>
                </a:solidFill>
                <a:latin typeface="Calibri"/>
                <a:ea typeface="Calibri"/>
                <a:cs typeface="Calibri"/>
                <a:sym typeface="Calibri"/>
              </a:rPr>
              <a:t>Δανειστείτε</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μόνο</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τόσ</a:t>
            </a:r>
            <a:r>
              <a:rPr lang="en-US" sz="1700" b="1" dirty="0">
                <a:solidFill>
                  <a:schemeClr val="dk1"/>
                </a:solidFill>
                <a:latin typeface="Calibri"/>
                <a:ea typeface="Calibri"/>
                <a:cs typeface="Calibri"/>
                <a:sym typeface="Calibri"/>
              </a:rPr>
              <a:t>α χρήματα όσα μπορείτε να επιστρέψετε! </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Οι π</a:t>
            </a:r>
            <a:r>
              <a:rPr lang="en-US" sz="1700" dirty="0" err="1">
                <a:solidFill>
                  <a:schemeClr val="dk1"/>
                </a:solidFill>
                <a:latin typeface="Calibri"/>
                <a:ea typeface="Calibri"/>
                <a:cs typeface="Calibri"/>
                <a:sym typeface="Calibri"/>
              </a:rPr>
              <a:t>ιστωτικές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κάρτες</a:t>
            </a:r>
            <a:r>
              <a:rPr lang="en-US" sz="1700" dirty="0">
                <a:solidFill>
                  <a:schemeClr val="dk1"/>
                </a:solidFill>
                <a:latin typeface="Calibri"/>
                <a:ea typeface="Calibri"/>
                <a:cs typeface="Calibri"/>
                <a:sym typeface="Calibri"/>
              </a:rPr>
              <a:t> μπ</a:t>
            </a:r>
            <a:r>
              <a:rPr lang="en-US" sz="1700" dirty="0" err="1">
                <a:solidFill>
                  <a:schemeClr val="dk1"/>
                </a:solidFill>
                <a:latin typeface="Calibri"/>
                <a:ea typeface="Calibri"/>
                <a:cs typeface="Calibri"/>
                <a:sym typeface="Calibri"/>
              </a:rPr>
              <a:t>ορεί</a:t>
            </a:r>
            <a:r>
              <a:rPr lang="en-US" sz="1700" dirty="0">
                <a:solidFill>
                  <a:schemeClr val="dk1"/>
                </a:solidFill>
                <a:latin typeface="Calibri"/>
                <a:ea typeface="Calibri"/>
                <a:cs typeface="Calibri"/>
                <a:sym typeface="Calibri"/>
              </a:rPr>
              <a:t> να </a:t>
            </a:r>
            <a:r>
              <a:rPr lang="en-US" sz="1700" dirty="0" err="1">
                <a:solidFill>
                  <a:schemeClr val="dk1"/>
                </a:solidFill>
                <a:latin typeface="Calibri"/>
                <a:ea typeface="Calibri"/>
                <a:cs typeface="Calibri"/>
                <a:sym typeface="Calibri"/>
              </a:rPr>
              <a:t>είν</a:t>
            </a:r>
            <a:r>
              <a:rPr lang="en-US" sz="1700" dirty="0">
                <a:solidFill>
                  <a:schemeClr val="dk1"/>
                </a:solidFill>
                <a:latin typeface="Calibri"/>
                <a:ea typeface="Calibri"/>
                <a:cs typeface="Calibri"/>
                <a:sym typeface="Calibri"/>
              </a:rPr>
              <a:t>αι μια μεγάλη παγίδα χρέους, αλλά </a:t>
            </a:r>
            <a:r>
              <a:rPr lang="el-GR" sz="1700" dirty="0">
                <a:solidFill>
                  <a:schemeClr val="dk1"/>
                </a:solidFill>
                <a:latin typeface="Calibri"/>
                <a:ea typeface="Calibri"/>
                <a:cs typeface="Calibri"/>
                <a:sym typeface="Calibri"/>
              </a:rPr>
              <a:t>αυτό δε σημαίνει απαραίτητα ότι είναι ένα «απαγορευτικό» προϊόν</a:t>
            </a:r>
            <a:r>
              <a:rPr lang="en-US" sz="1700" dirty="0">
                <a:solidFill>
                  <a:schemeClr val="dk1"/>
                </a:solidFill>
                <a:latin typeface="Calibri"/>
                <a:ea typeface="Calibri"/>
                <a:cs typeface="Calibri"/>
                <a:sym typeface="Calibri"/>
              </a:rPr>
              <a:t>. Τα </a:t>
            </a:r>
            <a:r>
              <a:rPr lang="en-US" sz="1700" dirty="0" err="1">
                <a:solidFill>
                  <a:schemeClr val="dk1"/>
                </a:solidFill>
                <a:latin typeface="Calibri"/>
                <a:ea typeface="Calibri"/>
                <a:cs typeface="Calibri"/>
                <a:sym typeface="Calibri"/>
              </a:rPr>
              <a:t>δάνει</a:t>
            </a:r>
            <a:r>
              <a:rPr lang="en-US" sz="1700" dirty="0">
                <a:solidFill>
                  <a:schemeClr val="dk1"/>
                </a:solidFill>
                <a:latin typeface="Calibri"/>
                <a:ea typeface="Calibri"/>
                <a:cs typeface="Calibri"/>
                <a:sym typeface="Calibri"/>
              </a:rPr>
              <a:t>α </a:t>
            </a:r>
            <a:r>
              <a:rPr lang="el-GR" sz="1700" dirty="0">
                <a:solidFill>
                  <a:schemeClr val="dk1"/>
                </a:solidFill>
                <a:latin typeface="Calibri"/>
                <a:ea typeface="Calibri"/>
                <a:cs typeface="Calibri"/>
                <a:sym typeface="Calibri"/>
              </a:rPr>
              <a:t>θέλουν σωστή διαχείριση!</a:t>
            </a:r>
            <a:endParaRPr sz="1700" b="1" dirty="0">
              <a:solidFill>
                <a:schemeClr val="dk1"/>
              </a:solidFill>
              <a:latin typeface="Calibri"/>
              <a:ea typeface="Calibri"/>
              <a:cs typeface="Calibri"/>
              <a:sym typeface="Calibri"/>
            </a:endParaRPr>
          </a:p>
        </p:txBody>
      </p:sp>
      <p:sp>
        <p:nvSpPr>
          <p:cNvPr id="280" name="Google Shape;280;g23dfb39c1d0_0_108"/>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23dfb39c1d0_0_20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87" name="Google Shape;287;g23dfb39c1d0_0_207"/>
          <p:cNvSpPr/>
          <p:nvPr/>
        </p:nvSpPr>
        <p:spPr>
          <a:xfrm>
            <a:off x="125849" y="338400"/>
            <a:ext cx="8892300" cy="4466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Μεγιστο</a:t>
            </a:r>
            <a:r>
              <a:rPr lang="en-US" sz="1700" b="1" dirty="0">
                <a:solidFill>
                  <a:schemeClr val="dk1"/>
                </a:solidFill>
                <a:latin typeface="Calibri"/>
                <a:ea typeface="Calibri"/>
                <a:cs typeface="Calibri"/>
                <a:sym typeface="Calibri"/>
              </a:rPr>
              <a:t>ποιήστε την εξοικονόμηση φόρων!</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err="1">
                <a:solidFill>
                  <a:schemeClr val="dk1"/>
                </a:solidFill>
                <a:latin typeface="Calibri"/>
                <a:ea typeface="Calibri"/>
                <a:cs typeface="Calibri"/>
                <a:sym typeface="Calibri"/>
              </a:rPr>
              <a:t>Ότ</a:t>
            </a:r>
            <a:r>
              <a:rPr lang="en-US" sz="1700" dirty="0">
                <a:solidFill>
                  <a:schemeClr val="dk1"/>
                </a:solidFill>
                <a:latin typeface="Calibri"/>
                <a:ea typeface="Calibri"/>
                <a:cs typeface="Calibri"/>
                <a:sym typeface="Calibri"/>
              </a:rPr>
              <a:t>αν μεγιστοποιείτε την εξοικονόμηση φόρων, απελευθερώνετε χρήματα που μπορείτε να επενδύσετε στη μείωση των χρεών του παρελθόντος, να απολαύσετε το παρόν και να κάνετε σχέδια για το μέλλον.</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Βάλτε</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χρήμ</a:t>
            </a:r>
            <a:r>
              <a:rPr lang="en-US" sz="1700" b="1" dirty="0">
                <a:solidFill>
                  <a:schemeClr val="dk1"/>
                </a:solidFill>
                <a:latin typeface="Calibri"/>
                <a:ea typeface="Calibri"/>
                <a:cs typeface="Calibri"/>
                <a:sym typeface="Calibri"/>
              </a:rPr>
              <a:t>ατα στην άκρη!</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err="1">
                <a:solidFill>
                  <a:schemeClr val="dk1"/>
                </a:solidFill>
                <a:latin typeface="Calibri"/>
                <a:ea typeface="Calibri"/>
                <a:cs typeface="Calibri"/>
                <a:sym typeface="Calibri"/>
              </a:rPr>
              <a:t>Βε</a:t>
            </a:r>
            <a:r>
              <a:rPr lang="en-US" sz="1700" dirty="0">
                <a:solidFill>
                  <a:schemeClr val="dk1"/>
                </a:solidFill>
                <a:latin typeface="Calibri"/>
                <a:ea typeface="Calibri"/>
                <a:cs typeface="Calibri"/>
                <a:sym typeface="Calibri"/>
              </a:rPr>
              <a:t>βαιωθείτε ότι έχετε βάλει χρήματα στην άκρη για απροσδόκητα έξοδα, όπως ιατρικ</a:t>
            </a:r>
            <a:r>
              <a:rPr lang="el-GR" sz="1700" dirty="0" err="1">
                <a:solidFill>
                  <a:schemeClr val="dk1"/>
                </a:solidFill>
                <a:latin typeface="Calibri"/>
                <a:ea typeface="Calibri"/>
                <a:cs typeface="Calibri"/>
                <a:sym typeface="Calibri"/>
              </a:rPr>
              <a:t>ές</a:t>
            </a:r>
            <a:r>
              <a:rPr lang="el-GR" sz="1700" dirty="0">
                <a:solidFill>
                  <a:schemeClr val="dk1"/>
                </a:solidFill>
                <a:latin typeface="Calibri"/>
                <a:ea typeface="Calibri"/>
                <a:cs typeface="Calibri"/>
                <a:sym typeface="Calibri"/>
              </a:rPr>
              <a:t> εξετάσεις </a:t>
            </a:r>
            <a:r>
              <a:rPr lang="en-US" sz="1700" dirty="0">
                <a:solidFill>
                  <a:schemeClr val="dk1"/>
                </a:solidFill>
                <a:latin typeface="Calibri"/>
                <a:ea typeface="Calibri"/>
                <a:cs typeface="Calibri"/>
                <a:sym typeface="Calibri"/>
              </a:rPr>
              <a:t>ή επ</a:t>
            </a:r>
            <a:r>
              <a:rPr lang="en-US" sz="1700" dirty="0" err="1">
                <a:solidFill>
                  <a:schemeClr val="dk1"/>
                </a:solidFill>
                <a:latin typeface="Calibri"/>
                <a:ea typeface="Calibri"/>
                <a:cs typeface="Calibri"/>
                <a:sym typeface="Calibri"/>
              </a:rPr>
              <a:t>ισκευ</a:t>
            </a:r>
            <a:r>
              <a:rPr lang="el-GR" sz="1700" dirty="0">
                <a:solidFill>
                  <a:schemeClr val="dk1"/>
                </a:solidFill>
                <a:latin typeface="Calibri"/>
                <a:ea typeface="Calibri"/>
                <a:cs typeface="Calibri"/>
                <a:sym typeface="Calibri"/>
              </a:rPr>
              <a:t>ή αυτοκινήτου</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l-GR" sz="1700" b="1" dirty="0">
                <a:solidFill>
                  <a:schemeClr val="dk1"/>
                </a:solidFill>
                <a:latin typeface="Calibri"/>
                <a:ea typeface="Calibri"/>
                <a:cs typeface="Calibri"/>
                <a:sym typeface="Calibri"/>
              </a:rPr>
              <a:t>Προχωρήστε σε ασφάλιση</a:t>
            </a:r>
            <a:r>
              <a:rPr lang="en-US" sz="1700" b="1" dirty="0">
                <a:solidFill>
                  <a:schemeClr val="dk1"/>
                </a:solidFill>
                <a:latin typeface="Calibri"/>
                <a:ea typeface="Calibri"/>
                <a:cs typeface="Calibri"/>
                <a:sym typeface="Calibri"/>
              </a:rPr>
              <a:t>!</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Η α</a:t>
            </a:r>
            <a:r>
              <a:rPr lang="en-US" sz="1700" dirty="0" err="1">
                <a:solidFill>
                  <a:schemeClr val="dk1"/>
                </a:solidFill>
                <a:latin typeface="Calibri"/>
                <a:ea typeface="Calibri"/>
                <a:cs typeface="Calibri"/>
                <a:sym typeface="Calibri"/>
              </a:rPr>
              <a:t>σφάλιση</a:t>
            </a:r>
            <a:r>
              <a:rPr lang="en-US" sz="1700" dirty="0">
                <a:solidFill>
                  <a:schemeClr val="dk1"/>
                </a:solidFill>
                <a:latin typeface="Calibri"/>
                <a:ea typeface="Calibri"/>
                <a:cs typeface="Calibri"/>
                <a:sym typeface="Calibri"/>
              </a:rPr>
              <a:t> μπ</a:t>
            </a:r>
            <a:r>
              <a:rPr lang="en-US" sz="1700" dirty="0" err="1">
                <a:solidFill>
                  <a:schemeClr val="dk1"/>
                </a:solidFill>
                <a:latin typeface="Calibri"/>
                <a:ea typeface="Calibri"/>
                <a:cs typeface="Calibri"/>
                <a:sym typeface="Calibri"/>
              </a:rPr>
              <a:t>ορεί</a:t>
            </a:r>
            <a:r>
              <a:rPr lang="en-US" sz="1700" dirty="0">
                <a:solidFill>
                  <a:schemeClr val="dk1"/>
                </a:solidFill>
                <a:latin typeface="Calibri"/>
                <a:ea typeface="Calibri"/>
                <a:cs typeface="Calibri"/>
                <a:sym typeface="Calibri"/>
              </a:rPr>
              <a:t> να κα</a:t>
            </a:r>
            <a:r>
              <a:rPr lang="en-US" sz="1700" dirty="0" err="1">
                <a:solidFill>
                  <a:schemeClr val="dk1"/>
                </a:solidFill>
                <a:latin typeface="Calibri"/>
                <a:ea typeface="Calibri"/>
                <a:cs typeface="Calibri"/>
                <a:sym typeface="Calibri"/>
              </a:rPr>
              <a:t>λύψει</a:t>
            </a:r>
            <a:r>
              <a:rPr lang="en-US" sz="1700" dirty="0">
                <a:solidFill>
                  <a:schemeClr val="dk1"/>
                </a:solidFill>
                <a:latin typeface="Calibri"/>
                <a:ea typeface="Calibri"/>
                <a:cs typeface="Calibri"/>
                <a:sym typeface="Calibri"/>
              </a:rPr>
              <a:t> τους </a:t>
            </a:r>
            <a:r>
              <a:rPr lang="en-US" sz="1700" dirty="0" err="1">
                <a:solidFill>
                  <a:schemeClr val="dk1"/>
                </a:solidFill>
                <a:latin typeface="Calibri"/>
                <a:ea typeface="Calibri"/>
                <a:cs typeface="Calibri"/>
                <a:sym typeface="Calibri"/>
              </a:rPr>
              <a:t>νοσοκομει</a:t>
            </a:r>
            <a:r>
              <a:rPr lang="en-US" sz="1700" dirty="0">
                <a:solidFill>
                  <a:schemeClr val="dk1"/>
                </a:solidFill>
                <a:latin typeface="Calibri"/>
                <a:ea typeface="Calibri"/>
                <a:cs typeface="Calibri"/>
                <a:sym typeface="Calibri"/>
              </a:rPr>
              <a:t>ακούς λογαριασμούς, αφήνοντας τις αποταμιεύσεις σας στα χέρια σας - τα ιατρικά έξοδα είναι </a:t>
            </a:r>
            <a:r>
              <a:rPr lang="el-GR" sz="1700" dirty="0">
                <a:solidFill>
                  <a:schemeClr val="dk1"/>
                </a:solidFill>
                <a:latin typeface="Calibri"/>
                <a:ea typeface="Calibri"/>
                <a:cs typeface="Calibri"/>
                <a:sym typeface="Calibri"/>
              </a:rPr>
              <a:t>μια από τις κυριότερες αιτίες δημιουργίας χρέους</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US" sz="1700" b="1" dirty="0" err="1">
                <a:solidFill>
                  <a:schemeClr val="dk1"/>
                </a:solidFill>
                <a:latin typeface="Calibri"/>
                <a:ea typeface="Calibri"/>
                <a:cs typeface="Calibri"/>
                <a:sym typeface="Calibri"/>
              </a:rPr>
              <a:t>Σύντ</a:t>
            </a:r>
            <a:r>
              <a:rPr lang="en-US" sz="1700" b="1" dirty="0">
                <a:solidFill>
                  <a:schemeClr val="dk1"/>
                </a:solidFill>
                <a:latin typeface="Calibri"/>
                <a:ea typeface="Calibri"/>
                <a:cs typeface="Calibri"/>
                <a:sym typeface="Calibri"/>
              </a:rPr>
              <a:t>αξη; </a:t>
            </a:r>
            <a:endParaRPr sz="17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Η </a:t>
            </a:r>
            <a:r>
              <a:rPr lang="en-US" sz="1700" dirty="0" err="1">
                <a:solidFill>
                  <a:schemeClr val="dk1"/>
                </a:solidFill>
                <a:latin typeface="Calibri"/>
                <a:ea typeface="Calibri"/>
                <a:cs typeface="Calibri"/>
                <a:sym typeface="Calibri"/>
              </a:rPr>
              <a:t>συντ</a:t>
            </a:r>
            <a:r>
              <a:rPr lang="en-US" sz="1700" dirty="0">
                <a:solidFill>
                  <a:schemeClr val="dk1"/>
                </a:solidFill>
                <a:latin typeface="Calibri"/>
                <a:ea typeface="Calibri"/>
                <a:cs typeface="Calibri"/>
                <a:sym typeface="Calibri"/>
              </a:rPr>
              <a:t>αξιοδότηση μπορεί να μοιάζει με αιωνιότητα, αλλά έρχεται πολύ νωρίτερα από το αναμενόμενο. </a:t>
            </a:r>
            <a:r>
              <a:rPr lang="en-US" sz="1700" dirty="0" err="1">
                <a:solidFill>
                  <a:schemeClr val="dk1"/>
                </a:solidFill>
                <a:latin typeface="Calibri"/>
                <a:ea typeface="Calibri"/>
                <a:cs typeface="Calibri"/>
                <a:sym typeface="Calibri"/>
              </a:rPr>
              <a:t>Όσο</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ιο</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νέοι</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ξεκινήσετε</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τόσο</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ερισσότερο</a:t>
            </a:r>
            <a:r>
              <a:rPr lang="en-US" sz="1700" dirty="0">
                <a:solidFill>
                  <a:schemeClr val="dk1"/>
                </a:solidFill>
                <a:latin typeface="Calibri"/>
                <a:ea typeface="Calibri"/>
                <a:cs typeface="Calibri"/>
                <a:sym typeface="Calibri"/>
              </a:rPr>
              <a:t> θα επ</a:t>
            </a:r>
            <a:r>
              <a:rPr lang="en-US" sz="1700" dirty="0" err="1">
                <a:solidFill>
                  <a:schemeClr val="dk1"/>
                </a:solidFill>
                <a:latin typeface="Calibri"/>
                <a:ea typeface="Calibri"/>
                <a:cs typeface="Calibri"/>
                <a:sym typeface="Calibri"/>
              </a:rPr>
              <a:t>ωφεληθείτε</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3000" b="1"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23dfb39c1d0_0_19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95" name="Google Shape;295;g23dfb39c1d0_0_197"/>
          <p:cNvSpPr/>
          <p:nvPr/>
        </p:nvSpPr>
        <p:spPr>
          <a:xfrm>
            <a:off x="577425" y="1212500"/>
            <a:ext cx="8076000" cy="3372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b="1" dirty="0">
                <a:solidFill>
                  <a:srgbClr val="00B0F0"/>
                </a:solidFill>
                <a:latin typeface="Calibri"/>
                <a:ea typeface="Calibri"/>
                <a:cs typeface="Calibri"/>
                <a:sym typeface="Calibri"/>
              </a:rPr>
              <a:t>ΤΙ ΠΡ</a:t>
            </a:r>
            <a:r>
              <a:rPr lang="el-GR" sz="1800" b="1" dirty="0">
                <a:solidFill>
                  <a:srgbClr val="00B0F0"/>
                </a:solidFill>
                <a:latin typeface="Calibri"/>
                <a:ea typeface="Calibri"/>
                <a:cs typeface="Calibri"/>
                <a:sym typeface="Calibri"/>
              </a:rPr>
              <a:t>Ε</a:t>
            </a:r>
            <a:r>
              <a:rPr lang="en-US" sz="1800" b="1" dirty="0">
                <a:solidFill>
                  <a:srgbClr val="00B0F0"/>
                </a:solidFill>
                <a:latin typeface="Calibri"/>
                <a:ea typeface="Calibri"/>
                <a:cs typeface="Calibri"/>
                <a:sym typeface="Calibri"/>
              </a:rPr>
              <a:t>ΠΕΙ ΚΑΙ ΤΙ ΔΕΝ ΠΡ</a:t>
            </a:r>
            <a:r>
              <a:rPr lang="el-GR" sz="1800" b="1" dirty="0">
                <a:solidFill>
                  <a:srgbClr val="00B0F0"/>
                </a:solidFill>
                <a:latin typeface="Calibri"/>
                <a:ea typeface="Calibri"/>
                <a:cs typeface="Calibri"/>
                <a:sym typeface="Calibri"/>
              </a:rPr>
              <a:t>Ε</a:t>
            </a:r>
            <a:r>
              <a:rPr lang="en-US" sz="1800" b="1" dirty="0">
                <a:solidFill>
                  <a:srgbClr val="00B0F0"/>
                </a:solidFill>
                <a:latin typeface="Calibri"/>
                <a:ea typeface="Calibri"/>
                <a:cs typeface="Calibri"/>
                <a:sym typeface="Calibri"/>
              </a:rPr>
              <a:t>ΠΕΙ ΝΑ Κ</a:t>
            </a:r>
            <a:r>
              <a:rPr lang="el-GR" sz="1800" b="1" dirty="0">
                <a:solidFill>
                  <a:srgbClr val="00B0F0"/>
                </a:solidFill>
                <a:latin typeface="Calibri"/>
                <a:ea typeface="Calibri"/>
                <a:cs typeface="Calibri"/>
                <a:sym typeface="Calibri"/>
              </a:rPr>
              <a:t>Α</a:t>
            </a:r>
            <a:r>
              <a:rPr lang="en-US" sz="1800" b="1" dirty="0">
                <a:solidFill>
                  <a:srgbClr val="00B0F0"/>
                </a:solidFill>
                <a:latin typeface="Calibri"/>
                <a:ea typeface="Calibri"/>
                <a:cs typeface="Calibri"/>
                <a:sym typeface="Calibri"/>
              </a:rPr>
              <a:t>ΝΕΤΕ ΣΤΟΝ ΟΙΚΟΝΟΜΙΚ</a:t>
            </a:r>
            <a:r>
              <a:rPr lang="el-GR" sz="1800" b="1" dirty="0">
                <a:solidFill>
                  <a:srgbClr val="00B0F0"/>
                </a:solidFill>
                <a:latin typeface="Calibri"/>
                <a:ea typeface="Calibri"/>
                <a:cs typeface="Calibri"/>
                <a:sym typeface="Calibri"/>
              </a:rPr>
              <a:t>Ο</a:t>
            </a:r>
            <a:r>
              <a:rPr lang="en-US" sz="1800" b="1" dirty="0">
                <a:solidFill>
                  <a:srgbClr val="00B0F0"/>
                </a:solidFill>
                <a:latin typeface="Calibri"/>
                <a:ea typeface="Calibri"/>
                <a:cs typeface="Calibri"/>
                <a:sym typeface="Calibri"/>
              </a:rPr>
              <a:t> ΠΡΟΓΡΑΜΜΑΤΙΣΜ</a:t>
            </a:r>
            <a:r>
              <a:rPr lang="el-GR" sz="1800" b="1" dirty="0">
                <a:solidFill>
                  <a:srgbClr val="00B0F0"/>
                </a:solidFill>
                <a:latin typeface="Calibri"/>
                <a:ea typeface="Calibri"/>
                <a:cs typeface="Calibri"/>
                <a:sym typeface="Calibri"/>
              </a:rPr>
              <a:t>Ο</a:t>
            </a:r>
            <a:r>
              <a:rPr lang="en-US" sz="1800" b="1" dirty="0">
                <a:solidFill>
                  <a:srgbClr val="00B0F0"/>
                </a:solidFill>
                <a:latin typeface="Calibri"/>
                <a:ea typeface="Calibri"/>
                <a:cs typeface="Calibri"/>
                <a:sym typeface="Calibri"/>
              </a:rPr>
              <a:t>:</a:t>
            </a:r>
            <a:endParaRPr sz="18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r>
              <a:rPr lang="en-US" sz="1700" dirty="0">
                <a:solidFill>
                  <a:schemeClr val="dk1"/>
                </a:solidFill>
                <a:latin typeface="Calibri"/>
                <a:ea typeface="Calibri"/>
                <a:cs typeface="Calibri"/>
                <a:sym typeface="Calibri"/>
              </a:rPr>
              <a:t>Ο </a:t>
            </a:r>
            <a:r>
              <a:rPr lang="en-US" sz="1700" dirty="0" err="1">
                <a:solidFill>
                  <a:schemeClr val="dk1"/>
                </a:solidFill>
                <a:latin typeface="Calibri"/>
                <a:ea typeface="Calibri"/>
                <a:cs typeface="Calibri"/>
                <a:sym typeface="Calibri"/>
              </a:rPr>
              <a:t>οικονομικός</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ρογρ</a:t>
            </a:r>
            <a:r>
              <a:rPr lang="en-US" sz="1700" dirty="0">
                <a:solidFill>
                  <a:schemeClr val="dk1"/>
                </a:solidFill>
                <a:latin typeface="Calibri"/>
                <a:ea typeface="Calibri"/>
                <a:cs typeface="Calibri"/>
                <a:sym typeface="Calibri"/>
              </a:rPr>
              <a:t>αμματισμός είναι η διαδικασία διαχείρισης των χρημάτων με τρόπο που να μπορείτε να επιτύχετε τους στόχους και τους σκοπούς. </a:t>
            </a:r>
            <a:r>
              <a:rPr lang="en-US" sz="1700" dirty="0" err="1">
                <a:solidFill>
                  <a:schemeClr val="dk1"/>
                </a:solidFill>
                <a:latin typeface="Calibri"/>
                <a:ea typeface="Calibri"/>
                <a:cs typeface="Calibri"/>
                <a:sym typeface="Calibri"/>
              </a:rPr>
              <a:t>Με</a:t>
            </a:r>
            <a:r>
              <a:rPr lang="en-US" sz="1700" dirty="0">
                <a:solidFill>
                  <a:schemeClr val="dk1"/>
                </a:solidFill>
                <a:latin typeface="Calibri"/>
                <a:ea typeface="Calibri"/>
                <a:cs typeface="Calibri"/>
                <a:sym typeface="Calibri"/>
              </a:rPr>
              <a:t> α</a:t>
            </a:r>
            <a:r>
              <a:rPr lang="en-US" sz="1700" dirty="0" err="1">
                <a:solidFill>
                  <a:schemeClr val="dk1"/>
                </a:solidFill>
                <a:latin typeface="Calibri"/>
                <a:ea typeface="Calibri"/>
                <a:cs typeface="Calibri"/>
                <a:sym typeface="Calibri"/>
              </a:rPr>
              <a:t>υτόν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τον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τρό</a:t>
            </a:r>
            <a:r>
              <a:rPr lang="en-US" sz="1700" dirty="0">
                <a:solidFill>
                  <a:schemeClr val="dk1"/>
                </a:solidFill>
                <a:latin typeface="Calibri"/>
                <a:ea typeface="Calibri"/>
                <a:cs typeface="Calibri"/>
                <a:sym typeface="Calibri"/>
              </a:rPr>
              <a:t>πο παρουσιάζουμε έναν πίνακα με ορισμένα "πρέπει και δεν πρέπει" για να αξιοποιήσετε στο έπακρο τον οικονομικό σας προγραμματισμό. </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3600" b="1" dirty="0">
              <a:solidFill>
                <a:schemeClr val="dk1"/>
              </a:solidFill>
              <a:latin typeface="Calibri"/>
              <a:ea typeface="Calibri"/>
              <a:cs typeface="Calibri"/>
              <a:sym typeface="Calibri"/>
            </a:endParaRPr>
          </a:p>
        </p:txBody>
      </p:sp>
      <p:sp>
        <p:nvSpPr>
          <p:cNvPr id="296" name="Google Shape;296;g23dfb39c1d0_0_197"/>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97" name="Google Shape;297;g23dfb39c1d0_0_197"/>
          <p:cNvPicPr preferRelativeResize="0"/>
          <p:nvPr/>
        </p:nvPicPr>
        <p:blipFill>
          <a:blip r:embed="rId4">
            <a:alphaModFix/>
          </a:blip>
          <a:stretch>
            <a:fillRect/>
          </a:stretch>
        </p:blipFill>
        <p:spPr>
          <a:xfrm>
            <a:off x="5199653" y="2898500"/>
            <a:ext cx="3310672" cy="17415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23dfb39c1d0_0_13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304" name="Google Shape;304;g23dfb39c1d0_0_132"/>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305" name="Google Shape;305;g23dfb39c1d0_0_132"/>
          <p:cNvGraphicFramePr/>
          <p:nvPr>
            <p:extLst>
              <p:ext uri="{D42A27DB-BD31-4B8C-83A1-F6EECF244321}">
                <p14:modId xmlns:p14="http://schemas.microsoft.com/office/powerpoint/2010/main" val="2788228779"/>
              </p:ext>
            </p:extLst>
          </p:nvPr>
        </p:nvGraphicFramePr>
        <p:xfrm>
          <a:off x="876300" y="860250"/>
          <a:ext cx="7805394" cy="4308028"/>
        </p:xfrm>
        <a:graphic>
          <a:graphicData uri="http://schemas.openxmlformats.org/drawingml/2006/table">
            <a:tbl>
              <a:tblPr>
                <a:noFill/>
                <a:tableStyleId>{14337CDE-0F95-4E7E-BD9E-E9095C796879}</a:tableStyleId>
              </a:tblPr>
              <a:tblGrid>
                <a:gridCol w="3902697">
                  <a:extLst>
                    <a:ext uri="{9D8B030D-6E8A-4147-A177-3AD203B41FA5}">
                      <a16:colId xmlns:a16="http://schemas.microsoft.com/office/drawing/2014/main" val="20000"/>
                    </a:ext>
                  </a:extLst>
                </a:gridCol>
                <a:gridCol w="3902697">
                  <a:extLst>
                    <a:ext uri="{9D8B030D-6E8A-4147-A177-3AD203B41FA5}">
                      <a16:colId xmlns:a16="http://schemas.microsoft.com/office/drawing/2014/main" val="20001"/>
                    </a:ext>
                  </a:extLst>
                </a:gridCol>
              </a:tblGrid>
              <a:tr h="289038">
                <a:tc>
                  <a:txBody>
                    <a:bodyPr/>
                    <a:lstStyle/>
                    <a:p>
                      <a:pPr marL="0" lvl="0" indent="0" algn="ctr" rtl="0">
                        <a:spcBef>
                          <a:spcPts val="0"/>
                        </a:spcBef>
                        <a:spcAft>
                          <a:spcPts val="0"/>
                        </a:spcAft>
                        <a:buNone/>
                      </a:pPr>
                      <a:r>
                        <a:rPr lang="el-GR" sz="1600" b="1" dirty="0">
                          <a:latin typeface="Calibri"/>
                          <a:ea typeface="Calibri"/>
                          <a:cs typeface="Calibri"/>
                          <a:sym typeface="Calibri"/>
                        </a:rPr>
                        <a:t>«Πρέπει»</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l-GR" sz="1600" b="1" dirty="0">
                          <a:latin typeface="Calibri"/>
                          <a:ea typeface="Calibri"/>
                          <a:cs typeface="Calibri"/>
                          <a:sym typeface="Calibri"/>
                        </a:rPr>
                        <a:t>«Δεν πρέπει»</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76957">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Ορίστε</a:t>
                      </a:r>
                      <a:r>
                        <a:rPr lang="en-US" sz="1600" b="1" dirty="0">
                          <a:latin typeface="Calibri"/>
                          <a:ea typeface="Calibri"/>
                          <a:cs typeface="Calibri"/>
                          <a:sym typeface="Calibri"/>
                        </a:rPr>
                        <a:t> </a:t>
                      </a:r>
                      <a:r>
                        <a:rPr lang="en-US" sz="1600" b="1" dirty="0" err="1">
                          <a:latin typeface="Calibri"/>
                          <a:ea typeface="Calibri"/>
                          <a:cs typeface="Calibri"/>
                          <a:sym typeface="Calibri"/>
                        </a:rPr>
                        <a:t>οικονομικούς</a:t>
                      </a:r>
                      <a:r>
                        <a:rPr lang="en-US" sz="1600" b="1" dirty="0">
                          <a:latin typeface="Calibri"/>
                          <a:ea typeface="Calibri"/>
                          <a:cs typeface="Calibri"/>
                          <a:sym typeface="Calibri"/>
                        </a:rPr>
                        <a:t> </a:t>
                      </a:r>
                      <a:r>
                        <a:rPr lang="en-US" sz="1600" b="1" dirty="0" err="1">
                          <a:latin typeface="Calibri"/>
                          <a:ea typeface="Calibri"/>
                          <a:cs typeface="Calibri"/>
                          <a:sym typeface="Calibri"/>
                        </a:rPr>
                        <a:t>στόχους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Προτερ</a:t>
                      </a:r>
                      <a:r>
                        <a:rPr lang="en-US" sz="1600" b="1" dirty="0">
                          <a:latin typeface="Calibri"/>
                          <a:ea typeface="Calibri"/>
                          <a:cs typeface="Calibri"/>
                          <a:sym typeface="Calibri"/>
                        </a:rPr>
                        <a:t>αιότητα στα "θέλω" αντί στις "ανάγκες"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2997">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Ασφάλιση</a:t>
                      </a:r>
                      <a:r>
                        <a:rPr lang="en-US" sz="1600" b="1" dirty="0">
                          <a:latin typeface="Calibri"/>
                          <a:ea typeface="Calibri"/>
                          <a:cs typeface="Calibri"/>
                          <a:sym typeface="Calibri"/>
                        </a:rPr>
                        <a:t> και </a:t>
                      </a:r>
                      <a:r>
                        <a:rPr lang="en-US" sz="1600" b="1" dirty="0" err="1">
                          <a:latin typeface="Calibri"/>
                          <a:ea typeface="Calibri"/>
                          <a:cs typeface="Calibri"/>
                          <a:sym typeface="Calibri"/>
                        </a:rPr>
                        <a:t>κεφάλ</a:t>
                      </a:r>
                      <a:r>
                        <a:rPr lang="en-US" sz="1600" b="1" dirty="0">
                          <a:latin typeface="Calibri"/>
                          <a:ea typeface="Calibri"/>
                          <a:cs typeface="Calibri"/>
                          <a:sym typeface="Calibri"/>
                        </a:rPr>
                        <a:t>αια έκτακτης ανάγκης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600" b="1" dirty="0">
                          <a:latin typeface="Calibri"/>
                          <a:ea typeface="Calibri"/>
                          <a:cs typeface="Calibri"/>
                          <a:sym typeface="Calibri"/>
                        </a:rPr>
                        <a:t>Παγ</a:t>
                      </a:r>
                      <a:r>
                        <a:rPr lang="el-GR" sz="1600" b="1" dirty="0" err="1">
                          <a:latin typeface="Calibri"/>
                          <a:ea typeface="Calibri"/>
                          <a:cs typeface="Calibri"/>
                          <a:sym typeface="Calibri"/>
                        </a:rPr>
                        <a:t>ίδευση</a:t>
                      </a:r>
                      <a:r>
                        <a:rPr lang="en-US" sz="1600" b="1" dirty="0">
                          <a:latin typeface="Calibri"/>
                          <a:ea typeface="Calibri"/>
                          <a:cs typeface="Calibri"/>
                          <a:sym typeface="Calibri"/>
                        </a:rPr>
                        <a:t> </a:t>
                      </a:r>
                      <a:r>
                        <a:rPr lang="en-US" sz="1600" b="1" dirty="0" err="1">
                          <a:latin typeface="Calibri"/>
                          <a:ea typeface="Calibri"/>
                          <a:cs typeface="Calibri"/>
                          <a:sym typeface="Calibri"/>
                        </a:rPr>
                        <a:t>σε</a:t>
                      </a:r>
                      <a:r>
                        <a:rPr lang="en-US" sz="1600" b="1" dirty="0">
                          <a:latin typeface="Calibri"/>
                          <a:ea typeface="Calibri"/>
                          <a:cs typeface="Calibri"/>
                          <a:sym typeface="Calibri"/>
                        </a:rPr>
                        <a:t> </a:t>
                      </a:r>
                      <a:r>
                        <a:rPr lang="en-US" sz="1600" b="1" dirty="0" err="1">
                          <a:latin typeface="Calibri"/>
                          <a:ea typeface="Calibri"/>
                          <a:cs typeface="Calibri"/>
                          <a:sym typeface="Calibri"/>
                        </a:rPr>
                        <a:t>μι</a:t>
                      </a:r>
                      <a:r>
                        <a:rPr lang="en-US" sz="1600" b="1" dirty="0">
                          <a:latin typeface="Calibri"/>
                          <a:ea typeface="Calibri"/>
                          <a:cs typeface="Calibri"/>
                          <a:sym typeface="Calibri"/>
                        </a:rPr>
                        <a:t>α παγίδα χρέους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82997">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Δημιουργήστε</a:t>
                      </a:r>
                      <a:r>
                        <a:rPr lang="en-US" sz="1600" b="1" dirty="0">
                          <a:latin typeface="Calibri"/>
                          <a:ea typeface="Calibri"/>
                          <a:cs typeface="Calibri"/>
                          <a:sym typeface="Calibri"/>
                        </a:rPr>
                        <a:t> </a:t>
                      </a:r>
                      <a:r>
                        <a:rPr lang="en-US" sz="1600" b="1" dirty="0" err="1">
                          <a:latin typeface="Calibri"/>
                          <a:ea typeface="Calibri"/>
                          <a:cs typeface="Calibri"/>
                          <a:sym typeface="Calibri"/>
                        </a:rPr>
                        <a:t>έν</a:t>
                      </a:r>
                      <a:r>
                        <a:rPr lang="en-US" sz="1600" b="1" dirty="0">
                          <a:latin typeface="Calibri"/>
                          <a:ea typeface="Calibri"/>
                          <a:cs typeface="Calibri"/>
                          <a:sym typeface="Calibri"/>
                        </a:rPr>
                        <a:t>αν προϋπολογισμό</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Μην</a:t>
                      </a:r>
                      <a:r>
                        <a:rPr lang="en-US" sz="1600" b="1" dirty="0">
                          <a:latin typeface="Calibri"/>
                          <a:ea typeface="Calibri"/>
                          <a:cs typeface="Calibri"/>
                          <a:sym typeface="Calibri"/>
                        </a:rPr>
                        <a:t> παρα</a:t>
                      </a:r>
                      <a:r>
                        <a:rPr lang="en-US" sz="1600" b="1" dirty="0" err="1">
                          <a:latin typeface="Calibri"/>
                          <a:ea typeface="Calibri"/>
                          <a:cs typeface="Calibri"/>
                          <a:sym typeface="Calibri"/>
                        </a:rPr>
                        <a:t>μελείτε</a:t>
                      </a:r>
                      <a:r>
                        <a:rPr lang="en-US" sz="1600" b="1" dirty="0">
                          <a:latin typeface="Calibri"/>
                          <a:ea typeface="Calibri"/>
                          <a:cs typeface="Calibri"/>
                          <a:sym typeface="Calibri"/>
                        </a:rPr>
                        <a:t> </a:t>
                      </a:r>
                      <a:r>
                        <a:rPr lang="el-GR" sz="1600" b="1" dirty="0">
                          <a:latin typeface="Calibri"/>
                          <a:ea typeface="Calibri"/>
                          <a:cs typeface="Calibri"/>
                          <a:sym typeface="Calibri"/>
                        </a:rPr>
                        <a:t>την κατάρτιση σχεδίου </a:t>
                      </a:r>
                      <a:r>
                        <a:rPr lang="en-US" sz="1600" b="1" dirty="0">
                          <a:latin typeface="Calibri"/>
                          <a:ea typeface="Calibri"/>
                          <a:cs typeface="Calibri"/>
                          <a:sym typeface="Calibri"/>
                        </a:rPr>
                        <a:t>απ</a:t>
                      </a:r>
                      <a:r>
                        <a:rPr lang="en-US" sz="1600" b="1" dirty="0" err="1">
                          <a:latin typeface="Calibri"/>
                          <a:ea typeface="Calibri"/>
                          <a:cs typeface="Calibri"/>
                          <a:sym typeface="Calibri"/>
                        </a:rPr>
                        <a:t>οτ</a:t>
                      </a:r>
                      <a:r>
                        <a:rPr lang="en-US" sz="1600" b="1" dirty="0">
                          <a:latin typeface="Calibri"/>
                          <a:ea typeface="Calibri"/>
                          <a:cs typeface="Calibri"/>
                          <a:sym typeface="Calibri"/>
                        </a:rPr>
                        <a:t>αμίευσης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76957">
                <a:tc>
                  <a:txBody>
                    <a:bodyPr/>
                    <a:lstStyle/>
                    <a:p>
                      <a:pPr marL="457200" lvl="0" indent="-336550" algn="l" rtl="0">
                        <a:spcBef>
                          <a:spcPts val="0"/>
                        </a:spcBef>
                        <a:spcAft>
                          <a:spcPts val="0"/>
                        </a:spcAft>
                        <a:buSzPts val="1700"/>
                        <a:buFont typeface="Calibri"/>
                        <a:buChar char="●"/>
                      </a:pPr>
                      <a:r>
                        <a:rPr lang="en-US" sz="1600" b="1" dirty="0">
                          <a:latin typeface="Calibri"/>
                          <a:ea typeface="Calibri"/>
                          <a:cs typeface="Calibri"/>
                          <a:sym typeface="Calibri"/>
                        </a:rPr>
                        <a:t>Παρα</a:t>
                      </a:r>
                      <a:r>
                        <a:rPr lang="en-US" sz="1600" b="1" dirty="0" err="1">
                          <a:latin typeface="Calibri"/>
                          <a:ea typeface="Calibri"/>
                          <a:cs typeface="Calibri"/>
                          <a:sym typeface="Calibri"/>
                        </a:rPr>
                        <a:t>κολουθήστε</a:t>
                      </a:r>
                      <a:r>
                        <a:rPr lang="en-US" sz="1600" b="1" dirty="0">
                          <a:latin typeface="Calibri"/>
                          <a:ea typeface="Calibri"/>
                          <a:cs typeface="Calibri"/>
                          <a:sym typeface="Calibri"/>
                        </a:rPr>
                        <a:t> τα </a:t>
                      </a:r>
                      <a:r>
                        <a:rPr lang="en-US" sz="1600" b="1" dirty="0" err="1">
                          <a:latin typeface="Calibri"/>
                          <a:ea typeface="Calibri"/>
                          <a:cs typeface="Calibri"/>
                          <a:sym typeface="Calibri"/>
                        </a:rPr>
                        <a:t>έξοδά</a:t>
                      </a:r>
                      <a:r>
                        <a:rPr lang="en-US" sz="1600" b="1" dirty="0">
                          <a:latin typeface="Calibri"/>
                          <a:ea typeface="Calibri"/>
                          <a:cs typeface="Calibri"/>
                          <a:sym typeface="Calibri"/>
                        </a:rPr>
                        <a:t> σας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600" b="1" dirty="0">
                          <a:latin typeface="Calibri"/>
                          <a:ea typeface="Calibri"/>
                          <a:cs typeface="Calibri"/>
                          <a:sym typeface="Calibri"/>
                        </a:rPr>
                        <a:t>Η </a:t>
                      </a:r>
                      <a:r>
                        <a:rPr lang="en-US" sz="1600" b="1" dirty="0" err="1">
                          <a:latin typeface="Calibri"/>
                          <a:ea typeface="Calibri"/>
                          <a:cs typeface="Calibri"/>
                          <a:sym typeface="Calibri"/>
                        </a:rPr>
                        <a:t>σκέψη</a:t>
                      </a:r>
                      <a:r>
                        <a:rPr lang="en-US" sz="1600" b="1" dirty="0">
                          <a:latin typeface="Calibri"/>
                          <a:ea typeface="Calibri"/>
                          <a:cs typeface="Calibri"/>
                          <a:sym typeface="Calibri"/>
                        </a:rPr>
                        <a:t> </a:t>
                      </a:r>
                      <a:r>
                        <a:rPr lang="en-US" sz="1600" b="1" dirty="0" err="1">
                          <a:latin typeface="Calibri"/>
                          <a:ea typeface="Calibri"/>
                          <a:cs typeface="Calibri"/>
                          <a:sym typeface="Calibri"/>
                        </a:rPr>
                        <a:t>της</a:t>
                      </a:r>
                      <a:r>
                        <a:rPr lang="en-US" sz="1600" b="1" dirty="0">
                          <a:latin typeface="Calibri"/>
                          <a:ea typeface="Calibri"/>
                          <a:cs typeface="Calibri"/>
                          <a:sym typeface="Calibri"/>
                        </a:rPr>
                        <a:t> </a:t>
                      </a:r>
                      <a:r>
                        <a:rPr lang="en-US" sz="1600" b="1" dirty="0" err="1">
                          <a:latin typeface="Calibri"/>
                          <a:ea typeface="Calibri"/>
                          <a:cs typeface="Calibri"/>
                          <a:sym typeface="Calibri"/>
                        </a:rPr>
                        <a:t>εξοικονόμησης</a:t>
                      </a:r>
                      <a:r>
                        <a:rPr lang="en-US" sz="1600" b="1" dirty="0">
                          <a:latin typeface="Calibri"/>
                          <a:ea typeface="Calibri"/>
                          <a:cs typeface="Calibri"/>
                          <a:sym typeface="Calibri"/>
                        </a:rPr>
                        <a:t> </a:t>
                      </a:r>
                      <a:r>
                        <a:rPr lang="en-US" sz="1600" b="1" dirty="0" err="1">
                          <a:latin typeface="Calibri"/>
                          <a:ea typeface="Calibri"/>
                          <a:cs typeface="Calibri"/>
                          <a:sym typeface="Calibri"/>
                        </a:rPr>
                        <a:t>είν</a:t>
                      </a:r>
                      <a:r>
                        <a:rPr lang="en-US" sz="1600" b="1" dirty="0">
                          <a:latin typeface="Calibri"/>
                          <a:ea typeface="Calibri"/>
                          <a:cs typeface="Calibri"/>
                          <a:sym typeface="Calibri"/>
                        </a:rPr>
                        <a:t>αι προαιρετική</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76957">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Ξεκινήστε</a:t>
                      </a:r>
                      <a:r>
                        <a:rPr lang="en-US" sz="1600" b="1" dirty="0">
                          <a:latin typeface="Calibri"/>
                          <a:ea typeface="Calibri"/>
                          <a:cs typeface="Calibri"/>
                          <a:sym typeface="Calibri"/>
                        </a:rPr>
                        <a:t> να απ</a:t>
                      </a:r>
                      <a:r>
                        <a:rPr lang="en-US" sz="1600" b="1" dirty="0" err="1">
                          <a:latin typeface="Calibri"/>
                          <a:ea typeface="Calibri"/>
                          <a:cs typeface="Calibri"/>
                          <a:sym typeface="Calibri"/>
                        </a:rPr>
                        <a:t>οτ</a:t>
                      </a:r>
                      <a:r>
                        <a:rPr lang="en-US" sz="1600" b="1" dirty="0">
                          <a:latin typeface="Calibri"/>
                          <a:ea typeface="Calibri"/>
                          <a:cs typeface="Calibri"/>
                          <a:sym typeface="Calibri"/>
                        </a:rPr>
                        <a:t>αμιεύετε για τη συνταξιοδότηση</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600" b="1" dirty="0">
                          <a:latin typeface="Calibri"/>
                          <a:ea typeface="Calibri"/>
                          <a:cs typeface="Calibri"/>
                          <a:sym typeface="Calibri"/>
                        </a:rPr>
                        <a:t>Να </a:t>
                      </a:r>
                      <a:r>
                        <a:rPr lang="en-US" sz="1600" b="1" dirty="0" err="1">
                          <a:latin typeface="Calibri"/>
                          <a:ea typeface="Calibri"/>
                          <a:cs typeface="Calibri"/>
                          <a:sym typeface="Calibri"/>
                        </a:rPr>
                        <a:t>ζείτε</a:t>
                      </a:r>
                      <a:r>
                        <a:rPr lang="en-US" sz="1600" b="1" dirty="0">
                          <a:latin typeface="Calibri"/>
                          <a:ea typeface="Calibri"/>
                          <a:cs typeface="Calibri"/>
                          <a:sym typeface="Calibri"/>
                        </a:rPr>
                        <a:t> π</a:t>
                      </a:r>
                      <a:r>
                        <a:rPr lang="en-US" sz="1600" b="1" dirty="0" err="1">
                          <a:latin typeface="Calibri"/>
                          <a:ea typeface="Calibri"/>
                          <a:cs typeface="Calibri"/>
                          <a:sym typeface="Calibri"/>
                        </a:rPr>
                        <a:t>άνω</a:t>
                      </a:r>
                      <a:r>
                        <a:rPr lang="en-US" sz="1600" b="1" dirty="0">
                          <a:latin typeface="Calibri"/>
                          <a:ea typeface="Calibri"/>
                          <a:cs typeface="Calibri"/>
                          <a:sym typeface="Calibri"/>
                        </a:rPr>
                        <a:t> από </a:t>
                      </a:r>
                      <a:r>
                        <a:rPr lang="en-US" sz="1600" b="1" dirty="0" err="1">
                          <a:latin typeface="Calibri"/>
                          <a:ea typeface="Calibri"/>
                          <a:cs typeface="Calibri"/>
                          <a:sym typeface="Calibri"/>
                        </a:rPr>
                        <a:t>τις</a:t>
                      </a:r>
                      <a:r>
                        <a:rPr lang="en-US" sz="1600" b="1" dirty="0">
                          <a:latin typeface="Calibri"/>
                          <a:ea typeface="Calibri"/>
                          <a:cs typeface="Calibri"/>
                          <a:sym typeface="Calibri"/>
                        </a:rPr>
                        <a:t> </a:t>
                      </a:r>
                      <a:r>
                        <a:rPr lang="en-US" sz="1600" b="1" dirty="0" err="1">
                          <a:latin typeface="Calibri"/>
                          <a:ea typeface="Calibri"/>
                          <a:cs typeface="Calibri"/>
                          <a:sym typeface="Calibri"/>
                        </a:rPr>
                        <a:t>δυν</a:t>
                      </a:r>
                      <a:r>
                        <a:rPr lang="en-US" sz="1600" b="1" dirty="0">
                          <a:latin typeface="Calibri"/>
                          <a:ea typeface="Calibri"/>
                          <a:cs typeface="Calibri"/>
                          <a:sym typeface="Calibri"/>
                        </a:rPr>
                        <a:t>ατότητές σας</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76957">
                <a:tc>
                  <a:txBody>
                    <a:bodyPr/>
                    <a:lstStyle/>
                    <a:p>
                      <a:pPr marL="457200" lvl="0" indent="-336550" algn="l" rtl="0">
                        <a:spcBef>
                          <a:spcPts val="0"/>
                        </a:spcBef>
                        <a:spcAft>
                          <a:spcPts val="0"/>
                        </a:spcAft>
                        <a:buSzPts val="1700"/>
                        <a:buFont typeface="Calibri"/>
                        <a:buChar char="●"/>
                      </a:pPr>
                      <a:r>
                        <a:rPr lang="en-US" sz="1600" b="1" dirty="0">
                          <a:latin typeface="Calibri"/>
                          <a:ea typeface="Calibri"/>
                          <a:cs typeface="Calibri"/>
                          <a:sym typeface="Calibri"/>
                        </a:rPr>
                        <a:t>Απ</a:t>
                      </a:r>
                      <a:r>
                        <a:rPr lang="en-US" sz="1600" b="1" dirty="0" err="1">
                          <a:latin typeface="Calibri"/>
                          <a:ea typeface="Calibri"/>
                          <a:cs typeface="Calibri"/>
                          <a:sym typeface="Calibri"/>
                        </a:rPr>
                        <a:t>όκτηση</a:t>
                      </a:r>
                      <a:r>
                        <a:rPr lang="en-US" sz="1600" b="1" dirty="0">
                          <a:latin typeface="Calibri"/>
                          <a:ea typeface="Calibri"/>
                          <a:cs typeface="Calibri"/>
                          <a:sym typeface="Calibri"/>
                        </a:rPr>
                        <a:t> π</a:t>
                      </a:r>
                      <a:r>
                        <a:rPr lang="en-US" sz="1600" b="1" dirty="0" err="1">
                          <a:latin typeface="Calibri"/>
                          <a:ea typeface="Calibri"/>
                          <a:cs typeface="Calibri"/>
                          <a:sym typeface="Calibri"/>
                        </a:rPr>
                        <a:t>εριουσι</a:t>
                      </a:r>
                      <a:r>
                        <a:rPr lang="en-US" sz="1600" b="1" dirty="0">
                          <a:latin typeface="Calibri"/>
                          <a:ea typeface="Calibri"/>
                          <a:cs typeface="Calibri"/>
                          <a:sym typeface="Calibri"/>
                        </a:rPr>
                        <a:t>ακών στοιχείων (εάν και εφόσον είναι δυνατόν)</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en-US" sz="1600" b="1" dirty="0" err="1">
                          <a:latin typeface="Calibri"/>
                          <a:ea typeface="Calibri"/>
                          <a:cs typeface="Calibri"/>
                          <a:sym typeface="Calibri"/>
                        </a:rPr>
                        <a:t>Δεν</a:t>
                      </a:r>
                      <a:r>
                        <a:rPr lang="en-US" sz="1600" b="1" dirty="0">
                          <a:latin typeface="Calibri"/>
                          <a:ea typeface="Calibri"/>
                          <a:cs typeface="Calibri"/>
                          <a:sym typeface="Calibri"/>
                        </a:rPr>
                        <a:t> παρα</a:t>
                      </a:r>
                      <a:r>
                        <a:rPr lang="en-US" sz="1600" b="1" dirty="0" err="1">
                          <a:latin typeface="Calibri"/>
                          <a:ea typeface="Calibri"/>
                          <a:cs typeface="Calibri"/>
                          <a:sym typeface="Calibri"/>
                        </a:rPr>
                        <a:t>κολουθείτε</a:t>
                      </a:r>
                      <a:r>
                        <a:rPr lang="en-US" sz="1600" b="1" dirty="0">
                          <a:latin typeface="Calibri"/>
                          <a:ea typeface="Calibri"/>
                          <a:cs typeface="Calibri"/>
                          <a:sym typeface="Calibri"/>
                        </a:rPr>
                        <a:t> τα </a:t>
                      </a:r>
                      <a:r>
                        <a:rPr lang="en-US" sz="1600" b="1" dirty="0" err="1">
                          <a:latin typeface="Calibri"/>
                          <a:ea typeface="Calibri"/>
                          <a:cs typeface="Calibri"/>
                          <a:sym typeface="Calibri"/>
                        </a:rPr>
                        <a:t>έξοδ</a:t>
                      </a:r>
                      <a:r>
                        <a:rPr lang="en-US" sz="1600" b="1" dirty="0">
                          <a:latin typeface="Calibri"/>
                          <a:ea typeface="Calibri"/>
                          <a:cs typeface="Calibri"/>
                          <a:sym typeface="Calibri"/>
                        </a:rPr>
                        <a:t>α</a:t>
                      </a:r>
                      <a:endParaRPr sz="16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6"/>
          <p:cNvPicPr preferRelativeResize="0"/>
          <p:nvPr/>
        </p:nvPicPr>
        <p:blipFill rotWithShape="1">
          <a:blip r:embed="rId3">
            <a:alphaModFix/>
          </a:blip>
          <a:srcRect/>
          <a:stretch/>
        </p:blipFill>
        <p:spPr>
          <a:xfrm>
            <a:off x="0" y="321"/>
            <a:ext cx="9144000" cy="5142857"/>
          </a:xfrm>
          <a:prstGeom prst="rect">
            <a:avLst/>
          </a:prstGeom>
          <a:noFill/>
          <a:ln>
            <a:noFill/>
          </a:ln>
        </p:spPr>
      </p:pic>
      <p:sp>
        <p:nvSpPr>
          <p:cNvPr id="313" name="Google Shape;313;p6"/>
          <p:cNvSpPr/>
          <p:nvPr/>
        </p:nvSpPr>
        <p:spPr>
          <a:xfrm>
            <a:off x="224100" y="930849"/>
            <a:ext cx="8695800"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dirty="0">
                <a:solidFill>
                  <a:srgbClr val="0070C0"/>
                </a:solidFill>
                <a:latin typeface="Calibri"/>
                <a:ea typeface="Calibri"/>
                <a:cs typeface="Calibri"/>
                <a:sym typeface="Calibri"/>
              </a:rPr>
              <a:t>ΚΟΥ</a:t>
            </a:r>
            <a:r>
              <a:rPr lang="el-GR" sz="1700" b="1" dirty="0">
                <a:solidFill>
                  <a:srgbClr val="0070C0"/>
                </a:solidFill>
                <a:latin typeface="Calibri"/>
                <a:ea typeface="Calibri"/>
                <a:cs typeface="Calibri"/>
                <a:sym typeface="Calibri"/>
              </a:rPr>
              <a:t>Ι</a:t>
            </a:r>
            <a:r>
              <a:rPr lang="en-US" sz="1700" b="1" dirty="0">
                <a:solidFill>
                  <a:srgbClr val="0070C0"/>
                </a:solidFill>
                <a:latin typeface="Calibri"/>
                <a:ea typeface="Calibri"/>
                <a:cs typeface="Calibri"/>
                <a:sym typeface="Calibri"/>
              </a:rPr>
              <a:t>Ζ ΑΥΤΟΑΞΙΟΛ</a:t>
            </a:r>
            <a:r>
              <a:rPr lang="el-GR" sz="1700" b="1" dirty="0">
                <a:solidFill>
                  <a:srgbClr val="0070C0"/>
                </a:solidFill>
                <a:latin typeface="Calibri"/>
                <a:ea typeface="Calibri"/>
                <a:cs typeface="Calibri"/>
                <a:sym typeface="Calibri"/>
              </a:rPr>
              <a:t>Ο</a:t>
            </a:r>
            <a:r>
              <a:rPr lang="en-US" sz="1700" b="1" dirty="0">
                <a:solidFill>
                  <a:srgbClr val="0070C0"/>
                </a:solidFill>
                <a:latin typeface="Calibri"/>
                <a:ea typeface="Calibri"/>
                <a:cs typeface="Calibri"/>
                <a:sym typeface="Calibri"/>
              </a:rPr>
              <a:t>ΓΗΣΗΣ </a:t>
            </a:r>
            <a:endParaRPr sz="1700" b="1" dirty="0">
              <a:solidFill>
                <a:srgbClr val="0070C0"/>
              </a:solidFill>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700" b="1" dirty="0" err="1">
                <a:solidFill>
                  <a:srgbClr val="000000"/>
                </a:solidFill>
                <a:latin typeface="Calibri"/>
                <a:ea typeface="Calibri"/>
                <a:cs typeface="Calibri"/>
                <a:sym typeface="Calibri"/>
              </a:rPr>
              <a:t>Ερώτηση</a:t>
            </a:r>
            <a:r>
              <a:rPr lang="en-US" sz="1700" b="1" dirty="0">
                <a:solidFill>
                  <a:srgbClr val="000000"/>
                </a:solidFill>
                <a:latin typeface="Calibri"/>
                <a:ea typeface="Calibri"/>
                <a:cs typeface="Calibri"/>
                <a:sym typeface="Calibri"/>
              </a:rPr>
              <a:t> 1: </a:t>
            </a:r>
            <a:r>
              <a:rPr lang="en-US" sz="1700" dirty="0">
                <a:solidFill>
                  <a:srgbClr val="000000"/>
                </a:solidFill>
                <a:latin typeface="Calibri"/>
                <a:ea typeface="Calibri"/>
                <a:cs typeface="Calibri"/>
                <a:sym typeface="Calibri"/>
              </a:rPr>
              <a:t>"</a:t>
            </a:r>
            <a:r>
              <a:rPr lang="en-US" sz="1700" dirty="0">
                <a:solidFill>
                  <a:schemeClr val="dk1"/>
                </a:solidFill>
                <a:latin typeface="Calibri"/>
                <a:ea typeface="Calibri"/>
                <a:cs typeface="Calibri"/>
                <a:sym typeface="Calibri"/>
              </a:rPr>
              <a:t>Τα π</a:t>
            </a:r>
            <a:r>
              <a:rPr lang="en-US" sz="1700" dirty="0" err="1">
                <a:solidFill>
                  <a:schemeClr val="dk1"/>
                </a:solidFill>
                <a:latin typeface="Calibri"/>
                <a:ea typeface="Calibri"/>
                <a:cs typeface="Calibri"/>
                <a:sym typeface="Calibri"/>
              </a:rPr>
              <a:t>ροσω</a:t>
            </a:r>
            <a:r>
              <a:rPr lang="en-US" sz="1700" dirty="0">
                <a:solidFill>
                  <a:schemeClr val="dk1"/>
                </a:solidFill>
                <a:latin typeface="Calibri"/>
                <a:ea typeface="Calibri"/>
                <a:cs typeface="Calibri"/>
                <a:sym typeface="Calibri"/>
              </a:rPr>
              <a:t>πικά οικονομικά είναι ένας όρος που περιλαμβάνει τη διαχείριση των χρημάτων σας καθώς και την αποταμίευση και την επένδυση" </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en-US" sz="1700" dirty="0" err="1">
                <a:solidFill>
                  <a:schemeClr val="dk1"/>
                </a:solidFill>
                <a:latin typeface="Calibri"/>
                <a:ea typeface="Calibri"/>
                <a:cs typeface="Calibri"/>
                <a:sym typeface="Calibri"/>
              </a:rPr>
              <a:t>Σωστό</a:t>
            </a:r>
            <a:r>
              <a:rPr lang="en-US" sz="1700" dirty="0">
                <a:solidFill>
                  <a:schemeClr val="dk1"/>
                </a:solidFill>
                <a:latin typeface="Calibri"/>
                <a:ea typeface="Calibri"/>
                <a:cs typeface="Calibri"/>
                <a:sym typeface="Calibri"/>
              </a:rPr>
              <a:t> Β. </a:t>
            </a:r>
            <a:r>
              <a:rPr lang="en-US" sz="1700" dirty="0" err="1">
                <a:solidFill>
                  <a:schemeClr val="dk1"/>
                </a:solidFill>
                <a:latin typeface="Calibri"/>
                <a:ea typeface="Calibri"/>
                <a:cs typeface="Calibri"/>
                <a:sym typeface="Calibri"/>
              </a:rPr>
              <a:t>Λάθος</a:t>
            </a:r>
            <a:r>
              <a:rPr lang="en-US" sz="1700" dirty="0">
                <a:solidFill>
                  <a:schemeClr val="dk1"/>
                </a:solidFill>
                <a:latin typeface="Calibri"/>
                <a:ea typeface="Calibri"/>
                <a:cs typeface="Calibri"/>
                <a:sym typeface="Calibri"/>
              </a:rPr>
              <a:t> Γ. </a:t>
            </a:r>
            <a:r>
              <a:rPr lang="en-US" sz="1700" dirty="0" err="1">
                <a:solidFill>
                  <a:schemeClr val="dk1"/>
                </a:solidFill>
                <a:latin typeface="Calibri"/>
                <a:ea typeface="Calibri"/>
                <a:cs typeface="Calibri"/>
                <a:sym typeface="Calibri"/>
              </a:rPr>
              <a:t>Δεν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είμ</a:t>
            </a:r>
            <a:r>
              <a:rPr lang="en-US" sz="1700" dirty="0">
                <a:solidFill>
                  <a:schemeClr val="dk1"/>
                </a:solidFill>
                <a:latin typeface="Calibri"/>
                <a:ea typeface="Calibri"/>
                <a:cs typeface="Calibri"/>
                <a:sym typeface="Calibri"/>
              </a:rPr>
              <a:t>αι σίγουρος </a:t>
            </a:r>
            <a:endParaRPr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700" b="1" dirty="0" err="1">
                <a:solidFill>
                  <a:srgbClr val="000000"/>
                </a:solidFill>
                <a:latin typeface="Calibri"/>
                <a:ea typeface="Calibri"/>
                <a:cs typeface="Calibri"/>
                <a:sym typeface="Calibri"/>
              </a:rPr>
              <a:t>Ερώτηση</a:t>
            </a:r>
            <a:r>
              <a:rPr lang="en-US" sz="1700" b="1" dirty="0">
                <a:solidFill>
                  <a:srgbClr val="000000"/>
                </a:solidFill>
                <a:latin typeface="Calibri"/>
                <a:ea typeface="Calibri"/>
                <a:cs typeface="Calibri"/>
                <a:sym typeface="Calibri"/>
              </a:rPr>
              <a:t> 2: </a:t>
            </a:r>
            <a:r>
              <a:rPr lang="en-US" sz="1700" dirty="0" err="1">
                <a:solidFill>
                  <a:srgbClr val="000000"/>
                </a:solidFill>
                <a:latin typeface="Calibri"/>
                <a:ea typeface="Calibri"/>
                <a:cs typeface="Calibri"/>
                <a:sym typeface="Calibri"/>
              </a:rPr>
              <a:t>Εισόδημ</a:t>
            </a:r>
            <a:r>
              <a:rPr lang="en-US" sz="1700" dirty="0">
                <a:solidFill>
                  <a:srgbClr val="000000"/>
                </a:solidFill>
                <a:latin typeface="Calibri"/>
                <a:ea typeface="Calibri"/>
                <a:cs typeface="Calibri"/>
                <a:sym typeface="Calibri"/>
              </a:rPr>
              <a:t>α είναι μόνο </a:t>
            </a:r>
            <a:r>
              <a:rPr lang="en-US" sz="1700" dirty="0">
                <a:solidFill>
                  <a:schemeClr val="dk1"/>
                </a:solidFill>
                <a:latin typeface="Calibri"/>
                <a:ea typeface="Calibri"/>
                <a:cs typeface="Calibri"/>
                <a:sym typeface="Calibri"/>
              </a:rPr>
              <a:t>ο μηνιαίος μισθός σας. </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en-US" sz="1700" dirty="0" err="1">
                <a:solidFill>
                  <a:schemeClr val="dk1"/>
                </a:solidFill>
                <a:latin typeface="Calibri"/>
                <a:ea typeface="Calibri"/>
                <a:cs typeface="Calibri"/>
                <a:sym typeface="Calibri"/>
              </a:rPr>
              <a:t>Σωστό</a:t>
            </a:r>
            <a:r>
              <a:rPr lang="en-US" sz="1700" dirty="0">
                <a:solidFill>
                  <a:schemeClr val="dk1"/>
                </a:solidFill>
                <a:latin typeface="Calibri"/>
                <a:ea typeface="Calibri"/>
                <a:cs typeface="Calibri"/>
                <a:sym typeface="Calibri"/>
              </a:rPr>
              <a:t> Β. </a:t>
            </a:r>
            <a:r>
              <a:rPr lang="en-US" sz="1700" dirty="0" err="1">
                <a:solidFill>
                  <a:schemeClr val="dk1"/>
                </a:solidFill>
                <a:latin typeface="Calibri"/>
                <a:ea typeface="Calibri"/>
                <a:cs typeface="Calibri"/>
                <a:sym typeface="Calibri"/>
              </a:rPr>
              <a:t>Λάθος</a:t>
            </a:r>
            <a:r>
              <a:rPr lang="en-US" sz="1700" dirty="0">
                <a:solidFill>
                  <a:schemeClr val="dk1"/>
                </a:solidFill>
                <a:latin typeface="Calibri"/>
                <a:ea typeface="Calibri"/>
                <a:cs typeface="Calibri"/>
                <a:sym typeface="Calibri"/>
              </a:rPr>
              <a:t> Γ. </a:t>
            </a:r>
            <a:r>
              <a:rPr lang="en-US" sz="1700" dirty="0" err="1">
                <a:solidFill>
                  <a:schemeClr val="dk1"/>
                </a:solidFill>
                <a:latin typeface="Calibri"/>
                <a:ea typeface="Calibri"/>
                <a:cs typeface="Calibri"/>
                <a:sym typeface="Calibri"/>
              </a:rPr>
              <a:t>Δεν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είμ</a:t>
            </a:r>
            <a:r>
              <a:rPr lang="en-US" sz="1700" dirty="0">
                <a:solidFill>
                  <a:schemeClr val="dk1"/>
                </a:solidFill>
                <a:latin typeface="Calibri"/>
                <a:ea typeface="Calibri"/>
                <a:cs typeface="Calibri"/>
                <a:sym typeface="Calibri"/>
              </a:rPr>
              <a:t>αι σίγουρος </a:t>
            </a:r>
            <a:endParaRPr sz="17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3dfb39c1d0_0_1"/>
          <p:cNvPicPr preferRelativeResize="0"/>
          <p:nvPr/>
        </p:nvPicPr>
        <p:blipFill rotWithShape="1">
          <a:blip r:embed="rId3">
            <a:alphaModFix/>
          </a:blip>
          <a:srcRect/>
          <a:stretch/>
        </p:blipFill>
        <p:spPr>
          <a:xfrm>
            <a:off x="0" y="-21451"/>
            <a:ext cx="9143998" cy="5142858"/>
          </a:xfrm>
          <a:prstGeom prst="rect">
            <a:avLst/>
          </a:prstGeom>
          <a:noFill/>
          <a:ln>
            <a:noFill/>
          </a:ln>
        </p:spPr>
      </p:pic>
      <p:sp>
        <p:nvSpPr>
          <p:cNvPr id="104" name="Google Shape;104;g23dfb39c1d0_0_1"/>
          <p:cNvSpPr txBox="1"/>
          <p:nvPr/>
        </p:nvSpPr>
        <p:spPr>
          <a:xfrm>
            <a:off x="301821" y="1026050"/>
            <a:ext cx="4149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dirty="0">
                <a:solidFill>
                  <a:srgbClr val="0070C0"/>
                </a:solidFill>
                <a:latin typeface="Calibri"/>
                <a:ea typeface="Calibri"/>
                <a:cs typeface="Calibri"/>
                <a:sym typeface="Calibri"/>
              </a:rPr>
              <a:t>Σ</a:t>
            </a:r>
            <a:r>
              <a:rPr lang="en-US" sz="1800" b="1" dirty="0" err="1">
                <a:solidFill>
                  <a:srgbClr val="0070C0"/>
                </a:solidFill>
                <a:latin typeface="Calibri"/>
                <a:ea typeface="Calibri"/>
                <a:cs typeface="Calibri"/>
                <a:sym typeface="Calibri"/>
              </a:rPr>
              <a:t>ύντομη</a:t>
            </a:r>
            <a:r>
              <a:rPr lang="en-US" sz="1800" b="1" dirty="0">
                <a:solidFill>
                  <a:srgbClr val="0070C0"/>
                </a:solidFill>
                <a:latin typeface="Calibri"/>
                <a:ea typeface="Calibri"/>
                <a:cs typeface="Calibri"/>
                <a:sym typeface="Calibri"/>
              </a:rPr>
              <a:t> εισαγωγή: </a:t>
            </a:r>
            <a:endParaRPr sz="1800" b="1" i="0" u="none" strike="noStrike" cap="none" dirty="0">
              <a:solidFill>
                <a:srgbClr val="0070C0"/>
              </a:solidFill>
              <a:latin typeface="Calibri"/>
              <a:ea typeface="Calibri"/>
              <a:cs typeface="Calibri"/>
              <a:sym typeface="Calibri"/>
            </a:endParaRPr>
          </a:p>
        </p:txBody>
      </p:sp>
      <p:sp>
        <p:nvSpPr>
          <p:cNvPr id="105" name="Google Shape;105;g23dfb39c1d0_0_1"/>
          <p:cNvSpPr txBox="1"/>
          <p:nvPr/>
        </p:nvSpPr>
        <p:spPr>
          <a:xfrm>
            <a:off x="130100" y="1448200"/>
            <a:ext cx="8709100" cy="3193152"/>
          </a:xfrm>
          <a:prstGeom prst="rect">
            <a:avLst/>
          </a:prstGeom>
          <a:noFill/>
          <a:ln>
            <a:noFill/>
          </a:ln>
        </p:spPr>
        <p:txBody>
          <a:bodyPr spcFirstLastPara="1" wrap="square" lIns="91425" tIns="91425" rIns="91425" bIns="91425" anchor="t" anchorCtr="0">
            <a:spAutoFit/>
          </a:bodyPr>
          <a:lstStyle/>
          <a:p>
            <a:pPr marL="457200" lvl="0" indent="-355600" rtl="0">
              <a:lnSpc>
                <a:spcPct val="115000"/>
              </a:lnSpc>
              <a:spcBef>
                <a:spcPts val="0"/>
              </a:spcBef>
              <a:spcAft>
                <a:spcPts val="0"/>
              </a:spcAft>
              <a:buSzPts val="2000"/>
              <a:buFont typeface="Calibri"/>
              <a:buChar char="●"/>
            </a:pPr>
            <a:r>
              <a:rPr lang="en-US" sz="1700" dirty="0">
                <a:solidFill>
                  <a:schemeClr val="dk1"/>
                </a:solidFill>
                <a:latin typeface="Calibri"/>
                <a:ea typeface="Calibri"/>
                <a:cs typeface="Calibri"/>
                <a:sym typeface="Calibri"/>
              </a:rPr>
              <a:t>Ο </a:t>
            </a:r>
            <a:r>
              <a:rPr lang="en-US" sz="1700" dirty="0" err="1">
                <a:solidFill>
                  <a:schemeClr val="dk1"/>
                </a:solidFill>
                <a:latin typeface="Calibri"/>
                <a:ea typeface="Calibri"/>
                <a:cs typeface="Calibri"/>
                <a:sym typeface="Calibri"/>
              </a:rPr>
              <a:t>σχεδι</a:t>
            </a:r>
            <a:r>
              <a:rPr lang="en-US" sz="1700" dirty="0">
                <a:solidFill>
                  <a:schemeClr val="dk1"/>
                </a:solidFill>
                <a:latin typeface="Calibri"/>
                <a:ea typeface="Calibri"/>
                <a:cs typeface="Calibri"/>
                <a:sym typeface="Calibri"/>
              </a:rPr>
              <a:t>ασμός των οικονομικών</a:t>
            </a:r>
            <a:r>
              <a:rPr lang="el-GR" sz="1700" dirty="0">
                <a:solidFill>
                  <a:schemeClr val="dk1"/>
                </a:solidFill>
                <a:latin typeface="Calibri"/>
                <a:ea typeface="Calibri"/>
                <a:cs typeface="Calibri"/>
                <a:sym typeface="Calibri"/>
              </a:rPr>
              <a:t> του ατόμου</a:t>
            </a:r>
            <a:r>
              <a:rPr lang="en-US" sz="1700" dirty="0">
                <a:solidFill>
                  <a:schemeClr val="dk1"/>
                </a:solidFill>
                <a:latin typeface="Calibri"/>
                <a:ea typeface="Calibri"/>
                <a:cs typeface="Calibri"/>
                <a:sym typeface="Calibri"/>
              </a:rPr>
              <a:t> είναι η διαδικασία διαχείρισης χρημάτων για την επίτευξη των οικονομικών στόχων. Σε α</a:t>
            </a:r>
            <a:r>
              <a:rPr lang="en-US" sz="1700" dirty="0" err="1">
                <a:solidFill>
                  <a:schemeClr val="dk1"/>
                </a:solidFill>
                <a:latin typeface="Calibri"/>
                <a:ea typeface="Calibri"/>
                <a:cs typeface="Calibri"/>
                <a:sym typeface="Calibri"/>
              </a:rPr>
              <a:t>υτή</a:t>
            </a:r>
            <a:r>
              <a:rPr lang="el-GR" sz="1700" dirty="0">
                <a:solidFill>
                  <a:schemeClr val="dk1"/>
                </a:solidFill>
                <a:latin typeface="Calibri"/>
                <a:ea typeface="Calibri"/>
                <a:cs typeface="Calibri"/>
                <a:sym typeface="Calibri"/>
              </a:rPr>
              <a:t>ν</a:t>
            </a:r>
            <a:r>
              <a:rPr lang="en-US" sz="1700" dirty="0">
                <a:solidFill>
                  <a:schemeClr val="dk1"/>
                </a:solidFill>
                <a:latin typeface="Calibri"/>
                <a:ea typeface="Calibri"/>
                <a:cs typeface="Calibri"/>
                <a:sym typeface="Calibri"/>
              </a:rPr>
              <a:t> την </a:t>
            </a:r>
            <a:r>
              <a:rPr lang="en-US" sz="1700" dirty="0" err="1">
                <a:solidFill>
                  <a:schemeClr val="dk1"/>
                </a:solidFill>
                <a:latin typeface="Calibri"/>
                <a:ea typeface="Calibri"/>
                <a:cs typeface="Calibri"/>
                <a:sym typeface="Calibri"/>
              </a:rPr>
              <a:t>ενότητ</a:t>
            </a:r>
            <a:r>
              <a:rPr lang="en-US" sz="1700" dirty="0">
                <a:solidFill>
                  <a:schemeClr val="dk1"/>
                </a:solidFill>
                <a:latin typeface="Calibri"/>
                <a:ea typeface="Calibri"/>
                <a:cs typeface="Calibri"/>
                <a:sym typeface="Calibri"/>
              </a:rPr>
              <a:t>α θα εξεταστούν θέματα σχετικά με τον προγραμματισμό των οικονομικών</a:t>
            </a:r>
            <a:r>
              <a:rPr lang="el-GR" sz="1700" dirty="0">
                <a:solidFill>
                  <a:schemeClr val="dk1"/>
                </a:solidFill>
                <a:latin typeface="Calibri"/>
                <a:ea typeface="Calibri"/>
                <a:cs typeface="Calibri"/>
                <a:sym typeface="Calibri"/>
              </a:rPr>
              <a:t> του ατόμου.</a:t>
            </a:r>
            <a:br>
              <a:rPr lang="en-US" sz="1700" dirty="0">
                <a:solidFill>
                  <a:schemeClr val="dk1"/>
                </a:solidFill>
                <a:latin typeface="Calibri"/>
                <a:ea typeface="Calibri"/>
                <a:cs typeface="Calibri"/>
                <a:sym typeface="Calibri"/>
              </a:rPr>
            </a:br>
            <a:endParaRPr sz="1700" dirty="0">
              <a:solidFill>
                <a:schemeClr val="dk1"/>
              </a:solidFill>
              <a:latin typeface="Calibri"/>
              <a:ea typeface="Calibri"/>
              <a:cs typeface="Calibri"/>
              <a:sym typeface="Calibri"/>
            </a:endParaRPr>
          </a:p>
          <a:p>
            <a:pPr marL="457200" lvl="0" indent="-336550" rtl="0">
              <a:lnSpc>
                <a:spcPct val="115000"/>
              </a:lnSpc>
              <a:spcBef>
                <a:spcPts val="0"/>
              </a:spcBef>
              <a:spcAft>
                <a:spcPts val="0"/>
              </a:spcAft>
              <a:buClr>
                <a:schemeClr val="dk1"/>
              </a:buClr>
              <a:buSzPts val="1700"/>
              <a:buFont typeface="Calibri"/>
              <a:buChar char="●"/>
            </a:pPr>
            <a:r>
              <a:rPr lang="en-US" sz="1700" dirty="0">
                <a:solidFill>
                  <a:schemeClr val="dk1"/>
                </a:solidFill>
                <a:latin typeface="Calibri"/>
                <a:ea typeface="Calibri"/>
                <a:cs typeface="Calibri"/>
                <a:sym typeface="Calibri"/>
              </a:rPr>
              <a:t>Θα πα</a:t>
            </a:r>
            <a:r>
              <a:rPr lang="en-US" sz="1700" dirty="0" err="1">
                <a:solidFill>
                  <a:schemeClr val="dk1"/>
                </a:solidFill>
                <a:latin typeface="Calibri"/>
                <a:ea typeface="Calibri"/>
                <a:cs typeface="Calibri"/>
                <a:sym typeface="Calibri"/>
              </a:rPr>
              <a:t>ρουσιάσουμε</a:t>
            </a:r>
            <a:r>
              <a:rPr lang="en-US" sz="1700" dirty="0">
                <a:solidFill>
                  <a:schemeClr val="dk1"/>
                </a:solidFill>
                <a:latin typeface="Calibri"/>
                <a:ea typeface="Calibri"/>
                <a:cs typeface="Calibri"/>
                <a:sym typeface="Calibri"/>
              </a:rPr>
              <a:t> παρα</a:t>
            </a:r>
            <a:r>
              <a:rPr lang="en-US" sz="1700" dirty="0" err="1">
                <a:solidFill>
                  <a:schemeClr val="dk1"/>
                </a:solidFill>
                <a:latin typeface="Calibri"/>
                <a:ea typeface="Calibri"/>
                <a:cs typeface="Calibri"/>
                <a:sym typeface="Calibri"/>
              </a:rPr>
              <a:t>δείγμ</a:t>
            </a:r>
            <a:r>
              <a:rPr lang="en-US" sz="1700" dirty="0">
                <a:solidFill>
                  <a:schemeClr val="dk1"/>
                </a:solidFill>
                <a:latin typeface="Calibri"/>
                <a:ea typeface="Calibri"/>
                <a:cs typeface="Calibri"/>
                <a:sym typeface="Calibri"/>
              </a:rPr>
              <a:t>ατα, έννοιες, συμβουλές, </a:t>
            </a:r>
            <a:r>
              <a:rPr lang="el-GR" sz="1700" dirty="0">
                <a:solidFill>
                  <a:schemeClr val="dk1"/>
                </a:solidFill>
                <a:latin typeface="Calibri"/>
                <a:ea typeface="Calibri"/>
                <a:cs typeface="Calibri"/>
                <a:sym typeface="Calibri"/>
              </a:rPr>
              <a:t>και προτάσεις</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για καλύτερη κατανόηση και διαχείριση των οικονομικών.</a:t>
            </a:r>
            <a:br>
              <a:rPr lang="en-US" sz="1700" dirty="0">
                <a:solidFill>
                  <a:schemeClr val="dk1"/>
                </a:solidFill>
                <a:latin typeface="Calibri"/>
                <a:ea typeface="Calibri"/>
                <a:cs typeface="Calibri"/>
                <a:sym typeface="Calibri"/>
              </a:rPr>
            </a:br>
            <a:endParaRPr sz="1700" dirty="0">
              <a:solidFill>
                <a:schemeClr val="dk1"/>
              </a:solidFill>
              <a:latin typeface="Calibri"/>
              <a:ea typeface="Calibri"/>
              <a:cs typeface="Calibri"/>
              <a:sym typeface="Calibri"/>
            </a:endParaRPr>
          </a:p>
          <a:p>
            <a:pPr marL="457200" lvl="0" indent="-336550" rtl="0">
              <a:lnSpc>
                <a:spcPct val="115000"/>
              </a:lnSpc>
              <a:spcBef>
                <a:spcPts val="0"/>
              </a:spcBef>
              <a:spcAft>
                <a:spcPts val="0"/>
              </a:spcAft>
              <a:buClr>
                <a:schemeClr val="dk1"/>
              </a:buClr>
              <a:buSzPts val="1700"/>
              <a:buFont typeface="Calibri"/>
              <a:buChar char="●"/>
            </a:pPr>
            <a:r>
              <a:rPr lang="en-US" sz="1700" dirty="0" err="1">
                <a:solidFill>
                  <a:schemeClr val="dk1"/>
                </a:solidFill>
                <a:latin typeface="Calibri"/>
                <a:ea typeface="Calibri"/>
                <a:cs typeface="Calibri"/>
                <a:sym typeface="Calibri"/>
              </a:rPr>
              <a:t>Θέτοντ</a:t>
            </a:r>
            <a:r>
              <a:rPr lang="en-US" sz="1700" dirty="0">
                <a:solidFill>
                  <a:schemeClr val="dk1"/>
                </a:solidFill>
                <a:latin typeface="Calibri"/>
                <a:ea typeface="Calibri"/>
                <a:cs typeface="Calibri"/>
                <a:sym typeface="Calibri"/>
              </a:rPr>
              <a:t>ας οικονομικούς στόχους και δημιουργώντας ένα σχέδιο για την επίτευξή τους, </a:t>
            </a:r>
            <a:r>
              <a:rPr lang="el-GR" sz="1700" dirty="0">
                <a:solidFill>
                  <a:schemeClr val="dk1"/>
                </a:solidFill>
                <a:latin typeface="Calibri"/>
                <a:ea typeface="Calibri"/>
                <a:cs typeface="Calibri"/>
                <a:sym typeface="Calibri"/>
              </a:rPr>
              <a:t>μειώνεται </a:t>
            </a:r>
            <a:r>
              <a:rPr lang="en-US" sz="1700" dirty="0" err="1">
                <a:solidFill>
                  <a:schemeClr val="dk1"/>
                </a:solidFill>
                <a:latin typeface="Calibri"/>
                <a:ea typeface="Calibri"/>
                <a:cs typeface="Calibri"/>
                <a:sym typeface="Calibri"/>
              </a:rPr>
              <a:t>το</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άγχος</a:t>
            </a:r>
            <a:r>
              <a:rPr lang="el-GR" sz="1700" dirty="0">
                <a:solidFill>
                  <a:schemeClr val="dk1"/>
                </a:solidFill>
                <a:latin typeface="Calibri"/>
                <a:ea typeface="Calibri"/>
                <a:cs typeface="Calibri"/>
                <a:sym typeface="Calibri"/>
              </a:rPr>
              <a:t> για τα οικονομικά</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ενώ υπάρχει πάντα και η πιθανότητα να αυξηθούν οι </a:t>
            </a:r>
            <a:r>
              <a:rPr lang="en-US" sz="1700" dirty="0">
                <a:solidFill>
                  <a:schemeClr val="dk1"/>
                </a:solidFill>
                <a:latin typeface="Calibri"/>
                <a:ea typeface="Calibri"/>
                <a:cs typeface="Calibri"/>
                <a:sym typeface="Calibri"/>
              </a:rPr>
              <a:t>απ</a:t>
            </a:r>
            <a:r>
              <a:rPr lang="en-US" sz="1700" dirty="0" err="1">
                <a:solidFill>
                  <a:schemeClr val="dk1"/>
                </a:solidFill>
                <a:latin typeface="Calibri"/>
                <a:ea typeface="Calibri"/>
                <a:cs typeface="Calibri"/>
                <a:sym typeface="Calibri"/>
              </a:rPr>
              <a:t>οτ</a:t>
            </a:r>
            <a:r>
              <a:rPr lang="en-US" sz="1700" dirty="0">
                <a:solidFill>
                  <a:schemeClr val="dk1"/>
                </a:solidFill>
                <a:latin typeface="Calibri"/>
                <a:ea typeface="Calibri"/>
                <a:cs typeface="Calibri"/>
                <a:sym typeface="Calibri"/>
              </a:rPr>
              <a:t>αμιεύσεις</a:t>
            </a:r>
            <a:r>
              <a:rPr lang="el-GR" sz="1700" dirty="0">
                <a:solidFill>
                  <a:schemeClr val="dk1"/>
                </a:solidFill>
                <a:latin typeface="Calibri"/>
                <a:ea typeface="Calibri"/>
                <a:cs typeface="Calibri"/>
                <a:sym typeface="Calibri"/>
              </a:rPr>
              <a:t> μας.</a:t>
            </a:r>
            <a:endParaRPr sz="17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7"/>
          <p:cNvPicPr preferRelativeResize="0"/>
          <p:nvPr/>
        </p:nvPicPr>
        <p:blipFill rotWithShape="1">
          <a:blip r:embed="rId3">
            <a:alphaModFix/>
          </a:blip>
          <a:srcRect/>
          <a:stretch/>
        </p:blipFill>
        <p:spPr>
          <a:xfrm>
            <a:off x="0" y="643"/>
            <a:ext cx="9144000" cy="5142857"/>
          </a:xfrm>
          <a:prstGeom prst="rect">
            <a:avLst/>
          </a:prstGeom>
          <a:noFill/>
          <a:ln>
            <a:noFill/>
          </a:ln>
        </p:spPr>
      </p:pic>
      <p:sp>
        <p:nvSpPr>
          <p:cNvPr id="320" name="Google Shape;320;p7"/>
          <p:cNvSpPr txBox="1"/>
          <p:nvPr/>
        </p:nvSpPr>
        <p:spPr>
          <a:xfrm>
            <a:off x="289800" y="1003604"/>
            <a:ext cx="8564400" cy="297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1700" b="1" dirty="0" err="1">
                <a:solidFill>
                  <a:schemeClr val="dk1"/>
                </a:solidFill>
                <a:latin typeface="Calibri"/>
                <a:ea typeface="Calibri"/>
                <a:cs typeface="Calibri"/>
                <a:sym typeface="Calibri"/>
              </a:rPr>
              <a:t>Ερώτηση</a:t>
            </a:r>
            <a:r>
              <a:rPr lang="en-US" sz="1700" b="1" dirty="0">
                <a:solidFill>
                  <a:schemeClr val="dk1"/>
                </a:solidFill>
                <a:latin typeface="Calibri"/>
                <a:ea typeface="Calibri"/>
                <a:cs typeface="Calibri"/>
                <a:sym typeface="Calibri"/>
              </a:rPr>
              <a:t> 3: </a:t>
            </a:r>
            <a:r>
              <a:rPr lang="en-US" sz="1700" dirty="0" err="1">
                <a:solidFill>
                  <a:schemeClr val="dk1"/>
                </a:solidFill>
                <a:latin typeface="Calibri"/>
                <a:ea typeface="Calibri"/>
                <a:cs typeface="Calibri"/>
                <a:sym typeface="Calibri"/>
              </a:rPr>
              <a:t>Έξοδ</a:t>
            </a:r>
            <a:r>
              <a:rPr lang="en-US" sz="1700" dirty="0">
                <a:solidFill>
                  <a:schemeClr val="dk1"/>
                </a:solidFill>
                <a:latin typeface="Calibri"/>
                <a:ea typeface="Calibri"/>
                <a:cs typeface="Calibri"/>
                <a:sym typeface="Calibri"/>
              </a:rPr>
              <a:t>α είναι οτιδήποτε αγοράζει ή πληρώνει κάποιος με το εισόδημά του.</a:t>
            </a:r>
            <a:endParaRPr sz="1700" dirty="0">
              <a:solidFill>
                <a:schemeClr val="dk1"/>
              </a:solidFill>
              <a:latin typeface="Calibri"/>
              <a:ea typeface="Calibri"/>
              <a:cs typeface="Calibri"/>
              <a:sym typeface="Calibri"/>
            </a:endParaRPr>
          </a:p>
          <a:p>
            <a:pPr marL="342900" lvl="0" indent="-336550" algn="l" rtl="0">
              <a:spcBef>
                <a:spcPts val="0"/>
              </a:spcBef>
              <a:spcAft>
                <a:spcPts val="0"/>
              </a:spcAft>
              <a:buClr>
                <a:schemeClr val="dk1"/>
              </a:buClr>
              <a:buSzPts val="1700"/>
              <a:buFont typeface="Calibri"/>
              <a:buAutoNum type="alphaUcPeriod"/>
            </a:pPr>
            <a:r>
              <a:rPr lang="en-US" sz="1700" dirty="0" err="1">
                <a:solidFill>
                  <a:schemeClr val="dk1"/>
                </a:solidFill>
                <a:latin typeface="Calibri"/>
                <a:ea typeface="Calibri"/>
                <a:cs typeface="Calibri"/>
                <a:sym typeface="Calibri"/>
              </a:rPr>
              <a:t>Σωστό</a:t>
            </a:r>
            <a:r>
              <a:rPr lang="en-US" sz="1700" dirty="0">
                <a:solidFill>
                  <a:schemeClr val="dk1"/>
                </a:solidFill>
                <a:latin typeface="Calibri"/>
                <a:ea typeface="Calibri"/>
                <a:cs typeface="Calibri"/>
                <a:sym typeface="Calibri"/>
              </a:rPr>
              <a:t> Β. </a:t>
            </a:r>
            <a:r>
              <a:rPr lang="en-US" sz="1700" dirty="0" err="1">
                <a:solidFill>
                  <a:schemeClr val="dk1"/>
                </a:solidFill>
                <a:latin typeface="Calibri"/>
                <a:ea typeface="Calibri"/>
                <a:cs typeface="Calibri"/>
                <a:sym typeface="Calibri"/>
              </a:rPr>
              <a:t>Λάθος</a:t>
            </a:r>
            <a:r>
              <a:rPr lang="en-US" sz="1700" dirty="0">
                <a:solidFill>
                  <a:schemeClr val="dk1"/>
                </a:solidFill>
                <a:latin typeface="Calibri"/>
                <a:ea typeface="Calibri"/>
                <a:cs typeface="Calibri"/>
                <a:sym typeface="Calibri"/>
              </a:rPr>
              <a:t> Γ. </a:t>
            </a:r>
            <a:r>
              <a:rPr lang="en-US" sz="1700" dirty="0" err="1">
                <a:solidFill>
                  <a:schemeClr val="dk1"/>
                </a:solidFill>
                <a:latin typeface="Calibri"/>
                <a:ea typeface="Calibri"/>
                <a:cs typeface="Calibri"/>
                <a:sym typeface="Calibri"/>
              </a:rPr>
              <a:t>Δεν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είμ</a:t>
            </a:r>
            <a:r>
              <a:rPr lang="en-US" sz="1700" dirty="0">
                <a:solidFill>
                  <a:schemeClr val="dk1"/>
                </a:solidFill>
                <a:latin typeface="Calibri"/>
                <a:ea typeface="Calibri"/>
                <a:cs typeface="Calibri"/>
                <a:sym typeface="Calibri"/>
              </a:rPr>
              <a:t>αι σίγουρος </a:t>
            </a: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700" b="1" dirty="0">
              <a:latin typeface="Calibri"/>
              <a:ea typeface="Calibri"/>
              <a:cs typeface="Calibri"/>
              <a:sym typeface="Calibri"/>
            </a:endParaRPr>
          </a:p>
          <a:p>
            <a:pPr marL="0" marR="0" lvl="0" indent="0" algn="l" rtl="0">
              <a:spcBef>
                <a:spcPts val="0"/>
              </a:spcBef>
              <a:spcAft>
                <a:spcPts val="0"/>
              </a:spcAft>
              <a:buNone/>
            </a:pPr>
            <a:r>
              <a:rPr lang="en-US" sz="1700" b="1" dirty="0" err="1">
                <a:solidFill>
                  <a:srgbClr val="000000"/>
                </a:solidFill>
                <a:latin typeface="Calibri"/>
                <a:ea typeface="Calibri"/>
                <a:cs typeface="Calibri"/>
                <a:sym typeface="Calibri"/>
              </a:rPr>
              <a:t>Ερώτηση</a:t>
            </a:r>
            <a:r>
              <a:rPr lang="en-US" sz="1700" b="1" dirty="0">
                <a:solidFill>
                  <a:srgbClr val="000000"/>
                </a:solidFill>
                <a:latin typeface="Calibri"/>
                <a:ea typeface="Calibri"/>
                <a:cs typeface="Calibri"/>
                <a:sym typeface="Calibri"/>
              </a:rPr>
              <a:t> 4: Η </a:t>
            </a:r>
            <a:r>
              <a:rPr lang="en-US" sz="1700" dirty="0">
                <a:solidFill>
                  <a:srgbClr val="000000"/>
                </a:solidFill>
                <a:latin typeface="Calibri"/>
                <a:ea typeface="Calibri"/>
                <a:cs typeface="Calibri"/>
                <a:sym typeface="Calibri"/>
              </a:rPr>
              <a:t>απ</a:t>
            </a:r>
            <a:r>
              <a:rPr lang="en-US" sz="1700" dirty="0" err="1">
                <a:solidFill>
                  <a:srgbClr val="000000"/>
                </a:solidFill>
                <a:latin typeface="Calibri"/>
                <a:ea typeface="Calibri"/>
                <a:cs typeface="Calibri"/>
                <a:sym typeface="Calibri"/>
              </a:rPr>
              <a:t>οτ</a:t>
            </a:r>
            <a:r>
              <a:rPr lang="en-US" sz="1700" dirty="0">
                <a:solidFill>
                  <a:srgbClr val="000000"/>
                </a:solidFill>
                <a:latin typeface="Calibri"/>
                <a:ea typeface="Calibri"/>
                <a:cs typeface="Calibri"/>
                <a:sym typeface="Calibri"/>
              </a:rPr>
              <a:t>αμίευση είναι το εισόδημα που συνήθως λαμβάνετε από το λογαριασμό αποταμίευσης. </a:t>
            </a:r>
            <a:endParaRPr sz="1700" dirty="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en-US" sz="1700" dirty="0" err="1">
                <a:solidFill>
                  <a:schemeClr val="dk1"/>
                </a:solidFill>
                <a:latin typeface="Calibri"/>
                <a:ea typeface="Calibri"/>
                <a:cs typeface="Calibri"/>
                <a:sym typeface="Calibri"/>
              </a:rPr>
              <a:t>Σωστό</a:t>
            </a:r>
            <a:r>
              <a:rPr lang="en-US" sz="1700" dirty="0">
                <a:solidFill>
                  <a:schemeClr val="dk1"/>
                </a:solidFill>
                <a:latin typeface="Calibri"/>
                <a:ea typeface="Calibri"/>
                <a:cs typeface="Calibri"/>
                <a:sym typeface="Calibri"/>
              </a:rPr>
              <a:t> Β. </a:t>
            </a:r>
            <a:r>
              <a:rPr lang="en-US" sz="1700" dirty="0" err="1">
                <a:solidFill>
                  <a:schemeClr val="dk1"/>
                </a:solidFill>
                <a:latin typeface="Calibri"/>
                <a:ea typeface="Calibri"/>
                <a:cs typeface="Calibri"/>
                <a:sym typeface="Calibri"/>
              </a:rPr>
              <a:t>Λάθος</a:t>
            </a:r>
            <a:r>
              <a:rPr lang="en-US" sz="1700" dirty="0">
                <a:solidFill>
                  <a:schemeClr val="dk1"/>
                </a:solidFill>
                <a:latin typeface="Calibri"/>
                <a:ea typeface="Calibri"/>
                <a:cs typeface="Calibri"/>
                <a:sym typeface="Calibri"/>
              </a:rPr>
              <a:t> Γ. </a:t>
            </a:r>
            <a:r>
              <a:rPr lang="en-US" sz="1700" dirty="0" err="1">
                <a:solidFill>
                  <a:schemeClr val="dk1"/>
                </a:solidFill>
                <a:latin typeface="Calibri"/>
                <a:ea typeface="Calibri"/>
                <a:cs typeface="Calibri"/>
                <a:sym typeface="Calibri"/>
              </a:rPr>
              <a:t>Δεν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είμ</a:t>
            </a:r>
            <a:r>
              <a:rPr lang="en-US" sz="1700" dirty="0">
                <a:solidFill>
                  <a:schemeClr val="dk1"/>
                </a:solidFill>
                <a:latin typeface="Calibri"/>
                <a:ea typeface="Calibri"/>
                <a:cs typeface="Calibri"/>
                <a:sym typeface="Calibri"/>
              </a:rPr>
              <a:t>αι σίγουρος </a:t>
            </a:r>
            <a:endParaRPr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700" b="1" dirty="0" err="1">
                <a:solidFill>
                  <a:srgbClr val="000000"/>
                </a:solidFill>
                <a:latin typeface="Calibri"/>
                <a:ea typeface="Calibri"/>
                <a:cs typeface="Calibri"/>
                <a:sym typeface="Calibri"/>
              </a:rPr>
              <a:t>Ερώτηση</a:t>
            </a:r>
            <a:r>
              <a:rPr lang="en-US" sz="1700" b="1" dirty="0">
                <a:solidFill>
                  <a:srgbClr val="000000"/>
                </a:solidFill>
                <a:latin typeface="Calibri"/>
                <a:ea typeface="Calibri"/>
                <a:cs typeface="Calibri"/>
                <a:sym typeface="Calibri"/>
              </a:rPr>
              <a:t> 5: </a:t>
            </a:r>
            <a:r>
              <a:rPr lang="en-US" sz="1700" dirty="0">
                <a:solidFill>
                  <a:schemeClr val="dk1"/>
                </a:solidFill>
                <a:latin typeface="Calibri"/>
                <a:ea typeface="Calibri"/>
                <a:cs typeface="Calibri"/>
                <a:sym typeface="Calibri"/>
              </a:rPr>
              <a:t>Επ</a:t>
            </a:r>
            <a:r>
              <a:rPr lang="en-US" sz="1700" dirty="0" err="1">
                <a:solidFill>
                  <a:schemeClr val="dk1"/>
                </a:solidFill>
                <a:latin typeface="Calibri"/>
                <a:ea typeface="Calibri"/>
                <a:cs typeface="Calibri"/>
                <a:sym typeface="Calibri"/>
              </a:rPr>
              <a:t>ένδυση</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σημ</a:t>
            </a:r>
            <a:r>
              <a:rPr lang="en-US" sz="1700" dirty="0">
                <a:solidFill>
                  <a:schemeClr val="dk1"/>
                </a:solidFill>
                <a:latin typeface="Calibri"/>
                <a:ea typeface="Calibri"/>
                <a:cs typeface="Calibri"/>
                <a:sym typeface="Calibri"/>
              </a:rPr>
              <a:t>αίνει απόκτηση αγαθών με σκοπό την απόδοση των χρημάτων που επενδύονται.</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en-US" sz="1700" dirty="0" err="1">
                <a:solidFill>
                  <a:schemeClr val="dk1"/>
                </a:solidFill>
                <a:latin typeface="Calibri"/>
                <a:ea typeface="Calibri"/>
                <a:cs typeface="Calibri"/>
                <a:sym typeface="Calibri"/>
              </a:rPr>
              <a:t>Σωστό</a:t>
            </a:r>
            <a:r>
              <a:rPr lang="en-US" sz="1700" dirty="0">
                <a:solidFill>
                  <a:schemeClr val="dk1"/>
                </a:solidFill>
                <a:latin typeface="Calibri"/>
                <a:ea typeface="Calibri"/>
                <a:cs typeface="Calibri"/>
                <a:sym typeface="Calibri"/>
              </a:rPr>
              <a:t> Β. </a:t>
            </a:r>
            <a:r>
              <a:rPr lang="en-US" sz="1700" dirty="0" err="1">
                <a:solidFill>
                  <a:schemeClr val="dk1"/>
                </a:solidFill>
                <a:latin typeface="Calibri"/>
                <a:ea typeface="Calibri"/>
                <a:cs typeface="Calibri"/>
                <a:sym typeface="Calibri"/>
              </a:rPr>
              <a:t>Λάθος</a:t>
            </a:r>
            <a:r>
              <a:rPr lang="en-US" sz="1700" dirty="0">
                <a:solidFill>
                  <a:schemeClr val="dk1"/>
                </a:solidFill>
                <a:latin typeface="Calibri"/>
                <a:ea typeface="Calibri"/>
                <a:cs typeface="Calibri"/>
                <a:sym typeface="Calibri"/>
              </a:rPr>
              <a:t> Γ. </a:t>
            </a:r>
            <a:r>
              <a:rPr lang="en-US" sz="1700" dirty="0" err="1">
                <a:solidFill>
                  <a:schemeClr val="dk1"/>
                </a:solidFill>
                <a:latin typeface="Calibri"/>
                <a:ea typeface="Calibri"/>
                <a:cs typeface="Calibri"/>
                <a:sym typeface="Calibri"/>
              </a:rPr>
              <a:t>Δεν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είμ</a:t>
            </a:r>
            <a:r>
              <a:rPr lang="en-US" sz="1700" dirty="0">
                <a:solidFill>
                  <a:schemeClr val="dk1"/>
                </a:solidFill>
                <a:latin typeface="Calibri"/>
                <a:ea typeface="Calibri"/>
                <a:cs typeface="Calibri"/>
                <a:sym typeface="Calibri"/>
              </a:rPr>
              <a:t>αι σίγουρος </a:t>
            </a:r>
            <a:endParaRPr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700" b="1" dirty="0" err="1">
                <a:solidFill>
                  <a:srgbClr val="000000"/>
                </a:solidFill>
                <a:latin typeface="Calibri"/>
                <a:ea typeface="Calibri"/>
                <a:cs typeface="Calibri"/>
                <a:sym typeface="Calibri"/>
              </a:rPr>
              <a:t>Ερώτηση</a:t>
            </a:r>
            <a:r>
              <a:rPr lang="en-US" sz="1700" b="1" dirty="0">
                <a:solidFill>
                  <a:srgbClr val="000000"/>
                </a:solidFill>
                <a:latin typeface="Calibri"/>
                <a:ea typeface="Calibri"/>
                <a:cs typeface="Calibri"/>
                <a:sym typeface="Calibri"/>
              </a:rPr>
              <a:t> 6: </a:t>
            </a:r>
            <a:r>
              <a:rPr lang="en-US" sz="1700" dirty="0">
                <a:solidFill>
                  <a:schemeClr val="dk1"/>
                </a:solidFill>
                <a:latin typeface="Calibri"/>
                <a:ea typeface="Calibri"/>
                <a:cs typeface="Calibri"/>
                <a:sym typeface="Calibri"/>
              </a:rPr>
              <a:t>Ο </a:t>
            </a:r>
            <a:r>
              <a:rPr lang="en-US" sz="1700" dirty="0" err="1">
                <a:solidFill>
                  <a:schemeClr val="dk1"/>
                </a:solidFill>
                <a:latin typeface="Calibri"/>
                <a:ea typeface="Calibri"/>
                <a:cs typeface="Calibri"/>
                <a:sym typeface="Calibri"/>
              </a:rPr>
              <a:t>όρος</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ροστ</a:t>
            </a:r>
            <a:r>
              <a:rPr lang="en-US" sz="1700" dirty="0">
                <a:solidFill>
                  <a:schemeClr val="dk1"/>
                </a:solidFill>
                <a:latin typeface="Calibri"/>
                <a:ea typeface="Calibri"/>
                <a:cs typeface="Calibri"/>
                <a:sym typeface="Calibri"/>
              </a:rPr>
              <a:t>ασία αναφέρεται στα μέτρα που λαμβάνουν οι άνθρωποι για να ξοδέψουν τις αποταμιεύσεις τους. </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en-US" sz="1700" dirty="0" err="1">
                <a:solidFill>
                  <a:schemeClr val="dk1"/>
                </a:solidFill>
                <a:latin typeface="Calibri"/>
                <a:ea typeface="Calibri"/>
                <a:cs typeface="Calibri"/>
                <a:sym typeface="Calibri"/>
              </a:rPr>
              <a:t>Σωστό</a:t>
            </a:r>
            <a:r>
              <a:rPr lang="en-US" sz="1700" dirty="0">
                <a:solidFill>
                  <a:schemeClr val="dk1"/>
                </a:solidFill>
                <a:latin typeface="Calibri"/>
                <a:ea typeface="Calibri"/>
                <a:cs typeface="Calibri"/>
                <a:sym typeface="Calibri"/>
              </a:rPr>
              <a:t> Β. </a:t>
            </a:r>
            <a:r>
              <a:rPr lang="en-US" sz="1700" dirty="0" err="1">
                <a:solidFill>
                  <a:schemeClr val="dk1"/>
                </a:solidFill>
                <a:latin typeface="Calibri"/>
                <a:ea typeface="Calibri"/>
                <a:cs typeface="Calibri"/>
                <a:sym typeface="Calibri"/>
              </a:rPr>
              <a:t>Λάθος</a:t>
            </a:r>
            <a:r>
              <a:rPr lang="en-US" sz="1700" dirty="0">
                <a:solidFill>
                  <a:schemeClr val="dk1"/>
                </a:solidFill>
                <a:latin typeface="Calibri"/>
                <a:ea typeface="Calibri"/>
                <a:cs typeface="Calibri"/>
                <a:sym typeface="Calibri"/>
              </a:rPr>
              <a:t> Γ. </a:t>
            </a:r>
            <a:r>
              <a:rPr lang="en-US" sz="1700" dirty="0" err="1">
                <a:solidFill>
                  <a:schemeClr val="dk1"/>
                </a:solidFill>
                <a:latin typeface="Calibri"/>
                <a:ea typeface="Calibri"/>
                <a:cs typeface="Calibri"/>
                <a:sym typeface="Calibri"/>
              </a:rPr>
              <a:t>Δεν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είμ</a:t>
            </a:r>
            <a:r>
              <a:rPr lang="en-US" sz="1700" dirty="0">
                <a:solidFill>
                  <a:schemeClr val="dk1"/>
                </a:solidFill>
                <a:latin typeface="Calibri"/>
                <a:ea typeface="Calibri"/>
                <a:cs typeface="Calibri"/>
                <a:sym typeface="Calibri"/>
              </a:rPr>
              <a:t>αι σίγουρος</a:t>
            </a:r>
            <a:endParaRPr sz="17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a:stretch/>
        </p:blipFill>
        <p:spPr>
          <a:xfrm>
            <a:off x="0" y="321"/>
            <a:ext cx="9144000" cy="5142857"/>
          </a:xfrm>
          <a:prstGeom prst="rect">
            <a:avLst/>
          </a:prstGeom>
          <a:noFill/>
          <a:ln>
            <a:noFill/>
          </a:ln>
        </p:spPr>
      </p:pic>
      <p:sp>
        <p:nvSpPr>
          <p:cNvPr id="327" name="Google Shape;327;p18"/>
          <p:cNvSpPr txBox="1"/>
          <p:nvPr/>
        </p:nvSpPr>
        <p:spPr>
          <a:xfrm>
            <a:off x="1851024" y="1957684"/>
            <a:ext cx="4954500" cy="24006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000" b="1" dirty="0">
                <a:solidFill>
                  <a:schemeClr val="dk1"/>
                </a:solidFill>
                <a:latin typeface="Calibri"/>
                <a:ea typeface="Calibri"/>
                <a:cs typeface="Calibri"/>
                <a:sym typeface="Calibri"/>
              </a:rPr>
              <a:t>Συνεχίζουμε στην</a:t>
            </a:r>
            <a:r>
              <a:rPr lang="en-US" sz="3000" b="1" dirty="0">
                <a:solidFill>
                  <a:schemeClr val="dk1"/>
                </a:solidFill>
                <a:latin typeface="Calibri"/>
                <a:ea typeface="Calibri"/>
                <a:cs typeface="Calibri"/>
                <a:sym typeface="Calibri"/>
              </a:rPr>
              <a:t>..</a:t>
            </a:r>
            <a:endParaRPr sz="3000" dirty="0"/>
          </a:p>
          <a:p>
            <a:pPr marL="0" marR="0" lvl="0" indent="0" algn="ctr" rtl="0">
              <a:spcBef>
                <a:spcPts val="0"/>
              </a:spcBef>
              <a:spcAft>
                <a:spcPts val="0"/>
              </a:spcAft>
              <a:buNone/>
            </a:pPr>
            <a:endParaRPr sz="30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000" b="1" dirty="0">
                <a:solidFill>
                  <a:schemeClr val="dk1"/>
                </a:solidFill>
                <a:latin typeface="Calibri"/>
                <a:ea typeface="Calibri"/>
                <a:cs typeface="Calibri"/>
                <a:sym typeface="Calibri"/>
              </a:rPr>
              <a:t>ΕΝ</a:t>
            </a:r>
            <a:r>
              <a:rPr lang="el-GR" sz="3000" b="1" dirty="0">
                <a:solidFill>
                  <a:schemeClr val="dk1"/>
                </a:solidFill>
                <a:latin typeface="Calibri"/>
                <a:ea typeface="Calibri"/>
                <a:cs typeface="Calibri"/>
                <a:sym typeface="Calibri"/>
              </a:rPr>
              <a:t>Ο</a:t>
            </a:r>
            <a:r>
              <a:rPr lang="en-US" sz="3000" b="1" dirty="0">
                <a:solidFill>
                  <a:schemeClr val="dk1"/>
                </a:solidFill>
                <a:latin typeface="Calibri"/>
                <a:ea typeface="Calibri"/>
                <a:cs typeface="Calibri"/>
                <a:sym typeface="Calibri"/>
              </a:rPr>
              <a:t>ΤΗΤΑ 3: ΧΡΗΜΑΤΟΠΙΣΤΩΤΙΚ</a:t>
            </a:r>
            <a:r>
              <a:rPr lang="el-GR" sz="3000" b="1" dirty="0">
                <a:solidFill>
                  <a:schemeClr val="dk1"/>
                </a:solidFill>
                <a:latin typeface="Calibri"/>
                <a:ea typeface="Calibri"/>
                <a:cs typeface="Calibri"/>
                <a:sym typeface="Calibri"/>
              </a:rPr>
              <a:t>Ε</a:t>
            </a:r>
            <a:r>
              <a:rPr lang="en-US" sz="3000" b="1" dirty="0">
                <a:solidFill>
                  <a:schemeClr val="dk1"/>
                </a:solidFill>
                <a:latin typeface="Calibri"/>
                <a:ea typeface="Calibri"/>
                <a:cs typeface="Calibri"/>
                <a:sym typeface="Calibri"/>
              </a:rPr>
              <a:t>Σ ΥΠΗΡΕΣ</a:t>
            </a:r>
            <a:r>
              <a:rPr lang="el-GR" sz="3000" b="1" dirty="0">
                <a:solidFill>
                  <a:schemeClr val="dk1"/>
                </a:solidFill>
                <a:latin typeface="Calibri"/>
                <a:ea typeface="Calibri"/>
                <a:cs typeface="Calibri"/>
                <a:sym typeface="Calibri"/>
              </a:rPr>
              <a:t>Ι</a:t>
            </a:r>
            <a:r>
              <a:rPr lang="en-US" sz="3000" b="1" dirty="0">
                <a:solidFill>
                  <a:schemeClr val="dk1"/>
                </a:solidFill>
                <a:latin typeface="Calibri"/>
                <a:ea typeface="Calibri"/>
                <a:cs typeface="Calibri"/>
                <a:sym typeface="Calibri"/>
              </a:rPr>
              <a:t>ΕΣ </a:t>
            </a:r>
            <a:endParaRPr sz="3000" b="1"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19"/>
          <p:cNvPicPr preferRelativeResize="0"/>
          <p:nvPr/>
        </p:nvPicPr>
        <p:blipFill rotWithShape="1">
          <a:blip r:embed="rId3">
            <a:alphaModFix/>
          </a:blip>
          <a:srcRect/>
          <a:stretch/>
        </p:blipFill>
        <p:spPr>
          <a:xfrm>
            <a:off x="0" y="321"/>
            <a:ext cx="9144000" cy="51428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5"/>
          <p:cNvPicPr preferRelativeResize="0"/>
          <p:nvPr/>
        </p:nvPicPr>
        <p:blipFill rotWithShape="1">
          <a:blip r:embed="rId3">
            <a:alphaModFix/>
          </a:blip>
          <a:srcRect/>
          <a:stretch/>
        </p:blipFill>
        <p:spPr>
          <a:xfrm>
            <a:off x="0" y="22733"/>
            <a:ext cx="9143998" cy="5142858"/>
          </a:xfrm>
          <a:prstGeom prst="rect">
            <a:avLst/>
          </a:prstGeom>
          <a:noFill/>
          <a:ln>
            <a:noFill/>
          </a:ln>
        </p:spPr>
      </p:pic>
      <p:sp>
        <p:nvSpPr>
          <p:cNvPr id="112" name="Google Shape;112;p5"/>
          <p:cNvSpPr txBox="1"/>
          <p:nvPr/>
        </p:nvSpPr>
        <p:spPr>
          <a:xfrm>
            <a:off x="488999" y="935414"/>
            <a:ext cx="8166000" cy="409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dirty="0">
                <a:solidFill>
                  <a:srgbClr val="0070C0"/>
                </a:solidFill>
                <a:latin typeface="Calibri"/>
                <a:ea typeface="Calibri"/>
                <a:cs typeface="Calibri"/>
                <a:sym typeface="Calibri"/>
              </a:rPr>
              <a:t>ΚΕΦΑΛΑΙΟ</a:t>
            </a:r>
            <a:r>
              <a:rPr lang="en-US" sz="1800" b="1" dirty="0">
                <a:solidFill>
                  <a:srgbClr val="0070C0"/>
                </a:solidFill>
                <a:latin typeface="Calibri"/>
                <a:ea typeface="Calibri"/>
                <a:cs typeface="Calibri"/>
                <a:sym typeface="Calibri"/>
              </a:rPr>
              <a:t> 2.1: Βα</a:t>
            </a:r>
            <a:r>
              <a:rPr lang="en-US" sz="1800" b="1" dirty="0" err="1">
                <a:solidFill>
                  <a:srgbClr val="0070C0"/>
                </a:solidFill>
                <a:latin typeface="Calibri"/>
                <a:ea typeface="Calibri"/>
                <a:cs typeface="Calibri"/>
                <a:sym typeface="Calibri"/>
              </a:rPr>
              <a:t>σικές</a:t>
            </a:r>
            <a:r>
              <a:rPr lang="en-US" sz="1800" b="1" dirty="0">
                <a:solidFill>
                  <a:srgbClr val="0070C0"/>
                </a:solidFill>
                <a:latin typeface="Calibri"/>
                <a:ea typeface="Calibri"/>
                <a:cs typeface="Calibri"/>
                <a:sym typeface="Calibri"/>
              </a:rPr>
              <a:t> π</a:t>
            </a:r>
            <a:r>
              <a:rPr lang="en-US" sz="1800" b="1" dirty="0" err="1">
                <a:solidFill>
                  <a:srgbClr val="0070C0"/>
                </a:solidFill>
                <a:latin typeface="Calibri"/>
                <a:ea typeface="Calibri"/>
                <a:cs typeface="Calibri"/>
                <a:sym typeface="Calibri"/>
              </a:rPr>
              <a:t>τυχές</a:t>
            </a:r>
            <a:r>
              <a:rPr lang="en-US" sz="1800" b="1" dirty="0">
                <a:solidFill>
                  <a:srgbClr val="0070C0"/>
                </a:solidFill>
                <a:latin typeface="Calibri"/>
                <a:ea typeface="Calibri"/>
                <a:cs typeface="Calibri"/>
                <a:sym typeface="Calibri"/>
              </a:rPr>
              <a:t> </a:t>
            </a:r>
            <a:r>
              <a:rPr lang="en-US" sz="1800" b="1" dirty="0" err="1">
                <a:solidFill>
                  <a:srgbClr val="0070C0"/>
                </a:solidFill>
                <a:latin typeface="Calibri"/>
                <a:ea typeface="Calibri"/>
                <a:cs typeface="Calibri"/>
                <a:sym typeface="Calibri"/>
              </a:rPr>
              <a:t>των</a:t>
            </a:r>
            <a:r>
              <a:rPr lang="en-US" sz="1800" b="1" dirty="0">
                <a:solidFill>
                  <a:srgbClr val="0070C0"/>
                </a:solidFill>
                <a:latin typeface="Calibri"/>
                <a:ea typeface="Calibri"/>
                <a:cs typeface="Calibri"/>
                <a:sym typeface="Calibri"/>
              </a:rPr>
              <a:t> </a:t>
            </a:r>
            <a:r>
              <a:rPr lang="en-US" sz="1800" b="1" dirty="0" err="1">
                <a:solidFill>
                  <a:srgbClr val="0070C0"/>
                </a:solidFill>
                <a:latin typeface="Calibri"/>
                <a:ea typeface="Calibri"/>
                <a:cs typeface="Calibri"/>
                <a:sym typeface="Calibri"/>
              </a:rPr>
              <a:t>οικονομικών</a:t>
            </a:r>
            <a:r>
              <a:rPr lang="en-US" sz="1800" b="1" dirty="0">
                <a:solidFill>
                  <a:srgbClr val="0070C0"/>
                </a:solidFill>
                <a:latin typeface="Calibri"/>
                <a:ea typeface="Calibri"/>
                <a:cs typeface="Calibri"/>
                <a:sym typeface="Calibri"/>
              </a:rPr>
              <a:t> </a:t>
            </a:r>
            <a:r>
              <a:rPr lang="el-GR" sz="1800" b="1" dirty="0">
                <a:solidFill>
                  <a:srgbClr val="0070C0"/>
                </a:solidFill>
                <a:latin typeface="Calibri"/>
                <a:ea typeface="Calibri"/>
                <a:cs typeface="Calibri"/>
                <a:sym typeface="Calibri"/>
              </a:rPr>
              <a:t>του ατόμου</a:t>
            </a:r>
            <a:endParaRPr sz="1800" dirty="0"/>
          </a:p>
          <a:p>
            <a:pPr marL="285750" marR="0" lvl="0" indent="-279400" algn="l" rtl="0">
              <a:spcBef>
                <a:spcPts val="0"/>
              </a:spcBef>
              <a:spcAft>
                <a:spcPts val="0"/>
              </a:spcAft>
              <a:buClr>
                <a:schemeClr val="dk1"/>
              </a:buClr>
              <a:buSzPts val="1700"/>
              <a:buFont typeface="Noto Sans Symbols"/>
              <a:buChar char="✔"/>
            </a:pPr>
            <a:r>
              <a:rPr lang="en-US" sz="1700" dirty="0" err="1">
                <a:solidFill>
                  <a:schemeClr val="dk1"/>
                </a:solidFill>
                <a:latin typeface="Calibri"/>
                <a:ea typeface="Calibri"/>
                <a:cs typeface="Calibri"/>
                <a:sym typeface="Calibri"/>
              </a:rPr>
              <a:t>Σημ</a:t>
            </a:r>
            <a:r>
              <a:rPr lang="en-US" sz="1700" dirty="0">
                <a:solidFill>
                  <a:schemeClr val="dk1"/>
                </a:solidFill>
                <a:latin typeface="Calibri"/>
                <a:ea typeface="Calibri"/>
                <a:cs typeface="Calibri"/>
                <a:sym typeface="Calibri"/>
              </a:rPr>
              <a:t>αντικές πτυχές των οικονομικών </a:t>
            </a:r>
            <a:r>
              <a:rPr lang="el-GR" sz="1700" dirty="0">
                <a:solidFill>
                  <a:schemeClr val="dk1"/>
                </a:solidFill>
                <a:latin typeface="Calibri"/>
                <a:ea typeface="Calibri"/>
                <a:cs typeface="Calibri"/>
                <a:sym typeface="Calibri"/>
              </a:rPr>
              <a:t>του ατόμου</a:t>
            </a:r>
            <a:endParaRPr sz="1700" dirty="0"/>
          </a:p>
          <a:p>
            <a:pPr marL="285750" marR="0" lvl="0" indent="-279400" algn="l" rtl="0">
              <a:spcBef>
                <a:spcPts val="0"/>
              </a:spcBef>
              <a:spcAft>
                <a:spcPts val="0"/>
              </a:spcAft>
              <a:buClr>
                <a:schemeClr val="dk1"/>
              </a:buClr>
              <a:buSzPts val="1700"/>
              <a:buFont typeface="Noto Sans Symbols"/>
              <a:buChar char="✔"/>
            </a:pPr>
            <a:r>
              <a:rPr lang="en-US" sz="1700" dirty="0" err="1">
                <a:solidFill>
                  <a:schemeClr val="dk1"/>
                </a:solidFill>
                <a:latin typeface="Calibri"/>
                <a:ea typeface="Calibri"/>
                <a:cs typeface="Calibri"/>
                <a:sym typeface="Calibri"/>
              </a:rPr>
              <a:t>Ας</a:t>
            </a:r>
            <a:r>
              <a:rPr lang="en-US" sz="1700" dirty="0">
                <a:solidFill>
                  <a:schemeClr val="dk1"/>
                </a:solidFill>
                <a:latin typeface="Calibri"/>
                <a:ea typeface="Calibri"/>
                <a:cs typeface="Calibri"/>
                <a:sym typeface="Calibri"/>
              </a:rPr>
              <a:t> πα</a:t>
            </a:r>
            <a:r>
              <a:rPr lang="en-US" sz="1700" dirty="0" err="1">
                <a:solidFill>
                  <a:schemeClr val="dk1"/>
                </a:solidFill>
                <a:latin typeface="Calibri"/>
                <a:ea typeface="Calibri"/>
                <a:cs typeface="Calibri"/>
                <a:sym typeface="Calibri"/>
              </a:rPr>
              <a:t>ίξουμε</a:t>
            </a:r>
            <a:r>
              <a:rPr lang="en-US" sz="1700" dirty="0">
                <a:solidFill>
                  <a:schemeClr val="dk1"/>
                </a:solidFill>
                <a:latin typeface="Calibri"/>
                <a:ea typeface="Calibri"/>
                <a:cs typeface="Calibri"/>
                <a:sym typeface="Calibri"/>
              </a:rPr>
              <a:t>! </a:t>
            </a:r>
            <a:endParaRPr sz="1700" dirty="0"/>
          </a:p>
          <a:p>
            <a:pPr marL="0" marR="0" lvl="0" indent="0" algn="l" rtl="0">
              <a:spcBef>
                <a:spcPts val="0"/>
              </a:spcBef>
              <a:spcAft>
                <a:spcPts val="0"/>
              </a:spcAft>
              <a:buNone/>
            </a:pPr>
            <a:endParaRPr sz="20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el-GR" sz="1600" b="1" dirty="0">
                <a:solidFill>
                  <a:srgbClr val="0070C0"/>
                </a:solidFill>
                <a:latin typeface="Calibri"/>
                <a:ea typeface="Calibri"/>
                <a:cs typeface="Calibri"/>
                <a:sym typeface="Calibri"/>
              </a:rPr>
              <a:t>ΚΕΦΑΛΑΙΟ</a:t>
            </a:r>
            <a:r>
              <a:rPr lang="en-US" sz="1700" b="1" dirty="0">
                <a:solidFill>
                  <a:srgbClr val="0070C0"/>
                </a:solidFill>
                <a:latin typeface="Calibri"/>
                <a:ea typeface="Calibri"/>
                <a:cs typeface="Calibri"/>
                <a:sym typeface="Calibri"/>
              </a:rPr>
              <a:t> 2.2: </a:t>
            </a:r>
            <a:r>
              <a:rPr lang="el-GR" sz="1700" b="1" dirty="0">
                <a:solidFill>
                  <a:srgbClr val="0070C0"/>
                </a:solidFill>
                <a:latin typeface="Calibri"/>
                <a:ea typeface="Calibri"/>
                <a:cs typeface="Calibri"/>
                <a:sym typeface="Calibri"/>
              </a:rPr>
              <a:t>Ο</a:t>
            </a:r>
            <a:r>
              <a:rPr lang="en-US" sz="1700" b="1" dirty="0" err="1">
                <a:solidFill>
                  <a:srgbClr val="0070C0"/>
                </a:solidFill>
                <a:latin typeface="Calibri"/>
                <a:ea typeface="Calibri"/>
                <a:cs typeface="Calibri"/>
                <a:sym typeface="Calibri"/>
              </a:rPr>
              <a:t>ικονομικά</a:t>
            </a:r>
            <a:r>
              <a:rPr lang="el-GR" sz="1700" b="1" dirty="0">
                <a:solidFill>
                  <a:srgbClr val="0070C0"/>
                </a:solidFill>
                <a:latin typeface="Calibri"/>
                <a:ea typeface="Calibri"/>
                <a:cs typeface="Calibri"/>
                <a:sym typeface="Calibri"/>
              </a:rPr>
              <a:t> του ατόμου</a:t>
            </a:r>
            <a:r>
              <a:rPr lang="en-US" sz="1700" b="1" dirty="0">
                <a:solidFill>
                  <a:srgbClr val="0070C0"/>
                </a:solidFill>
                <a:latin typeface="Calibri"/>
                <a:ea typeface="Calibri"/>
                <a:cs typeface="Calibri"/>
                <a:sym typeface="Calibri"/>
              </a:rPr>
              <a:t> και </a:t>
            </a:r>
            <a:r>
              <a:rPr lang="el-GR" sz="1700" b="1" dirty="0">
                <a:solidFill>
                  <a:srgbClr val="0070C0"/>
                </a:solidFill>
                <a:latin typeface="Calibri"/>
                <a:ea typeface="Calibri"/>
                <a:cs typeface="Calibri"/>
                <a:sym typeface="Calibri"/>
              </a:rPr>
              <a:t>ο ρόλος τρίτων/</a:t>
            </a:r>
            <a:r>
              <a:rPr lang="en-US" sz="1700" b="1" dirty="0" err="1">
                <a:solidFill>
                  <a:srgbClr val="0070C0"/>
                </a:solidFill>
                <a:latin typeface="Calibri"/>
                <a:ea typeface="Calibri"/>
                <a:cs typeface="Calibri"/>
                <a:sym typeface="Calibri"/>
              </a:rPr>
              <a:t>οικογένει</a:t>
            </a:r>
            <a:r>
              <a:rPr lang="en-US" sz="1700" b="1" dirty="0">
                <a:solidFill>
                  <a:srgbClr val="0070C0"/>
                </a:solidFill>
                <a:latin typeface="Calibri"/>
                <a:ea typeface="Calibri"/>
                <a:cs typeface="Calibri"/>
                <a:sym typeface="Calibri"/>
              </a:rPr>
              <a:t>ας </a:t>
            </a:r>
            <a:endParaRPr sz="1700" dirty="0"/>
          </a:p>
          <a:p>
            <a:pPr marL="285750" marR="0" lvl="0" indent="-279400" algn="l" rtl="0">
              <a:spcBef>
                <a:spcPts val="0"/>
              </a:spcBef>
              <a:spcAft>
                <a:spcPts val="0"/>
              </a:spcAft>
              <a:buClr>
                <a:schemeClr val="dk1"/>
              </a:buClr>
              <a:buSzPts val="1700"/>
              <a:buFont typeface="Calibri"/>
              <a:buChar char="✔"/>
            </a:pPr>
            <a:r>
              <a:rPr lang="en-US" sz="1700" dirty="0" err="1">
                <a:solidFill>
                  <a:schemeClr val="dk1"/>
                </a:solidFill>
                <a:latin typeface="Calibri"/>
                <a:ea typeface="Calibri"/>
                <a:cs typeface="Calibri"/>
                <a:sym typeface="Calibri"/>
              </a:rPr>
              <a:t>Μελέτη</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ερί</a:t>
            </a:r>
            <a:r>
              <a:rPr lang="en-US" sz="1700" dirty="0">
                <a:solidFill>
                  <a:schemeClr val="dk1"/>
                </a:solidFill>
                <a:latin typeface="Calibri"/>
                <a:ea typeface="Calibri"/>
                <a:cs typeface="Calibri"/>
                <a:sym typeface="Calibri"/>
              </a:rPr>
              <a:t>πτωσης </a:t>
            </a:r>
            <a:endParaRPr sz="1700" dirty="0">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l-GR" sz="1700" dirty="0">
                <a:solidFill>
                  <a:schemeClr val="dk1"/>
                </a:solidFill>
                <a:latin typeface="Calibri"/>
                <a:ea typeface="Calibri"/>
                <a:cs typeface="Calibri"/>
                <a:sym typeface="Calibri"/>
              </a:rPr>
              <a:t>Μ</a:t>
            </a:r>
            <a:r>
              <a:rPr lang="en-US" sz="1700" dirty="0" err="1">
                <a:solidFill>
                  <a:schemeClr val="dk1"/>
                </a:solidFill>
                <a:latin typeface="Calibri"/>
                <a:ea typeface="Calibri"/>
                <a:cs typeface="Calibri"/>
                <a:sym typeface="Calibri"/>
              </a:rPr>
              <a:t>ικρο</a:t>
            </a:r>
            <a:r>
              <a:rPr lang="el-GR" sz="1700" dirty="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και μα</a:t>
            </a:r>
            <a:r>
              <a:rPr lang="en-US" sz="1700" dirty="0" err="1">
                <a:solidFill>
                  <a:schemeClr val="dk1"/>
                </a:solidFill>
                <a:latin typeface="Calibri"/>
                <a:ea typeface="Calibri"/>
                <a:cs typeface="Calibri"/>
                <a:sym typeface="Calibri"/>
              </a:rPr>
              <a:t>κρο</a:t>
            </a:r>
            <a:r>
              <a:rPr lang="el-GR" sz="1700" dirty="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στ</a:t>
            </a:r>
            <a:r>
              <a:rPr lang="en-US" sz="1700" dirty="0">
                <a:solidFill>
                  <a:schemeClr val="dk1"/>
                </a:solidFill>
                <a:latin typeface="Calibri"/>
                <a:ea typeface="Calibri"/>
                <a:cs typeface="Calibri"/>
                <a:sym typeface="Calibri"/>
              </a:rPr>
              <a:t>α οικονομικά</a:t>
            </a:r>
            <a:r>
              <a:rPr lang="el-GR" sz="1700" dirty="0">
                <a:solidFill>
                  <a:schemeClr val="dk1"/>
                </a:solidFill>
                <a:latin typeface="Calibri"/>
                <a:ea typeface="Calibri"/>
                <a:cs typeface="Calibri"/>
                <a:sym typeface="Calibri"/>
              </a:rPr>
              <a:t> του ατόμου</a:t>
            </a:r>
            <a:endParaRPr sz="1700" dirty="0">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n-US" sz="1700" dirty="0" err="1">
                <a:solidFill>
                  <a:schemeClr val="dk1"/>
                </a:solidFill>
                <a:latin typeface="Calibri"/>
                <a:ea typeface="Calibri"/>
                <a:cs typeface="Calibri"/>
                <a:sym typeface="Calibri"/>
              </a:rPr>
              <a:t>Χρόνος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στον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οικονομικό</a:t>
            </a:r>
            <a:r>
              <a:rPr lang="el-GR" sz="1700" dirty="0">
                <a:solidFill>
                  <a:schemeClr val="dk1"/>
                </a:solidFill>
                <a:latin typeface="Calibri"/>
                <a:ea typeface="Calibri"/>
                <a:cs typeface="Calibri"/>
                <a:sym typeface="Calibri"/>
              </a:rPr>
              <a:t>ς</a:t>
            </a:r>
            <a:r>
              <a:rPr lang="en-US" sz="1700" dirty="0">
                <a:solidFill>
                  <a:schemeClr val="dk1"/>
                </a:solidFill>
                <a:latin typeface="Calibri"/>
                <a:ea typeface="Calibri"/>
                <a:cs typeface="Calibri"/>
                <a:sym typeface="Calibri"/>
              </a:rPr>
              <a:t> π</a:t>
            </a:r>
            <a:r>
              <a:rPr lang="en-US" sz="1700" dirty="0" err="1">
                <a:solidFill>
                  <a:schemeClr val="dk1"/>
                </a:solidFill>
                <a:latin typeface="Calibri"/>
                <a:ea typeface="Calibri"/>
                <a:cs typeface="Calibri"/>
                <a:sym typeface="Calibri"/>
              </a:rPr>
              <a:t>ρογρ</a:t>
            </a:r>
            <a:r>
              <a:rPr lang="en-US" sz="1700" dirty="0">
                <a:solidFill>
                  <a:schemeClr val="dk1"/>
                </a:solidFill>
                <a:latin typeface="Calibri"/>
                <a:ea typeface="Calibri"/>
                <a:cs typeface="Calibri"/>
                <a:sym typeface="Calibri"/>
              </a:rPr>
              <a:t>αμματισμό</a:t>
            </a:r>
            <a:r>
              <a:rPr lang="el-GR" sz="1700" dirty="0">
                <a:solidFill>
                  <a:schemeClr val="dk1"/>
                </a:solidFill>
                <a:latin typeface="Calibri"/>
                <a:ea typeface="Calibri"/>
                <a:cs typeface="Calibri"/>
                <a:sym typeface="Calibri"/>
              </a:rPr>
              <a:t>ς</a:t>
            </a:r>
            <a:endParaRPr sz="1700" dirty="0">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l-GR" sz="1700" dirty="0" err="1">
                <a:solidFill>
                  <a:schemeClr val="dk1"/>
                </a:solidFill>
                <a:latin typeface="Calibri"/>
                <a:ea typeface="Calibri"/>
                <a:cs typeface="Calibri"/>
                <a:sym typeface="Calibri"/>
              </a:rPr>
              <a:t>Υπ</a:t>
            </a:r>
            <a:r>
              <a:rPr lang="en-US" sz="1700" dirty="0" err="1">
                <a:solidFill>
                  <a:schemeClr val="dk1"/>
                </a:solidFill>
                <a:latin typeface="Calibri"/>
                <a:ea typeface="Calibri"/>
                <a:cs typeface="Calibri"/>
                <a:sym typeface="Calibri"/>
              </a:rPr>
              <a:t>εύθυν</a:t>
            </a:r>
            <a:r>
              <a:rPr lang="el-GR" sz="1700" dirty="0" err="1">
                <a:solidFill>
                  <a:schemeClr val="dk1"/>
                </a:solidFill>
                <a:latin typeface="Calibri"/>
                <a:ea typeface="Calibri"/>
                <a:cs typeface="Calibri"/>
                <a:sym typeface="Calibri"/>
              </a:rPr>
              <a:t>ες</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κινήσεις στα </a:t>
            </a:r>
            <a:r>
              <a:rPr lang="en-US" sz="1700" dirty="0" err="1">
                <a:solidFill>
                  <a:schemeClr val="dk1"/>
                </a:solidFill>
                <a:latin typeface="Calibri"/>
                <a:ea typeface="Calibri"/>
                <a:cs typeface="Calibri"/>
                <a:sym typeface="Calibri"/>
              </a:rPr>
              <a:t>οικονομικά</a:t>
            </a:r>
            <a:r>
              <a:rPr lang="el-GR" sz="1700" dirty="0">
                <a:solidFill>
                  <a:schemeClr val="dk1"/>
                </a:solidFill>
                <a:latin typeface="Calibri"/>
                <a:ea typeface="Calibri"/>
                <a:cs typeface="Calibri"/>
                <a:sym typeface="Calibri"/>
              </a:rPr>
              <a:t> του ατόμου</a:t>
            </a: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rgbClr val="0070C0"/>
              </a:solidFill>
              <a:latin typeface="Calibri"/>
              <a:ea typeface="Calibri"/>
              <a:cs typeface="Calibri"/>
              <a:sym typeface="Calibri"/>
            </a:endParaRPr>
          </a:p>
          <a:p>
            <a:pPr marL="0" marR="0" lvl="0" indent="0" algn="l" rtl="0">
              <a:spcBef>
                <a:spcPts val="0"/>
              </a:spcBef>
              <a:spcAft>
                <a:spcPts val="0"/>
              </a:spcAft>
              <a:buNone/>
            </a:pPr>
            <a:r>
              <a:rPr lang="el-GR" sz="1600" b="1" dirty="0">
                <a:solidFill>
                  <a:srgbClr val="0070C0"/>
                </a:solidFill>
                <a:latin typeface="Calibri"/>
                <a:ea typeface="Calibri"/>
                <a:cs typeface="Calibri"/>
                <a:sym typeface="Calibri"/>
              </a:rPr>
              <a:t>ΚΕΦΑΛΑΙΟ</a:t>
            </a:r>
            <a:r>
              <a:rPr lang="en-US" sz="1700" b="1" dirty="0">
                <a:solidFill>
                  <a:srgbClr val="0070C0"/>
                </a:solidFill>
                <a:latin typeface="Calibri"/>
                <a:ea typeface="Calibri"/>
                <a:cs typeface="Calibri"/>
                <a:sym typeface="Calibri"/>
              </a:rPr>
              <a:t> 2.3: </a:t>
            </a:r>
            <a:r>
              <a:rPr lang="el-GR" sz="1700" b="1" dirty="0">
                <a:solidFill>
                  <a:srgbClr val="0070C0"/>
                </a:solidFill>
                <a:latin typeface="Calibri"/>
                <a:ea typeface="Calibri"/>
                <a:cs typeface="Calibri"/>
                <a:sym typeface="Calibri"/>
              </a:rPr>
              <a:t>Χρήσιμες συμβουλές </a:t>
            </a:r>
            <a:r>
              <a:rPr lang="en-US" sz="1700" b="1" dirty="0" err="1">
                <a:solidFill>
                  <a:srgbClr val="0070C0"/>
                </a:solidFill>
                <a:latin typeface="Calibri"/>
                <a:ea typeface="Calibri"/>
                <a:cs typeface="Calibri"/>
                <a:sym typeface="Calibri"/>
              </a:rPr>
              <a:t>γι</a:t>
            </a:r>
            <a:r>
              <a:rPr lang="en-US" sz="1700" b="1" dirty="0">
                <a:solidFill>
                  <a:srgbClr val="0070C0"/>
                </a:solidFill>
                <a:latin typeface="Calibri"/>
                <a:ea typeface="Calibri"/>
                <a:cs typeface="Calibri"/>
                <a:sym typeface="Calibri"/>
              </a:rPr>
              <a:t>α τα οικονομικά</a:t>
            </a:r>
            <a:r>
              <a:rPr lang="el-GR" sz="1700" b="1" dirty="0">
                <a:solidFill>
                  <a:srgbClr val="0070C0"/>
                </a:solidFill>
                <a:latin typeface="Calibri"/>
                <a:ea typeface="Calibri"/>
                <a:cs typeface="Calibri"/>
                <a:sym typeface="Calibri"/>
              </a:rPr>
              <a:t> του ατόμου</a:t>
            </a:r>
            <a:endParaRPr sz="1700" dirty="0"/>
          </a:p>
          <a:p>
            <a:pPr marL="285750" marR="0" lvl="0" indent="-279400" algn="l" rtl="0">
              <a:spcBef>
                <a:spcPts val="0"/>
              </a:spcBef>
              <a:spcAft>
                <a:spcPts val="0"/>
              </a:spcAft>
              <a:buClr>
                <a:schemeClr val="dk1"/>
              </a:buClr>
              <a:buSzPts val="1700"/>
              <a:buFont typeface="Noto Sans Symbols"/>
              <a:buChar char="✔"/>
            </a:pPr>
            <a:r>
              <a:rPr lang="en-US" sz="1700" dirty="0" err="1">
                <a:solidFill>
                  <a:schemeClr val="dk1"/>
                </a:solidFill>
                <a:latin typeface="Calibri"/>
                <a:ea typeface="Calibri"/>
                <a:cs typeface="Calibri"/>
                <a:sym typeface="Calibri"/>
              </a:rPr>
              <a:t>Κοιτάζοντ</a:t>
            </a:r>
            <a:r>
              <a:rPr lang="en-US" sz="1700" dirty="0">
                <a:solidFill>
                  <a:schemeClr val="dk1"/>
                </a:solidFill>
                <a:latin typeface="Calibri"/>
                <a:ea typeface="Calibri"/>
                <a:cs typeface="Calibri"/>
                <a:sym typeface="Calibri"/>
              </a:rPr>
              <a:t>ας το μέλλον </a:t>
            </a:r>
            <a:endParaRPr sz="1700" dirty="0"/>
          </a:p>
          <a:p>
            <a:pPr marL="285750" marR="0" lvl="0" indent="-279400" algn="l" rtl="0">
              <a:spcBef>
                <a:spcPts val="0"/>
              </a:spcBef>
              <a:spcAft>
                <a:spcPts val="0"/>
              </a:spcAft>
              <a:buClr>
                <a:schemeClr val="dk1"/>
              </a:buClr>
              <a:buSzPts val="1700"/>
              <a:buFont typeface="Noto Sans Symbols"/>
              <a:buChar char="✔"/>
            </a:pPr>
            <a:r>
              <a:rPr lang="en-US" sz="1700" dirty="0" err="1">
                <a:solidFill>
                  <a:schemeClr val="dk1"/>
                </a:solidFill>
                <a:latin typeface="Calibri"/>
                <a:ea typeface="Calibri"/>
                <a:cs typeface="Calibri"/>
                <a:sym typeface="Calibri"/>
              </a:rPr>
              <a:t>Συμ</a:t>
            </a:r>
            <a:r>
              <a:rPr lang="en-US" sz="1700" dirty="0">
                <a:solidFill>
                  <a:schemeClr val="dk1"/>
                </a:solidFill>
                <a:latin typeface="Calibri"/>
                <a:ea typeface="Calibri"/>
                <a:cs typeface="Calibri"/>
                <a:sym typeface="Calibri"/>
              </a:rPr>
              <a:t>βουλές για το μέλλον </a:t>
            </a:r>
            <a:endParaRPr sz="1700" dirty="0"/>
          </a:p>
          <a:p>
            <a:pPr marL="285750" marR="0" lvl="0" indent="-279400" algn="l" rtl="0">
              <a:spcBef>
                <a:spcPts val="0"/>
              </a:spcBef>
              <a:spcAft>
                <a:spcPts val="0"/>
              </a:spcAft>
              <a:buClr>
                <a:schemeClr val="dk1"/>
              </a:buClr>
              <a:buSzPts val="1700"/>
              <a:buFont typeface="Noto Sans Symbols"/>
              <a:buChar char="✔"/>
            </a:pPr>
            <a:r>
              <a:rPr lang="el-GR" sz="1700" dirty="0">
                <a:solidFill>
                  <a:schemeClr val="dk1"/>
                </a:solidFill>
                <a:latin typeface="Calibri"/>
                <a:ea typeface="Calibri"/>
                <a:cs typeface="Calibri"/>
                <a:sym typeface="Calibri"/>
              </a:rPr>
              <a:t>Σ</a:t>
            </a:r>
            <a:r>
              <a:rPr lang="en-US" sz="1700" dirty="0" err="1">
                <a:solidFill>
                  <a:schemeClr val="dk1"/>
                </a:solidFill>
                <a:latin typeface="Calibri"/>
                <a:ea typeface="Calibri"/>
                <a:cs typeface="Calibri"/>
                <a:sym typeface="Calibri"/>
              </a:rPr>
              <a:t>υζήτηση</a:t>
            </a:r>
            <a:r>
              <a:rPr lang="en-US" sz="1700" dirty="0">
                <a:solidFill>
                  <a:schemeClr val="dk1"/>
                </a:solidFill>
                <a:latin typeface="Calibri"/>
                <a:ea typeface="Calibri"/>
                <a:cs typeface="Calibri"/>
                <a:sym typeface="Calibri"/>
              </a:rPr>
              <a:t> - α</a:t>
            </a:r>
            <a:r>
              <a:rPr lang="en-US" sz="1700" dirty="0" err="1">
                <a:solidFill>
                  <a:schemeClr val="dk1"/>
                </a:solidFill>
                <a:latin typeface="Calibri"/>
                <a:ea typeface="Calibri"/>
                <a:cs typeface="Calibri"/>
                <a:sym typeface="Calibri"/>
              </a:rPr>
              <a:t>ξιολόγηση</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της</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μάθησης</a:t>
            </a:r>
            <a:r>
              <a:rPr lang="en-US" sz="1700" dirty="0">
                <a:solidFill>
                  <a:schemeClr val="dk1"/>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285750" marR="0" lvl="0" indent="-279400" algn="l" rtl="0">
              <a:spcBef>
                <a:spcPts val="0"/>
              </a:spcBef>
              <a:spcAft>
                <a:spcPts val="0"/>
              </a:spcAft>
              <a:buClr>
                <a:schemeClr val="dk1"/>
              </a:buClr>
              <a:buSzPts val="1700"/>
              <a:buFont typeface="Noto Sans Symbols"/>
              <a:buChar char="✔"/>
            </a:pPr>
            <a:r>
              <a:rPr lang="en-US" sz="1700" dirty="0" err="1">
                <a:solidFill>
                  <a:schemeClr val="dk1"/>
                </a:solidFill>
                <a:latin typeface="Calibri"/>
                <a:ea typeface="Calibri"/>
                <a:cs typeface="Calibri"/>
                <a:sym typeface="Calibri"/>
              </a:rPr>
              <a:t>Αυτο</a:t>
            </a:r>
            <a:r>
              <a:rPr lang="en-US" sz="1700" dirty="0">
                <a:solidFill>
                  <a:schemeClr val="dk1"/>
                </a:solidFill>
                <a:latin typeface="Calibri"/>
                <a:ea typeface="Calibri"/>
                <a:cs typeface="Calibri"/>
                <a:sym typeface="Calibri"/>
              </a:rPr>
              <a:t>αξιολόγηση </a:t>
            </a:r>
            <a:endParaRPr sz="17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3dfb39c1d0_0_9"/>
          <p:cNvPicPr preferRelativeResize="0"/>
          <p:nvPr/>
        </p:nvPicPr>
        <p:blipFill rotWithShape="1">
          <a:blip r:embed="rId3">
            <a:alphaModFix/>
          </a:blip>
          <a:srcRect/>
          <a:stretch/>
        </p:blipFill>
        <p:spPr>
          <a:xfrm>
            <a:off x="2" y="642"/>
            <a:ext cx="9143998" cy="5142858"/>
          </a:xfrm>
          <a:prstGeom prst="rect">
            <a:avLst/>
          </a:prstGeom>
          <a:noFill/>
          <a:ln>
            <a:noFill/>
          </a:ln>
        </p:spPr>
      </p:pic>
      <p:sp>
        <p:nvSpPr>
          <p:cNvPr id="119" name="Google Shape;119;g23dfb39c1d0_0_9"/>
          <p:cNvSpPr txBox="1"/>
          <p:nvPr/>
        </p:nvSpPr>
        <p:spPr>
          <a:xfrm>
            <a:off x="581646" y="1928555"/>
            <a:ext cx="8332200" cy="1558848"/>
          </a:xfrm>
          <a:prstGeom prst="rect">
            <a:avLst/>
          </a:prstGeom>
          <a:noFill/>
          <a:ln>
            <a:noFill/>
          </a:ln>
        </p:spPr>
        <p:txBody>
          <a:bodyPr spcFirstLastPara="1" wrap="square" lIns="91425" tIns="45700" rIns="91425" bIns="45700" anchor="t" anchorCtr="0">
            <a:spAutoFit/>
          </a:bodyPr>
          <a:lstStyle/>
          <a:p>
            <a:pPr marL="457200" lvl="0" indent="0" algn="l" rtl="0">
              <a:lnSpc>
                <a:spcPct val="115000"/>
              </a:lnSpc>
              <a:spcBef>
                <a:spcPts val="0"/>
              </a:spcBef>
              <a:spcAft>
                <a:spcPts val="1500"/>
              </a:spcAft>
              <a:buNone/>
            </a:pPr>
            <a:r>
              <a:rPr lang="en-US" sz="2400" b="1" i="1" dirty="0">
                <a:solidFill>
                  <a:schemeClr val="dk1"/>
                </a:solidFill>
                <a:highlight>
                  <a:srgbClr val="EFEFEF"/>
                </a:highlight>
                <a:latin typeface="Calibri"/>
                <a:ea typeface="Calibri"/>
                <a:cs typeface="Calibri"/>
                <a:sym typeface="Calibri"/>
              </a:rPr>
              <a:t>"Τα </a:t>
            </a:r>
            <a:r>
              <a:rPr lang="en-US" sz="2400" b="1" i="1" dirty="0" err="1">
                <a:solidFill>
                  <a:schemeClr val="dk1"/>
                </a:solidFill>
                <a:highlight>
                  <a:srgbClr val="EFEFEF"/>
                </a:highlight>
                <a:latin typeface="Calibri"/>
                <a:ea typeface="Calibri"/>
                <a:cs typeface="Calibri"/>
                <a:sym typeface="Calibri"/>
              </a:rPr>
              <a:t>χρήμ</a:t>
            </a:r>
            <a:r>
              <a:rPr lang="en-US" sz="2400" b="1" i="1" dirty="0">
                <a:solidFill>
                  <a:schemeClr val="dk1"/>
                </a:solidFill>
                <a:highlight>
                  <a:srgbClr val="EFEFEF"/>
                </a:highlight>
                <a:latin typeface="Calibri"/>
                <a:ea typeface="Calibri"/>
                <a:cs typeface="Calibri"/>
                <a:sym typeface="Calibri"/>
              </a:rPr>
              <a:t>ατα, όπως και τα συναισθήματα, είναι κάτι που πρέπει να ελέγχετε για να κρατάτε τη ζωή σας στο σωστό δρόμο". </a:t>
            </a:r>
            <a:r>
              <a:rPr lang="en-US" sz="2400" b="1" dirty="0">
                <a:solidFill>
                  <a:schemeClr val="dk1"/>
                </a:solidFill>
                <a:highlight>
                  <a:srgbClr val="EFEFEF"/>
                </a:highlight>
                <a:latin typeface="Calibri"/>
                <a:ea typeface="Calibri"/>
                <a:cs typeface="Calibri"/>
                <a:sym typeface="Calibri"/>
              </a:rPr>
              <a:t>- Natasha Munson</a:t>
            </a:r>
            <a:endParaRPr sz="30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a:stretch/>
        </p:blipFill>
        <p:spPr>
          <a:xfrm>
            <a:off x="0" y="-25921"/>
            <a:ext cx="9143998" cy="5142858"/>
          </a:xfrm>
          <a:prstGeom prst="rect">
            <a:avLst/>
          </a:prstGeom>
          <a:noFill/>
          <a:ln>
            <a:noFill/>
          </a:ln>
        </p:spPr>
      </p:pic>
      <p:sp>
        <p:nvSpPr>
          <p:cNvPr id="126" name="Google Shape;126;p3"/>
          <p:cNvSpPr txBox="1"/>
          <p:nvPr/>
        </p:nvSpPr>
        <p:spPr>
          <a:xfrm>
            <a:off x="329675" y="1227050"/>
            <a:ext cx="8491500" cy="30007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rgbClr val="0070C0"/>
                </a:solidFill>
                <a:latin typeface="Calibri"/>
                <a:ea typeface="Calibri"/>
                <a:cs typeface="Calibri"/>
                <a:sym typeface="Calibri"/>
              </a:rPr>
              <a:t>Μα</a:t>
            </a:r>
            <a:r>
              <a:rPr lang="en-US" sz="1800" b="1" i="0" u="none" strike="noStrike" cap="none" dirty="0" err="1">
                <a:solidFill>
                  <a:srgbClr val="0070C0"/>
                </a:solidFill>
                <a:latin typeface="Calibri"/>
                <a:ea typeface="Calibri"/>
                <a:cs typeface="Calibri"/>
                <a:sym typeface="Calibri"/>
              </a:rPr>
              <a:t>θησι</a:t>
            </a:r>
            <a:r>
              <a:rPr lang="en-US" sz="1800" b="1" i="0" u="none" strike="noStrike" cap="none" dirty="0">
                <a:solidFill>
                  <a:srgbClr val="0070C0"/>
                </a:solidFill>
                <a:latin typeface="Calibri"/>
                <a:ea typeface="Calibri"/>
                <a:cs typeface="Calibri"/>
                <a:sym typeface="Calibri"/>
              </a:rPr>
              <a:t>ακά αποτελέσματα ενότητας:</a:t>
            </a:r>
            <a:endParaRPr sz="1800" dirty="0"/>
          </a:p>
          <a:p>
            <a:pPr marL="0" marR="0" lvl="0" indent="0" algn="just"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dirty="0">
                <a:solidFill>
                  <a:schemeClr val="dk1"/>
                </a:solidFill>
                <a:latin typeface="Calibri"/>
                <a:ea typeface="Calibri"/>
                <a:cs typeface="Calibri"/>
                <a:sym typeface="Calibri"/>
              </a:rPr>
              <a:t>Η </a:t>
            </a:r>
            <a:r>
              <a:rPr lang="en-US" sz="1700" dirty="0" err="1">
                <a:solidFill>
                  <a:schemeClr val="dk1"/>
                </a:solidFill>
                <a:latin typeface="Calibri"/>
                <a:ea typeface="Calibri"/>
                <a:cs typeface="Calibri"/>
                <a:sym typeface="Calibri"/>
              </a:rPr>
              <a:t>δομή</a:t>
            </a:r>
            <a:r>
              <a:rPr lang="en-US" sz="1700" dirty="0">
                <a:solidFill>
                  <a:schemeClr val="dk1"/>
                </a:solidFill>
                <a:latin typeface="Calibri"/>
                <a:ea typeface="Calibri"/>
                <a:cs typeface="Calibri"/>
                <a:sym typeface="Calibri"/>
              </a:rPr>
              <a:t> της </a:t>
            </a:r>
            <a:r>
              <a:rPr lang="en-US" sz="1700" dirty="0" err="1">
                <a:solidFill>
                  <a:schemeClr val="dk1"/>
                </a:solidFill>
                <a:latin typeface="Calibri"/>
                <a:ea typeface="Calibri"/>
                <a:cs typeface="Calibri"/>
                <a:sym typeface="Calibri"/>
              </a:rPr>
              <a:t>ενότητ</a:t>
            </a:r>
            <a:r>
              <a:rPr lang="en-US" sz="1700" dirty="0">
                <a:solidFill>
                  <a:schemeClr val="dk1"/>
                </a:solidFill>
                <a:latin typeface="Calibri"/>
                <a:ea typeface="Calibri"/>
                <a:cs typeface="Calibri"/>
                <a:sym typeface="Calibri"/>
              </a:rPr>
              <a:t>ας </a:t>
            </a:r>
            <a:r>
              <a:rPr lang="el-GR" sz="1700" dirty="0">
                <a:solidFill>
                  <a:schemeClr val="dk1"/>
                </a:solidFill>
                <a:latin typeface="Calibri"/>
                <a:ea typeface="Calibri"/>
                <a:cs typeface="Calibri"/>
                <a:sym typeface="Calibri"/>
              </a:rPr>
              <a:t>2</a:t>
            </a:r>
            <a:r>
              <a:rPr lang="en-US" sz="1700" dirty="0">
                <a:solidFill>
                  <a:schemeClr val="dk1"/>
                </a:solidFill>
                <a:latin typeface="Calibri"/>
                <a:ea typeface="Calibri"/>
                <a:cs typeface="Calibri"/>
                <a:sym typeface="Calibri"/>
              </a:rPr>
              <a:t> χωρίζεται σε 3 </a:t>
            </a:r>
            <a:r>
              <a:rPr lang="el-GR" sz="1700" dirty="0">
                <a:solidFill>
                  <a:schemeClr val="dk1"/>
                </a:solidFill>
                <a:latin typeface="Calibri"/>
                <a:ea typeface="Calibri"/>
                <a:cs typeface="Calibri"/>
                <a:sym typeface="Calibri"/>
              </a:rPr>
              <a:t>κεφάλαια</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καθένα από τα οποία </a:t>
            </a:r>
            <a:r>
              <a:rPr lang="en-US" sz="1700" dirty="0" err="1">
                <a:solidFill>
                  <a:schemeClr val="dk1"/>
                </a:solidFill>
                <a:latin typeface="Calibri"/>
                <a:ea typeface="Calibri"/>
                <a:cs typeface="Calibri"/>
                <a:sym typeface="Calibri"/>
              </a:rPr>
              <a:t>έχει</a:t>
            </a:r>
            <a:r>
              <a:rPr lang="en-US" sz="1700" dirty="0">
                <a:solidFill>
                  <a:schemeClr val="dk1"/>
                </a:solidFill>
                <a:latin typeface="Calibri"/>
                <a:ea typeface="Calibri"/>
                <a:cs typeface="Calibri"/>
                <a:sym typeface="Calibri"/>
              </a:rPr>
              <a:t> συγκεκριμένα μαθησιακά αποτελέσματα και μεθοδολογί</a:t>
            </a:r>
            <a:r>
              <a:rPr lang="el-GR" sz="1700" dirty="0">
                <a:solidFill>
                  <a:schemeClr val="dk1"/>
                </a:solidFill>
                <a:latin typeface="Calibri"/>
                <a:ea typeface="Calibri"/>
                <a:cs typeface="Calibri"/>
                <a:sym typeface="Calibri"/>
              </a:rPr>
              <a:t>α</a:t>
            </a:r>
            <a:r>
              <a:rPr lang="en-US" sz="1700" dirty="0">
                <a:solidFill>
                  <a:schemeClr val="dk1"/>
                </a:solidFill>
                <a:latin typeface="Calibri"/>
                <a:ea typeface="Calibri"/>
                <a:cs typeface="Calibri"/>
                <a:sym typeface="Calibri"/>
              </a:rPr>
              <a:t>.   </a:t>
            </a:r>
            <a:endParaRPr sz="1700" dirty="0">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Οι</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στόχοι</a:t>
            </a:r>
            <a:r>
              <a:rPr lang="en-US" sz="1700" b="1" dirty="0">
                <a:solidFill>
                  <a:schemeClr val="dk1"/>
                </a:solidFill>
                <a:latin typeface="Calibri"/>
                <a:ea typeface="Calibri"/>
                <a:cs typeface="Calibri"/>
                <a:sym typeface="Calibri"/>
              </a:rPr>
              <a:t> </a:t>
            </a:r>
            <a:r>
              <a:rPr lang="en-US" sz="1700" b="1" dirty="0" err="1">
                <a:solidFill>
                  <a:schemeClr val="dk1"/>
                </a:solidFill>
                <a:latin typeface="Calibri"/>
                <a:ea typeface="Calibri"/>
                <a:cs typeface="Calibri"/>
                <a:sym typeface="Calibri"/>
              </a:rPr>
              <a:t>είν</a:t>
            </a:r>
            <a:r>
              <a:rPr lang="en-US" sz="1700" b="1" dirty="0">
                <a:solidFill>
                  <a:schemeClr val="dk1"/>
                </a:solidFill>
                <a:latin typeface="Calibri"/>
                <a:ea typeface="Calibri"/>
                <a:cs typeface="Calibri"/>
                <a:sym typeface="Calibri"/>
              </a:rPr>
              <a:t>αι: </a:t>
            </a:r>
            <a:endParaRPr sz="1700" b="1" dirty="0">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l-GR" sz="1700" dirty="0">
                <a:solidFill>
                  <a:schemeClr val="dk1"/>
                </a:solidFill>
                <a:latin typeface="Calibri"/>
                <a:ea typeface="Calibri"/>
                <a:cs typeface="Calibri"/>
                <a:sym typeface="Calibri"/>
              </a:rPr>
              <a:t>Κατανόηση του </a:t>
            </a:r>
            <a:r>
              <a:rPr lang="en-US" sz="1700" dirty="0" err="1">
                <a:solidFill>
                  <a:schemeClr val="dk1"/>
                </a:solidFill>
                <a:latin typeface="Calibri"/>
                <a:ea typeface="Calibri"/>
                <a:cs typeface="Calibri"/>
                <a:sym typeface="Calibri"/>
              </a:rPr>
              <a:t>τι</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είν</a:t>
            </a:r>
            <a:r>
              <a:rPr lang="en-US" sz="1700" dirty="0">
                <a:solidFill>
                  <a:schemeClr val="dk1"/>
                </a:solidFill>
                <a:latin typeface="Calibri"/>
                <a:ea typeface="Calibri"/>
                <a:cs typeface="Calibri"/>
                <a:sym typeface="Calibri"/>
              </a:rPr>
              <a:t>αι ο οικονομικός προγραμματισμός,  </a:t>
            </a:r>
            <a:endParaRPr sz="1700" dirty="0">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l-GR" sz="1700" dirty="0">
                <a:solidFill>
                  <a:schemeClr val="dk1"/>
                </a:solidFill>
                <a:latin typeface="Calibri"/>
                <a:ea typeface="Calibri"/>
                <a:cs typeface="Calibri"/>
                <a:sym typeface="Calibri"/>
              </a:rPr>
              <a:t>Κατανόηση του ρόλου </a:t>
            </a:r>
            <a:r>
              <a:rPr lang="en-US" sz="1700" dirty="0">
                <a:solidFill>
                  <a:schemeClr val="dk1"/>
                </a:solidFill>
                <a:latin typeface="Calibri"/>
                <a:ea typeface="Calibri"/>
                <a:cs typeface="Calibri"/>
                <a:sym typeface="Calibri"/>
              </a:rPr>
              <a:t>της </a:t>
            </a:r>
            <a:r>
              <a:rPr lang="en-US" sz="1700" dirty="0" err="1">
                <a:solidFill>
                  <a:schemeClr val="dk1"/>
                </a:solidFill>
                <a:latin typeface="Calibri"/>
                <a:ea typeface="Calibri"/>
                <a:cs typeface="Calibri"/>
                <a:sym typeface="Calibri"/>
              </a:rPr>
              <a:t>οικογένει</a:t>
            </a:r>
            <a:r>
              <a:rPr lang="en-US" sz="1700" dirty="0">
                <a:solidFill>
                  <a:schemeClr val="dk1"/>
                </a:solidFill>
                <a:latin typeface="Calibri"/>
                <a:ea typeface="Calibri"/>
                <a:cs typeface="Calibri"/>
                <a:sym typeface="Calibri"/>
              </a:rPr>
              <a:t>ας και άλλων προσώπων στα οικονομικά σχέδια</a:t>
            </a:r>
            <a:endParaRPr sz="1700" dirty="0">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l-GR" sz="1700" dirty="0">
                <a:solidFill>
                  <a:schemeClr val="dk1"/>
                </a:solidFill>
                <a:latin typeface="Calibri"/>
                <a:ea typeface="Calibri"/>
                <a:cs typeface="Calibri"/>
                <a:sym typeface="Calibri"/>
              </a:rPr>
              <a:t>Κ</a:t>
            </a:r>
            <a:r>
              <a:rPr lang="en-US" sz="1700" dirty="0">
                <a:solidFill>
                  <a:schemeClr val="dk1"/>
                </a:solidFill>
                <a:latin typeface="Calibri"/>
                <a:ea typeface="Calibri"/>
                <a:cs typeface="Calibri"/>
                <a:sym typeface="Calibri"/>
              </a:rPr>
              <a:t>ατα</a:t>
            </a:r>
            <a:r>
              <a:rPr lang="en-US" sz="1700" dirty="0" err="1">
                <a:solidFill>
                  <a:schemeClr val="dk1"/>
                </a:solidFill>
                <a:latin typeface="Calibri"/>
                <a:ea typeface="Calibri"/>
                <a:cs typeface="Calibri"/>
                <a:sym typeface="Calibri"/>
              </a:rPr>
              <a:t>νόηση</a:t>
            </a:r>
            <a:r>
              <a:rPr lang="en-US" sz="1700" dirty="0">
                <a:solidFill>
                  <a:schemeClr val="dk1"/>
                </a:solidFill>
                <a:latin typeface="Calibri"/>
                <a:ea typeface="Calibri"/>
                <a:cs typeface="Calibri"/>
                <a:sym typeface="Calibri"/>
              </a:rPr>
              <a:t> της </a:t>
            </a:r>
            <a:r>
              <a:rPr lang="en-US" sz="1700" dirty="0" err="1">
                <a:solidFill>
                  <a:schemeClr val="dk1"/>
                </a:solidFill>
                <a:latin typeface="Calibri"/>
                <a:ea typeface="Calibri"/>
                <a:cs typeface="Calibri"/>
                <a:sym typeface="Calibri"/>
              </a:rPr>
              <a:t>διάστ</a:t>
            </a:r>
            <a:r>
              <a:rPr lang="en-US" sz="1700" dirty="0">
                <a:solidFill>
                  <a:schemeClr val="dk1"/>
                </a:solidFill>
                <a:latin typeface="Calibri"/>
                <a:ea typeface="Calibri"/>
                <a:cs typeface="Calibri"/>
                <a:sym typeface="Calibri"/>
              </a:rPr>
              <a:t>ασης του χρόνου στα οικονομικά</a:t>
            </a:r>
            <a:r>
              <a:rPr lang="el-GR" sz="1700" dirty="0">
                <a:solidFill>
                  <a:schemeClr val="dk1"/>
                </a:solidFill>
                <a:latin typeface="Calibri"/>
                <a:ea typeface="Calibri"/>
                <a:cs typeface="Calibri"/>
                <a:sym typeface="Calibri"/>
              </a:rPr>
              <a:t> του ατόμου</a:t>
            </a:r>
            <a:r>
              <a:rPr lang="en-US" sz="1700" dirty="0">
                <a:solidFill>
                  <a:schemeClr val="dk1"/>
                </a:solidFill>
                <a:latin typeface="Calibri"/>
                <a:ea typeface="Calibri"/>
                <a:cs typeface="Calibri"/>
                <a:sym typeface="Calibri"/>
              </a:rPr>
              <a:t> με ιδιαίτερη έμφαση στον προγραμματισμό επενδύσεων, δανείων</a:t>
            </a:r>
            <a:r>
              <a:rPr lang="el-GR" sz="1700" dirty="0">
                <a:solidFill>
                  <a:schemeClr val="dk1"/>
                </a:solidFill>
                <a:latin typeface="Calibri"/>
                <a:ea typeface="Calibri"/>
                <a:cs typeface="Calibri"/>
                <a:sym typeface="Calibri"/>
              </a:rPr>
              <a:t> κλπ.</a:t>
            </a:r>
            <a:r>
              <a:rPr lang="en-US" sz="1700" dirty="0">
                <a:solidFill>
                  <a:schemeClr val="dk1"/>
                </a:solidFill>
                <a:latin typeface="Calibri"/>
                <a:ea typeface="Calibri"/>
                <a:cs typeface="Calibri"/>
                <a:sym typeface="Calibri"/>
              </a:rPr>
              <a:t> </a:t>
            </a:r>
            <a:endParaRPr sz="1700" dirty="0">
              <a:latin typeface="Calibri"/>
              <a:ea typeface="Calibri"/>
              <a:cs typeface="Calibri"/>
              <a:sym typeface="Calibri"/>
            </a:endParaRPr>
          </a:p>
          <a:p>
            <a:pPr marL="285750" marR="0" lvl="0" indent="-279400" algn="l" rtl="0">
              <a:spcBef>
                <a:spcPts val="0"/>
              </a:spcBef>
              <a:spcAft>
                <a:spcPts val="0"/>
              </a:spcAft>
              <a:buClr>
                <a:schemeClr val="dk1"/>
              </a:buClr>
              <a:buSzPts val="1700"/>
              <a:buFont typeface="Calibri"/>
              <a:buChar char="•"/>
            </a:pPr>
            <a:r>
              <a:rPr lang="el-GR" sz="1700" dirty="0">
                <a:solidFill>
                  <a:schemeClr val="dk1"/>
                </a:solidFill>
                <a:latin typeface="Calibri"/>
                <a:ea typeface="Calibri"/>
                <a:cs typeface="Calibri"/>
                <a:sym typeface="Calibri"/>
              </a:rPr>
              <a:t>Η σημασία της αναζήτησης επαγγελματικών συμβουλών </a:t>
            </a:r>
            <a:r>
              <a:rPr lang="en-US" sz="1700" dirty="0">
                <a:solidFill>
                  <a:schemeClr val="dk1"/>
                </a:solidFill>
                <a:latin typeface="Calibri"/>
                <a:ea typeface="Calibri"/>
                <a:cs typeface="Calibri"/>
                <a:sym typeface="Calibri"/>
              </a:rPr>
              <a:t> </a:t>
            </a:r>
            <a:endParaRPr sz="17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33" name="Google Shape;133;p4"/>
          <p:cNvSpPr/>
          <p:nvPr/>
        </p:nvSpPr>
        <p:spPr>
          <a:xfrm>
            <a:off x="510749" y="1097175"/>
            <a:ext cx="6828000" cy="196203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l-GR" sz="3000" b="1" dirty="0">
                <a:solidFill>
                  <a:schemeClr val="dk1"/>
                </a:solidFill>
                <a:latin typeface="Calibri"/>
                <a:ea typeface="Calibri"/>
                <a:cs typeface="Calibri"/>
                <a:sym typeface="Calibri"/>
              </a:rPr>
              <a:t>ΚΕΦΑΛΑΙΟ</a:t>
            </a:r>
            <a:r>
              <a:rPr lang="en-US" sz="3000" b="1" dirty="0">
                <a:solidFill>
                  <a:schemeClr val="dk1"/>
                </a:solidFill>
                <a:latin typeface="Calibri"/>
                <a:ea typeface="Calibri"/>
                <a:cs typeface="Calibri"/>
                <a:sym typeface="Calibri"/>
              </a:rPr>
              <a:t> 1. </a:t>
            </a:r>
            <a:endParaRPr sz="3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3000" b="1" dirty="0">
                <a:solidFill>
                  <a:schemeClr val="dk1"/>
                </a:solidFill>
                <a:latin typeface="Calibri"/>
                <a:ea typeface="Calibri"/>
                <a:cs typeface="Calibri"/>
                <a:sym typeface="Calibri"/>
              </a:rPr>
              <a:t>ΒΑΣΙ</a:t>
            </a:r>
            <a:r>
              <a:rPr lang="el-GR" sz="3000" b="1" dirty="0">
                <a:solidFill>
                  <a:schemeClr val="dk1"/>
                </a:solidFill>
                <a:latin typeface="Calibri"/>
                <a:ea typeface="Calibri"/>
                <a:cs typeface="Calibri"/>
                <a:sym typeface="Calibri"/>
              </a:rPr>
              <a:t>ΚΕ</a:t>
            </a:r>
            <a:r>
              <a:rPr lang="en-US" sz="3000" b="1" dirty="0">
                <a:solidFill>
                  <a:schemeClr val="dk1"/>
                </a:solidFill>
                <a:latin typeface="Calibri"/>
                <a:ea typeface="Calibri"/>
                <a:cs typeface="Calibri"/>
                <a:sym typeface="Calibri"/>
              </a:rPr>
              <a:t>Σ ΠΤΥΧ</a:t>
            </a:r>
            <a:r>
              <a:rPr lang="el-GR" sz="3000" b="1" dirty="0">
                <a:solidFill>
                  <a:schemeClr val="dk1"/>
                </a:solidFill>
                <a:latin typeface="Calibri"/>
                <a:ea typeface="Calibri"/>
                <a:cs typeface="Calibri"/>
                <a:sym typeface="Calibri"/>
              </a:rPr>
              <a:t>Ε</a:t>
            </a:r>
            <a:r>
              <a:rPr lang="en-US" sz="3000" b="1" dirty="0">
                <a:solidFill>
                  <a:schemeClr val="dk1"/>
                </a:solidFill>
                <a:latin typeface="Calibri"/>
                <a:ea typeface="Calibri"/>
                <a:cs typeface="Calibri"/>
                <a:sym typeface="Calibri"/>
              </a:rPr>
              <a:t>Σ ΤΩΝ ΟΙΚΟΝΟΜΙΚ</a:t>
            </a:r>
            <a:r>
              <a:rPr lang="el-GR" sz="3000" b="1" dirty="0">
                <a:solidFill>
                  <a:schemeClr val="dk1"/>
                </a:solidFill>
                <a:latin typeface="Calibri"/>
                <a:ea typeface="Calibri"/>
                <a:cs typeface="Calibri"/>
                <a:sym typeface="Calibri"/>
              </a:rPr>
              <a:t>Ω</a:t>
            </a:r>
            <a:r>
              <a:rPr lang="en-US" sz="3000" b="1" dirty="0">
                <a:solidFill>
                  <a:schemeClr val="dk1"/>
                </a:solidFill>
                <a:latin typeface="Calibri"/>
                <a:ea typeface="Calibri"/>
                <a:cs typeface="Calibri"/>
                <a:sym typeface="Calibri"/>
              </a:rPr>
              <a:t>Ν</a:t>
            </a:r>
            <a:r>
              <a:rPr lang="el-GR" sz="3000" b="1" dirty="0">
                <a:solidFill>
                  <a:schemeClr val="dk1"/>
                </a:solidFill>
                <a:latin typeface="Calibri"/>
                <a:ea typeface="Calibri"/>
                <a:cs typeface="Calibri"/>
                <a:sym typeface="Calibri"/>
              </a:rPr>
              <a:t> ΤΟΥ ΑΤΟΜΟΥ</a:t>
            </a:r>
            <a:r>
              <a:rPr lang="en-US" sz="3000" b="1" dirty="0">
                <a:solidFill>
                  <a:schemeClr val="dk1"/>
                </a:solidFill>
                <a:latin typeface="Calibri"/>
                <a:ea typeface="Calibri"/>
                <a:cs typeface="Calibri"/>
                <a:sym typeface="Calibri"/>
              </a:rPr>
              <a:t> </a:t>
            </a:r>
            <a:endParaRPr sz="30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pic>
        <p:nvPicPr>
          <p:cNvPr id="134" name="Google Shape;134;p4"/>
          <p:cNvPicPr preferRelativeResize="0"/>
          <p:nvPr/>
        </p:nvPicPr>
        <p:blipFill>
          <a:blip r:embed="rId4">
            <a:alphaModFix/>
          </a:blip>
          <a:stretch>
            <a:fillRect/>
          </a:stretch>
        </p:blipFill>
        <p:spPr>
          <a:xfrm>
            <a:off x="4340300" y="2311650"/>
            <a:ext cx="4539324" cy="255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23dfb39c1d0_0_2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41" name="Google Shape;141;g23dfb39c1d0_0_22"/>
          <p:cNvSpPr/>
          <p:nvPr/>
        </p:nvSpPr>
        <p:spPr>
          <a:xfrm>
            <a:off x="131975" y="1067883"/>
            <a:ext cx="8653949" cy="3927449"/>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r>
              <a:rPr lang="en-US" sz="1700" dirty="0" err="1">
                <a:solidFill>
                  <a:schemeClr val="dk1"/>
                </a:solidFill>
                <a:latin typeface="Calibri"/>
                <a:ea typeface="Calibri"/>
                <a:cs typeface="Calibri"/>
                <a:sym typeface="Calibri"/>
              </a:rPr>
              <a:t>Σε</a:t>
            </a:r>
            <a:r>
              <a:rPr lang="en-US" sz="1700" dirty="0">
                <a:solidFill>
                  <a:schemeClr val="dk1"/>
                </a:solidFill>
                <a:latin typeface="Calibri"/>
                <a:ea typeface="Calibri"/>
                <a:cs typeface="Calibri"/>
                <a:sym typeface="Calibri"/>
              </a:rPr>
              <a:t> α</a:t>
            </a:r>
            <a:r>
              <a:rPr lang="en-US" sz="1700" dirty="0" err="1">
                <a:solidFill>
                  <a:schemeClr val="dk1"/>
                </a:solidFill>
                <a:latin typeface="Calibri"/>
                <a:ea typeface="Calibri"/>
                <a:cs typeface="Calibri"/>
                <a:sym typeface="Calibri"/>
              </a:rPr>
              <a:t>υτή</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την</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ενότητ</a:t>
            </a:r>
            <a:r>
              <a:rPr lang="en-US" sz="1700" dirty="0">
                <a:solidFill>
                  <a:schemeClr val="dk1"/>
                </a:solidFill>
                <a:latin typeface="Calibri"/>
                <a:ea typeface="Calibri"/>
                <a:cs typeface="Calibri"/>
                <a:sym typeface="Calibri"/>
              </a:rPr>
              <a:t>α, θα </a:t>
            </a:r>
            <a:r>
              <a:rPr lang="el-GR" sz="1700" dirty="0">
                <a:solidFill>
                  <a:schemeClr val="dk1"/>
                </a:solidFill>
                <a:latin typeface="Calibri"/>
                <a:ea typeface="Calibri"/>
                <a:cs typeface="Calibri"/>
                <a:sym typeface="Calibri"/>
              </a:rPr>
              <a:t>αναλυθούν</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βασικοί όροι</a:t>
            </a:r>
            <a:r>
              <a:rPr lang="en-US" sz="1700" dirty="0">
                <a:solidFill>
                  <a:schemeClr val="dk1"/>
                </a:solidFill>
                <a:latin typeface="Calibri"/>
                <a:ea typeface="Calibri"/>
                <a:cs typeface="Calibri"/>
                <a:sym typeface="Calibri"/>
              </a:rPr>
              <a:t> όσον αφορά τα οικονομικά</a:t>
            </a:r>
            <a:r>
              <a:rPr lang="el-GR" sz="1700" dirty="0">
                <a:solidFill>
                  <a:schemeClr val="dk1"/>
                </a:solidFill>
                <a:latin typeface="Calibri"/>
                <a:ea typeface="Calibri"/>
                <a:cs typeface="Calibri"/>
                <a:sym typeface="Calibri"/>
              </a:rPr>
              <a:t> του ατόμου</a:t>
            </a:r>
            <a:r>
              <a:rPr lang="en-US" sz="1700" dirty="0">
                <a:solidFill>
                  <a:schemeClr val="dk1"/>
                </a:solidFill>
                <a:latin typeface="Calibri"/>
                <a:ea typeface="Calibri"/>
                <a:cs typeface="Calibri"/>
                <a:sym typeface="Calibri"/>
              </a:rPr>
              <a:t>. </a:t>
            </a:r>
            <a:endParaRPr lang="el-G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lang="el-G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n-US" sz="1700" dirty="0" err="1">
                <a:solidFill>
                  <a:schemeClr val="dk1"/>
                </a:solidFill>
                <a:latin typeface="Calibri"/>
                <a:ea typeface="Calibri"/>
                <a:cs typeface="Calibri"/>
                <a:sym typeface="Calibri"/>
              </a:rPr>
              <a:t>Ορισμένοι</a:t>
            </a:r>
            <a:r>
              <a:rPr lang="en-US" sz="1700" dirty="0">
                <a:solidFill>
                  <a:schemeClr val="dk1"/>
                </a:solidFill>
                <a:latin typeface="Calibri"/>
                <a:ea typeface="Calibri"/>
                <a:cs typeface="Calibri"/>
                <a:sym typeface="Calibri"/>
              </a:rPr>
              <a:t> από α</a:t>
            </a:r>
            <a:r>
              <a:rPr lang="en-US" sz="1700" dirty="0" err="1">
                <a:solidFill>
                  <a:schemeClr val="dk1"/>
                </a:solidFill>
                <a:latin typeface="Calibri"/>
                <a:ea typeface="Calibri"/>
                <a:cs typeface="Calibri"/>
                <a:sym typeface="Calibri"/>
              </a:rPr>
              <a:t>υτούς</a:t>
            </a:r>
            <a:r>
              <a:rPr lang="en-US" sz="1700" dirty="0">
                <a:solidFill>
                  <a:schemeClr val="dk1"/>
                </a:solidFill>
                <a:latin typeface="Calibri"/>
                <a:ea typeface="Calibri"/>
                <a:cs typeface="Calibri"/>
                <a:sym typeface="Calibri"/>
              </a:rPr>
              <a:t> μπ</a:t>
            </a:r>
            <a:r>
              <a:rPr lang="en-US" sz="1700" dirty="0" err="1">
                <a:solidFill>
                  <a:schemeClr val="dk1"/>
                </a:solidFill>
                <a:latin typeface="Calibri"/>
                <a:ea typeface="Calibri"/>
                <a:cs typeface="Calibri"/>
                <a:sym typeface="Calibri"/>
              </a:rPr>
              <a:t>ορεί</a:t>
            </a:r>
            <a:r>
              <a:rPr lang="en-US" sz="1700" dirty="0">
                <a:solidFill>
                  <a:schemeClr val="dk1"/>
                </a:solidFill>
                <a:latin typeface="Calibri"/>
                <a:ea typeface="Calibri"/>
                <a:cs typeface="Calibri"/>
                <a:sym typeface="Calibri"/>
              </a:rPr>
              <a:t> να </a:t>
            </a:r>
            <a:r>
              <a:rPr lang="en-US" sz="1700" dirty="0" err="1">
                <a:solidFill>
                  <a:schemeClr val="dk1"/>
                </a:solidFill>
                <a:latin typeface="Calibri"/>
                <a:ea typeface="Calibri"/>
                <a:cs typeface="Calibri"/>
                <a:sym typeface="Calibri"/>
              </a:rPr>
              <a:t>είν</a:t>
            </a:r>
            <a:r>
              <a:rPr lang="en-US" sz="1700" dirty="0">
                <a:solidFill>
                  <a:schemeClr val="dk1"/>
                </a:solidFill>
                <a:latin typeface="Calibri"/>
                <a:ea typeface="Calibri"/>
                <a:cs typeface="Calibri"/>
                <a:sym typeface="Calibri"/>
              </a:rPr>
              <a:t>αι γνωστοί από την καθημερινή ζωή ή τη</a:t>
            </a:r>
            <a:r>
              <a:rPr lang="el-GR" sz="1700" dirty="0">
                <a:solidFill>
                  <a:schemeClr val="dk1"/>
                </a:solidFill>
                <a:latin typeface="Calibri"/>
                <a:ea typeface="Calibri"/>
                <a:cs typeface="Calibri"/>
                <a:sym typeface="Calibri"/>
              </a:rPr>
              <a:t>ν εργασία</a:t>
            </a:r>
            <a:r>
              <a:rPr lang="en-US" sz="1700" dirty="0">
                <a:solidFill>
                  <a:schemeClr val="dk1"/>
                </a:solidFill>
                <a:latin typeface="Calibri"/>
                <a:ea typeface="Calibri"/>
                <a:cs typeface="Calibri"/>
                <a:sym typeface="Calibri"/>
              </a:rPr>
              <a:t>. Τα </a:t>
            </a:r>
            <a:r>
              <a:rPr lang="en-US" sz="1700" dirty="0" err="1">
                <a:solidFill>
                  <a:schemeClr val="dk1"/>
                </a:solidFill>
                <a:latin typeface="Calibri"/>
                <a:ea typeface="Calibri"/>
                <a:cs typeface="Calibri"/>
                <a:sym typeface="Calibri"/>
              </a:rPr>
              <a:t>οικονομικά</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είν</a:t>
            </a:r>
            <a:r>
              <a:rPr lang="en-US" sz="1700" dirty="0">
                <a:solidFill>
                  <a:schemeClr val="dk1"/>
                </a:solidFill>
                <a:latin typeface="Calibri"/>
                <a:ea typeface="Calibri"/>
                <a:cs typeface="Calibri"/>
                <a:sym typeface="Calibri"/>
              </a:rPr>
              <a:t>αι ένας </a:t>
            </a:r>
            <a:r>
              <a:rPr lang="en-US" sz="1700" b="1" dirty="0">
                <a:solidFill>
                  <a:schemeClr val="dk1"/>
                </a:solidFill>
                <a:latin typeface="Calibri"/>
                <a:ea typeface="Calibri"/>
                <a:cs typeface="Calibri"/>
                <a:sym typeface="Calibri"/>
              </a:rPr>
              <a:t>πολύπλοκος κόσμος εννοιών που είναι βασικό να κατανοήσετε, λόγω της καθημερινής μας απαίτησης να εργαζόμαστε και να χρησιμοποιούμε χρήματα </a:t>
            </a:r>
            <a:r>
              <a:rPr lang="en-US" sz="1700" dirty="0">
                <a:solidFill>
                  <a:schemeClr val="dk1"/>
                </a:solidFill>
                <a:latin typeface="Calibri"/>
                <a:ea typeface="Calibri"/>
                <a:cs typeface="Calibri"/>
                <a:sym typeface="Calibri"/>
              </a:rPr>
              <a:t>(ενότητα 3</a:t>
            </a:r>
            <a:r>
              <a:rPr lang="el-GR" sz="1700" dirty="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a:t>
            </a:r>
            <a:endParaRPr lang="el-G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n-US" sz="1700" dirty="0">
                <a:solidFill>
                  <a:schemeClr val="dk1"/>
                </a:solidFill>
                <a:latin typeface="Calibri"/>
                <a:ea typeface="Calibri"/>
                <a:cs typeface="Calibri"/>
                <a:sym typeface="Calibri"/>
              </a:rPr>
              <a:t>Τα </a:t>
            </a:r>
            <a:r>
              <a:rPr lang="en-US" sz="1700" dirty="0" err="1">
                <a:solidFill>
                  <a:schemeClr val="dk1"/>
                </a:solidFill>
                <a:latin typeface="Calibri"/>
                <a:ea typeface="Calibri"/>
                <a:cs typeface="Calibri"/>
                <a:sym typeface="Calibri"/>
              </a:rPr>
              <a:t>οικονομικά</a:t>
            </a:r>
            <a:r>
              <a:rPr lang="el-GR" sz="1700" dirty="0">
                <a:solidFill>
                  <a:schemeClr val="dk1"/>
                </a:solidFill>
                <a:latin typeface="Calibri"/>
                <a:ea typeface="Calibri"/>
                <a:cs typeface="Calibri"/>
                <a:sym typeface="Calibri"/>
              </a:rPr>
              <a:t> του ατόμου</a:t>
            </a:r>
            <a:r>
              <a:rPr lang="en-US" sz="1700" dirty="0">
                <a:solidFill>
                  <a:schemeClr val="dk1"/>
                </a:solidFill>
                <a:latin typeface="Calibri"/>
                <a:ea typeface="Calibri"/>
                <a:cs typeface="Calibri"/>
                <a:sym typeface="Calibri"/>
              </a:rPr>
              <a:t> </a:t>
            </a:r>
            <a:r>
              <a:rPr lang="en-US" sz="1700" dirty="0" err="1">
                <a:solidFill>
                  <a:schemeClr val="dk1"/>
                </a:solidFill>
                <a:latin typeface="Calibri"/>
                <a:ea typeface="Calibri"/>
                <a:cs typeface="Calibri"/>
                <a:sym typeface="Calibri"/>
              </a:rPr>
              <a:t>δι</a:t>
            </a:r>
            <a:r>
              <a:rPr lang="en-US" sz="1700" dirty="0">
                <a:solidFill>
                  <a:schemeClr val="dk1"/>
                </a:solidFill>
                <a:latin typeface="Calibri"/>
                <a:ea typeface="Calibri"/>
                <a:cs typeface="Calibri"/>
                <a:sym typeface="Calibri"/>
              </a:rPr>
              <a:t>αδραματίζουν μεγάλο και υπεύθυνο ρόλο στη ζωή μας και μπορούν να είναι </a:t>
            </a:r>
            <a:r>
              <a:rPr lang="en-US" sz="1700" b="1" dirty="0">
                <a:solidFill>
                  <a:schemeClr val="dk1"/>
                </a:solidFill>
                <a:latin typeface="Calibri"/>
                <a:ea typeface="Calibri"/>
                <a:cs typeface="Calibri"/>
                <a:sym typeface="Calibri"/>
              </a:rPr>
              <a:t>χρήσιμα όχι μόνο σε οικονομικό επίπεδο, αλλά και σε επίπεδο οργάνωσης της προσωπικής ζωής, καθώς η οικονομικ</a:t>
            </a:r>
            <a:r>
              <a:rPr lang="el-GR" sz="1700" b="1" dirty="0" err="1">
                <a:solidFill>
                  <a:schemeClr val="dk1"/>
                </a:solidFill>
                <a:latin typeface="Calibri"/>
                <a:ea typeface="Calibri"/>
                <a:cs typeface="Calibri"/>
                <a:sym typeface="Calibri"/>
              </a:rPr>
              <a:t>ός</a:t>
            </a:r>
            <a:r>
              <a:rPr lang="el-GR" sz="1700" b="1" dirty="0">
                <a:solidFill>
                  <a:schemeClr val="dk1"/>
                </a:solidFill>
                <a:latin typeface="Calibri"/>
                <a:ea typeface="Calibri"/>
                <a:cs typeface="Calibri"/>
                <a:sym typeface="Calibri"/>
              </a:rPr>
              <a:t> σχεδιασμός </a:t>
            </a:r>
            <a:r>
              <a:rPr lang="en-US" sz="1700" b="1" dirty="0">
                <a:solidFill>
                  <a:schemeClr val="dk1"/>
                </a:solidFill>
                <a:latin typeface="Calibri"/>
                <a:ea typeface="Calibri"/>
                <a:cs typeface="Calibri"/>
                <a:sym typeface="Calibri"/>
              </a:rPr>
              <a:t>πα</a:t>
            </a:r>
            <a:r>
              <a:rPr lang="en-US" sz="1700" b="1" dirty="0" err="1">
                <a:solidFill>
                  <a:schemeClr val="dk1"/>
                </a:solidFill>
                <a:latin typeface="Calibri"/>
                <a:ea typeface="Calibri"/>
                <a:cs typeface="Calibri"/>
                <a:sym typeface="Calibri"/>
              </a:rPr>
              <a:t>ίζει</a:t>
            </a:r>
            <a:r>
              <a:rPr lang="en-US" sz="1700" b="1" dirty="0">
                <a:solidFill>
                  <a:schemeClr val="dk1"/>
                </a:solidFill>
                <a:latin typeface="Calibri"/>
                <a:ea typeface="Calibri"/>
                <a:cs typeface="Calibri"/>
                <a:sym typeface="Calibri"/>
              </a:rPr>
              <a:t> ρόλο σε πολλές πτυχές </a:t>
            </a:r>
            <a:r>
              <a:rPr lang="en-US" sz="1700" b="1" dirty="0" err="1">
                <a:solidFill>
                  <a:schemeClr val="dk1"/>
                </a:solidFill>
                <a:latin typeface="Calibri"/>
                <a:ea typeface="Calibri"/>
                <a:cs typeface="Calibri"/>
                <a:sym typeface="Calibri"/>
              </a:rPr>
              <a:t>της</a:t>
            </a:r>
            <a:r>
              <a:rPr lang="en-US" sz="1700" b="1" dirty="0">
                <a:solidFill>
                  <a:schemeClr val="dk1"/>
                </a:solidFill>
                <a:latin typeface="Calibri"/>
                <a:ea typeface="Calibri"/>
                <a:cs typeface="Calibri"/>
                <a:sym typeface="Calibri"/>
              </a:rPr>
              <a:t> </a:t>
            </a:r>
            <a:r>
              <a:rPr lang="el-GR" sz="1700" b="1" dirty="0">
                <a:solidFill>
                  <a:schemeClr val="dk1"/>
                </a:solidFill>
                <a:latin typeface="Calibri"/>
                <a:ea typeface="Calibri"/>
                <a:cs typeface="Calibri"/>
                <a:sym typeface="Calibri"/>
              </a:rPr>
              <a:t>ζωής ενός </a:t>
            </a:r>
            <a:r>
              <a:rPr lang="en-US" sz="1700" b="1" dirty="0">
                <a:solidFill>
                  <a:schemeClr val="dk1"/>
                </a:solidFill>
                <a:latin typeface="Calibri"/>
                <a:ea typeface="Calibri"/>
                <a:cs typeface="Calibri"/>
                <a:sym typeface="Calibri"/>
              </a:rPr>
              <a:t>α</a:t>
            </a:r>
            <a:r>
              <a:rPr lang="en-US" sz="1700" b="1" dirty="0" err="1">
                <a:solidFill>
                  <a:schemeClr val="dk1"/>
                </a:solidFill>
                <a:latin typeface="Calibri"/>
                <a:ea typeface="Calibri"/>
                <a:cs typeface="Calibri"/>
                <a:sym typeface="Calibri"/>
              </a:rPr>
              <a:t>τόμου</a:t>
            </a:r>
            <a:r>
              <a:rPr lang="en-US" sz="1700" b="1" dirty="0">
                <a:solidFill>
                  <a:schemeClr val="dk1"/>
                </a:solidFill>
                <a:latin typeface="Calibri"/>
                <a:ea typeface="Calibri"/>
                <a:cs typeface="Calibri"/>
                <a:sym typeface="Calibri"/>
              </a:rPr>
              <a:t>. </a:t>
            </a:r>
            <a:r>
              <a:rPr lang="en-US" sz="1700" dirty="0">
                <a:solidFill>
                  <a:schemeClr val="dk1"/>
                </a:solidFill>
                <a:latin typeface="Calibri"/>
                <a:ea typeface="Calibri"/>
                <a:cs typeface="Calibri"/>
                <a:sym typeface="Calibri"/>
              </a:rPr>
              <a:t>Τα </a:t>
            </a:r>
            <a:r>
              <a:rPr lang="en-US" sz="1700" dirty="0" err="1">
                <a:solidFill>
                  <a:schemeClr val="dk1"/>
                </a:solidFill>
                <a:latin typeface="Calibri"/>
                <a:ea typeface="Calibri"/>
                <a:cs typeface="Calibri"/>
                <a:sym typeface="Calibri"/>
              </a:rPr>
              <a:t>οικονομικά</a:t>
            </a:r>
            <a:r>
              <a:rPr lang="en-US" sz="1700" dirty="0">
                <a:solidFill>
                  <a:schemeClr val="dk1"/>
                </a:solidFill>
                <a:latin typeface="Calibri"/>
                <a:ea typeface="Calibri"/>
                <a:cs typeface="Calibri"/>
                <a:sym typeface="Calibri"/>
              </a:rPr>
              <a:t> </a:t>
            </a:r>
            <a:r>
              <a:rPr lang="el-GR" sz="1700" dirty="0">
                <a:solidFill>
                  <a:schemeClr val="dk1"/>
                </a:solidFill>
                <a:latin typeface="Calibri"/>
                <a:ea typeface="Calibri"/>
                <a:cs typeface="Calibri"/>
                <a:sym typeface="Calibri"/>
              </a:rPr>
              <a:t>ενός ατόμου </a:t>
            </a:r>
            <a:r>
              <a:rPr lang="en-US" sz="1700" dirty="0">
                <a:solidFill>
                  <a:schemeClr val="dk1"/>
                </a:solidFill>
                <a:latin typeface="Calibri"/>
                <a:ea typeface="Calibri"/>
                <a:cs typeface="Calibri"/>
                <a:sym typeface="Calibri"/>
              </a:rPr>
              <a:t>π</a:t>
            </a:r>
            <a:r>
              <a:rPr lang="en-US" sz="1700" dirty="0" err="1">
                <a:solidFill>
                  <a:schemeClr val="dk1"/>
                </a:solidFill>
                <a:latin typeface="Calibri"/>
                <a:ea typeface="Calibri"/>
                <a:cs typeface="Calibri"/>
                <a:sym typeface="Calibri"/>
              </a:rPr>
              <a:t>εριλ</a:t>
            </a:r>
            <a:r>
              <a:rPr lang="en-US" sz="1700" dirty="0">
                <a:solidFill>
                  <a:schemeClr val="dk1"/>
                </a:solidFill>
                <a:latin typeface="Calibri"/>
                <a:ea typeface="Calibri"/>
                <a:cs typeface="Calibri"/>
                <a:sym typeface="Calibri"/>
              </a:rPr>
              <a:t>αμβάνουν ένα </a:t>
            </a:r>
            <a:r>
              <a:rPr lang="en-US" sz="1700" b="1" dirty="0">
                <a:solidFill>
                  <a:schemeClr val="dk1"/>
                </a:solidFill>
                <a:latin typeface="Calibri"/>
                <a:ea typeface="Calibri"/>
                <a:cs typeface="Calibri"/>
                <a:sym typeface="Calibri"/>
              </a:rPr>
              <a:t>ευρύ φάσμα δραστηριοτήτων και ευθυνών </a:t>
            </a:r>
            <a:r>
              <a:rPr lang="en-US" sz="1700" dirty="0">
                <a:solidFill>
                  <a:schemeClr val="dk1"/>
                </a:solidFill>
                <a:latin typeface="Calibri"/>
                <a:ea typeface="Calibri"/>
                <a:cs typeface="Calibri"/>
                <a:sym typeface="Calibri"/>
              </a:rPr>
              <a:t>που σχετίζονται με τη διαχείριση των χρημάτων σας. </a:t>
            </a: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3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23dfb39c1d0_0_16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48" name="Google Shape;148;g23dfb39c1d0_0_169"/>
          <p:cNvSpPr/>
          <p:nvPr/>
        </p:nvSpPr>
        <p:spPr>
          <a:xfrm>
            <a:off x="490049" y="1058456"/>
            <a:ext cx="8163900" cy="3894543"/>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r>
              <a:rPr lang="en-US" sz="1800" b="1" dirty="0" err="1">
                <a:solidFill>
                  <a:srgbClr val="0070C0"/>
                </a:solidFill>
                <a:latin typeface="Calibri"/>
                <a:ea typeface="Calibri"/>
                <a:cs typeface="Calibri"/>
                <a:sym typeface="Calibri"/>
              </a:rPr>
              <a:t>Τι</a:t>
            </a:r>
            <a:r>
              <a:rPr lang="en-US" sz="1800" b="1" dirty="0">
                <a:solidFill>
                  <a:srgbClr val="0070C0"/>
                </a:solidFill>
                <a:latin typeface="Calibri"/>
                <a:ea typeface="Calibri"/>
                <a:cs typeface="Calibri"/>
                <a:sym typeface="Calibri"/>
              </a:rPr>
              <a:t> </a:t>
            </a:r>
            <a:r>
              <a:rPr lang="en-US" sz="1800" b="1" dirty="0" err="1">
                <a:solidFill>
                  <a:srgbClr val="0070C0"/>
                </a:solidFill>
                <a:latin typeface="Calibri"/>
                <a:ea typeface="Calibri"/>
                <a:cs typeface="Calibri"/>
                <a:sym typeface="Calibri"/>
              </a:rPr>
              <a:t>είν</a:t>
            </a:r>
            <a:r>
              <a:rPr lang="en-US" sz="1800" b="1" dirty="0">
                <a:solidFill>
                  <a:srgbClr val="0070C0"/>
                </a:solidFill>
                <a:latin typeface="Calibri"/>
                <a:ea typeface="Calibri"/>
                <a:cs typeface="Calibri"/>
                <a:sym typeface="Calibri"/>
              </a:rPr>
              <a:t>αι τα οικονομικά</a:t>
            </a:r>
            <a:r>
              <a:rPr lang="el-GR" sz="1800" b="1" dirty="0">
                <a:solidFill>
                  <a:srgbClr val="0070C0"/>
                </a:solidFill>
                <a:latin typeface="Calibri"/>
                <a:ea typeface="Calibri"/>
                <a:cs typeface="Calibri"/>
                <a:sym typeface="Calibri"/>
              </a:rPr>
              <a:t> του ατόμου</a:t>
            </a:r>
            <a:r>
              <a:rPr lang="en-US" sz="1800" b="1" dirty="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8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Τα </a:t>
            </a:r>
            <a:r>
              <a:rPr lang="en-US" dirty="0" err="1">
                <a:solidFill>
                  <a:schemeClr val="dk1"/>
                </a:solidFill>
                <a:latin typeface="Calibri"/>
                <a:ea typeface="Calibri"/>
                <a:cs typeface="Calibri"/>
                <a:sym typeface="Calibri"/>
              </a:rPr>
              <a:t>οικονομικά</a:t>
            </a:r>
            <a:r>
              <a:rPr lang="en-US" dirty="0">
                <a:solidFill>
                  <a:schemeClr val="dk1"/>
                </a:solidFill>
                <a:latin typeface="Calibri"/>
                <a:ea typeface="Calibri"/>
                <a:cs typeface="Calibri"/>
                <a:sym typeface="Calibri"/>
              </a:rPr>
              <a:t> </a:t>
            </a:r>
            <a:r>
              <a:rPr lang="el-GR" dirty="0">
                <a:solidFill>
                  <a:schemeClr val="dk1"/>
                </a:solidFill>
                <a:latin typeface="Calibri"/>
                <a:ea typeface="Calibri"/>
                <a:cs typeface="Calibri"/>
                <a:sym typeface="Calibri"/>
              </a:rPr>
              <a:t>του ατόμου </a:t>
            </a:r>
            <a:r>
              <a:rPr lang="en-US" dirty="0" err="1">
                <a:solidFill>
                  <a:schemeClr val="dk1"/>
                </a:solidFill>
                <a:latin typeface="Calibri"/>
                <a:ea typeface="Calibri"/>
                <a:cs typeface="Calibri"/>
                <a:sym typeface="Calibri"/>
              </a:rPr>
              <a:t>είν</a:t>
            </a:r>
            <a:r>
              <a:rPr lang="en-US" dirty="0">
                <a:solidFill>
                  <a:schemeClr val="dk1"/>
                </a:solidFill>
                <a:latin typeface="Calibri"/>
                <a:ea typeface="Calibri"/>
                <a:cs typeface="Calibri"/>
                <a:sym typeface="Calibri"/>
              </a:rPr>
              <a:t>αι ένας όρος που περιλαμβάνει τη </a:t>
            </a:r>
            <a:r>
              <a:rPr lang="en-US" b="1" dirty="0">
                <a:solidFill>
                  <a:schemeClr val="dk1"/>
                </a:solidFill>
                <a:latin typeface="Calibri"/>
                <a:ea typeface="Calibri"/>
                <a:cs typeface="Calibri"/>
                <a:sym typeface="Calibri"/>
              </a:rPr>
              <a:t>διαχείριση</a:t>
            </a:r>
            <a:r>
              <a:rPr lang="en-US" dirty="0">
                <a:solidFill>
                  <a:schemeClr val="dk1"/>
                </a:solidFill>
                <a:latin typeface="Calibri"/>
                <a:ea typeface="Calibri"/>
                <a:cs typeface="Calibri"/>
                <a:sym typeface="Calibri"/>
              </a:rPr>
              <a:t> των χρημάτων</a:t>
            </a:r>
            <a:r>
              <a:rPr lang="el-GR" dirty="0">
                <a:solidFill>
                  <a:schemeClr val="dk1"/>
                </a:solidFill>
                <a:latin typeface="Calibri"/>
                <a:ea typeface="Calibri"/>
                <a:cs typeface="Calibri"/>
                <a:sym typeface="Calibri"/>
              </a:rPr>
              <a:t> του</a:t>
            </a:r>
            <a:r>
              <a:rPr lang="en-US" dirty="0">
                <a:solidFill>
                  <a:schemeClr val="dk1"/>
                </a:solidFill>
                <a:latin typeface="Calibri"/>
                <a:ea typeface="Calibri"/>
                <a:cs typeface="Calibri"/>
                <a:sym typeface="Calibri"/>
              </a:rPr>
              <a:t>, καθώς και την </a:t>
            </a:r>
            <a:r>
              <a:rPr lang="en-US" b="1" dirty="0">
                <a:solidFill>
                  <a:schemeClr val="dk1"/>
                </a:solidFill>
                <a:latin typeface="Calibri"/>
                <a:ea typeface="Calibri"/>
                <a:cs typeface="Calibri"/>
                <a:sym typeface="Calibri"/>
              </a:rPr>
              <a:t>αποταμίευση</a:t>
            </a:r>
            <a:r>
              <a:rPr lang="en-US" dirty="0">
                <a:solidFill>
                  <a:schemeClr val="dk1"/>
                </a:solidFill>
                <a:latin typeface="Calibri"/>
                <a:ea typeface="Calibri"/>
                <a:cs typeface="Calibri"/>
                <a:sym typeface="Calibri"/>
              </a:rPr>
              <a:t> και την </a:t>
            </a:r>
            <a:r>
              <a:rPr lang="en-US" b="1" dirty="0">
                <a:solidFill>
                  <a:schemeClr val="dk1"/>
                </a:solidFill>
                <a:latin typeface="Calibri"/>
                <a:ea typeface="Calibri"/>
                <a:cs typeface="Calibri"/>
                <a:sym typeface="Calibri"/>
              </a:rPr>
              <a:t>επένδυση</a:t>
            </a:r>
            <a:r>
              <a:rPr lang="en-US" dirty="0">
                <a:solidFill>
                  <a:schemeClr val="dk1"/>
                </a:solidFill>
                <a:latin typeface="Calibri"/>
                <a:ea typeface="Calibri"/>
                <a:cs typeface="Calibri"/>
                <a:sym typeface="Calibri"/>
              </a:rPr>
              <a:t>. Τα π</a:t>
            </a:r>
            <a:r>
              <a:rPr lang="en-US" dirty="0" err="1">
                <a:solidFill>
                  <a:schemeClr val="dk1"/>
                </a:solidFill>
                <a:latin typeface="Calibri"/>
                <a:ea typeface="Calibri"/>
                <a:cs typeface="Calibri"/>
                <a:sym typeface="Calibri"/>
              </a:rPr>
              <a:t>έντε</a:t>
            </a:r>
            <a:r>
              <a:rPr lang="en-US" dirty="0">
                <a:solidFill>
                  <a:schemeClr val="dk1"/>
                </a:solidFill>
                <a:latin typeface="Calibri"/>
                <a:ea typeface="Calibri"/>
                <a:cs typeface="Calibri"/>
                <a:sym typeface="Calibri"/>
              </a:rPr>
              <a:t> π</a:t>
            </a:r>
            <a:r>
              <a:rPr lang="en-US" dirty="0" err="1">
                <a:solidFill>
                  <a:schemeClr val="dk1"/>
                </a:solidFill>
                <a:latin typeface="Calibri"/>
                <a:ea typeface="Calibri"/>
                <a:cs typeface="Calibri"/>
                <a:sym typeface="Calibri"/>
              </a:rPr>
              <a:t>ιο</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σημ</a:t>
            </a:r>
            <a:r>
              <a:rPr lang="en-US" dirty="0">
                <a:solidFill>
                  <a:schemeClr val="dk1"/>
                </a:solidFill>
                <a:latin typeface="Calibri"/>
                <a:ea typeface="Calibri"/>
                <a:cs typeface="Calibri"/>
                <a:sym typeface="Calibri"/>
              </a:rPr>
              <a:t>αντικά θέματα στο πλαίσιο των οικονομικών </a:t>
            </a:r>
            <a:r>
              <a:rPr lang="el-GR" dirty="0">
                <a:solidFill>
                  <a:schemeClr val="dk1"/>
                </a:solidFill>
                <a:latin typeface="Calibri"/>
                <a:ea typeface="Calibri"/>
                <a:cs typeface="Calibri"/>
                <a:sym typeface="Calibri"/>
              </a:rPr>
              <a:t>του ατόμου </a:t>
            </a:r>
            <a:r>
              <a:rPr lang="en-US" dirty="0" err="1">
                <a:solidFill>
                  <a:schemeClr val="dk1"/>
                </a:solidFill>
                <a:latin typeface="Calibri"/>
                <a:ea typeface="Calibri"/>
                <a:cs typeface="Calibri"/>
                <a:sym typeface="Calibri"/>
              </a:rPr>
              <a:t>είν</a:t>
            </a:r>
            <a:r>
              <a:rPr lang="en-US" dirty="0">
                <a:solidFill>
                  <a:schemeClr val="dk1"/>
                </a:solidFill>
                <a:latin typeface="Calibri"/>
                <a:ea typeface="Calibri"/>
                <a:cs typeface="Calibri"/>
                <a:sym typeface="Calibri"/>
              </a:rPr>
              <a:t>αι </a:t>
            </a:r>
            <a:endParaRPr lang="el-GR" dirty="0">
              <a:solidFill>
                <a:schemeClr val="dk1"/>
              </a:solidFill>
              <a:latin typeface="Calibri"/>
              <a:ea typeface="Calibri"/>
              <a:cs typeface="Calibri"/>
              <a:sym typeface="Calibri"/>
            </a:endParaRPr>
          </a:p>
          <a:p>
            <a:pPr marL="285750" lvl="0" indent="-285750" algn="just" rtl="0">
              <a:lnSpc>
                <a:spcPct val="115000"/>
              </a:lnSpc>
              <a:spcBef>
                <a:spcPts val="0"/>
              </a:spcBef>
              <a:spcAft>
                <a:spcPts val="0"/>
              </a:spcAft>
              <a:buSzPts val="1100"/>
              <a:buFont typeface="Arial" panose="020B0604020202020204" pitchFamily="34" charset="0"/>
              <a:buChar char="•"/>
            </a:pPr>
            <a:r>
              <a:rPr lang="en-US" dirty="0">
                <a:solidFill>
                  <a:schemeClr val="dk1"/>
                </a:solidFill>
                <a:latin typeface="Calibri"/>
                <a:ea typeface="Calibri"/>
                <a:cs typeface="Calibri"/>
                <a:sym typeface="Calibri"/>
              </a:rPr>
              <a:t>τα έσοδα, </a:t>
            </a:r>
            <a:endParaRPr lang="el-GR" dirty="0">
              <a:solidFill>
                <a:schemeClr val="dk1"/>
              </a:solidFill>
              <a:latin typeface="Calibri"/>
              <a:ea typeface="Calibri"/>
              <a:cs typeface="Calibri"/>
              <a:sym typeface="Calibri"/>
            </a:endParaRPr>
          </a:p>
          <a:p>
            <a:pPr marL="285750" lvl="0" indent="-285750" algn="just" rtl="0">
              <a:lnSpc>
                <a:spcPct val="115000"/>
              </a:lnSpc>
              <a:spcBef>
                <a:spcPts val="0"/>
              </a:spcBef>
              <a:spcAft>
                <a:spcPts val="0"/>
              </a:spcAft>
              <a:buSzPts val="1100"/>
              <a:buFont typeface="Arial" panose="020B0604020202020204" pitchFamily="34" charset="0"/>
              <a:buChar char="•"/>
            </a:pPr>
            <a:r>
              <a:rPr lang="en-US" dirty="0" err="1">
                <a:solidFill>
                  <a:schemeClr val="dk1"/>
                </a:solidFill>
                <a:latin typeface="Calibri"/>
                <a:ea typeface="Calibri"/>
                <a:cs typeface="Calibri"/>
                <a:sym typeface="Calibri"/>
              </a:rPr>
              <a:t>οι</a:t>
            </a:r>
            <a:r>
              <a:rPr lang="en-US" dirty="0">
                <a:solidFill>
                  <a:schemeClr val="dk1"/>
                </a:solidFill>
                <a:latin typeface="Calibri"/>
                <a:ea typeface="Calibri"/>
                <a:cs typeface="Calibri"/>
                <a:sym typeface="Calibri"/>
              </a:rPr>
              <a:t> αποταμιεύσεις, </a:t>
            </a:r>
            <a:endParaRPr lang="el-GR" dirty="0">
              <a:solidFill>
                <a:schemeClr val="dk1"/>
              </a:solidFill>
              <a:latin typeface="Calibri"/>
              <a:ea typeface="Calibri"/>
              <a:cs typeface="Calibri"/>
              <a:sym typeface="Calibri"/>
            </a:endParaRPr>
          </a:p>
          <a:p>
            <a:pPr marL="285750" lvl="0" indent="-285750" algn="just" rtl="0">
              <a:lnSpc>
                <a:spcPct val="115000"/>
              </a:lnSpc>
              <a:spcBef>
                <a:spcPts val="0"/>
              </a:spcBef>
              <a:spcAft>
                <a:spcPts val="0"/>
              </a:spcAft>
              <a:buSzPts val="1100"/>
              <a:buFont typeface="Arial" panose="020B0604020202020204" pitchFamily="34" charset="0"/>
              <a:buChar char="•"/>
            </a:pPr>
            <a:r>
              <a:rPr lang="en-US" dirty="0" err="1">
                <a:solidFill>
                  <a:schemeClr val="dk1"/>
                </a:solidFill>
                <a:latin typeface="Calibri"/>
                <a:ea typeface="Calibri"/>
                <a:cs typeface="Calibri"/>
                <a:sym typeface="Calibri"/>
              </a:rPr>
              <a:t>οι</a:t>
            </a:r>
            <a:r>
              <a:rPr lang="en-US" dirty="0">
                <a:solidFill>
                  <a:schemeClr val="dk1"/>
                </a:solidFill>
                <a:latin typeface="Calibri"/>
                <a:ea typeface="Calibri"/>
                <a:cs typeface="Calibri"/>
                <a:sym typeface="Calibri"/>
              </a:rPr>
              <a:t> δαπάνες, </a:t>
            </a:r>
            <a:endParaRPr lang="el-GR" dirty="0">
              <a:solidFill>
                <a:schemeClr val="dk1"/>
              </a:solidFill>
              <a:latin typeface="Calibri"/>
              <a:ea typeface="Calibri"/>
              <a:cs typeface="Calibri"/>
              <a:sym typeface="Calibri"/>
            </a:endParaRPr>
          </a:p>
          <a:p>
            <a:pPr marL="285750" lvl="0" indent="-285750" algn="just" rtl="0">
              <a:lnSpc>
                <a:spcPct val="115000"/>
              </a:lnSpc>
              <a:spcBef>
                <a:spcPts val="0"/>
              </a:spcBef>
              <a:spcAft>
                <a:spcPts val="0"/>
              </a:spcAft>
              <a:buSzPts val="1100"/>
              <a:buFont typeface="Arial" panose="020B0604020202020204" pitchFamily="34" charset="0"/>
              <a:buChar char="•"/>
            </a:pPr>
            <a:r>
              <a:rPr lang="en-US" dirty="0" err="1">
                <a:solidFill>
                  <a:schemeClr val="dk1"/>
                </a:solidFill>
                <a:latin typeface="Calibri"/>
                <a:ea typeface="Calibri"/>
                <a:cs typeface="Calibri"/>
                <a:sym typeface="Calibri"/>
              </a:rPr>
              <a:t>οι</a:t>
            </a:r>
            <a:r>
              <a:rPr lang="en-US" dirty="0">
                <a:solidFill>
                  <a:schemeClr val="dk1"/>
                </a:solidFill>
                <a:latin typeface="Calibri"/>
                <a:ea typeface="Calibri"/>
                <a:cs typeface="Calibri"/>
                <a:sym typeface="Calibri"/>
              </a:rPr>
              <a:t> επ</a:t>
            </a:r>
            <a:r>
              <a:rPr lang="en-US" dirty="0" err="1">
                <a:solidFill>
                  <a:schemeClr val="dk1"/>
                </a:solidFill>
                <a:latin typeface="Calibri"/>
                <a:ea typeface="Calibri"/>
                <a:cs typeface="Calibri"/>
                <a:sym typeface="Calibri"/>
              </a:rPr>
              <a:t>ενδύσεις</a:t>
            </a:r>
            <a:r>
              <a:rPr lang="en-US" dirty="0">
                <a:solidFill>
                  <a:schemeClr val="dk1"/>
                </a:solidFill>
                <a:latin typeface="Calibri"/>
                <a:ea typeface="Calibri"/>
                <a:cs typeface="Calibri"/>
                <a:sym typeface="Calibri"/>
              </a:rPr>
              <a:t> </a:t>
            </a:r>
            <a:endParaRPr lang="el-GR" dirty="0">
              <a:solidFill>
                <a:schemeClr val="dk1"/>
              </a:solidFill>
              <a:latin typeface="Calibri"/>
              <a:ea typeface="Calibri"/>
              <a:cs typeface="Calibri"/>
              <a:sym typeface="Calibri"/>
            </a:endParaRPr>
          </a:p>
          <a:p>
            <a:pPr marL="285750" lvl="0" indent="-285750" algn="just" rtl="0">
              <a:lnSpc>
                <a:spcPct val="115000"/>
              </a:lnSpc>
              <a:spcBef>
                <a:spcPts val="0"/>
              </a:spcBef>
              <a:spcAft>
                <a:spcPts val="0"/>
              </a:spcAft>
              <a:buSzPts val="1100"/>
              <a:buFont typeface="Arial" panose="020B0604020202020204" pitchFamily="34" charset="0"/>
              <a:buChar char="•"/>
            </a:pPr>
            <a:r>
              <a:rPr lang="en-US" dirty="0">
                <a:solidFill>
                  <a:schemeClr val="dk1"/>
                </a:solidFill>
                <a:latin typeface="Calibri"/>
                <a:ea typeface="Calibri"/>
                <a:cs typeface="Calibri"/>
                <a:sym typeface="Calibri"/>
              </a:rPr>
              <a:t>και η </a:t>
            </a:r>
            <a:r>
              <a:rPr lang="el-GR" dirty="0">
                <a:solidFill>
                  <a:schemeClr val="dk1"/>
                </a:solidFill>
                <a:latin typeface="Calibri"/>
                <a:ea typeface="Calibri"/>
                <a:cs typeface="Calibri"/>
                <a:sym typeface="Calibri"/>
              </a:rPr>
              <a:t>ασφάλεια</a:t>
            </a:r>
            <a:r>
              <a:rPr lang="en-US" dirty="0">
                <a:solidFill>
                  <a:schemeClr val="dk1"/>
                </a:solidFill>
                <a:latin typeface="Calibri"/>
                <a:ea typeface="Calibri"/>
                <a:cs typeface="Calibri"/>
                <a:sym typeface="Calibri"/>
              </a:rPr>
              <a:t>. </a:t>
            </a:r>
            <a:endParaRPr lang="el-GR"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r>
              <a:rPr lang="en-US" dirty="0">
                <a:solidFill>
                  <a:schemeClr val="dk1"/>
                </a:solidFill>
                <a:latin typeface="Calibri"/>
                <a:ea typeface="Calibri"/>
                <a:cs typeface="Calibri"/>
                <a:sym typeface="Calibri"/>
              </a:rPr>
              <a:t>Τα </a:t>
            </a:r>
            <a:r>
              <a:rPr lang="en-US" dirty="0" err="1">
                <a:solidFill>
                  <a:schemeClr val="dk1"/>
                </a:solidFill>
                <a:latin typeface="Calibri"/>
                <a:ea typeface="Calibri"/>
                <a:cs typeface="Calibri"/>
                <a:sym typeface="Calibri"/>
              </a:rPr>
              <a:t>οικονομικά</a:t>
            </a:r>
            <a:r>
              <a:rPr lang="en-US" dirty="0">
                <a:solidFill>
                  <a:schemeClr val="dk1"/>
                </a:solidFill>
                <a:latin typeface="Calibri"/>
                <a:ea typeface="Calibri"/>
                <a:cs typeface="Calibri"/>
                <a:sym typeface="Calibri"/>
              </a:rPr>
              <a:t> </a:t>
            </a:r>
            <a:r>
              <a:rPr lang="el-GR" dirty="0">
                <a:solidFill>
                  <a:schemeClr val="dk1"/>
                </a:solidFill>
                <a:latin typeface="Calibri"/>
                <a:ea typeface="Calibri"/>
                <a:cs typeface="Calibri"/>
                <a:sym typeface="Calibri"/>
              </a:rPr>
              <a:t>του ατόμου </a:t>
            </a:r>
            <a:r>
              <a:rPr lang="en-US" dirty="0">
                <a:solidFill>
                  <a:schemeClr val="dk1"/>
                </a:solidFill>
                <a:latin typeface="Calibri"/>
                <a:ea typeface="Calibri"/>
                <a:cs typeface="Calibri"/>
                <a:sym typeface="Calibri"/>
              </a:rPr>
              <a:t>π</a:t>
            </a:r>
            <a:r>
              <a:rPr lang="en-US" dirty="0" err="1">
                <a:solidFill>
                  <a:schemeClr val="dk1"/>
                </a:solidFill>
                <a:latin typeface="Calibri"/>
                <a:ea typeface="Calibri"/>
                <a:cs typeface="Calibri"/>
                <a:sym typeface="Calibri"/>
              </a:rPr>
              <a:t>εριλ</a:t>
            </a:r>
            <a:r>
              <a:rPr lang="en-US" dirty="0">
                <a:solidFill>
                  <a:schemeClr val="dk1"/>
                </a:solidFill>
                <a:latin typeface="Calibri"/>
                <a:ea typeface="Calibri"/>
                <a:cs typeface="Calibri"/>
                <a:sym typeface="Calibri"/>
              </a:rPr>
              <a:t>αμβάνουν την παρακολούθηση των δαπανών</a:t>
            </a:r>
            <a:r>
              <a:rPr lang="el-GR" dirty="0">
                <a:solidFill>
                  <a:schemeClr val="dk1"/>
                </a:solidFill>
                <a:latin typeface="Calibri"/>
                <a:ea typeface="Calibri"/>
                <a:cs typeface="Calibri"/>
                <a:sym typeface="Calibri"/>
              </a:rPr>
              <a:t> του</a:t>
            </a:r>
            <a:r>
              <a:rPr lang="en-US" dirty="0">
                <a:solidFill>
                  <a:schemeClr val="dk1"/>
                </a:solidFill>
                <a:latin typeface="Calibri"/>
                <a:ea typeface="Calibri"/>
                <a:cs typeface="Calibri"/>
                <a:sym typeface="Calibri"/>
              </a:rPr>
              <a:t>, τη δημιουργία προϋπολογισμού, τη διαχείριση του χρέους, τον προγραμματισμό για μελλοντικές δαπάνες, όπως η συνταξιοδότηση ή η εκπαίδευση ενός παιδιού. </a:t>
            </a:r>
            <a:r>
              <a:rPr lang="en-US" dirty="0" err="1">
                <a:solidFill>
                  <a:schemeClr val="dk1"/>
                </a:solidFill>
                <a:latin typeface="Calibri"/>
                <a:ea typeface="Calibri"/>
                <a:cs typeface="Calibri"/>
                <a:sym typeface="Calibri"/>
              </a:rPr>
              <a:t>Αυτές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οι</a:t>
            </a:r>
            <a:r>
              <a:rPr lang="en-US" dirty="0">
                <a:solidFill>
                  <a:schemeClr val="dk1"/>
                </a:solidFill>
                <a:latin typeface="Calibri"/>
                <a:ea typeface="Calibri"/>
                <a:cs typeface="Calibri"/>
                <a:sym typeface="Calibri"/>
              </a:rPr>
              <a:t> απ</a:t>
            </a:r>
            <a:r>
              <a:rPr lang="en-US" dirty="0" err="1">
                <a:solidFill>
                  <a:schemeClr val="dk1"/>
                </a:solidFill>
                <a:latin typeface="Calibri"/>
                <a:ea typeface="Calibri"/>
                <a:cs typeface="Calibri"/>
                <a:sym typeface="Calibri"/>
              </a:rPr>
              <a:t>οφάσεις</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γι</a:t>
            </a:r>
            <a:r>
              <a:rPr lang="en-US" dirty="0">
                <a:solidFill>
                  <a:schemeClr val="dk1"/>
                </a:solidFill>
                <a:latin typeface="Calibri"/>
                <a:ea typeface="Calibri"/>
                <a:cs typeface="Calibri"/>
                <a:sym typeface="Calibri"/>
              </a:rPr>
              <a:t>α τα οικονομικά</a:t>
            </a:r>
            <a:r>
              <a:rPr lang="el-GR" dirty="0">
                <a:solidFill>
                  <a:schemeClr val="dk1"/>
                </a:solidFill>
                <a:latin typeface="Calibri"/>
                <a:ea typeface="Calibri"/>
                <a:cs typeface="Calibri"/>
                <a:sym typeface="Calibri"/>
              </a:rPr>
              <a:t> του ατόμου</a:t>
            </a:r>
            <a:r>
              <a:rPr lang="en-US" dirty="0">
                <a:solidFill>
                  <a:schemeClr val="dk1"/>
                </a:solidFill>
                <a:latin typeface="Calibri"/>
                <a:ea typeface="Calibri"/>
                <a:cs typeface="Calibri"/>
                <a:sym typeface="Calibri"/>
              </a:rPr>
              <a:t> θα επηρεάσουν την οικονομική </a:t>
            </a:r>
            <a:r>
              <a:rPr lang="en-US" dirty="0" err="1">
                <a:solidFill>
                  <a:schemeClr val="dk1"/>
                </a:solidFill>
                <a:latin typeface="Calibri"/>
                <a:ea typeface="Calibri"/>
                <a:cs typeface="Calibri"/>
                <a:sym typeface="Calibri"/>
              </a:rPr>
              <a:t>ευημερί</a:t>
            </a:r>
            <a:r>
              <a:rPr lang="en-US" dirty="0">
                <a:solidFill>
                  <a:schemeClr val="dk1"/>
                </a:solidFill>
                <a:latin typeface="Calibri"/>
                <a:ea typeface="Calibri"/>
                <a:cs typeface="Calibri"/>
                <a:sym typeface="Calibri"/>
              </a:rPr>
              <a:t>α κάποιου</a:t>
            </a:r>
            <a:r>
              <a:rPr lang="el-GR" dirty="0">
                <a:solidFill>
                  <a:schemeClr val="dk1"/>
                </a:solidFill>
                <a:latin typeface="Calibri"/>
                <a:ea typeface="Calibri"/>
                <a:cs typeface="Calibri"/>
                <a:sym typeface="Calibri"/>
              </a:rPr>
              <a:t> και παίζουν </a:t>
            </a:r>
            <a:r>
              <a:rPr lang="en-US" dirty="0" err="1">
                <a:solidFill>
                  <a:schemeClr val="dk1"/>
                </a:solidFill>
                <a:latin typeface="Calibri"/>
                <a:ea typeface="Calibri"/>
                <a:cs typeface="Calibri"/>
                <a:sym typeface="Calibri"/>
              </a:rPr>
              <a:t>σημ</a:t>
            </a:r>
            <a:r>
              <a:rPr lang="en-US" dirty="0">
                <a:solidFill>
                  <a:schemeClr val="dk1"/>
                </a:solidFill>
                <a:latin typeface="Calibri"/>
                <a:ea typeface="Calibri"/>
                <a:cs typeface="Calibri"/>
                <a:sym typeface="Calibri"/>
              </a:rPr>
              <a:t>αντικό ρόλο στη σταθερότητα και </a:t>
            </a:r>
            <a:r>
              <a:rPr lang="el-GR" dirty="0">
                <a:solidFill>
                  <a:schemeClr val="dk1"/>
                </a:solidFill>
                <a:latin typeface="Calibri"/>
                <a:ea typeface="Calibri"/>
                <a:cs typeface="Calibri"/>
                <a:sym typeface="Calibri"/>
              </a:rPr>
              <a:t>στην </a:t>
            </a:r>
            <a:r>
              <a:rPr lang="en-US" dirty="0">
                <a:solidFill>
                  <a:schemeClr val="dk1"/>
                </a:solidFill>
                <a:latin typeface="Calibri"/>
                <a:ea typeface="Calibri"/>
                <a:cs typeface="Calibri"/>
                <a:sym typeface="Calibri"/>
              </a:rPr>
              <a:t>π</a:t>
            </a:r>
            <a:r>
              <a:rPr lang="en-US" dirty="0" err="1">
                <a:solidFill>
                  <a:schemeClr val="dk1"/>
                </a:solidFill>
                <a:latin typeface="Calibri"/>
                <a:ea typeface="Calibri"/>
                <a:cs typeface="Calibri"/>
                <a:sym typeface="Calibri"/>
              </a:rPr>
              <a:t>οιότητ</a:t>
            </a:r>
            <a:r>
              <a:rPr lang="en-US" dirty="0">
                <a:solidFill>
                  <a:schemeClr val="dk1"/>
                </a:solidFill>
                <a:latin typeface="Calibri"/>
                <a:ea typeface="Calibri"/>
                <a:cs typeface="Calibri"/>
                <a:sym typeface="Calibri"/>
              </a:rPr>
              <a:t>α ζωής ενός ατόμου. </a:t>
            </a:r>
            <a:endParaRPr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3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3697</Words>
  <Application>Microsoft Office PowerPoint</Application>
  <PresentationFormat>On-screen Show (16:9)</PresentationFormat>
  <Paragraphs>284</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Noto Sans Symbols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keywords>, docId:197805075FA8149E57D4662BB547B197</cp:keywords>
  <cp:lastModifiedBy>Kyriakos</cp:lastModifiedBy>
  <cp:revision>13</cp:revision>
  <dcterms:created xsi:type="dcterms:W3CDTF">2022-03-09T08:32:52Z</dcterms:created>
  <dcterms:modified xsi:type="dcterms:W3CDTF">2023-06-01T06:14:23Z</dcterms:modified>
</cp:coreProperties>
</file>