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7"/>
  </p:notesMasterIdLst>
  <p:sldIdLst>
    <p:sldId id="256" r:id="rId3"/>
    <p:sldId id="257" r:id="rId4"/>
    <p:sldId id="259" r:id="rId5"/>
    <p:sldId id="261" r:id="rId6"/>
    <p:sldId id="262" r:id="rId7"/>
    <p:sldId id="274" r:id="rId8"/>
    <p:sldId id="263" r:id="rId9"/>
    <p:sldId id="264" r:id="rId10"/>
    <p:sldId id="271" r:id="rId11"/>
    <p:sldId id="272" r:id="rId12"/>
    <p:sldId id="273" r:id="rId13"/>
    <p:sldId id="275" r:id="rId14"/>
    <p:sldId id="276" r:id="rId15"/>
    <p:sldId id="277" r:id="rId16"/>
    <p:sldId id="278" r:id="rId17"/>
    <p:sldId id="279" r:id="rId18"/>
    <p:sldId id="280" r:id="rId19"/>
    <p:sldId id="281" r:id="rId20"/>
    <p:sldId id="282" r:id="rId21"/>
    <p:sldId id="288" r:id="rId22"/>
    <p:sldId id="283" r:id="rId23"/>
    <p:sldId id="287" r:id="rId24"/>
    <p:sldId id="286" r:id="rId25"/>
    <p:sldId id="258"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44849" autoAdjust="0"/>
  </p:normalViewPr>
  <p:slideViewPr>
    <p:cSldViewPr snapToGrid="0">
      <p:cViewPr varScale="1">
        <p:scale>
          <a:sx n="67" d="100"/>
          <a:sy n="67" d="100"/>
        </p:scale>
        <p:origin x="28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C167D-6B99-4960-9850-BFA95E69B191}" type="datetimeFigureOut">
              <a:rPr lang="el-GR" smtClean="0"/>
              <a:t>29/6/2023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6E5175-0361-479E-B740-54DDB3AD9202}" type="slidenum">
              <a:rPr lang="el-GR" smtClean="0"/>
              <a:t>‹#›</a:t>
            </a:fld>
            <a:endParaRPr lang="el-GR"/>
          </a:p>
        </p:txBody>
      </p:sp>
    </p:spTree>
    <p:extLst>
      <p:ext uri="{BB962C8B-B14F-4D97-AF65-F5344CB8AC3E}">
        <p14:creationId xmlns:p14="http://schemas.microsoft.com/office/powerpoint/2010/main" val="807990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the trainer:</a:t>
            </a:r>
          </a:p>
          <a:p>
            <a:endParaRPr lang="en-US" b="1" i="1" dirty="0"/>
          </a:p>
          <a:p>
            <a:r>
              <a:rPr lang="en-US" b="0" i="0" u="sng" dirty="0"/>
              <a:t>Framing new employment forms and entrepreneurial thinking as areas within the wider scope of financial literacy.   </a:t>
            </a:r>
          </a:p>
          <a:p>
            <a:endParaRPr lang="en-US" b="0" i="0" u="sng" dirty="0"/>
          </a:p>
          <a:p>
            <a:r>
              <a:rPr lang="en-US" b="0" i="0" dirty="0"/>
              <a:t>The purpose of this last part of the </a:t>
            </a:r>
            <a:r>
              <a:rPr lang="en-US" b="0" i="0" dirty="0" err="1"/>
              <a:t>FinFluencers</a:t>
            </a:r>
            <a:r>
              <a:rPr lang="en-US" b="0" i="0" dirty="0"/>
              <a:t> training provision is to complement Modules 1-4 by looking into employment and work as one of the sources which create income. Young people, especially those at the mid to late cohort of the age group 19-29, have probably made their first professional steps in the pandemic era, the lockdowns, the steep rise of home-working, teleworking, hybrid work, the severe negative effects of the pandemic on certain labor market sectors, and most importantly, disruptions, changes in plans, unexpected turns in work-life as we knew it, fueling precariousness and uncertainty.</a:t>
            </a:r>
          </a:p>
          <a:p>
            <a:endParaRPr lang="en-US" b="0" i="0" dirty="0"/>
          </a:p>
          <a:p>
            <a:r>
              <a:rPr lang="en-US" b="0" i="0" dirty="0"/>
              <a:t>The pandemic caused problems in the labor market and affected professional aspirations, as it emerged in the backwater of the economic crisis. New forms of employment became prominent in a very fast pace: teleworking, flexible work-arrangements, several forms of part-time working. All these forms of employment were present even before the pandemic, but during it and after it, they became to a large extent mainstream, challenging professional plans which were based on traditional employment forms as we knew it. The pandemic was then followed by the energy crisis, heightened cost of life and inflation, just about the time when high unemployment rates due to the economic crisis had begun to fall. </a:t>
            </a:r>
          </a:p>
          <a:p>
            <a:endParaRPr lang="en-US" b="0" i="0" dirty="0"/>
          </a:p>
          <a:p>
            <a:r>
              <a:rPr lang="en-US" b="0" i="0" dirty="0"/>
              <a:t>Lastly, concepts and phenomena such as “the great resignation”  and “quiet quitting” as coined by media and else, have signaled a new cultural turn on how we and especially the younger generations perceive “work” and “employment” in the first place; a short introductory discussion on this issue would be beneficial to set the scenery before entering the Module material. Here is a link that provides some insights on those https://www.euronews.com/next/2022/05/25/no-end-in-sight-for-the-great-resignation-as-inflation-pushes-workers-to-seek-better-paid- </a:t>
            </a:r>
            <a:r>
              <a:rPr kumimoji="0" lang="en-US" sz="1200" b="0" i="0" u="none" strike="noStrike" kern="1200" cap="none" spc="0" normalizeH="0" baseline="0" noProof="0" dirty="0">
                <a:ln>
                  <a:noFill/>
                </a:ln>
                <a:solidFill>
                  <a:prstClr val="black"/>
                </a:solidFill>
                <a:effectLst/>
                <a:uLnTx/>
                <a:uFillTx/>
                <a:latin typeface="+mn-lt"/>
                <a:ea typeface="+mn-ea"/>
                <a:cs typeface="+mn-cs"/>
              </a:rPr>
              <a:t>. </a:t>
            </a:r>
          </a:p>
          <a:p>
            <a:endParaRPr lang="en-US" b="0" i="0" dirty="0"/>
          </a:p>
          <a:p>
            <a:r>
              <a:rPr lang="en-US" b="0" i="0" dirty="0"/>
              <a:t>The trainer should frame the purpose of this Part, and explain the main objectives of it, which are to provide a concise account of the pros and cons of these new employment forms. Furthermore, new employment forms have given a renewed boost to self-employment, since most of these new forms evolve around a person who carries out a job (short- mid- long-termed) in a self-employment/entrepreneurial fashion. This will be evident in the 1</a:t>
            </a:r>
            <a:r>
              <a:rPr lang="en-US" b="0" i="0" baseline="30000" dirty="0"/>
              <a:t>st</a:t>
            </a:r>
            <a:r>
              <a:rPr lang="en-US" b="0" i="0" dirty="0"/>
              <a:t> Unit, while in the 2</a:t>
            </a:r>
            <a:r>
              <a:rPr lang="en-US" b="0" i="0" baseline="30000" dirty="0"/>
              <a:t>nd</a:t>
            </a:r>
            <a:r>
              <a:rPr lang="en-US" b="0" i="0" dirty="0"/>
              <a:t> Unit, the Business Model Canvas is presented as a tool with the help of which a young person can flesh out several professional initiatives or aspirations of entrepreneurial nature or else, along the lines of different aspects which reflect the possible resources for doing it, but also the desired results. Complementing the material for new employment forms, a non-exhaustive glossary of terms relevant to employment has been conducted, to help trainees know and understand the ‘language’ of employment and several types of contracting, responsibilities, and rights.  </a:t>
            </a:r>
          </a:p>
          <a:p>
            <a:endParaRPr lang="en-US" b="0" i="0" dirty="0"/>
          </a:p>
          <a:p>
            <a:r>
              <a:rPr lang="en-US" b="0" i="0" dirty="0"/>
              <a:t>  </a:t>
            </a:r>
          </a:p>
          <a:p>
            <a:endParaRPr lang="en-US" b="1" i="1" dirty="0"/>
          </a:p>
          <a:p>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a:t>
            </a:fld>
            <a:endParaRPr lang="el-GR"/>
          </a:p>
        </p:txBody>
      </p:sp>
    </p:spTree>
    <p:extLst>
      <p:ext uri="{BB962C8B-B14F-4D97-AF65-F5344CB8AC3E}">
        <p14:creationId xmlns:p14="http://schemas.microsoft.com/office/powerpoint/2010/main" val="359402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r>
              <a:rPr lang="en-US" b="0" i="1" dirty="0"/>
              <a:t>ID card of employment form 2. Platform work -  Definition / What is it about</a:t>
            </a:r>
          </a:p>
          <a:p>
            <a:r>
              <a:rPr lang="en-US" b="0" i="1" dirty="0"/>
              <a:t>Some elements of specific interest that the trainer could stress:</a:t>
            </a:r>
          </a:p>
          <a:p>
            <a:endParaRPr lang="en-US" b="0" i="1" dirty="0"/>
          </a:p>
          <a:p>
            <a:endParaRPr lang="en-US" b="0" i="1" dirty="0"/>
          </a:p>
          <a:p>
            <a:pPr marL="171450" indent="-171450">
              <a:buFont typeface="Arial" panose="020B0604020202020204" pitchFamily="34" charset="0"/>
              <a:buChar char="•"/>
            </a:pPr>
            <a:r>
              <a:rPr lang="en-US" b="0" i="1" dirty="0"/>
              <a:t>The platform is the “employer’ and the client is the “employer” as well. The “worker” is offering services to the “client”, but both do it through the platform and its terms (including a fee, commission etc.). The “platform’ is the shadow administrator of both the client and the worker.  </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11</a:t>
            </a:fld>
            <a:endParaRPr lang="el-GR"/>
          </a:p>
        </p:txBody>
      </p:sp>
    </p:spTree>
    <p:extLst>
      <p:ext uri="{BB962C8B-B14F-4D97-AF65-F5344CB8AC3E}">
        <p14:creationId xmlns:p14="http://schemas.microsoft.com/office/powerpoint/2010/main" val="253099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trainers:</a:t>
            </a:r>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When presenting the positive and negative aspects, it is suggested to stress the following ones as more important:</a:t>
            </a:r>
          </a:p>
          <a:p>
            <a:endParaRPr lang="en-US" b="0" i="1" dirty="0"/>
          </a:p>
          <a:p>
            <a:pPr marL="171450" indent="-171450">
              <a:buFont typeface="Arial" panose="020B0604020202020204" pitchFamily="34" charset="0"/>
              <a:buChar char="•"/>
            </a:pPr>
            <a:r>
              <a:rPr lang="en-US" b="0" i="1" dirty="0"/>
              <a:t>Important aspect in positives: self-employment philosophy, control of payment/income</a:t>
            </a:r>
          </a:p>
          <a:p>
            <a:pPr marL="171450" indent="-171450">
              <a:buFont typeface="Arial" panose="020B0604020202020204" pitchFamily="34" charset="0"/>
              <a:buChar char="•"/>
            </a:pPr>
            <a:r>
              <a:rPr lang="en-US" b="0" i="1" dirty="0"/>
              <a:t>Important aspect in negatives (the “cost” of positive): Obscure social security issues, instability (clients have to spot you), unpredictable income in mid or long-term, resulting in difficulties in financial planning. </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12</a:t>
            </a:fld>
            <a:endParaRPr lang="el-GR"/>
          </a:p>
        </p:txBody>
      </p:sp>
    </p:spTree>
    <p:extLst>
      <p:ext uri="{BB962C8B-B14F-4D97-AF65-F5344CB8AC3E}">
        <p14:creationId xmlns:p14="http://schemas.microsoft.com/office/powerpoint/2010/main" val="2483842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endParaRPr lang="en-US" b="1" i="1" dirty="0"/>
          </a:p>
          <a:p>
            <a:r>
              <a:rPr lang="en-US" b="0" i="1" dirty="0"/>
              <a:t>ID card of employment form 3. Casual work -  Definition / What is it about</a:t>
            </a:r>
          </a:p>
          <a:p>
            <a:r>
              <a:rPr lang="en-US" b="0" i="1" dirty="0"/>
              <a:t>Some elements of specific interest that the trainer could stress:</a:t>
            </a:r>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Casual means non continuous, nonstable, which makes financial planning challenging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Employer is in power position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Seasonality and fragmented professional life is usually a bad element for a CV</a:t>
            </a:r>
          </a:p>
          <a:p>
            <a:endParaRPr lang="el-GR" b="1"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13</a:t>
            </a:fld>
            <a:endParaRPr lang="el-GR"/>
          </a:p>
        </p:txBody>
      </p:sp>
    </p:spTree>
    <p:extLst>
      <p:ext uri="{BB962C8B-B14F-4D97-AF65-F5344CB8AC3E}">
        <p14:creationId xmlns:p14="http://schemas.microsoft.com/office/powerpoint/2010/main" val="2167305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trainers:</a:t>
            </a:r>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When presenting the positive and negative aspects, it is suggested to stress the following ones as more important:</a:t>
            </a:r>
          </a:p>
          <a:p>
            <a:endParaRPr lang="en-US" b="0" i="1" dirty="0"/>
          </a:p>
          <a:p>
            <a:pPr marL="171450" indent="-171450">
              <a:buFont typeface="Arial" panose="020B0604020202020204" pitchFamily="34" charset="0"/>
              <a:buChar char="•"/>
            </a:pPr>
            <a:r>
              <a:rPr lang="en-US" b="0" i="1" dirty="0"/>
              <a:t>Important aspect in positives: Access to </a:t>
            </a:r>
            <a:r>
              <a:rPr lang="en-US" b="0" i="1" dirty="0" err="1"/>
              <a:t>labour</a:t>
            </a:r>
            <a:r>
              <a:rPr lang="en-US" b="0" i="1" dirty="0"/>
              <a:t> market which could lead to full time work</a:t>
            </a:r>
          </a:p>
          <a:p>
            <a:pPr marL="171450" indent="-171450">
              <a:buFont typeface="Arial" panose="020B0604020202020204" pitchFamily="34" charset="0"/>
              <a:buChar char="•"/>
            </a:pPr>
            <a:r>
              <a:rPr lang="en-US" b="0" i="1" dirty="0"/>
              <a:t>Important aspect in negatives (the “cost” of positive): Irregularity, unpredictability, amplified job insecurity</a:t>
            </a:r>
            <a:endParaRPr lang="el-GR" b="0" i="1" dirty="0"/>
          </a:p>
          <a:p>
            <a:endParaRPr lang="el-GR"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14</a:t>
            </a:fld>
            <a:endParaRPr lang="el-GR"/>
          </a:p>
        </p:txBody>
      </p:sp>
    </p:spTree>
    <p:extLst>
      <p:ext uri="{BB962C8B-B14F-4D97-AF65-F5344CB8AC3E}">
        <p14:creationId xmlns:p14="http://schemas.microsoft.com/office/powerpoint/2010/main" val="1837780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endParaRPr lang="en-US" b="1" i="1" dirty="0"/>
          </a:p>
          <a:p>
            <a:r>
              <a:rPr lang="en-US" b="0" i="1" dirty="0"/>
              <a:t>ID card of employment form 4. Job sharing -  Definition / What is it about</a:t>
            </a:r>
          </a:p>
          <a:p>
            <a:r>
              <a:rPr lang="en-US" b="0" i="1" dirty="0"/>
              <a:t>Some elements of specific interest that the trainer could stress: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Skills development, career prospects, but also possible conflicts (two people on same task)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When presenting the positive and negative aspects, it is suggested to stress the following ones as more important:</a:t>
            </a:r>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Important aspect in positives: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Scheduled pattern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Important aspect in negatives: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Possible conflict on shared responsibilities and eventually with the employer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endParaRPr lang="el-GR"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15</a:t>
            </a:fld>
            <a:endParaRPr lang="el-GR"/>
          </a:p>
        </p:txBody>
      </p:sp>
    </p:spTree>
    <p:extLst>
      <p:ext uri="{BB962C8B-B14F-4D97-AF65-F5344CB8AC3E}">
        <p14:creationId xmlns:p14="http://schemas.microsoft.com/office/powerpoint/2010/main" val="3114717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r>
              <a:rPr lang="en-US" b="0" i="1" dirty="0"/>
              <a:t>ID card of employment form 5. Coworking -  Definition / What is it about</a:t>
            </a:r>
          </a:p>
          <a:p>
            <a:endParaRPr lang="en-US" b="0" i="1" dirty="0"/>
          </a:p>
          <a:p>
            <a:r>
              <a:rPr lang="en-US" b="0" i="1" dirty="0"/>
              <a:t>Some elements of specific interest that the trainer could stress: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Promoting networking and entrepreneurial spirit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dirty="0"/>
              <a:t>Can facilitate entrepreneurial hubs</a:t>
            </a:r>
          </a:p>
          <a:p>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16</a:t>
            </a:fld>
            <a:endParaRPr lang="el-GR"/>
          </a:p>
        </p:txBody>
      </p:sp>
    </p:spTree>
    <p:extLst>
      <p:ext uri="{BB962C8B-B14F-4D97-AF65-F5344CB8AC3E}">
        <p14:creationId xmlns:p14="http://schemas.microsoft.com/office/powerpoint/2010/main" val="2258256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trainers:</a:t>
            </a:r>
          </a:p>
          <a:p>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When presenting the positive and negative aspects, it is suggested to stress the following ones as more important:</a:t>
            </a:r>
          </a:p>
          <a:p>
            <a:endParaRPr lang="en-US" b="0" i="1" dirty="0"/>
          </a:p>
          <a:p>
            <a:r>
              <a:rPr lang="en-US" b="0" i="1" dirty="0"/>
              <a:t>Important aspects in positives:</a:t>
            </a:r>
          </a:p>
          <a:p>
            <a:pPr marL="171450" indent="-171450">
              <a:buFont typeface="Arial" panose="020B0604020202020204" pitchFamily="34" charset="0"/>
              <a:buChar char="•"/>
            </a:pPr>
            <a:r>
              <a:rPr lang="en-US" b="0" i="1" dirty="0"/>
              <a:t>Networking, skills development (exchanges)</a:t>
            </a:r>
          </a:p>
          <a:p>
            <a:pPr marL="171450" indent="-171450">
              <a:buFont typeface="Arial" panose="020B0604020202020204" pitchFamily="34" charset="0"/>
              <a:buChar char="•"/>
            </a:pPr>
            <a:endParaRPr lang="en-US" b="0" i="1" dirty="0"/>
          </a:p>
          <a:p>
            <a:pPr marL="171450" indent="-171450">
              <a:buFont typeface="Arial" panose="020B0604020202020204" pitchFamily="34" charset="0"/>
              <a:buChar char="•"/>
            </a:pPr>
            <a:r>
              <a:rPr lang="en-US" b="0" i="1" dirty="0"/>
              <a:t>Important aspects in negatives: Sharing costs </a:t>
            </a:r>
          </a:p>
          <a:p>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17</a:t>
            </a:fld>
            <a:endParaRPr lang="el-GR"/>
          </a:p>
        </p:txBody>
      </p:sp>
    </p:spTree>
    <p:extLst>
      <p:ext uri="{BB962C8B-B14F-4D97-AF65-F5344CB8AC3E}">
        <p14:creationId xmlns:p14="http://schemas.microsoft.com/office/powerpoint/2010/main" val="533686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r>
              <a:rPr lang="en-US" b="0" i="0" dirty="0"/>
              <a:t>Short presentation on less present employment forms.</a:t>
            </a:r>
          </a:p>
          <a:p>
            <a:endParaRPr lang="en-US" b="0" i="0" dirty="0"/>
          </a:p>
          <a:p>
            <a:r>
              <a:rPr lang="en-US" b="1" i="0" dirty="0"/>
              <a:t>Further activity:</a:t>
            </a:r>
          </a:p>
          <a:p>
            <a:r>
              <a:rPr lang="en-US" b="1" i="0" dirty="0"/>
              <a:t>Open discussion on opinions regarding new employment forms.</a:t>
            </a:r>
          </a:p>
          <a:p>
            <a:pPr marL="171450" indent="-171450">
              <a:buFont typeface="Arial" panose="020B0604020202020204" pitchFamily="34" charset="0"/>
              <a:buChar char="•"/>
            </a:pPr>
            <a:r>
              <a:rPr lang="en-US" b="0" i="0" dirty="0"/>
              <a:t>How are young people feeling about this new work-environment?</a:t>
            </a:r>
          </a:p>
          <a:p>
            <a:pPr marL="171450" indent="-171450">
              <a:buFont typeface="Arial" panose="020B0604020202020204" pitchFamily="34" charset="0"/>
              <a:buChar char="•"/>
            </a:pPr>
            <a:r>
              <a:rPr lang="en-US" b="0" i="0" dirty="0"/>
              <a:t>Do they compare with what they know from previous generations and how? (parents etc.)</a:t>
            </a:r>
          </a:p>
          <a:p>
            <a:pPr marL="171450" indent="-171450">
              <a:buFont typeface="Arial" panose="020B0604020202020204" pitchFamily="34" charset="0"/>
              <a:buChar char="•"/>
            </a:pPr>
            <a:r>
              <a:rPr lang="en-US" b="0" i="0" dirty="0"/>
              <a:t>How secure or insecure do they feel professionally if thinking of entering in one or more of them?</a:t>
            </a:r>
          </a:p>
          <a:p>
            <a:pPr marL="171450" indent="-171450">
              <a:buFont typeface="Arial" panose="020B0604020202020204" pitchFamily="34" charset="0"/>
              <a:buChar char="•"/>
            </a:pPr>
            <a:r>
              <a:rPr lang="en-US" b="0" i="0" dirty="0"/>
              <a:t>To what extent do they think that these employment forms are fair for a young worker?</a:t>
            </a:r>
          </a:p>
          <a:p>
            <a:pPr marL="171450" indent="-171450">
              <a:buFont typeface="Arial" panose="020B0604020202020204" pitchFamily="34" charset="0"/>
              <a:buChar char="•"/>
            </a:pPr>
            <a:r>
              <a:rPr lang="en-US" b="0" i="0" dirty="0"/>
              <a:t>How do they connect them with later years in life? (retirement, pension etc.)</a:t>
            </a:r>
          </a:p>
          <a:p>
            <a:pPr marL="171450" indent="-171450">
              <a:buFont typeface="Arial" panose="020B0604020202020204" pitchFamily="34" charset="0"/>
              <a:buChar char="•"/>
            </a:pPr>
            <a:r>
              <a:rPr lang="en-US" b="0" i="0" dirty="0"/>
              <a:t>How do they connect them with their knowledge they have gained in previous Modules regarding financial planning?</a:t>
            </a:r>
          </a:p>
          <a:p>
            <a:pPr marL="171450" indent="-171450">
              <a:buFont typeface="Arial" panose="020B0604020202020204" pitchFamily="34" charset="0"/>
              <a:buChar char="•"/>
            </a:pPr>
            <a:endParaRPr lang="en-US" b="0" i="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l-GR"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Identify</a:t>
            </a: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t>
            </a:r>
            <a:r>
              <a:rPr lang="el-GR"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recurring</a:t>
            </a: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t>
            </a:r>
            <a:r>
              <a:rPr lang="el-GR"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or</a:t>
            </a: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t>
            </a:r>
            <a:r>
              <a:rPr lang="el-GR"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diverse</a:t>
            </a: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t>
            </a:r>
            <a:r>
              <a:rPr lang="el-GR"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patterns</a:t>
            </a: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and </a:t>
            </a:r>
            <a:r>
              <a:rPr lang="el-GR"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make</a:t>
            </a: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 </a:t>
            </a:r>
            <a:r>
              <a:rPr lang="el-GR"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summary</a:t>
            </a: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for </a:t>
            </a:r>
            <a:r>
              <a:rPr lang="el-GR"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everyone</a:t>
            </a: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t>
            </a:r>
            <a:r>
              <a:rPr lang="el-GR"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to</a:t>
            </a: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t>
            </a:r>
            <a:r>
              <a:rPr lang="el-GR"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hear</a:t>
            </a:r>
            <a:r>
              <a:rPr lang="el-GR"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18</a:t>
            </a:fld>
            <a:endParaRPr lang="el-GR"/>
          </a:p>
        </p:txBody>
      </p:sp>
    </p:spTree>
    <p:extLst>
      <p:ext uri="{BB962C8B-B14F-4D97-AF65-F5344CB8AC3E}">
        <p14:creationId xmlns:p14="http://schemas.microsoft.com/office/powerpoint/2010/main" val="38725104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r>
              <a:rPr lang="en-US" b="0" i="0" dirty="0"/>
              <a:t>The glossary will be available in all languages. Present the descriptions of each concept/term, by using excel sheet prepared for this reason. In the online version of the training material, the list will be in the form of a graphically edited table. </a:t>
            </a:r>
          </a:p>
          <a:p>
            <a:endParaRPr lang="en-US" b="0" i="0" dirty="0"/>
          </a:p>
          <a:p>
            <a:r>
              <a:rPr lang="en-US" b="0" i="0" dirty="0"/>
              <a:t>Trainees’ familiarity with the terms will probably fluctuate. Especially those who have no prior experience, might not know most of them. The glossary is followed by a short matching exercise, however, the terms table can serve as knowledge and reference, rather than remembering the exact content and definition of each term. </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19</a:t>
            </a:fld>
            <a:endParaRPr lang="el-GR"/>
          </a:p>
        </p:txBody>
      </p:sp>
    </p:spTree>
    <p:extLst>
      <p:ext uri="{BB962C8B-B14F-4D97-AF65-F5344CB8AC3E}">
        <p14:creationId xmlns:p14="http://schemas.microsoft.com/office/powerpoint/2010/main" val="3156467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r>
              <a:rPr lang="en-US" b="0" i="1" dirty="0"/>
              <a:t>The test in its online version will use the drag-and-match function. Here, the two sets of data are provided, complemented by the correct matches. Results will be offered in the online version, while they can be discussed in the offline version. See the correct matches below:</a:t>
            </a:r>
          </a:p>
          <a:p>
            <a:endParaRPr lang="en-US" b="0" i="1" dirty="0"/>
          </a:p>
          <a:p>
            <a:r>
              <a:rPr lang="en-US" b="0" i="1" dirty="0"/>
              <a:t>1 – H</a:t>
            </a:r>
          </a:p>
          <a:p>
            <a:r>
              <a:rPr lang="en-US" b="0" i="1" dirty="0"/>
              <a:t>2 – A</a:t>
            </a:r>
          </a:p>
          <a:p>
            <a:r>
              <a:rPr lang="en-US" b="0" i="1" dirty="0"/>
              <a:t>3 – B</a:t>
            </a:r>
          </a:p>
          <a:p>
            <a:r>
              <a:rPr lang="en-US" b="0" i="1" dirty="0"/>
              <a:t>4 – D</a:t>
            </a:r>
          </a:p>
          <a:p>
            <a:r>
              <a:rPr lang="en-US" b="0" i="1" dirty="0"/>
              <a:t>5 – C</a:t>
            </a:r>
          </a:p>
          <a:p>
            <a:r>
              <a:rPr lang="en-US" b="0" i="1" dirty="0"/>
              <a:t>6 – E</a:t>
            </a:r>
          </a:p>
          <a:p>
            <a:r>
              <a:rPr lang="en-US" b="0" i="1" dirty="0"/>
              <a:t>7 – F</a:t>
            </a:r>
          </a:p>
          <a:p>
            <a:r>
              <a:rPr lang="en-US" b="0" i="1" dirty="0"/>
              <a:t>8 - G</a:t>
            </a:r>
          </a:p>
          <a:p>
            <a:endParaRPr lang="en-US"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20</a:t>
            </a:fld>
            <a:endParaRPr lang="el-GR"/>
          </a:p>
        </p:txBody>
      </p:sp>
    </p:spTree>
    <p:extLst>
      <p:ext uri="{BB962C8B-B14F-4D97-AF65-F5344CB8AC3E}">
        <p14:creationId xmlns:p14="http://schemas.microsoft.com/office/powerpoint/2010/main" val="807337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endParaRPr lang="en-US" b="1" i="1" dirty="0"/>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32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purpose of this training Part is the following:</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sz="32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shortly demonstrate new forms of employment that have come to prominence especially during the Covid-19 pandemic and are quite different from traditional employment and jobs and involve alternative way of working in terms of space, time, means, and employment relationships.</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present common terms and ‘jargon’ as used in employment and have to do with responsibilities, rights, obligations, regulations that condition the employer-employee relationship.</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introduce you to the concept of the Business Model Canvas as a tool originally developed to design or test a business model, which however can be used for the needs of the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FinFluencers</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training to lay down and visualize the main elements of a professional or career shift of entrepreneurial or less entrepreneurial nature, especially thinking in terms of new employment forms which carry with them a self-employment and/or entrepreneurial mindset.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This Part is the last in the sequence of 4 previous Modules and should be considered as complementary to them. Employment, work, a job, a business, should be here considered as a source of income but also of investment and costs, so it is directly connected to planning personal finances, drawing a personal or family budget, planning in the short, mid, and long-term.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expected learning outcomes are:</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Understanding new and diverse employment forms, as well as basic employment terminology (which is about knowledge acquisition)</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Understanding and applying practical tools (BMC) for self-employment, business and entrepreneurial ideas (which is about knowledge, but also skills acquisition, as well as cultivating an entrepreneurial attitude, which in any case is much prevalent in new form of employment).</a:t>
            </a:r>
          </a:p>
          <a:p>
            <a:pPr marL="342900" lvl="0" indent="-342900">
              <a:buFont typeface="Arial" panose="020B0604020202020204" pitchFamily="34" charset="0"/>
              <a:buChar char="•"/>
              <a:tabLst>
                <a:tab pos="457200" algn="l"/>
              </a:tabLst>
            </a:pPr>
            <a:endPar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i="0" dirty="0"/>
              <a:t>Introduce the two main desired learning outcomes. Explain that the first learning outcome is about acquiring basic knowledge on new employment forms and basic employment terminology (non-exhaustive glossary), whereas the second learning outcome looks into acquisition of skills – in particular using the Business Model Canvas as a tool to order entrepreneurial or other ideas for self employment within or beyond new employment forms. Explain the trainees that they are expected to work with the BMC and create a full canvas on a real or fictional idea. </a:t>
            </a:r>
          </a:p>
          <a:p>
            <a:endParaRPr lang="en-US" sz="1800" b="0" i="0" dirty="0"/>
          </a:p>
          <a:p>
            <a:r>
              <a:rPr lang="en-US" sz="1800" b="0" i="0" dirty="0"/>
              <a:t>Your trainees will thus have a clear overview of what is expected by them in terms of understanding, knowledge, and skills acquisition or further development in this Module. </a:t>
            </a:r>
          </a:p>
          <a:p>
            <a:pPr marL="0" lvl="0" indent="0">
              <a:buFont typeface="Arial" panose="020B0604020202020204" pitchFamily="34" charset="0"/>
              <a:buNone/>
              <a:tabLst>
                <a:tab pos="457200" algn="l"/>
              </a:tabLst>
            </a:pP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b="1"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3</a:t>
            </a:fld>
            <a:endParaRPr lang="el-GR"/>
          </a:p>
        </p:txBody>
      </p:sp>
    </p:spTree>
    <p:extLst>
      <p:ext uri="{BB962C8B-B14F-4D97-AF65-F5344CB8AC3E}">
        <p14:creationId xmlns:p14="http://schemas.microsoft.com/office/powerpoint/2010/main" val="2406331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endParaRPr lang="en-US" b="1"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21</a:t>
            </a:fld>
            <a:endParaRPr lang="el-GR"/>
          </a:p>
        </p:txBody>
      </p:sp>
    </p:spTree>
    <p:extLst>
      <p:ext uri="{BB962C8B-B14F-4D97-AF65-F5344CB8AC3E}">
        <p14:creationId xmlns:p14="http://schemas.microsoft.com/office/powerpoint/2010/main" val="33607024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endParaRPr lang="en-US" b="1" i="1" dirty="0"/>
          </a:p>
          <a:p>
            <a:r>
              <a:rPr lang="en-US" b="0" i="0" dirty="0"/>
              <a:t>Explain what the BMC is. For the needs of the offline sessions, use the script of the video below. While explaining you can use the IKEA BMC as provided in the next slide. </a:t>
            </a:r>
          </a:p>
          <a:p>
            <a:r>
              <a:rPr lang="en-US" b="0" i="0" dirty="0"/>
              <a:t>Below follows the narrative part of the short video:</a:t>
            </a:r>
          </a:p>
          <a:p>
            <a:endParaRPr lang="en-US" b="0" i="0" dirty="0"/>
          </a:p>
          <a:p>
            <a:r>
              <a:rPr lang="en-US" sz="1800" i="0" baseline="-25000" dirty="0">
                <a:effectLst/>
                <a:latin typeface="Calibri" panose="020F0502020204030204" pitchFamily="34" charset="0"/>
                <a:ea typeface="Calibri" panose="020F0502020204030204" pitchFamily="34" charset="0"/>
                <a:cs typeface="Times New Roman" panose="02020603050405020304" pitchFamily="18" charset="0"/>
              </a:rPr>
              <a:t>The business model canvas template was developed by Alex Osterwalder and Yves Pigneur and introduced in the book “Business Model Generation” as a framework for planning and testing the business model of an organization in 2005.</a:t>
            </a:r>
            <a:br>
              <a:rPr lang="en-US" sz="1800" i="0" baseline="-25000" dirty="0">
                <a:effectLst/>
                <a:latin typeface="Calibri" panose="020F0502020204030204" pitchFamily="34" charset="0"/>
                <a:ea typeface="Calibri" panose="020F0502020204030204" pitchFamily="34" charset="0"/>
                <a:cs typeface="Times New Roman" panose="02020603050405020304" pitchFamily="18" charset="0"/>
              </a:rPr>
            </a:br>
            <a:endParaRPr lang="el-GR" sz="1200" b="0" i="0" kern="1200" dirty="0">
              <a:solidFill>
                <a:schemeClr val="tx1"/>
              </a:solidFill>
              <a:latin typeface="+mn-lt"/>
              <a:ea typeface="+mn-ea"/>
              <a:cs typeface="+mn-cs"/>
            </a:endParaRPr>
          </a:p>
          <a:p>
            <a:pPr algn="l"/>
            <a:r>
              <a:rPr lang="en-US" sz="1200" b="0" i="0" kern="1200" dirty="0">
                <a:solidFill>
                  <a:schemeClr val="tx1"/>
                </a:solidFill>
                <a:latin typeface="+mn-lt"/>
                <a:ea typeface="+mn-ea"/>
                <a:cs typeface="+mn-cs"/>
              </a:rPr>
              <a:t>The Business Model Canvas (BMC) is a tool for developing a new or documenting an existing business model. For the purpose of this training, it can also be used for tracking any kind of a new </a:t>
            </a:r>
            <a:r>
              <a:rPr lang="en-US" sz="1200" b="0" i="0" kern="1200" dirty="0" err="1">
                <a:solidFill>
                  <a:schemeClr val="tx1"/>
                </a:solidFill>
                <a:latin typeface="+mn-lt"/>
                <a:ea typeface="+mn-ea"/>
                <a:cs typeface="+mn-cs"/>
              </a:rPr>
              <a:t>endeavour</a:t>
            </a:r>
            <a:r>
              <a:rPr lang="en-US" sz="1200" b="0" i="0" kern="1200" dirty="0">
                <a:solidFill>
                  <a:schemeClr val="tx1"/>
                </a:solidFill>
                <a:latin typeface="+mn-lt"/>
                <a:ea typeface="+mn-ea"/>
                <a:cs typeface="+mn-cs"/>
              </a:rPr>
              <a:t>, as for example thinking of getting involved in a professional activity that corresponds to some new form of employment as demonstrated, that could as well have an entrepreneurial twist.  BMC is a visual chart with elements describing a company’s, an idea’s , product’s or service’s value proposition, the needed infrastructure, the potential customers or users, and the respective finances. THE BMC allows you to visualize and evaluate a business or professional concept on a single page.</a:t>
            </a:r>
            <a:br>
              <a:rPr lang="en-US" sz="1200" b="0" i="0" kern="1200" dirty="0">
                <a:solidFill>
                  <a:schemeClr val="tx1"/>
                </a:solidFill>
                <a:latin typeface="+mn-lt"/>
                <a:ea typeface="+mn-ea"/>
                <a:cs typeface="+mn-cs"/>
              </a:rPr>
            </a:br>
            <a:br>
              <a:rPr lang="en-US" sz="1200" b="0" i="0" kern="1200" dirty="0">
                <a:solidFill>
                  <a:schemeClr val="tx1"/>
                </a:solidFill>
                <a:latin typeface="+mn-lt"/>
                <a:ea typeface="+mn-ea"/>
                <a:cs typeface="+mn-cs"/>
              </a:rPr>
            </a:br>
            <a:r>
              <a:rPr lang="en-US" sz="1200" b="0" i="0" kern="1200" dirty="0">
                <a:solidFill>
                  <a:schemeClr val="tx1"/>
                </a:solidFill>
                <a:latin typeface="+mn-lt"/>
                <a:ea typeface="+mn-ea"/>
                <a:cs typeface="+mn-cs"/>
              </a:rPr>
              <a:t>The BMC contains nine boxes: </a:t>
            </a:r>
          </a:p>
          <a:p>
            <a:pPr algn="l"/>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In the </a:t>
            </a:r>
            <a:r>
              <a:rPr lang="en-US" sz="1200" b="1" i="0" kern="1200" dirty="0">
                <a:solidFill>
                  <a:schemeClr val="tx1"/>
                </a:solidFill>
                <a:latin typeface="+mn-lt"/>
                <a:ea typeface="+mn-ea"/>
                <a:cs typeface="+mn-cs"/>
              </a:rPr>
              <a:t>left side </a:t>
            </a:r>
            <a:r>
              <a:rPr lang="en-US" sz="1200" b="0" i="0" kern="1200" dirty="0">
                <a:solidFill>
                  <a:schemeClr val="tx1"/>
                </a:solidFill>
                <a:latin typeface="+mn-lt"/>
                <a:ea typeface="+mn-ea"/>
                <a:cs typeface="+mn-cs"/>
              </a:rPr>
              <a:t>are the business, entrepreneurial idea, or new professional </a:t>
            </a:r>
            <a:r>
              <a:rPr lang="en-US" sz="1200" b="0" i="0" kern="1200" dirty="0" err="1">
                <a:solidFill>
                  <a:schemeClr val="tx1"/>
                </a:solidFill>
                <a:latin typeface="+mn-lt"/>
                <a:ea typeface="+mn-ea"/>
                <a:cs typeface="+mn-cs"/>
              </a:rPr>
              <a:t>endeavour</a:t>
            </a:r>
            <a:r>
              <a:rPr lang="en-US" sz="1200" b="0" i="0" kern="1200" dirty="0">
                <a:solidFill>
                  <a:schemeClr val="tx1"/>
                </a:solidFill>
                <a:latin typeface="+mn-lt"/>
                <a:ea typeface="+mn-ea"/>
                <a:cs typeface="+mn-cs"/>
              </a:rPr>
              <a:t> elements in terms of factors which you can control:</a:t>
            </a:r>
          </a:p>
          <a:p>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 </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Key Activities: </a:t>
            </a:r>
            <a:r>
              <a:rPr lang="en-US" sz="1200" b="0" i="0" kern="1200" dirty="0">
                <a:solidFill>
                  <a:schemeClr val="tx1"/>
                </a:solidFill>
                <a:latin typeface="+mn-lt"/>
                <a:ea typeface="+mn-ea"/>
                <a:cs typeface="+mn-cs"/>
              </a:rPr>
              <a:t>What activities are needed to meet our value proposition (the value proposition as we will see, stands in the center of the template)</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Key Resources: </a:t>
            </a:r>
            <a:r>
              <a:rPr lang="en-US" sz="1200" b="0" i="0" kern="1200" dirty="0">
                <a:solidFill>
                  <a:schemeClr val="tx1"/>
                </a:solidFill>
                <a:latin typeface="+mn-lt"/>
                <a:ea typeface="+mn-ea"/>
                <a:cs typeface="+mn-cs"/>
              </a:rPr>
              <a:t>What kind of human, intellectual, financial resources are needed?</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Key Partners: </a:t>
            </a:r>
            <a:r>
              <a:rPr lang="en-US" sz="1200" b="0" i="0" kern="1200" dirty="0">
                <a:solidFill>
                  <a:schemeClr val="tx1"/>
                </a:solidFill>
                <a:latin typeface="+mn-lt"/>
                <a:ea typeface="+mn-ea"/>
                <a:cs typeface="+mn-cs"/>
              </a:rPr>
              <a:t>Who is needed to carry out your idea besides of you? Who will be your possible partners and which needed resources do they bring?</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Cost structure: </a:t>
            </a:r>
            <a:r>
              <a:rPr lang="en-US" sz="1200" b="0" i="0" kern="1200" dirty="0">
                <a:solidFill>
                  <a:schemeClr val="tx1"/>
                </a:solidFill>
                <a:latin typeface="+mn-lt"/>
                <a:ea typeface="+mn-ea"/>
                <a:cs typeface="+mn-cs"/>
              </a:rPr>
              <a:t>What costs would be involved in setting it all up and running it? Which of the activities listed above are the most expensive and which less expensive? Which of the key resources are the most expensive and which the less expensive?</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 </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In the </a:t>
            </a:r>
            <a:r>
              <a:rPr lang="en-US" sz="1200" b="1" i="0" kern="1200" dirty="0">
                <a:solidFill>
                  <a:schemeClr val="tx1"/>
                </a:solidFill>
                <a:latin typeface="+mn-lt"/>
                <a:ea typeface="+mn-ea"/>
                <a:cs typeface="+mn-cs"/>
              </a:rPr>
              <a:t>right side</a:t>
            </a:r>
            <a:r>
              <a:rPr lang="en-US" sz="1200" b="0" i="0" kern="1200" dirty="0">
                <a:solidFill>
                  <a:schemeClr val="tx1"/>
                </a:solidFill>
                <a:latin typeface="+mn-lt"/>
                <a:ea typeface="+mn-ea"/>
                <a:cs typeface="+mn-cs"/>
              </a:rPr>
              <a:t> are external factors you can’t control directly:</a:t>
            </a:r>
          </a:p>
          <a:p>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Customer Segments: </a:t>
            </a:r>
            <a:r>
              <a:rPr lang="en-US" sz="1200" b="0" i="0" kern="1200" dirty="0">
                <a:solidFill>
                  <a:schemeClr val="tx1"/>
                </a:solidFill>
                <a:latin typeface="+mn-lt"/>
                <a:ea typeface="+mn-ea"/>
                <a:cs typeface="+mn-cs"/>
              </a:rPr>
              <a:t>For whom are you doing/creating/producing what you are up to? (this is related of course to your value proposition) Which of those persons/group of persons are the most important here? How much diverse are these persons or groups of persons?</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Customer Relationships: </a:t>
            </a:r>
            <a:r>
              <a:rPr lang="en-US" sz="1200" b="0" i="0" kern="1200" dirty="0">
                <a:solidFill>
                  <a:schemeClr val="tx1"/>
                </a:solidFill>
                <a:latin typeface="+mn-lt"/>
                <a:ea typeface="+mn-ea"/>
                <a:cs typeface="+mn-cs"/>
              </a:rPr>
              <a:t>What kind of relationships with your customers/users/recipients of your goods or services are foreseen? (for example, some kind of  person to person assistance, or a community-based relationship)</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Distribution Channels: </a:t>
            </a:r>
            <a:r>
              <a:rPr lang="en-US" sz="1200" b="0" i="0" kern="1200" dirty="0">
                <a:solidFill>
                  <a:schemeClr val="tx1"/>
                </a:solidFill>
                <a:latin typeface="+mn-lt"/>
                <a:ea typeface="+mn-ea"/>
                <a:cs typeface="+mn-cs"/>
              </a:rPr>
              <a:t>How will these persons reached? Through which channels (offline or online)? How costly might they be?</a:t>
            </a:r>
            <a:endParaRPr lang="el-GR"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Revenue Streams: </a:t>
            </a:r>
            <a:r>
              <a:rPr lang="en-US" sz="1200" b="0" i="0" kern="1200" dirty="0">
                <a:solidFill>
                  <a:schemeClr val="tx1"/>
                </a:solidFill>
                <a:latin typeface="+mn-lt"/>
                <a:ea typeface="+mn-ea"/>
                <a:cs typeface="+mn-cs"/>
              </a:rPr>
              <a:t>For what value are these persons willing to pay? </a:t>
            </a:r>
            <a:br>
              <a:rPr lang="en-US" sz="1200" b="0" i="0" kern="1200" dirty="0">
                <a:solidFill>
                  <a:schemeClr val="tx1"/>
                </a:solidFill>
                <a:latin typeface="+mn-lt"/>
                <a:ea typeface="+mn-ea"/>
                <a:cs typeface="+mn-cs"/>
              </a:rPr>
            </a:br>
            <a:br>
              <a:rPr lang="en-US" sz="1200" b="0" i="0" kern="1200" dirty="0">
                <a:solidFill>
                  <a:schemeClr val="tx1"/>
                </a:solidFill>
                <a:latin typeface="+mn-lt"/>
                <a:ea typeface="+mn-ea"/>
                <a:cs typeface="+mn-cs"/>
              </a:rPr>
            </a:br>
            <a:r>
              <a:rPr lang="en-US" sz="1200" b="0" i="0" kern="1200" dirty="0">
                <a:solidFill>
                  <a:schemeClr val="tx1"/>
                </a:solidFill>
                <a:latin typeface="+mn-lt"/>
                <a:ea typeface="+mn-ea"/>
                <a:cs typeface="+mn-cs"/>
              </a:rPr>
              <a:t>In the </a:t>
            </a:r>
            <a:r>
              <a:rPr lang="en-US" sz="1200" b="1" i="0" kern="1200" dirty="0">
                <a:solidFill>
                  <a:schemeClr val="tx1"/>
                </a:solidFill>
                <a:latin typeface="+mn-lt"/>
                <a:ea typeface="+mn-ea"/>
                <a:cs typeface="+mn-cs"/>
              </a:rPr>
              <a:t>center</a:t>
            </a:r>
            <a:r>
              <a:rPr lang="en-US" sz="1200" b="0" i="0" kern="1200" dirty="0">
                <a:solidFill>
                  <a:schemeClr val="tx1"/>
                </a:solidFill>
                <a:latin typeface="+mn-lt"/>
                <a:ea typeface="+mn-ea"/>
                <a:cs typeface="+mn-cs"/>
              </a:rPr>
              <a:t> stands our </a:t>
            </a:r>
            <a:r>
              <a:rPr lang="en-US" sz="1200" b="1" i="0" kern="1200" dirty="0">
                <a:solidFill>
                  <a:schemeClr val="tx1"/>
                </a:solidFill>
                <a:latin typeface="+mn-lt"/>
                <a:ea typeface="+mn-ea"/>
                <a:cs typeface="+mn-cs"/>
              </a:rPr>
              <a:t>value proposition</a:t>
            </a:r>
            <a:r>
              <a:rPr lang="en-US" sz="1200" b="0" i="0" kern="1200" dirty="0">
                <a:solidFill>
                  <a:schemeClr val="tx1"/>
                </a:solidFill>
                <a:latin typeface="+mn-lt"/>
                <a:ea typeface="+mn-ea"/>
                <a:cs typeface="+mn-cs"/>
              </a:rPr>
              <a:t>. Whichever the use of our BMC, our value proposition should consist of these elements:</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1) What is </a:t>
            </a:r>
            <a:r>
              <a:rPr lang="en-US" sz="1200" b="1" i="0" kern="1200" dirty="0">
                <a:solidFill>
                  <a:schemeClr val="tx1"/>
                </a:solidFill>
                <a:latin typeface="+mn-lt"/>
                <a:ea typeface="+mn-ea"/>
                <a:cs typeface="+mn-cs"/>
              </a:rPr>
              <a:t>the value </a:t>
            </a:r>
            <a:r>
              <a:rPr lang="en-US" sz="1200" b="0" i="0" kern="1200" dirty="0">
                <a:solidFill>
                  <a:schemeClr val="tx1"/>
                </a:solidFill>
                <a:latin typeface="+mn-lt"/>
                <a:ea typeface="+mn-ea"/>
                <a:cs typeface="+mn-cs"/>
              </a:rPr>
              <a:t>that we plan to deliver?</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2) To which </a:t>
            </a:r>
            <a:r>
              <a:rPr lang="en-US" sz="1200" b="1" i="0" kern="1200" dirty="0">
                <a:solidFill>
                  <a:schemeClr val="tx1"/>
                </a:solidFill>
                <a:latin typeface="+mn-lt"/>
                <a:ea typeface="+mn-ea"/>
                <a:cs typeface="+mn-cs"/>
              </a:rPr>
              <a:t>problem</a:t>
            </a:r>
            <a:r>
              <a:rPr lang="en-US" sz="1200" b="0" i="0" kern="1200" dirty="0">
                <a:solidFill>
                  <a:schemeClr val="tx1"/>
                </a:solidFill>
                <a:latin typeface="+mn-lt"/>
                <a:ea typeface="+mn-ea"/>
                <a:cs typeface="+mn-cs"/>
              </a:rPr>
              <a:t> or problems does this value correspond?</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3) Which concrete </a:t>
            </a:r>
            <a:r>
              <a:rPr lang="en-US" sz="1200" b="1" i="0" kern="1200" dirty="0">
                <a:solidFill>
                  <a:schemeClr val="tx1"/>
                </a:solidFill>
                <a:latin typeface="+mn-lt"/>
                <a:ea typeface="+mn-ea"/>
                <a:cs typeface="+mn-cs"/>
              </a:rPr>
              <a:t>need </a:t>
            </a:r>
            <a:r>
              <a:rPr lang="en-US" sz="1200" b="0" i="0" kern="1200" dirty="0">
                <a:solidFill>
                  <a:schemeClr val="tx1"/>
                </a:solidFill>
                <a:latin typeface="+mn-lt"/>
                <a:ea typeface="+mn-ea"/>
                <a:cs typeface="+mn-cs"/>
              </a:rPr>
              <a:t>or needs of real persons are covered by</a:t>
            </a: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4) Offering which exactly </a:t>
            </a:r>
            <a:r>
              <a:rPr lang="en-US" sz="1200" b="1" i="0" kern="1200" dirty="0">
                <a:solidFill>
                  <a:schemeClr val="tx1"/>
                </a:solidFill>
                <a:latin typeface="+mn-lt"/>
                <a:ea typeface="+mn-ea"/>
                <a:cs typeface="+mn-cs"/>
              </a:rPr>
              <a:t>product or service</a:t>
            </a:r>
            <a:r>
              <a:rPr lang="en-US" sz="1200" b="0" i="0" kern="1200" dirty="0">
                <a:solidFill>
                  <a:schemeClr val="tx1"/>
                </a:solidFill>
                <a:latin typeface="+mn-lt"/>
                <a:ea typeface="+mn-ea"/>
                <a:cs typeface="+mn-cs"/>
              </a:rPr>
              <a:t>? </a:t>
            </a:r>
            <a:br>
              <a:rPr lang="en-US" sz="1200" b="0" i="0" kern="1200" dirty="0">
                <a:solidFill>
                  <a:schemeClr val="tx1"/>
                </a:solidFill>
                <a:latin typeface="+mn-lt"/>
                <a:ea typeface="+mn-ea"/>
                <a:cs typeface="+mn-cs"/>
              </a:rPr>
            </a:br>
            <a:br>
              <a:rPr lang="en-US" sz="1200" b="0" i="0" kern="1200" dirty="0">
                <a:solidFill>
                  <a:schemeClr val="tx1"/>
                </a:solidFill>
                <a:latin typeface="+mn-lt"/>
                <a:ea typeface="+mn-ea"/>
                <a:cs typeface="+mn-cs"/>
              </a:rPr>
            </a:br>
            <a:endParaRPr lang="el-GR"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What is of importance here is the process itself of trying to fill out this template, even with some gaps, or undefined, unclear points and elements or aspects. This will help you to frame a new professional </a:t>
            </a:r>
            <a:r>
              <a:rPr lang="en-US" sz="1200" b="0" i="0" kern="1200" dirty="0" err="1">
                <a:solidFill>
                  <a:schemeClr val="tx1"/>
                </a:solidFill>
                <a:latin typeface="+mn-lt"/>
                <a:ea typeface="+mn-ea"/>
                <a:cs typeface="+mn-cs"/>
              </a:rPr>
              <a:t>endeavour</a:t>
            </a:r>
            <a:r>
              <a:rPr lang="en-US" sz="1200" b="0" i="0" kern="1200" dirty="0">
                <a:solidFill>
                  <a:schemeClr val="tx1"/>
                </a:solidFill>
                <a:latin typeface="+mn-lt"/>
                <a:ea typeface="+mn-ea"/>
                <a:cs typeface="+mn-cs"/>
              </a:rPr>
              <a:t>, including some entrepreneurial idea you might have, or an idea about entering a professional activity besides traditional employment as an employee. </a:t>
            </a:r>
            <a:endParaRPr lang="el-GR" sz="1200" b="0" i="0" kern="1200" dirty="0">
              <a:solidFill>
                <a:schemeClr val="tx1"/>
              </a:solidFill>
              <a:latin typeface="+mn-lt"/>
              <a:ea typeface="+mn-ea"/>
              <a:cs typeface="+mn-cs"/>
            </a:endParaRPr>
          </a:p>
          <a:p>
            <a:endParaRPr lang="en-US" b="1"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22</a:t>
            </a:fld>
            <a:endParaRPr lang="el-GR"/>
          </a:p>
        </p:txBody>
      </p:sp>
    </p:spTree>
    <p:extLst>
      <p:ext uri="{BB962C8B-B14F-4D97-AF65-F5344CB8AC3E}">
        <p14:creationId xmlns:p14="http://schemas.microsoft.com/office/powerpoint/2010/main" val="1815881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r>
              <a:rPr lang="en-US" b="0" i="0" dirty="0"/>
              <a:t>This is the editable template for online and offline exercise. Trainees fill it out, deploying an existing or imaginary idea. The point is to understand how these aspects (the boxes) communicate and condition each other, no matter how grandiose or humble their idea or new employment plan is. You can support them as they go, or even allow for collaboration, setting up groups among trainees to work on common BMC and ideas. The exercise would be better carried out if you provide your trainees with A2, A3 or even bigger printed out templates. In case there are more than one whiteboards available, you could as well use whiteboards and markers for two or more groups of trainees.  </a:t>
            </a:r>
          </a:p>
          <a:p>
            <a:endParaRPr lang="en-US" b="0" i="0" dirty="0"/>
          </a:p>
          <a:p>
            <a:r>
              <a:rPr lang="en-US" b="0" i="0" dirty="0"/>
              <a:t>Allow trainees per person or group to shortly present their ideas on the canvas. </a:t>
            </a:r>
            <a:r>
              <a:rPr lang="en-US"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Let them openly express their opinion on the positives and negatives of the BMC as a tool.</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23</a:t>
            </a:fld>
            <a:endParaRPr lang="el-GR"/>
          </a:p>
        </p:txBody>
      </p:sp>
    </p:spTree>
    <p:extLst>
      <p:ext uri="{BB962C8B-B14F-4D97-AF65-F5344CB8AC3E}">
        <p14:creationId xmlns:p14="http://schemas.microsoft.com/office/powerpoint/2010/main" val="1604440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endParaRPr lang="en-US" b="1" i="1" dirty="0"/>
          </a:p>
          <a:p>
            <a:r>
              <a:rPr lang="en-US" b="0" i="0" u="sng" dirty="0"/>
              <a:t>The structure of the Part here below presented in the form of 2 Units corresponding to the topics as shown in the slide above:</a:t>
            </a:r>
          </a:p>
          <a:p>
            <a:endParaRPr lang="en-US" b="0" i="0" u="sng" dirty="0"/>
          </a:p>
          <a:p>
            <a:r>
              <a:rPr lang="en-US" b="0" i="0" u="sng" dirty="0"/>
              <a:t>Unit 1</a:t>
            </a:r>
          </a:p>
          <a:p>
            <a:endParaRPr lang="en-US" b="0" i="0" u="sng" dirty="0"/>
          </a:p>
          <a:p>
            <a:r>
              <a:rPr lang="en-US" b="0" i="0" dirty="0"/>
              <a:t>In 5.1.1 trainees will be familiarized with the most prevalent new employment forms. Depending on the national context each time, some of the trainees might be more familiar to them than others. It would be useful from your side, to draw attention to the fact, that since these new employment forms involve teleworking with a transnational character, the trainees might get involved in some forms of employment, which are not as familiar in their own countries. This would be an added value for them, having in particular an overview of what is existing at a transnational level. </a:t>
            </a:r>
          </a:p>
          <a:p>
            <a:endParaRPr lang="en-US" b="0" i="0" dirty="0"/>
          </a:p>
          <a:p>
            <a:r>
              <a:rPr lang="en-US" b="0" i="0" dirty="0"/>
              <a:t>In 5.1.2 (Employment Glossary), at this point, you can explain that it is helping to get familiarized with basic concepts that a trainee might get across while they are discussing a new job position, as well as during their employment (employment contracts, social security terms etc.). The basic terms might be different from country to country, but they designate more or less similar topics relevant to employer-employee relationship, as well as legislations that frame this relationship. </a:t>
            </a:r>
          </a:p>
          <a:p>
            <a:endParaRPr lang="en-US" b="0" i="0" dirty="0"/>
          </a:p>
          <a:p>
            <a:r>
              <a:rPr lang="en-US" b="0" i="0" u="sng" dirty="0"/>
              <a:t>Unit 2:</a:t>
            </a:r>
          </a:p>
          <a:p>
            <a:endParaRPr lang="en-US" b="0" i="0" u="sng" dirty="0"/>
          </a:p>
          <a:p>
            <a:r>
              <a:rPr lang="en-US" b="0" i="0" dirty="0"/>
              <a:t>Unit 2 (5.2.1) has both a knowledge acquisition and experiential, skills acquisition character. Trainees will be first introduced in the Business Model Canvas philosophy, and then asked to use the editable template of the Business Model Canvas. </a:t>
            </a:r>
          </a:p>
          <a:p>
            <a:endParaRPr lang="en-US" b="0" i="0" dirty="0"/>
          </a:p>
          <a:p>
            <a:r>
              <a:rPr lang="en-US" sz="12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the 1st Unit, there is a short match-making test on the employment glossary just to keep up with some important terms.</a:t>
            </a:r>
            <a:endParaRPr lang="el-GR" sz="12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the 2nd Unit the trainee is expected to be more active and engaged, as there is a Business Model Canvas editable template with which you will work to flesh out some entrepreneurial or employment/self-employment idea/activity. Prior to that there is basic information about the philosophy of the Business Model Canvas and its components.</a:t>
            </a:r>
            <a:endParaRPr lang="el-GR" sz="12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4</a:t>
            </a:fld>
            <a:endParaRPr lang="el-GR"/>
          </a:p>
        </p:txBody>
      </p:sp>
    </p:spTree>
    <p:extLst>
      <p:ext uri="{BB962C8B-B14F-4D97-AF65-F5344CB8AC3E}">
        <p14:creationId xmlns:p14="http://schemas.microsoft.com/office/powerpoint/2010/main" val="1095101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endParaRPr lang="en-US" b="1" i="1" dirty="0"/>
          </a:p>
          <a:p>
            <a:r>
              <a:rPr lang="en-US" b="0" i="0" dirty="0"/>
              <a:t>This is the starting point of Module 5 with Unit 5.1 Financial literacy for the new employment landscape </a:t>
            </a:r>
          </a:p>
          <a:p>
            <a:endParaRPr lang="en-US" b="0" i="0" dirty="0"/>
          </a:p>
          <a:p>
            <a:r>
              <a:rPr lang="en-US" b="0" i="0" dirty="0"/>
              <a:t>Here, the main points to highlight are the differences between traditional and new forms of employment in terms of:</a:t>
            </a:r>
          </a:p>
          <a:p>
            <a:pPr marL="171450" indent="-171450">
              <a:buFont typeface="Arial" panose="020B0604020202020204" pitchFamily="34" charset="0"/>
              <a:buChar char="•"/>
            </a:pPr>
            <a:r>
              <a:rPr lang="en-US" b="0" i="0" dirty="0"/>
              <a:t>Employer-employee relationships</a:t>
            </a:r>
          </a:p>
          <a:p>
            <a:pPr marL="171450" indent="-171450">
              <a:buFont typeface="Arial" panose="020B0604020202020204" pitchFamily="34" charset="0"/>
              <a:buChar char="•"/>
            </a:pPr>
            <a:r>
              <a:rPr lang="en-US" b="0" i="0" dirty="0"/>
              <a:t>Time</a:t>
            </a:r>
          </a:p>
          <a:p>
            <a:pPr marL="171450" indent="-171450">
              <a:buFont typeface="Arial" panose="020B0604020202020204" pitchFamily="34" charset="0"/>
              <a:buChar char="•"/>
            </a:pPr>
            <a:r>
              <a:rPr lang="en-US" b="0" i="0" dirty="0"/>
              <a:t>Place</a:t>
            </a:r>
          </a:p>
          <a:p>
            <a:pPr marL="171450" indent="-171450">
              <a:buFont typeface="Arial" panose="020B0604020202020204" pitchFamily="34" charset="0"/>
              <a:buChar char="•"/>
            </a:pPr>
            <a:r>
              <a:rPr lang="en-US" b="0" i="0" dirty="0"/>
              <a:t>Means and tools</a:t>
            </a:r>
          </a:p>
          <a:p>
            <a:pPr marL="171450" indent="-171450">
              <a:buFont typeface="Arial" panose="020B0604020202020204" pitchFamily="34" charset="0"/>
              <a:buChar char="•"/>
            </a:pPr>
            <a:endParaRPr lang="en-US" b="0" i="0" dirty="0"/>
          </a:p>
          <a:p>
            <a:pPr marL="0" indent="0">
              <a:buFont typeface="Arial" panose="020B0604020202020204" pitchFamily="34" charset="0"/>
              <a:buNone/>
            </a:pPr>
            <a:r>
              <a:rPr lang="en-US" sz="1000" b="0" i="1" baseline="0" dirty="0"/>
              <a:t>Suggestion in further framing the topic addressed in this Unit by connecting with your introduction:</a:t>
            </a:r>
          </a:p>
          <a:p>
            <a:pPr marL="0" indent="0">
              <a:buFont typeface="Arial" panose="020B0604020202020204" pitchFamily="34" charset="0"/>
              <a:buNone/>
            </a:pPr>
            <a:endParaRPr lang="en-US" sz="1000" b="0" i="1" baseline="0" dirty="0"/>
          </a:p>
          <a:p>
            <a:pPr marL="0" indent="0">
              <a:buFont typeface="Arial" panose="020B0604020202020204" pitchFamily="34" charset="0"/>
              <a:buNone/>
            </a:pPr>
            <a:r>
              <a:rPr lang="en-US" sz="1000" b="0" i="1" baseline="0" dirty="0"/>
              <a:t>You can mention that traditional employment forms like for example a standard 9-5 job position on a fixed employment contract - have been and still are blending certain characteristics which belong to the new, more flexible employment forms. This started to happen during the extended lockdowns in the Covid-19 pandemic as an obligatory measure. It boosted the presence of home-office and teleworking, even in businesses and companies where tele-working was completely absent or impossible (e.g., the banking sector, f2f services, direct sales (goods) etc.). As such, it was also a big experiment which tested both employers and employees and left an important “legacy” after the easing of the pandemic measures. The phenomena of the great resignation and quiet quitting mentioned in the introductory notes, are directly connected with this process as well. </a:t>
            </a:r>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5</a:t>
            </a:fld>
            <a:endParaRPr lang="el-GR"/>
          </a:p>
        </p:txBody>
      </p:sp>
    </p:spTree>
    <p:extLst>
      <p:ext uri="{BB962C8B-B14F-4D97-AF65-F5344CB8AC3E}">
        <p14:creationId xmlns:p14="http://schemas.microsoft.com/office/powerpoint/2010/main" val="2328890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endParaRPr lang="en-US" b="0" i="0" dirty="0"/>
          </a:p>
          <a:p>
            <a:r>
              <a:rPr lang="en-US" b="0" i="0" dirty="0"/>
              <a:t>The table helps in summarizing the characteristics of new employment forms which actually makes them new. They refer to place, means and tools, work patterns an employment relationship, and lastly the very diverse character of these forms regarding their connection with relevant legislation in work relationships and the </a:t>
            </a:r>
            <a:r>
              <a:rPr lang="en-US" b="0" i="0" dirty="0" err="1"/>
              <a:t>labour</a:t>
            </a:r>
            <a:r>
              <a:rPr lang="en-US" b="0" i="0" dirty="0"/>
              <a:t> market. </a:t>
            </a:r>
          </a:p>
          <a:p>
            <a:endParaRPr lang="en-US" b="0" i="0" dirty="0"/>
          </a:p>
          <a:p>
            <a:endParaRPr lang="en-US" b="1" i="0" dirty="0"/>
          </a:p>
          <a:p>
            <a:r>
              <a:rPr lang="en-US" b="0" i="1" dirty="0"/>
              <a:t>Suggestion to prompt discussion before entering the presentation of specific employment forms</a:t>
            </a:r>
          </a:p>
          <a:p>
            <a:endParaRPr lang="en-US" b="0" i="1" dirty="0"/>
          </a:p>
          <a:p>
            <a:r>
              <a:rPr lang="en-US" b="0" i="1" dirty="0"/>
              <a:t>Ask trainees at this point about possible work experience that they might have at this point, which involved any kind of employment which corresponded to the characteristics above. It could be own experience, or experience of friends, parents etc. that they might have heard about. </a:t>
            </a:r>
          </a:p>
          <a:p>
            <a:endParaRPr lang="en-US" b="0" i="1" dirty="0"/>
          </a:p>
          <a:p>
            <a:r>
              <a:rPr lang="en-US" b="0" i="1" dirty="0"/>
              <a:t>Discuss their experience: Why did they do it? (personal interest? Need for extra income? Dislike of traditional work patterns? Preference to ‘work from home? What did they like and not like?)</a:t>
            </a:r>
          </a:p>
          <a:p>
            <a:endParaRPr lang="en-US" b="0" i="1" dirty="0"/>
          </a:p>
          <a:p>
            <a:r>
              <a:rPr lang="en-US" b="0" i="1" dirty="0"/>
              <a:t>This discussion – should any experience be present on behalf of the trainees – would made a good connecting point with the material presented next. </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6</a:t>
            </a:fld>
            <a:endParaRPr lang="el-GR"/>
          </a:p>
        </p:txBody>
      </p:sp>
    </p:spTree>
    <p:extLst>
      <p:ext uri="{BB962C8B-B14F-4D97-AF65-F5344CB8AC3E}">
        <p14:creationId xmlns:p14="http://schemas.microsoft.com/office/powerpoint/2010/main" val="623620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 for trainer:</a:t>
            </a:r>
          </a:p>
          <a:p>
            <a:endParaRPr lang="en-US" b="1" i="1" dirty="0"/>
          </a:p>
          <a:p>
            <a:r>
              <a:rPr lang="en-US" b="0" i="0" dirty="0"/>
              <a:t>No specific additional notes for the trainer are needed here, as the content itself is self-explanatory to a great extent. The trainees are prepared for what is following, as well as what they are expected to pay attention on. This explanatory part serves as micro-introduction to the material which is following. </a:t>
            </a:r>
          </a:p>
          <a:p>
            <a:endParaRPr lang="en-US" b="0" i="0" dirty="0"/>
          </a:p>
          <a:p>
            <a:r>
              <a:rPr lang="en-US" b="0" i="1" dirty="0"/>
              <a:t>General information that you could give to the trainees at this point:</a:t>
            </a:r>
          </a:p>
          <a:p>
            <a:endParaRPr lang="en-US" b="0" i="1" dirty="0"/>
          </a:p>
          <a:p>
            <a:r>
              <a:rPr lang="en-US" b="0" i="1" dirty="0"/>
              <a:t>The employment forms are going to be presented by a short definition each time, followed by a table demonstrating positive and negative aspects for each employment form. The positives and negatives are not necessarily following the same logic; however, the goal is for the trainees to understand the nature of each employment and while paying attention to the positives and negatives, to connect them with the following aspects which are relevant to other aspects of financial literacy as addressed in Modules 1-4. Here are some tips you can already share with your trainees regarding this:</a:t>
            </a:r>
          </a:p>
          <a:p>
            <a:endParaRPr lang="en-US" b="0" i="1" dirty="0"/>
          </a:p>
          <a:p>
            <a:pPr marL="228600" indent="-228600">
              <a:buAutoNum type="alphaLcParenR"/>
            </a:pPr>
            <a:r>
              <a:rPr lang="en-US" b="0" i="1" dirty="0"/>
              <a:t>Non-fixed employment contracts that don’t fall into clear legislative or other regulations are usually not well received by banks for example if you are thinking to apply for a loan’</a:t>
            </a:r>
          </a:p>
          <a:p>
            <a:pPr marL="228600" indent="-228600">
              <a:buAutoNum type="alphaLcParenR"/>
            </a:pPr>
            <a:r>
              <a:rPr lang="en-US" b="0" i="1" dirty="0"/>
              <a:t>Any form of income that is not stable in amount or frequency makes planning of personal finances more challenging and difficult, especially in the mid and long-term</a:t>
            </a:r>
          </a:p>
          <a:p>
            <a:pPr marL="228600" indent="-228600">
              <a:buAutoNum type="alphaLcParenR"/>
            </a:pPr>
            <a:r>
              <a:rPr lang="en-US" b="0" i="1" dirty="0"/>
              <a:t>Flexible employment forms in terms of workplace and time are convenient for some areas of everyday life (e.g. flexibility of working from home could be convenient in parenting), but at the same time can blur the boundaries between work-time and free-time</a:t>
            </a:r>
          </a:p>
          <a:p>
            <a:pPr marL="228600" indent="-228600">
              <a:buAutoNum type="alphaLcParenR"/>
            </a:pPr>
            <a:r>
              <a:rPr lang="en-US" b="0" i="1" dirty="0"/>
              <a:t>Some of the new employment forms as presented can be combined with traditional full-time jobs. However, two things should be taken into account here. The first thing is about the possible distortion of the relationship with the full-time job employer (i.e. the side-activity could be in one or more ways directly competitive with the full-time job activity, or the employer might think that the side-activity takes energy from the employee which could be invested in hers/his business. The second thing is that before starting a side-activity on top of the full-time job, country specific tax regulations should be explored, preferably with the help of an experienced accountant. The issue can be even more complex, in the cases when the side-activity is a </a:t>
            </a:r>
            <a:r>
              <a:rPr lang="en-US" b="0" i="1" dirty="0" err="1"/>
              <a:t>virual</a:t>
            </a:r>
            <a:r>
              <a:rPr lang="en-US" b="0" i="1" dirty="0"/>
              <a:t>/online activity, where the income to be declared and the way </a:t>
            </a:r>
            <a:r>
              <a:rPr lang="en-US" b="0" i="1" dirty="0" err="1"/>
              <a:t>ot</a:t>
            </a:r>
            <a:r>
              <a:rPr lang="en-US" b="0" i="1" dirty="0"/>
              <a:t> should be declared varies among countries. </a:t>
            </a:r>
          </a:p>
          <a:p>
            <a:pPr marL="228600" indent="-228600">
              <a:buAutoNum type="alphaLcParenR"/>
            </a:pPr>
            <a:r>
              <a:rPr lang="en-US" b="0" i="1" dirty="0"/>
              <a:t>In almost all new employment forms, whoever is interested to get involved in, should explore how the working time is counted as pension time. As in point d), national legislations should be explored, especially when non-EU countries (i.e., “employers”) are involved, or payments for work done is made in currencies other than the Euro and/or in a bank account opened for this reason in another country, and specifically in the cases of a non-EU country. </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7</a:t>
            </a:fld>
            <a:endParaRPr lang="el-GR"/>
          </a:p>
        </p:txBody>
      </p:sp>
    </p:spTree>
    <p:extLst>
      <p:ext uri="{BB962C8B-B14F-4D97-AF65-F5344CB8AC3E}">
        <p14:creationId xmlns:p14="http://schemas.microsoft.com/office/powerpoint/2010/main" val="3354897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endParaRPr lang="en-US" b="1" i="1" dirty="0"/>
          </a:p>
          <a:p>
            <a:r>
              <a:rPr lang="en-US" b="0" i="0" dirty="0"/>
              <a:t>The map demonstrates the occurrence and absence of new employment forms in several EU countries. Explain that out of the 9 forms, 5 will be explored, as they are in comparison to the rest more relevant to the countries involved in the project, and are present in most EU countries, which is of interest since new employment forms have more than often remote working as in-built characteristic. The five forms are the following:</a:t>
            </a:r>
          </a:p>
          <a:p>
            <a:pPr marL="171450" indent="-171450">
              <a:buFont typeface="Arial" panose="020B0604020202020204" pitchFamily="34" charset="0"/>
              <a:buChar char="•"/>
            </a:pPr>
            <a:r>
              <a:rPr lang="en-US" b="0" i="0" dirty="0"/>
              <a:t>ICT-enabled work</a:t>
            </a:r>
          </a:p>
          <a:p>
            <a:pPr marL="171450" indent="-171450">
              <a:buFont typeface="Arial" panose="020B0604020202020204" pitchFamily="34" charset="0"/>
              <a:buChar char="•"/>
            </a:pPr>
            <a:r>
              <a:rPr lang="en-US" b="0" i="0" dirty="0"/>
              <a:t>Platform work</a:t>
            </a:r>
          </a:p>
          <a:p>
            <a:pPr marL="171450" indent="-171450">
              <a:buFont typeface="Arial" panose="020B0604020202020204" pitchFamily="34" charset="0"/>
              <a:buChar char="•"/>
            </a:pPr>
            <a:r>
              <a:rPr lang="en-US" b="0" i="0" dirty="0"/>
              <a:t>Casual work</a:t>
            </a:r>
          </a:p>
          <a:p>
            <a:pPr marL="171450" indent="-171450">
              <a:buFont typeface="Arial" panose="020B0604020202020204" pitchFamily="34" charset="0"/>
              <a:buChar char="•"/>
            </a:pPr>
            <a:r>
              <a:rPr lang="en-US" b="0" i="0" dirty="0"/>
              <a:t>Job sharing</a:t>
            </a:r>
          </a:p>
          <a:p>
            <a:pPr marL="171450" indent="-171450">
              <a:buFont typeface="Arial" panose="020B0604020202020204" pitchFamily="34" charset="0"/>
              <a:buChar char="•"/>
            </a:pPr>
            <a:r>
              <a:rPr lang="en-US" b="0" i="0" dirty="0"/>
              <a:t>Co-working</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8</a:t>
            </a:fld>
            <a:endParaRPr lang="el-GR"/>
          </a:p>
        </p:txBody>
      </p:sp>
    </p:spTree>
    <p:extLst>
      <p:ext uri="{BB962C8B-B14F-4D97-AF65-F5344CB8AC3E}">
        <p14:creationId xmlns:p14="http://schemas.microsoft.com/office/powerpoint/2010/main" val="1165474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endParaRPr lang="en-US" b="1" i="1" dirty="0"/>
          </a:p>
          <a:p>
            <a:r>
              <a:rPr lang="en-US" b="0" i="0" dirty="0"/>
              <a:t>Here starts the presentation of the five employment forms. Each employment form will follow the same pattern of presentation. First a short definition and then a table presenting the main positive and negative aspects of each employment form. </a:t>
            </a:r>
          </a:p>
          <a:p>
            <a:endParaRPr lang="en-US" b="0" i="1" dirty="0"/>
          </a:p>
          <a:p>
            <a:r>
              <a:rPr lang="en-US" b="0" i="1" dirty="0"/>
              <a:t>ID card of employment form 1. ICT-enabled mobile work -  Definition / What is it about</a:t>
            </a:r>
          </a:p>
          <a:p>
            <a:r>
              <a:rPr lang="en-US" b="0" i="1" dirty="0"/>
              <a:t>Some elements of specific interest that the trainer could stress:</a:t>
            </a:r>
          </a:p>
          <a:p>
            <a:endParaRPr lang="en-US" b="0" i="1" dirty="0"/>
          </a:p>
          <a:p>
            <a:pPr marL="171450" indent="-171450">
              <a:buFont typeface="Arial" panose="020B0604020202020204" pitchFamily="34" charset="0"/>
              <a:buChar char="•"/>
            </a:pPr>
            <a:r>
              <a:rPr lang="en-US" b="0" i="1" dirty="0"/>
              <a:t>Young up to 30 are most of the time occasional workers rather than full time workers. </a:t>
            </a:r>
          </a:p>
          <a:p>
            <a:pPr marL="171450" indent="-171450">
              <a:buFont typeface="Arial" panose="020B0604020202020204" pitchFamily="34" charset="0"/>
              <a:buChar char="•"/>
            </a:pPr>
            <a:r>
              <a:rPr lang="en-US" b="0" i="1" dirty="0"/>
              <a:t>Mobility is the core characteristic of ICT-enabled mobile work</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9</a:t>
            </a:fld>
            <a:endParaRPr lang="el-GR"/>
          </a:p>
        </p:txBody>
      </p:sp>
    </p:spTree>
    <p:extLst>
      <p:ext uri="{BB962C8B-B14F-4D97-AF65-F5344CB8AC3E}">
        <p14:creationId xmlns:p14="http://schemas.microsoft.com/office/powerpoint/2010/main" val="115948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b="1" i="1" dirty="0"/>
              <a:t>Notes for trainer:</a:t>
            </a:r>
          </a:p>
          <a:p>
            <a:endParaRPr lang="en-US" b="1" i="1" dirty="0"/>
          </a:p>
          <a:p>
            <a:r>
              <a:rPr lang="en-US" b="0" i="1" dirty="0"/>
              <a:t>When presenting the positive and negative aspects, it is suggested to stress the following ones as more important:</a:t>
            </a:r>
          </a:p>
          <a:p>
            <a:pPr marL="171450" indent="-171450">
              <a:buFont typeface="Arial" panose="020B0604020202020204" pitchFamily="34" charset="0"/>
              <a:buChar char="•"/>
            </a:pPr>
            <a:r>
              <a:rPr lang="en-US" b="0" i="1" dirty="0"/>
              <a:t>Important aspect in positives: Flexibility, autonomy</a:t>
            </a:r>
          </a:p>
          <a:p>
            <a:pPr marL="171450" indent="-171450">
              <a:buFont typeface="Arial" panose="020B0604020202020204" pitchFamily="34" charset="0"/>
              <a:buChar char="•"/>
            </a:pPr>
            <a:r>
              <a:rPr lang="en-US" b="0" i="1" dirty="0"/>
              <a:t>Important aspect in negatives (the “cost” of the positive): Taking over costs, and blurring work and private life</a:t>
            </a:r>
          </a:p>
          <a:p>
            <a:pPr marL="171450" indent="-171450">
              <a:buFont typeface="Arial" panose="020B0604020202020204" pitchFamily="34" charset="0"/>
              <a:buChar char="•"/>
            </a:pPr>
            <a:endParaRPr lang="en-US" b="0" i="1" dirty="0"/>
          </a:p>
          <a:p>
            <a:pPr marL="0" indent="0">
              <a:buFont typeface="Arial" panose="020B0604020202020204" pitchFamily="34" charset="0"/>
              <a:buNone/>
            </a:pPr>
            <a:r>
              <a:rPr lang="en-US" b="0" i="1" dirty="0"/>
              <a:t>Flexibility and autonomy as appositive aspect has the downside of the possibility of undertaking costs that in traditional employment forms fall on the employer (e.g. infrastructure, appliances, consumption of energy, laptop, PC, printer, communication costs etc.). Moreover, work and life balance can be distorted and </a:t>
            </a:r>
            <a:r>
              <a:rPr lang="en-US" b="0" i="1" dirty="0" err="1"/>
              <a:t>blured</a:t>
            </a:r>
            <a:r>
              <a:rPr lang="en-US" b="0" i="1" dirty="0"/>
              <a:t>. </a:t>
            </a:r>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10</a:t>
            </a:fld>
            <a:endParaRPr lang="el-GR"/>
          </a:p>
        </p:txBody>
      </p:sp>
    </p:spTree>
    <p:extLst>
      <p:ext uri="{BB962C8B-B14F-4D97-AF65-F5344CB8AC3E}">
        <p14:creationId xmlns:p14="http://schemas.microsoft.com/office/powerpoint/2010/main" val="375310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29/6/2023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741899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29/6/2023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36425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29/6/2023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326314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B3D72A28-6E37-47CE-99F3-5D79F25CC39C}" type="datetimeFigureOut">
              <a:rPr lang="en-AU"/>
              <a:pPr>
                <a:defRPr/>
              </a:pPr>
              <a:t>29/06/2023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13122FFE-DB63-40EA-9FEE-44EB1B5B8D88}" type="slidenum">
              <a:rPr lang="en-AU"/>
              <a:pPr>
                <a:defRPr/>
              </a:pPr>
              <a:t>‹#›</a:t>
            </a:fld>
            <a:endParaRPr lang="en-AU"/>
          </a:p>
        </p:txBody>
      </p:sp>
    </p:spTree>
    <p:extLst>
      <p:ext uri="{BB962C8B-B14F-4D97-AF65-F5344CB8AC3E}">
        <p14:creationId xmlns:p14="http://schemas.microsoft.com/office/powerpoint/2010/main" val="2337379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D2A98839-D685-4C73-B910-02BFDA2B749B}" type="datetimeFigureOut">
              <a:rPr lang="en-AU"/>
              <a:pPr>
                <a:defRPr/>
              </a:pPr>
              <a:t>29/06/2023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C70D9A4-4E52-4AD1-8EB0-900F6A90443A}" type="slidenum">
              <a:rPr lang="en-AU"/>
              <a:pPr>
                <a:defRPr/>
              </a:pPr>
              <a:t>‹#›</a:t>
            </a:fld>
            <a:endParaRPr lang="en-AU"/>
          </a:p>
        </p:txBody>
      </p:sp>
    </p:spTree>
    <p:extLst>
      <p:ext uri="{BB962C8B-B14F-4D97-AF65-F5344CB8AC3E}">
        <p14:creationId xmlns:p14="http://schemas.microsoft.com/office/powerpoint/2010/main" val="2543126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7AAF60F-EB10-457D-92B9-86DC9D79DCD7}" type="datetimeFigureOut">
              <a:rPr lang="en-AU"/>
              <a:pPr>
                <a:defRPr/>
              </a:pPr>
              <a:t>29/06/2023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37A5679-EA2C-46D6-B854-408EE1EA3809}" type="slidenum">
              <a:rPr lang="en-AU"/>
              <a:pPr>
                <a:defRPr/>
              </a:pPr>
              <a:t>‹#›</a:t>
            </a:fld>
            <a:endParaRPr lang="en-AU"/>
          </a:p>
        </p:txBody>
      </p:sp>
    </p:spTree>
    <p:extLst>
      <p:ext uri="{BB962C8B-B14F-4D97-AF65-F5344CB8AC3E}">
        <p14:creationId xmlns:p14="http://schemas.microsoft.com/office/powerpoint/2010/main" val="2237415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fld id="{C2BBE288-3AA6-4EA2-A97C-C0F2E9166CED}" type="datetimeFigureOut">
              <a:rPr lang="en-AU"/>
              <a:pPr>
                <a:defRPr/>
              </a:pPr>
              <a:t>29/06/2023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12E55B0D-09C6-459E-B8A3-607027447B8C}" type="slidenum">
              <a:rPr lang="en-AU"/>
              <a:pPr>
                <a:defRPr/>
              </a:pPr>
              <a:t>‹#›</a:t>
            </a:fld>
            <a:endParaRPr lang="en-AU"/>
          </a:p>
        </p:txBody>
      </p:sp>
    </p:spTree>
    <p:extLst>
      <p:ext uri="{BB962C8B-B14F-4D97-AF65-F5344CB8AC3E}">
        <p14:creationId xmlns:p14="http://schemas.microsoft.com/office/powerpoint/2010/main" val="3246841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fld id="{78B3E126-A795-4B39-92C1-A890E8F0A63A}" type="datetimeFigureOut">
              <a:rPr lang="en-AU"/>
              <a:pPr>
                <a:defRPr/>
              </a:pPr>
              <a:t>29/06/2023</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7F1D323D-0B25-479C-8BF4-EDBB52B1E853}" type="slidenum">
              <a:rPr lang="en-AU"/>
              <a:pPr>
                <a:defRPr/>
              </a:pPr>
              <a:t>‹#›</a:t>
            </a:fld>
            <a:endParaRPr lang="en-AU"/>
          </a:p>
        </p:txBody>
      </p:sp>
    </p:spTree>
    <p:extLst>
      <p:ext uri="{BB962C8B-B14F-4D97-AF65-F5344CB8AC3E}">
        <p14:creationId xmlns:p14="http://schemas.microsoft.com/office/powerpoint/2010/main" val="169084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C1E74AFA-2ED2-41BB-AB23-C492E8D3F56A}" type="datetimeFigureOut">
              <a:rPr lang="en-AU"/>
              <a:pPr>
                <a:defRPr/>
              </a:pPr>
              <a:t>29/06/2023</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0671606E-9F33-4538-9D7A-C71704F4E7A0}" type="slidenum">
              <a:rPr lang="en-AU"/>
              <a:pPr>
                <a:defRPr/>
              </a:pPr>
              <a:t>‹#›</a:t>
            </a:fld>
            <a:endParaRPr lang="en-AU"/>
          </a:p>
        </p:txBody>
      </p:sp>
    </p:spTree>
    <p:extLst>
      <p:ext uri="{BB962C8B-B14F-4D97-AF65-F5344CB8AC3E}">
        <p14:creationId xmlns:p14="http://schemas.microsoft.com/office/powerpoint/2010/main" val="5308837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F74AA1-C955-4B09-854E-3E4A6094309B}" type="datetimeFigureOut">
              <a:rPr lang="en-AU"/>
              <a:pPr>
                <a:defRPr/>
              </a:pPr>
              <a:t>29/06/2023</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857BD877-F750-48E0-B45A-8BA024CAC844}" type="slidenum">
              <a:rPr lang="en-AU"/>
              <a:pPr>
                <a:defRPr/>
              </a:pPr>
              <a:t>‹#›</a:t>
            </a:fld>
            <a:endParaRPr lang="en-AU"/>
          </a:p>
        </p:txBody>
      </p:sp>
    </p:spTree>
    <p:extLst>
      <p:ext uri="{BB962C8B-B14F-4D97-AF65-F5344CB8AC3E}">
        <p14:creationId xmlns:p14="http://schemas.microsoft.com/office/powerpoint/2010/main" val="1199683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D545C4F-B111-4FA9-A6D6-9A3BB3272E45}" type="datetimeFigureOut">
              <a:rPr lang="en-AU"/>
              <a:pPr>
                <a:defRPr/>
              </a:pPr>
              <a:t>29/06/2023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A10060D-2F21-47EB-BC31-98104C39A172}" type="slidenum">
              <a:rPr lang="en-AU"/>
              <a:pPr>
                <a:defRPr/>
              </a:pPr>
              <a:t>‹#›</a:t>
            </a:fld>
            <a:endParaRPr lang="en-AU"/>
          </a:p>
        </p:txBody>
      </p:sp>
    </p:spTree>
    <p:extLst>
      <p:ext uri="{BB962C8B-B14F-4D97-AF65-F5344CB8AC3E}">
        <p14:creationId xmlns:p14="http://schemas.microsoft.com/office/powerpoint/2010/main" val="63847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29/6/2023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759137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AU"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A831E00-63A6-41AF-880F-91E4C617D98D}" type="datetimeFigureOut">
              <a:rPr lang="en-AU"/>
              <a:pPr>
                <a:defRPr/>
              </a:pPr>
              <a:t>29/06/2023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16C7D24-C3F6-4886-8F39-AFA0FA232809}" type="slidenum">
              <a:rPr lang="en-AU"/>
              <a:pPr>
                <a:defRPr/>
              </a:pPr>
              <a:t>‹#›</a:t>
            </a:fld>
            <a:endParaRPr lang="en-AU"/>
          </a:p>
        </p:txBody>
      </p:sp>
    </p:spTree>
    <p:extLst>
      <p:ext uri="{BB962C8B-B14F-4D97-AF65-F5344CB8AC3E}">
        <p14:creationId xmlns:p14="http://schemas.microsoft.com/office/powerpoint/2010/main" val="1285007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4CC3E465-A95D-4597-BBF9-26C754D96299}" type="datetimeFigureOut">
              <a:rPr lang="en-AU"/>
              <a:pPr>
                <a:defRPr/>
              </a:pPr>
              <a:t>29/06/2023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F38779D-A852-4C26-A0A1-5A3CB14F59E7}" type="slidenum">
              <a:rPr lang="en-AU"/>
              <a:pPr>
                <a:defRPr/>
              </a:pPr>
              <a:t>‹#›</a:t>
            </a:fld>
            <a:endParaRPr lang="en-AU"/>
          </a:p>
        </p:txBody>
      </p:sp>
    </p:spTree>
    <p:extLst>
      <p:ext uri="{BB962C8B-B14F-4D97-AF65-F5344CB8AC3E}">
        <p14:creationId xmlns:p14="http://schemas.microsoft.com/office/powerpoint/2010/main" val="3679885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58003BD2-B302-4065-8E99-2355CEE672DB}" type="datetimeFigureOut">
              <a:rPr lang="en-AU"/>
              <a:pPr>
                <a:defRPr/>
              </a:pPr>
              <a:t>29/06/2023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3480572-E297-4EBD-8255-898ED9D02C35}" type="slidenum">
              <a:rPr lang="en-AU"/>
              <a:pPr>
                <a:defRPr/>
              </a:pPr>
              <a:t>‹#›</a:t>
            </a:fld>
            <a:endParaRPr lang="en-AU"/>
          </a:p>
        </p:txBody>
      </p:sp>
    </p:spTree>
    <p:extLst>
      <p:ext uri="{BB962C8B-B14F-4D97-AF65-F5344CB8AC3E}">
        <p14:creationId xmlns:p14="http://schemas.microsoft.com/office/powerpoint/2010/main" val="59331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274D144-2B42-40FF-9114-CA00871934A9}" type="datetimeFigureOut">
              <a:rPr lang="el-GR" smtClean="0"/>
              <a:t>29/6/2023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948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274D144-2B42-40FF-9114-CA00871934A9}" type="datetimeFigureOut">
              <a:rPr lang="el-GR" smtClean="0"/>
              <a:t>29/6/2023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44984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274D144-2B42-40FF-9114-CA00871934A9}" type="datetimeFigureOut">
              <a:rPr lang="el-GR" smtClean="0"/>
              <a:t>29/6/2023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9235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274D144-2B42-40FF-9114-CA00871934A9}" type="datetimeFigureOut">
              <a:rPr lang="el-GR" smtClean="0"/>
              <a:t>29/6/2023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401044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4D144-2B42-40FF-9114-CA00871934A9}" type="datetimeFigureOut">
              <a:rPr lang="el-GR" smtClean="0"/>
              <a:t>29/6/2023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49944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29/6/2023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703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29/6/2023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50342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274D144-2B42-40FF-9114-CA00871934A9}" type="datetimeFigureOut">
              <a:rPr lang="el-GR" smtClean="0"/>
              <a:t>29/6/2023</a:t>
            </a:fld>
            <a:endParaRPr lang="el-G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A3CE8A0-D399-4920-9530-763813D0C220}" type="slidenum">
              <a:rPr lang="el-GR" smtClean="0"/>
              <a:t>‹#›</a:t>
            </a:fld>
            <a:endParaRPr lang="el-GR"/>
          </a:p>
        </p:txBody>
      </p:sp>
    </p:spTree>
    <p:extLst>
      <p:ext uri="{BB962C8B-B14F-4D97-AF65-F5344CB8AC3E}">
        <p14:creationId xmlns:p14="http://schemas.microsoft.com/office/powerpoint/2010/main" val="2047286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a:p>
        </p:txBody>
      </p:sp>
      <p:sp>
        <p:nvSpPr>
          <p:cNvPr id="1027" name="Text Placeholder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fld id="{09776A25-9BB3-4F0F-AC34-3943AB32122F}" type="datetimeFigureOut">
              <a:rPr lang="en-AU"/>
              <a:pPr>
                <a:defRPr/>
              </a:pPr>
              <a:t>29/06/2023</a:t>
            </a:fld>
            <a:endParaRPr lang="en-AU"/>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defRPr>
            </a:lvl1pPr>
          </a:lstStyle>
          <a:p>
            <a:pPr>
              <a:defRPr/>
            </a:pPr>
            <a:endParaRPr lang="en-AU"/>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defRPr>
            </a:lvl1pPr>
          </a:lstStyle>
          <a:p>
            <a:pPr>
              <a:defRPr/>
            </a:pPr>
            <a:fld id="{0AAB79E4-85D4-4C2B-995D-78D62893DB18}" type="slidenum">
              <a:rPr lang="en-AU"/>
              <a:pPr>
                <a:defRPr/>
              </a:pPr>
              <a:t>‹#›</a:t>
            </a:fld>
            <a:endParaRPr lang="en-AU"/>
          </a:p>
        </p:txBody>
      </p:sp>
    </p:spTree>
    <p:extLst>
      <p:ext uri="{BB962C8B-B14F-4D97-AF65-F5344CB8AC3E}">
        <p14:creationId xmlns:p14="http://schemas.microsoft.com/office/powerpoint/2010/main" val="28887671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2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hyperlink" Target="http://www.businessmodelgeneration.com/"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773EFA4-90BF-45EC-94D7-96F9AEC03F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extLst>
      <p:ext uri="{BB962C8B-B14F-4D97-AF65-F5344CB8AC3E}">
        <p14:creationId xmlns:p14="http://schemas.microsoft.com/office/powerpoint/2010/main" val="3787087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33126" y="1076242"/>
            <a:ext cx="8166100" cy="1231106"/>
          </a:xfrm>
          <a:prstGeom prst="rect">
            <a:avLst/>
          </a:prstGeom>
          <a:noFill/>
        </p:spPr>
        <p:txBody>
          <a:bodyPr wrap="square" rtlCol="0">
            <a:spAutoFit/>
          </a:bodyPr>
          <a:lstStyle/>
          <a:p>
            <a:pPr lvl="0" algn="ctr"/>
            <a:r>
              <a:rPr lang="en-US" sz="1400" b="1" dirty="0"/>
              <a:t>Positives and Negatives</a:t>
            </a:r>
          </a:p>
          <a:p>
            <a:pPr lvl="0" algn="ctr"/>
            <a:endParaRPr lang="en-US" sz="1400" b="1" dirty="0">
              <a:solidFill>
                <a:schemeClr val="accent1"/>
              </a:solidFill>
            </a:endParaRPr>
          </a:p>
          <a:p>
            <a:pPr lvl="0" algn="ctr"/>
            <a:endParaRPr lang="en-US" sz="1400" b="1" dirty="0">
              <a:solidFill>
                <a:schemeClr val="accent1"/>
              </a:solidFill>
            </a:endParaRPr>
          </a:p>
          <a:p>
            <a:endParaRPr lang="en-US" sz="1400" b="1" dirty="0">
              <a:solidFill>
                <a:schemeClr val="accent1"/>
              </a:solidFill>
            </a:endParaRPr>
          </a:p>
          <a:p>
            <a:endParaRPr lang="en-US" b="1" dirty="0">
              <a:solidFill>
                <a:srgbClr val="0070C0"/>
              </a:solidFill>
            </a:endParaRPr>
          </a:p>
        </p:txBody>
      </p:sp>
      <p:graphicFrame>
        <p:nvGraphicFramePr>
          <p:cNvPr id="6" name="Πίνακας 6">
            <a:extLst>
              <a:ext uri="{FF2B5EF4-FFF2-40B4-BE49-F238E27FC236}">
                <a16:creationId xmlns:a16="http://schemas.microsoft.com/office/drawing/2014/main" id="{513D0ADB-8BB1-241F-0AB5-371BBC9CD798}"/>
              </a:ext>
            </a:extLst>
          </p:cNvPr>
          <p:cNvGraphicFramePr>
            <a:graphicFrameLocks noGrp="1"/>
          </p:cNvGraphicFramePr>
          <p:nvPr>
            <p:extLst>
              <p:ext uri="{D42A27DB-BD31-4B8C-83A1-F6EECF244321}">
                <p14:modId xmlns:p14="http://schemas.microsoft.com/office/powerpoint/2010/main" val="513294007"/>
              </p:ext>
            </p:extLst>
          </p:nvPr>
        </p:nvGraphicFramePr>
        <p:xfrm>
          <a:off x="1670304" y="1856486"/>
          <a:ext cx="6096000" cy="246049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363842190"/>
                    </a:ext>
                  </a:extLst>
                </a:gridCol>
                <a:gridCol w="3048000">
                  <a:extLst>
                    <a:ext uri="{9D8B030D-6E8A-4147-A177-3AD203B41FA5}">
                      <a16:colId xmlns:a16="http://schemas.microsoft.com/office/drawing/2014/main" val="2130509801"/>
                    </a:ext>
                  </a:extLst>
                </a:gridCol>
              </a:tblGrid>
              <a:tr h="370840">
                <a:tc>
                  <a:txBody>
                    <a:bodyPr/>
                    <a:lstStyle/>
                    <a:p>
                      <a:pPr algn="ctr"/>
                      <a:r>
                        <a:rPr lang="en-US" dirty="0"/>
                        <a:t>Positives</a:t>
                      </a:r>
                      <a:endParaRPr lang="el-GR" dirty="0"/>
                    </a:p>
                  </a:txBody>
                  <a:tcPr/>
                </a:tc>
                <a:tc>
                  <a:txBody>
                    <a:bodyPr/>
                    <a:lstStyle/>
                    <a:p>
                      <a:pPr algn="ctr"/>
                      <a:r>
                        <a:rPr lang="en-US" dirty="0"/>
                        <a:t>Negatives</a:t>
                      </a:r>
                      <a:endParaRPr lang="el-GR" dirty="0"/>
                    </a:p>
                  </a:txBody>
                  <a:tcPr/>
                </a:tc>
                <a:extLst>
                  <a:ext uri="{0D108BD9-81ED-4DB2-BD59-A6C34878D82A}">
                    <a16:rowId xmlns:a16="http://schemas.microsoft.com/office/drawing/2014/main" val="392671312"/>
                  </a:ext>
                </a:extLst>
              </a:tr>
              <a:tr h="370840">
                <a:tc>
                  <a:txBody>
                    <a:bodyPr/>
                    <a:lstStyle/>
                    <a:p>
                      <a:r>
                        <a:rPr lang="en-US" dirty="0"/>
                        <a:t>Flexibility, autonomy</a:t>
                      </a:r>
                      <a:endParaRPr lang="el-GR" dirty="0"/>
                    </a:p>
                  </a:txBody>
                  <a:tcPr/>
                </a:tc>
                <a:tc>
                  <a:txBody>
                    <a:bodyPr/>
                    <a:lstStyle/>
                    <a:p>
                      <a:r>
                        <a:rPr lang="en-US" dirty="0"/>
                        <a:t>Work intensity</a:t>
                      </a:r>
                      <a:endParaRPr lang="el-GR" dirty="0"/>
                    </a:p>
                  </a:txBody>
                  <a:tcPr/>
                </a:tc>
                <a:extLst>
                  <a:ext uri="{0D108BD9-81ED-4DB2-BD59-A6C34878D82A}">
                    <a16:rowId xmlns:a16="http://schemas.microsoft.com/office/drawing/2014/main" val="1040318801"/>
                  </a:ext>
                </a:extLst>
              </a:tr>
              <a:tr h="474218">
                <a:tc>
                  <a:txBody>
                    <a:bodyPr/>
                    <a:lstStyle/>
                    <a:p>
                      <a:r>
                        <a:rPr lang="en-US" dirty="0"/>
                        <a:t>Work-life balance</a:t>
                      </a:r>
                      <a:endParaRPr lang="el-GR" dirty="0"/>
                    </a:p>
                  </a:txBody>
                  <a:tcPr/>
                </a:tc>
                <a:tc>
                  <a:txBody>
                    <a:bodyPr/>
                    <a:lstStyle/>
                    <a:p>
                      <a:r>
                        <a:rPr lang="en-US" dirty="0"/>
                        <a:t>Limitless work, 24/7</a:t>
                      </a:r>
                      <a:endParaRPr lang="el-GR" dirty="0"/>
                    </a:p>
                  </a:txBody>
                  <a:tcPr/>
                </a:tc>
                <a:extLst>
                  <a:ext uri="{0D108BD9-81ED-4DB2-BD59-A6C34878D82A}">
                    <a16:rowId xmlns:a16="http://schemas.microsoft.com/office/drawing/2014/main" val="4127313951"/>
                  </a:ext>
                </a:extLst>
              </a:tr>
              <a:tr h="370840">
                <a:tc>
                  <a:txBody>
                    <a:bodyPr/>
                    <a:lstStyle/>
                    <a:p>
                      <a:r>
                        <a:rPr lang="en-US" dirty="0"/>
                        <a:t>Technical skills development</a:t>
                      </a:r>
                      <a:endParaRPr lang="el-GR" dirty="0"/>
                    </a:p>
                  </a:txBody>
                  <a:tcPr/>
                </a:tc>
                <a:tc>
                  <a:txBody>
                    <a:bodyPr/>
                    <a:lstStyle/>
                    <a:p>
                      <a:r>
                        <a:rPr lang="en-US" dirty="0"/>
                        <a:t>Blurring work and private life</a:t>
                      </a:r>
                      <a:endParaRPr lang="el-GR" dirty="0"/>
                    </a:p>
                  </a:txBody>
                  <a:tcPr/>
                </a:tc>
                <a:extLst>
                  <a:ext uri="{0D108BD9-81ED-4DB2-BD59-A6C34878D82A}">
                    <a16:rowId xmlns:a16="http://schemas.microsoft.com/office/drawing/2014/main" val="3706989920"/>
                  </a:ext>
                </a:extLst>
              </a:tr>
              <a:tr h="370840">
                <a:tc>
                  <a:txBody>
                    <a:bodyPr/>
                    <a:lstStyle/>
                    <a:p>
                      <a:r>
                        <a:rPr lang="en-US" dirty="0"/>
                        <a:t>Communication and collaboration skills improvement</a:t>
                      </a:r>
                      <a:endParaRPr lang="el-GR" dirty="0"/>
                    </a:p>
                  </a:txBody>
                  <a:tcPr/>
                </a:tc>
                <a:tc>
                  <a:txBody>
                    <a:bodyPr/>
                    <a:lstStyle/>
                    <a:p>
                      <a:r>
                        <a:rPr lang="en-US" dirty="0"/>
                        <a:t>Taking over ‘employer’ costs (equipment, energy, etc.)</a:t>
                      </a:r>
                      <a:endParaRPr lang="el-GR" dirty="0"/>
                    </a:p>
                  </a:txBody>
                  <a:tcPr/>
                </a:tc>
                <a:extLst>
                  <a:ext uri="{0D108BD9-81ED-4DB2-BD59-A6C34878D82A}">
                    <a16:rowId xmlns:a16="http://schemas.microsoft.com/office/drawing/2014/main" val="2819730429"/>
                  </a:ext>
                </a:extLst>
              </a:tr>
              <a:tr h="370840">
                <a:tc>
                  <a:txBody>
                    <a:bodyPr/>
                    <a:lstStyle/>
                    <a:p>
                      <a:endParaRPr lang="el-GR"/>
                    </a:p>
                  </a:txBody>
                  <a:tcPr/>
                </a:tc>
                <a:tc>
                  <a:txBody>
                    <a:bodyPr/>
                    <a:lstStyle/>
                    <a:p>
                      <a:r>
                        <a:rPr lang="en-US" dirty="0"/>
                        <a:t>Information overload</a:t>
                      </a:r>
                      <a:endParaRPr lang="el-GR" dirty="0"/>
                    </a:p>
                  </a:txBody>
                  <a:tcPr/>
                </a:tc>
                <a:extLst>
                  <a:ext uri="{0D108BD9-81ED-4DB2-BD59-A6C34878D82A}">
                    <a16:rowId xmlns:a16="http://schemas.microsoft.com/office/drawing/2014/main" val="181991720"/>
                  </a:ext>
                </a:extLst>
              </a:tr>
            </a:tbl>
          </a:graphicData>
        </a:graphic>
      </p:graphicFrame>
    </p:spTree>
    <p:extLst>
      <p:ext uri="{BB962C8B-B14F-4D97-AF65-F5344CB8AC3E}">
        <p14:creationId xmlns:p14="http://schemas.microsoft.com/office/powerpoint/2010/main" val="3795017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32460" y="1371600"/>
            <a:ext cx="8136394" cy="2031325"/>
          </a:xfrm>
          <a:prstGeom prst="rect">
            <a:avLst/>
          </a:prstGeom>
          <a:noFill/>
        </p:spPr>
        <p:txBody>
          <a:bodyPr wrap="square" rtlCol="0">
            <a:spAutoFit/>
          </a:bodyPr>
          <a:lstStyle/>
          <a:p>
            <a:r>
              <a:rPr lang="en-US" b="1" dirty="0"/>
              <a:t>2. Platform work</a:t>
            </a:r>
          </a:p>
          <a:p>
            <a:r>
              <a:rPr lang="en-US" sz="1800" b="0" i="0" u="none" strike="noStrike" baseline="0" dirty="0">
                <a:solidFill>
                  <a:srgbClr val="000000"/>
                </a:solidFill>
                <a:latin typeface="Source Sans Pro" panose="020B0503030403020204" pitchFamily="34" charset="0"/>
              </a:rPr>
              <a:t>Platform work is carried out by using online platforms where </a:t>
            </a:r>
            <a:r>
              <a:rPr lang="en-US" sz="1800" b="0" i="0" u="none" strike="noStrike" baseline="0" dirty="0" err="1">
                <a:solidFill>
                  <a:srgbClr val="000000"/>
                </a:solidFill>
                <a:latin typeface="Source Sans Pro" panose="020B0503030403020204" pitchFamily="34" charset="0"/>
              </a:rPr>
              <a:t>organisations</a:t>
            </a:r>
            <a:r>
              <a:rPr lang="en-US" sz="1800" b="0" i="0" u="none" strike="noStrike" baseline="0" dirty="0">
                <a:solidFill>
                  <a:srgbClr val="000000"/>
                </a:solidFill>
                <a:latin typeface="Source Sans Pro" panose="020B0503030403020204" pitchFamily="34" charset="0"/>
              </a:rPr>
              <a:t>, companies, businesses on the one side, and individuals/professionals/workers on the other seek and offer respectively services, while the work is </a:t>
            </a:r>
            <a:r>
              <a:rPr lang="en-US" sz="1800" b="0" i="0" u="none" strike="noStrike" baseline="0" dirty="0" err="1">
                <a:solidFill>
                  <a:srgbClr val="000000"/>
                </a:solidFill>
                <a:latin typeface="Source Sans Pro" panose="020B0503030403020204" pitchFamily="34" charset="0"/>
              </a:rPr>
              <a:t>organised</a:t>
            </a:r>
            <a:r>
              <a:rPr lang="en-US" sz="1800" b="0" i="0" u="none" strike="noStrike" baseline="0" dirty="0">
                <a:solidFill>
                  <a:srgbClr val="000000"/>
                </a:solidFill>
                <a:latin typeface="Source Sans Pro" panose="020B0503030403020204" pitchFamily="34" charset="0"/>
              </a:rPr>
              <a:t> through the platform, thus involving 3 parties: the platform, the worker, and the clients. The specific employment form is not widely spread, but gains momentum with time.  </a:t>
            </a:r>
            <a:endParaRPr lang="en-US" sz="1400" b="1" dirty="0">
              <a:solidFill>
                <a:schemeClr val="accent1"/>
              </a:solidFill>
            </a:endParaRPr>
          </a:p>
          <a:p>
            <a:endParaRPr lang="en-US" b="1" dirty="0">
              <a:solidFill>
                <a:srgbClr val="0070C0"/>
              </a:solidFill>
            </a:endParaRPr>
          </a:p>
        </p:txBody>
      </p:sp>
    </p:spTree>
    <p:extLst>
      <p:ext uri="{BB962C8B-B14F-4D97-AF65-F5344CB8AC3E}">
        <p14:creationId xmlns:p14="http://schemas.microsoft.com/office/powerpoint/2010/main" val="265082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12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051560"/>
            <a:ext cx="8136394" cy="923330"/>
          </a:xfrm>
          <a:prstGeom prst="rect">
            <a:avLst/>
          </a:prstGeom>
          <a:noFill/>
        </p:spPr>
        <p:txBody>
          <a:bodyPr wrap="square" rtlCol="0">
            <a:spAutoFit/>
          </a:bodyPr>
          <a:lstStyle/>
          <a:p>
            <a:pPr algn="ctr"/>
            <a:r>
              <a:rPr lang="en-US" sz="1800" b="1" i="0" u="none" strike="noStrike" baseline="0" dirty="0">
                <a:solidFill>
                  <a:srgbClr val="000000"/>
                </a:solidFill>
                <a:latin typeface="Source Sans Pro" panose="020B0503030403020204" pitchFamily="34" charset="0"/>
              </a:rPr>
              <a:t>Positives and Negatives</a:t>
            </a: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4D6D0A06-E69C-127C-AAF3-562A6A2B2954}"/>
              </a:ext>
            </a:extLst>
          </p:cNvPr>
          <p:cNvGraphicFramePr>
            <a:graphicFrameLocks noGrp="1"/>
          </p:cNvGraphicFramePr>
          <p:nvPr>
            <p:extLst>
              <p:ext uri="{D42A27DB-BD31-4B8C-83A1-F6EECF244321}">
                <p14:modId xmlns:p14="http://schemas.microsoft.com/office/powerpoint/2010/main" val="479704212"/>
              </p:ext>
            </p:extLst>
          </p:nvPr>
        </p:nvGraphicFramePr>
        <p:xfrm>
          <a:off x="723459" y="1974890"/>
          <a:ext cx="8168640" cy="2847545"/>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1297436490"/>
                    </a:ext>
                  </a:extLst>
                </a:gridCol>
                <a:gridCol w="4084320">
                  <a:extLst>
                    <a:ext uri="{9D8B030D-6E8A-4147-A177-3AD203B41FA5}">
                      <a16:colId xmlns:a16="http://schemas.microsoft.com/office/drawing/2014/main" val="2437797782"/>
                    </a:ext>
                  </a:extLst>
                </a:gridCol>
              </a:tblGrid>
              <a:tr h="327193">
                <a:tc>
                  <a:txBody>
                    <a:bodyPr/>
                    <a:lstStyle/>
                    <a:p>
                      <a:pPr algn="ctr"/>
                      <a:r>
                        <a:rPr lang="en-US" dirty="0"/>
                        <a:t>Positives </a:t>
                      </a:r>
                      <a:endParaRPr lang="el-GR" dirty="0"/>
                    </a:p>
                  </a:txBody>
                  <a:tcPr/>
                </a:tc>
                <a:tc>
                  <a:txBody>
                    <a:bodyPr/>
                    <a:lstStyle/>
                    <a:p>
                      <a:pPr algn="ctr"/>
                      <a:r>
                        <a:rPr lang="en-US" dirty="0"/>
                        <a:t>Negatives</a:t>
                      </a:r>
                      <a:endParaRPr lang="el-GR" dirty="0"/>
                    </a:p>
                  </a:txBody>
                  <a:tcPr/>
                </a:tc>
                <a:extLst>
                  <a:ext uri="{0D108BD9-81ED-4DB2-BD59-A6C34878D82A}">
                    <a16:rowId xmlns:a16="http://schemas.microsoft.com/office/drawing/2014/main" val="3098720967"/>
                  </a:ext>
                </a:extLst>
              </a:tr>
              <a:tr h="327193">
                <a:tc>
                  <a:txBody>
                    <a:bodyPr/>
                    <a:lstStyle/>
                    <a:p>
                      <a:r>
                        <a:rPr lang="en-US" dirty="0" err="1"/>
                        <a:t>Labour</a:t>
                      </a:r>
                      <a:r>
                        <a:rPr lang="en-US" dirty="0"/>
                        <a:t> market access</a:t>
                      </a:r>
                      <a:endParaRPr lang="el-GR" dirty="0"/>
                    </a:p>
                  </a:txBody>
                  <a:tcPr/>
                </a:tc>
                <a:tc>
                  <a:txBody>
                    <a:bodyPr/>
                    <a:lstStyle/>
                    <a:p>
                      <a:r>
                        <a:rPr lang="en-US" dirty="0"/>
                        <a:t>Instable employment status</a:t>
                      </a:r>
                      <a:endParaRPr lang="el-GR" dirty="0"/>
                    </a:p>
                  </a:txBody>
                  <a:tcPr/>
                </a:tc>
                <a:extLst>
                  <a:ext uri="{0D108BD9-81ED-4DB2-BD59-A6C34878D82A}">
                    <a16:rowId xmlns:a16="http://schemas.microsoft.com/office/drawing/2014/main" val="2549066838"/>
                  </a:ext>
                </a:extLst>
              </a:tr>
              <a:tr h="327193">
                <a:tc>
                  <a:txBody>
                    <a:bodyPr/>
                    <a:lstStyle/>
                    <a:p>
                      <a:r>
                        <a:rPr lang="en-US" dirty="0"/>
                        <a:t>Extra income</a:t>
                      </a:r>
                      <a:endParaRPr lang="el-GR" dirty="0"/>
                    </a:p>
                  </a:txBody>
                  <a:tcPr/>
                </a:tc>
                <a:tc>
                  <a:txBody>
                    <a:bodyPr/>
                    <a:lstStyle/>
                    <a:p>
                      <a:r>
                        <a:rPr lang="en-US" dirty="0"/>
                        <a:t>High intensity/stress/deadlines</a:t>
                      </a:r>
                      <a:endParaRPr lang="el-GR" dirty="0"/>
                    </a:p>
                  </a:txBody>
                  <a:tcPr/>
                </a:tc>
                <a:extLst>
                  <a:ext uri="{0D108BD9-81ED-4DB2-BD59-A6C34878D82A}">
                    <a16:rowId xmlns:a16="http://schemas.microsoft.com/office/drawing/2014/main" val="1830226895"/>
                  </a:ext>
                </a:extLst>
              </a:tr>
              <a:tr h="327193">
                <a:tc>
                  <a:txBody>
                    <a:bodyPr/>
                    <a:lstStyle/>
                    <a:p>
                      <a:r>
                        <a:rPr lang="en-US" dirty="0"/>
                        <a:t>Self-employment philosophy</a:t>
                      </a:r>
                      <a:endParaRPr lang="el-GR" dirty="0"/>
                    </a:p>
                  </a:txBody>
                  <a:tcPr/>
                </a:tc>
                <a:tc>
                  <a:txBody>
                    <a:bodyPr/>
                    <a:lstStyle/>
                    <a:p>
                      <a:r>
                        <a:rPr lang="en-US" dirty="0"/>
                        <a:t>Limited career prospects / possible deskilling by carrying out tasks or assignments below competence level</a:t>
                      </a:r>
                      <a:endParaRPr lang="el-GR" dirty="0"/>
                    </a:p>
                  </a:txBody>
                  <a:tcPr/>
                </a:tc>
                <a:extLst>
                  <a:ext uri="{0D108BD9-81ED-4DB2-BD59-A6C34878D82A}">
                    <a16:rowId xmlns:a16="http://schemas.microsoft.com/office/drawing/2014/main" val="145533484"/>
                  </a:ext>
                </a:extLst>
              </a:tr>
              <a:tr h="327193">
                <a:tc>
                  <a:txBody>
                    <a:bodyPr/>
                    <a:lstStyle/>
                    <a:p>
                      <a:r>
                        <a:rPr lang="en-US" dirty="0"/>
                        <a:t>Development of soft skills (e.g., communication, time management)</a:t>
                      </a:r>
                      <a:endParaRPr lang="el-GR" dirty="0"/>
                    </a:p>
                  </a:txBody>
                  <a:tcPr/>
                </a:tc>
                <a:tc>
                  <a:txBody>
                    <a:bodyPr/>
                    <a:lstStyle/>
                    <a:p>
                      <a:r>
                        <a:rPr lang="en-US" dirty="0"/>
                        <a:t>Probable unpaid working time</a:t>
                      </a:r>
                      <a:endParaRPr lang="el-GR" dirty="0"/>
                    </a:p>
                  </a:txBody>
                  <a:tcPr/>
                </a:tc>
                <a:extLst>
                  <a:ext uri="{0D108BD9-81ED-4DB2-BD59-A6C34878D82A}">
                    <a16:rowId xmlns:a16="http://schemas.microsoft.com/office/drawing/2014/main" val="2588804902"/>
                  </a:ext>
                </a:extLst>
              </a:tr>
              <a:tr h="327193">
                <a:tc>
                  <a:txBody>
                    <a:bodyPr/>
                    <a:lstStyle/>
                    <a:p>
                      <a:r>
                        <a:rPr lang="en-US" dirty="0"/>
                        <a:t>Flexibility</a:t>
                      </a:r>
                      <a:endParaRPr lang="el-GR" dirty="0"/>
                    </a:p>
                  </a:txBody>
                  <a:tcPr/>
                </a:tc>
                <a:tc>
                  <a:txBody>
                    <a:bodyPr/>
                    <a:lstStyle/>
                    <a:p>
                      <a:r>
                        <a:rPr lang="en-US" dirty="0"/>
                        <a:t>Unpredictable earnings in the mid and long term</a:t>
                      </a:r>
                      <a:endParaRPr lang="el-GR" dirty="0"/>
                    </a:p>
                  </a:txBody>
                  <a:tcPr/>
                </a:tc>
                <a:extLst>
                  <a:ext uri="{0D108BD9-81ED-4DB2-BD59-A6C34878D82A}">
                    <a16:rowId xmlns:a16="http://schemas.microsoft.com/office/drawing/2014/main" val="2396213312"/>
                  </a:ext>
                </a:extLst>
              </a:tr>
              <a:tr h="327193">
                <a:tc>
                  <a:txBody>
                    <a:bodyPr/>
                    <a:lstStyle/>
                    <a:p>
                      <a:r>
                        <a:rPr lang="en-US" dirty="0"/>
                        <a:t>Management of income/payment</a:t>
                      </a:r>
                      <a:endParaRPr lang="el-GR" dirty="0"/>
                    </a:p>
                  </a:txBody>
                  <a:tcPr/>
                </a:tc>
                <a:tc>
                  <a:txBody>
                    <a:bodyPr/>
                    <a:lstStyle/>
                    <a:p>
                      <a:r>
                        <a:rPr lang="en-US" dirty="0"/>
                        <a:t>Social protection issues</a:t>
                      </a:r>
                      <a:endParaRPr lang="el-GR" dirty="0"/>
                    </a:p>
                  </a:txBody>
                  <a:tcPr/>
                </a:tc>
                <a:extLst>
                  <a:ext uri="{0D108BD9-81ED-4DB2-BD59-A6C34878D82A}">
                    <a16:rowId xmlns:a16="http://schemas.microsoft.com/office/drawing/2014/main" val="1359452202"/>
                  </a:ext>
                </a:extLst>
              </a:tr>
            </a:tbl>
          </a:graphicData>
        </a:graphic>
      </p:graphicFrame>
    </p:spTree>
    <p:extLst>
      <p:ext uri="{BB962C8B-B14F-4D97-AF65-F5344CB8AC3E}">
        <p14:creationId xmlns:p14="http://schemas.microsoft.com/office/powerpoint/2010/main" val="2146613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051560"/>
            <a:ext cx="8136394" cy="3139321"/>
          </a:xfrm>
          <a:prstGeom prst="rect">
            <a:avLst/>
          </a:prstGeom>
          <a:noFill/>
        </p:spPr>
        <p:txBody>
          <a:bodyPr wrap="square" rtlCol="0">
            <a:spAutoFit/>
          </a:bodyPr>
          <a:lstStyle/>
          <a:p>
            <a:r>
              <a:rPr lang="en-US" b="1" dirty="0">
                <a:solidFill>
                  <a:srgbClr val="000000"/>
                </a:solidFill>
                <a:latin typeface="Source Sans Pro" panose="020B0503030403020204" pitchFamily="34" charset="0"/>
              </a:rPr>
              <a:t>3. Casual work</a:t>
            </a:r>
          </a:p>
          <a:p>
            <a:r>
              <a:rPr lang="en-US" dirty="0">
                <a:solidFill>
                  <a:srgbClr val="000000"/>
                </a:solidFill>
                <a:latin typeface="Source Sans Pro" panose="020B0503030403020204" pitchFamily="34" charset="0"/>
              </a:rPr>
              <a:t>In casual work employment is nor continuous, neither stable. There is no obligation from the side of the employer to provide work on a regular basis. Workers are thus recruited when workload demands their services. It comes in the form of intermittent work when workers are approached to conduct specific tasks for a project or seasonal jobs, or in the form of on-call work in which the relationship between employer and employee is continuous but not the work provided, as it is offered when needed. </a:t>
            </a:r>
          </a:p>
          <a:p>
            <a:pPr algn="ctr"/>
            <a:endParaRPr lang="en-US" sz="1800" b="1" i="0" u="none" strike="noStrike" baseline="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920012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051560"/>
            <a:ext cx="8136394" cy="1200329"/>
          </a:xfrm>
          <a:prstGeom prst="rect">
            <a:avLst/>
          </a:prstGeom>
          <a:noFill/>
        </p:spPr>
        <p:txBody>
          <a:bodyPr wrap="square" rtlCol="0">
            <a:spAutoFit/>
          </a:bodyPr>
          <a:lstStyle/>
          <a:p>
            <a:pPr algn="ctr"/>
            <a:r>
              <a:rPr lang="en-US" b="1" dirty="0">
                <a:solidFill>
                  <a:srgbClr val="000000"/>
                </a:solidFill>
                <a:latin typeface="Source Sans Pro" panose="020B0503030403020204" pitchFamily="34" charset="0"/>
              </a:rPr>
              <a:t>Positives and negatives</a:t>
            </a:r>
          </a:p>
          <a:p>
            <a:pPr algn="ctr"/>
            <a:endParaRPr lang="en-US" sz="1800" b="1" i="0" u="none" strike="noStrike" baseline="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88AAD4ED-15FF-F872-E345-6D0DA7014F50}"/>
              </a:ext>
            </a:extLst>
          </p:cNvPr>
          <p:cNvGraphicFramePr>
            <a:graphicFrameLocks noGrp="1"/>
          </p:cNvGraphicFramePr>
          <p:nvPr>
            <p:extLst>
              <p:ext uri="{D42A27DB-BD31-4B8C-83A1-F6EECF244321}">
                <p14:modId xmlns:p14="http://schemas.microsoft.com/office/powerpoint/2010/main" val="3899692843"/>
              </p:ext>
            </p:extLst>
          </p:nvPr>
        </p:nvGraphicFramePr>
        <p:xfrm>
          <a:off x="1524000" y="1866900"/>
          <a:ext cx="6096000" cy="2497836"/>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56383350"/>
                    </a:ext>
                  </a:extLst>
                </a:gridCol>
                <a:gridCol w="3048000">
                  <a:extLst>
                    <a:ext uri="{9D8B030D-6E8A-4147-A177-3AD203B41FA5}">
                      <a16:colId xmlns:a16="http://schemas.microsoft.com/office/drawing/2014/main" val="156651462"/>
                    </a:ext>
                  </a:extLst>
                </a:gridCol>
              </a:tblGrid>
              <a:tr h="370840">
                <a:tc>
                  <a:txBody>
                    <a:bodyPr/>
                    <a:lstStyle/>
                    <a:p>
                      <a:r>
                        <a:rPr lang="en-US" dirty="0"/>
                        <a:t>Positives </a:t>
                      </a:r>
                      <a:endParaRPr lang="el-GR" dirty="0"/>
                    </a:p>
                  </a:txBody>
                  <a:tcPr/>
                </a:tc>
                <a:tc>
                  <a:txBody>
                    <a:bodyPr/>
                    <a:lstStyle/>
                    <a:p>
                      <a:r>
                        <a:rPr lang="en-US" dirty="0"/>
                        <a:t>Negatives</a:t>
                      </a:r>
                      <a:endParaRPr lang="el-GR" dirty="0"/>
                    </a:p>
                  </a:txBody>
                  <a:tcPr/>
                </a:tc>
                <a:extLst>
                  <a:ext uri="{0D108BD9-81ED-4DB2-BD59-A6C34878D82A}">
                    <a16:rowId xmlns:a16="http://schemas.microsoft.com/office/drawing/2014/main" val="3005208159"/>
                  </a:ext>
                </a:extLst>
              </a:tr>
              <a:tr h="370840">
                <a:tc>
                  <a:txBody>
                    <a:bodyPr/>
                    <a:lstStyle/>
                    <a:p>
                      <a:r>
                        <a:rPr lang="en-US" dirty="0"/>
                        <a:t>Access to </a:t>
                      </a:r>
                      <a:r>
                        <a:rPr lang="en-US" dirty="0" err="1"/>
                        <a:t>labour</a:t>
                      </a:r>
                      <a:r>
                        <a:rPr lang="en-US" dirty="0"/>
                        <a:t> market</a:t>
                      </a:r>
                      <a:endParaRPr lang="el-GR" dirty="0"/>
                    </a:p>
                  </a:txBody>
                  <a:tcPr/>
                </a:tc>
                <a:tc>
                  <a:txBody>
                    <a:bodyPr/>
                    <a:lstStyle/>
                    <a:p>
                      <a:r>
                        <a:rPr lang="en-US" dirty="0"/>
                        <a:t>Job insecurity</a:t>
                      </a:r>
                      <a:endParaRPr lang="el-GR" dirty="0"/>
                    </a:p>
                  </a:txBody>
                  <a:tcPr/>
                </a:tc>
                <a:extLst>
                  <a:ext uri="{0D108BD9-81ED-4DB2-BD59-A6C34878D82A}">
                    <a16:rowId xmlns:a16="http://schemas.microsoft.com/office/drawing/2014/main" val="57323047"/>
                  </a:ext>
                </a:extLst>
              </a:tr>
              <a:tr h="370840">
                <a:tc>
                  <a:txBody>
                    <a:bodyPr/>
                    <a:lstStyle/>
                    <a:p>
                      <a:r>
                        <a:rPr lang="en-US" dirty="0"/>
                        <a:t>Additional income</a:t>
                      </a:r>
                      <a:endParaRPr lang="el-GR" dirty="0"/>
                    </a:p>
                  </a:txBody>
                  <a:tcPr/>
                </a:tc>
                <a:tc>
                  <a:txBody>
                    <a:bodyPr/>
                    <a:lstStyle/>
                    <a:p>
                      <a:r>
                        <a:rPr lang="en-US" dirty="0"/>
                        <a:t>Irregular and/or unpredictable income, difficulties in financial planning</a:t>
                      </a:r>
                      <a:endParaRPr lang="el-GR" dirty="0"/>
                    </a:p>
                  </a:txBody>
                  <a:tcPr/>
                </a:tc>
                <a:extLst>
                  <a:ext uri="{0D108BD9-81ED-4DB2-BD59-A6C34878D82A}">
                    <a16:rowId xmlns:a16="http://schemas.microsoft.com/office/drawing/2014/main" val="1229733895"/>
                  </a:ext>
                </a:extLst>
              </a:tr>
              <a:tr h="511556">
                <a:tc>
                  <a:txBody>
                    <a:bodyPr/>
                    <a:lstStyle/>
                    <a:p>
                      <a:r>
                        <a:rPr lang="en-US" dirty="0"/>
                        <a:t>Work-life reconciliation</a:t>
                      </a:r>
                      <a:endParaRPr lang="el-GR" dirty="0"/>
                    </a:p>
                  </a:txBody>
                  <a:tcPr/>
                </a:tc>
                <a:tc>
                  <a:txBody>
                    <a:bodyPr/>
                    <a:lstStyle/>
                    <a:p>
                      <a:r>
                        <a:rPr lang="en-US" dirty="0"/>
                        <a:t>Challenging work-life reconciliation (unpredictable work periods)</a:t>
                      </a:r>
                      <a:endParaRPr lang="el-GR" dirty="0"/>
                    </a:p>
                  </a:txBody>
                  <a:tcPr/>
                </a:tc>
                <a:extLst>
                  <a:ext uri="{0D108BD9-81ED-4DB2-BD59-A6C34878D82A}">
                    <a16:rowId xmlns:a16="http://schemas.microsoft.com/office/drawing/2014/main" val="517021370"/>
                  </a:ext>
                </a:extLst>
              </a:tr>
              <a:tr h="370840">
                <a:tc>
                  <a:txBody>
                    <a:bodyPr/>
                    <a:lstStyle/>
                    <a:p>
                      <a:r>
                        <a:rPr lang="en-US" dirty="0"/>
                        <a:t>Flexibility (medium)</a:t>
                      </a:r>
                      <a:endParaRPr lang="el-GR" dirty="0"/>
                    </a:p>
                  </a:txBody>
                  <a:tcPr/>
                </a:tc>
                <a:tc>
                  <a:txBody>
                    <a:bodyPr/>
                    <a:lstStyle/>
                    <a:p>
                      <a:r>
                        <a:rPr lang="en-US" dirty="0"/>
                        <a:t>Poor access to further training</a:t>
                      </a:r>
                      <a:endParaRPr lang="el-GR" dirty="0"/>
                    </a:p>
                  </a:txBody>
                  <a:tcPr/>
                </a:tc>
                <a:extLst>
                  <a:ext uri="{0D108BD9-81ED-4DB2-BD59-A6C34878D82A}">
                    <a16:rowId xmlns:a16="http://schemas.microsoft.com/office/drawing/2014/main" val="4279657612"/>
                  </a:ext>
                </a:extLst>
              </a:tr>
              <a:tr h="370840">
                <a:tc>
                  <a:txBody>
                    <a:bodyPr/>
                    <a:lstStyle/>
                    <a:p>
                      <a:endParaRPr lang="el-GR"/>
                    </a:p>
                  </a:txBody>
                  <a:tcPr/>
                </a:tc>
                <a:tc>
                  <a:txBody>
                    <a:bodyPr/>
                    <a:lstStyle/>
                    <a:p>
                      <a:r>
                        <a:rPr lang="en-US" dirty="0"/>
                        <a:t>Poor social protection</a:t>
                      </a:r>
                      <a:endParaRPr lang="el-GR" dirty="0"/>
                    </a:p>
                  </a:txBody>
                  <a:tcPr/>
                </a:tc>
                <a:extLst>
                  <a:ext uri="{0D108BD9-81ED-4DB2-BD59-A6C34878D82A}">
                    <a16:rowId xmlns:a16="http://schemas.microsoft.com/office/drawing/2014/main" val="854118605"/>
                  </a:ext>
                </a:extLst>
              </a:tr>
            </a:tbl>
          </a:graphicData>
        </a:graphic>
      </p:graphicFrame>
    </p:spTree>
    <p:extLst>
      <p:ext uri="{BB962C8B-B14F-4D97-AF65-F5344CB8AC3E}">
        <p14:creationId xmlns:p14="http://schemas.microsoft.com/office/powerpoint/2010/main" val="2325940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12" y="281059"/>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051560"/>
            <a:ext cx="8136394" cy="2308324"/>
          </a:xfrm>
          <a:prstGeom prst="rect">
            <a:avLst/>
          </a:prstGeom>
          <a:noFill/>
        </p:spPr>
        <p:txBody>
          <a:bodyPr wrap="square" rtlCol="0">
            <a:spAutoFit/>
          </a:bodyPr>
          <a:lstStyle/>
          <a:p>
            <a:r>
              <a:rPr lang="en-US" b="1" dirty="0">
                <a:solidFill>
                  <a:srgbClr val="000000"/>
                </a:solidFill>
                <a:latin typeface="Source Sans Pro" panose="020B0503030403020204" pitchFamily="34" charset="0"/>
              </a:rPr>
              <a:t>4. Job sharing</a:t>
            </a:r>
          </a:p>
          <a:p>
            <a:r>
              <a:rPr lang="en-US" dirty="0">
                <a:solidFill>
                  <a:srgbClr val="000000"/>
                </a:solidFill>
                <a:latin typeface="Source Sans Pro" panose="020B0503030403020204" pitchFamily="34" charset="0"/>
              </a:rPr>
              <a:t>In job sharing usually two but also more employees would be hired to cover the needs of one full time job position. The employees are hired on a part-time pattern and cover the full-time position alternately.  </a:t>
            </a:r>
          </a:p>
          <a:p>
            <a:endParaRPr lang="en-US" b="1" dirty="0">
              <a:solidFill>
                <a:srgbClr val="000000"/>
              </a:solidFill>
              <a:latin typeface="Source Sans Pro" panose="020B0503030403020204" pitchFamily="34" charset="0"/>
            </a:endParaRPr>
          </a:p>
          <a:p>
            <a:pPr algn="ctr"/>
            <a:r>
              <a:rPr lang="en-US" b="1" dirty="0">
                <a:solidFill>
                  <a:srgbClr val="000000"/>
                </a:solidFill>
                <a:latin typeface="Source Sans Pro" panose="020B0503030403020204" pitchFamily="34" charset="0"/>
              </a:rPr>
              <a:t>Positives and negatives </a:t>
            </a: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38AE88CE-287C-08F0-AD22-2C02CDC76124}"/>
              </a:ext>
            </a:extLst>
          </p:cNvPr>
          <p:cNvGraphicFramePr>
            <a:graphicFrameLocks noGrp="1"/>
          </p:cNvGraphicFramePr>
          <p:nvPr>
            <p:extLst>
              <p:ext uri="{D42A27DB-BD31-4B8C-83A1-F6EECF244321}">
                <p14:modId xmlns:p14="http://schemas.microsoft.com/office/powerpoint/2010/main" val="3413846558"/>
              </p:ext>
            </p:extLst>
          </p:nvPr>
        </p:nvGraphicFramePr>
        <p:xfrm>
          <a:off x="1755648" y="2918460"/>
          <a:ext cx="6096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30997211"/>
                    </a:ext>
                  </a:extLst>
                </a:gridCol>
                <a:gridCol w="3048000">
                  <a:extLst>
                    <a:ext uri="{9D8B030D-6E8A-4147-A177-3AD203B41FA5}">
                      <a16:colId xmlns:a16="http://schemas.microsoft.com/office/drawing/2014/main" val="4050321054"/>
                    </a:ext>
                  </a:extLst>
                </a:gridCol>
              </a:tblGrid>
              <a:tr h="370840">
                <a:tc>
                  <a:txBody>
                    <a:bodyPr/>
                    <a:lstStyle/>
                    <a:p>
                      <a:pPr algn="ctr"/>
                      <a:r>
                        <a:rPr lang="en-US" dirty="0"/>
                        <a:t>Positives </a:t>
                      </a:r>
                      <a:endParaRPr lang="el-GR" dirty="0"/>
                    </a:p>
                  </a:txBody>
                  <a:tcPr/>
                </a:tc>
                <a:tc>
                  <a:txBody>
                    <a:bodyPr/>
                    <a:lstStyle/>
                    <a:p>
                      <a:pPr algn="ctr"/>
                      <a:r>
                        <a:rPr lang="en-US" dirty="0"/>
                        <a:t>Negatives</a:t>
                      </a:r>
                      <a:endParaRPr lang="el-GR" dirty="0"/>
                    </a:p>
                  </a:txBody>
                  <a:tcPr/>
                </a:tc>
                <a:extLst>
                  <a:ext uri="{0D108BD9-81ED-4DB2-BD59-A6C34878D82A}">
                    <a16:rowId xmlns:a16="http://schemas.microsoft.com/office/drawing/2014/main" val="2701844990"/>
                  </a:ext>
                </a:extLst>
              </a:tr>
              <a:tr h="370840">
                <a:tc>
                  <a:txBody>
                    <a:bodyPr/>
                    <a:lstStyle/>
                    <a:p>
                      <a:r>
                        <a:rPr lang="en-US" dirty="0"/>
                        <a:t>Access to </a:t>
                      </a:r>
                      <a:r>
                        <a:rPr lang="en-US" dirty="0" err="1"/>
                        <a:t>labour</a:t>
                      </a:r>
                      <a:r>
                        <a:rPr lang="en-US" dirty="0"/>
                        <a:t> market</a:t>
                      </a:r>
                      <a:endParaRPr lang="el-GR" dirty="0"/>
                    </a:p>
                  </a:txBody>
                  <a:tcPr/>
                </a:tc>
                <a:tc>
                  <a:txBody>
                    <a:bodyPr/>
                    <a:lstStyle/>
                    <a:p>
                      <a:r>
                        <a:rPr lang="en-US" dirty="0"/>
                        <a:t>Conflicts due to irregular presence</a:t>
                      </a:r>
                      <a:endParaRPr lang="el-GR" dirty="0"/>
                    </a:p>
                  </a:txBody>
                  <a:tcPr/>
                </a:tc>
                <a:extLst>
                  <a:ext uri="{0D108BD9-81ED-4DB2-BD59-A6C34878D82A}">
                    <a16:rowId xmlns:a16="http://schemas.microsoft.com/office/drawing/2014/main" val="3784234489"/>
                  </a:ext>
                </a:extLst>
              </a:tr>
              <a:tr h="370840">
                <a:tc>
                  <a:txBody>
                    <a:bodyPr/>
                    <a:lstStyle/>
                    <a:p>
                      <a:r>
                        <a:rPr lang="en-US" dirty="0"/>
                        <a:t>Flexibility</a:t>
                      </a:r>
                      <a:endParaRPr lang="el-GR" dirty="0"/>
                    </a:p>
                  </a:txBody>
                  <a:tcPr/>
                </a:tc>
                <a:tc>
                  <a:txBody>
                    <a:bodyPr/>
                    <a:lstStyle/>
                    <a:p>
                      <a:r>
                        <a:rPr lang="en-US" dirty="0"/>
                        <a:t>Stress and work intensity since shared</a:t>
                      </a:r>
                      <a:endParaRPr lang="el-GR" dirty="0"/>
                    </a:p>
                  </a:txBody>
                  <a:tcPr/>
                </a:tc>
                <a:extLst>
                  <a:ext uri="{0D108BD9-81ED-4DB2-BD59-A6C34878D82A}">
                    <a16:rowId xmlns:a16="http://schemas.microsoft.com/office/drawing/2014/main" val="649212325"/>
                  </a:ext>
                </a:extLst>
              </a:tr>
              <a:tr h="370840">
                <a:tc>
                  <a:txBody>
                    <a:bodyPr/>
                    <a:lstStyle/>
                    <a:p>
                      <a:r>
                        <a:rPr lang="en-US" dirty="0"/>
                        <a:t>Work-life balance (scheduled pattern)</a:t>
                      </a:r>
                      <a:endParaRPr lang="el-GR" dirty="0"/>
                    </a:p>
                  </a:txBody>
                  <a:tcPr/>
                </a:tc>
                <a:tc>
                  <a:txBody>
                    <a:bodyPr/>
                    <a:lstStyle/>
                    <a:p>
                      <a:endParaRPr lang="el-GR"/>
                    </a:p>
                  </a:txBody>
                  <a:tcPr/>
                </a:tc>
                <a:extLst>
                  <a:ext uri="{0D108BD9-81ED-4DB2-BD59-A6C34878D82A}">
                    <a16:rowId xmlns:a16="http://schemas.microsoft.com/office/drawing/2014/main" val="4132636735"/>
                  </a:ext>
                </a:extLst>
              </a:tr>
              <a:tr h="370840">
                <a:tc>
                  <a:txBody>
                    <a:bodyPr/>
                    <a:lstStyle/>
                    <a:p>
                      <a:r>
                        <a:rPr lang="en-US" dirty="0"/>
                        <a:t>Skills development</a:t>
                      </a:r>
                      <a:endParaRPr lang="el-GR" dirty="0"/>
                    </a:p>
                  </a:txBody>
                  <a:tcPr/>
                </a:tc>
                <a:tc>
                  <a:txBody>
                    <a:bodyPr/>
                    <a:lstStyle/>
                    <a:p>
                      <a:endParaRPr lang="el-GR"/>
                    </a:p>
                  </a:txBody>
                  <a:tcPr/>
                </a:tc>
                <a:extLst>
                  <a:ext uri="{0D108BD9-81ED-4DB2-BD59-A6C34878D82A}">
                    <a16:rowId xmlns:a16="http://schemas.microsoft.com/office/drawing/2014/main" val="3307950618"/>
                  </a:ext>
                </a:extLst>
              </a:tr>
              <a:tr h="370840">
                <a:tc>
                  <a:txBody>
                    <a:bodyPr/>
                    <a:lstStyle/>
                    <a:p>
                      <a:r>
                        <a:rPr lang="en-US" dirty="0"/>
                        <a:t>Career prospects</a:t>
                      </a:r>
                      <a:endParaRPr lang="el-GR" dirty="0"/>
                    </a:p>
                  </a:txBody>
                  <a:tcPr/>
                </a:tc>
                <a:tc>
                  <a:txBody>
                    <a:bodyPr/>
                    <a:lstStyle/>
                    <a:p>
                      <a:endParaRPr lang="el-GR" dirty="0"/>
                    </a:p>
                  </a:txBody>
                  <a:tcPr/>
                </a:tc>
                <a:extLst>
                  <a:ext uri="{0D108BD9-81ED-4DB2-BD59-A6C34878D82A}">
                    <a16:rowId xmlns:a16="http://schemas.microsoft.com/office/drawing/2014/main" val="4051646869"/>
                  </a:ext>
                </a:extLst>
              </a:tr>
            </a:tbl>
          </a:graphicData>
        </a:graphic>
      </p:graphicFrame>
    </p:spTree>
    <p:extLst>
      <p:ext uri="{BB962C8B-B14F-4D97-AF65-F5344CB8AC3E}">
        <p14:creationId xmlns:p14="http://schemas.microsoft.com/office/powerpoint/2010/main" val="2205822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12" y="281059"/>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698325"/>
            <a:ext cx="8136394" cy="2862322"/>
          </a:xfrm>
          <a:prstGeom prst="rect">
            <a:avLst/>
          </a:prstGeom>
          <a:noFill/>
        </p:spPr>
        <p:txBody>
          <a:bodyPr wrap="square" rtlCol="0">
            <a:spAutoFit/>
          </a:bodyPr>
          <a:lstStyle/>
          <a:p>
            <a:r>
              <a:rPr lang="en-US" b="1" dirty="0">
                <a:solidFill>
                  <a:srgbClr val="000000"/>
                </a:solidFill>
                <a:latin typeface="Source Sans Pro" panose="020B0503030403020204" pitchFamily="34" charset="0"/>
              </a:rPr>
              <a:t>5. Coworking</a:t>
            </a:r>
          </a:p>
          <a:p>
            <a:r>
              <a:rPr lang="en-US" dirty="0">
                <a:solidFill>
                  <a:srgbClr val="000000"/>
                </a:solidFill>
                <a:latin typeface="Source Sans Pro" panose="020B0503030403020204" pitchFamily="34" charset="0"/>
              </a:rPr>
              <a:t>Coworking is a specific form of collaborative employment. It involves the sharing of workspaces (including support and back-office) for self-employed people, small businesses, but also individual workers. Coworking is present across the most EU countries in similar forms. One of the most interesting parts of coworking as an employment form is that it promotes entrepreneurial spirit and can even function as an entrepreneurial hub for start-ups. </a:t>
            </a:r>
          </a:p>
          <a:p>
            <a:endParaRPr lang="en-US" b="1"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2849419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1754326"/>
          </a:xfrm>
          <a:prstGeom prst="rect">
            <a:avLst/>
          </a:prstGeom>
          <a:noFill/>
        </p:spPr>
        <p:txBody>
          <a:bodyPr wrap="square" rtlCol="0">
            <a:spAutoFit/>
          </a:bodyPr>
          <a:lstStyle/>
          <a:p>
            <a:pPr algn="ctr"/>
            <a:r>
              <a:rPr lang="en-US" b="1" dirty="0">
                <a:solidFill>
                  <a:srgbClr val="000000"/>
                </a:solidFill>
                <a:latin typeface="Source Sans Pro" panose="020B0503030403020204" pitchFamily="34" charset="0"/>
              </a:rPr>
              <a:t>Positives and Negatives</a:t>
            </a:r>
          </a:p>
          <a:p>
            <a:pPr algn="ctr"/>
            <a:endParaRPr lang="en-US" dirty="0">
              <a:solidFill>
                <a:srgbClr val="000000"/>
              </a:solidFill>
              <a:latin typeface="Source Sans Pro" panose="020B0503030403020204" pitchFamily="34" charset="0"/>
            </a:endParaRPr>
          </a:p>
          <a:p>
            <a:r>
              <a:rPr lang="en-US" dirty="0">
                <a:solidFill>
                  <a:srgbClr val="000000"/>
                </a:solidFill>
                <a:latin typeface="Source Sans Pro" panose="020B0503030403020204" pitchFamily="34" charset="0"/>
              </a:rPr>
              <a:t> </a:t>
            </a:r>
          </a:p>
          <a:p>
            <a:endParaRPr lang="en-US" b="1"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DECBB35C-B055-A922-2744-F506D043F4FC}"/>
              </a:ext>
            </a:extLst>
          </p:cNvPr>
          <p:cNvGraphicFramePr>
            <a:graphicFrameLocks noGrp="1"/>
          </p:cNvGraphicFramePr>
          <p:nvPr>
            <p:extLst>
              <p:ext uri="{D42A27DB-BD31-4B8C-83A1-F6EECF244321}">
                <p14:modId xmlns:p14="http://schemas.microsoft.com/office/powerpoint/2010/main" val="1864202733"/>
              </p:ext>
            </p:extLst>
          </p:nvPr>
        </p:nvGraphicFramePr>
        <p:xfrm>
          <a:off x="1524000" y="1893062"/>
          <a:ext cx="6096000" cy="274599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200112511"/>
                    </a:ext>
                  </a:extLst>
                </a:gridCol>
                <a:gridCol w="3048000">
                  <a:extLst>
                    <a:ext uri="{9D8B030D-6E8A-4147-A177-3AD203B41FA5}">
                      <a16:colId xmlns:a16="http://schemas.microsoft.com/office/drawing/2014/main" val="1769389599"/>
                    </a:ext>
                  </a:extLst>
                </a:gridCol>
              </a:tblGrid>
              <a:tr h="520954">
                <a:tc>
                  <a:txBody>
                    <a:bodyPr/>
                    <a:lstStyle/>
                    <a:p>
                      <a:pPr algn="ctr"/>
                      <a:r>
                        <a:rPr lang="en-US" dirty="0"/>
                        <a:t>Positives </a:t>
                      </a:r>
                      <a:endParaRPr lang="el-GR" dirty="0"/>
                    </a:p>
                  </a:txBody>
                  <a:tcPr/>
                </a:tc>
                <a:tc>
                  <a:txBody>
                    <a:bodyPr/>
                    <a:lstStyle/>
                    <a:p>
                      <a:pPr algn="ctr"/>
                      <a:r>
                        <a:rPr lang="en-US" dirty="0"/>
                        <a:t>Negatives</a:t>
                      </a:r>
                      <a:endParaRPr lang="el-GR" dirty="0"/>
                    </a:p>
                  </a:txBody>
                  <a:tcPr/>
                </a:tc>
                <a:extLst>
                  <a:ext uri="{0D108BD9-81ED-4DB2-BD59-A6C34878D82A}">
                    <a16:rowId xmlns:a16="http://schemas.microsoft.com/office/drawing/2014/main" val="3558150295"/>
                  </a:ext>
                </a:extLst>
              </a:tr>
              <a:tr h="370840">
                <a:tc>
                  <a:txBody>
                    <a:bodyPr/>
                    <a:lstStyle/>
                    <a:p>
                      <a:r>
                        <a:rPr lang="en-US" dirty="0"/>
                        <a:t>Work-life balance</a:t>
                      </a:r>
                      <a:endParaRPr lang="el-GR" dirty="0"/>
                    </a:p>
                  </a:txBody>
                  <a:tcPr/>
                </a:tc>
                <a:tc>
                  <a:txBody>
                    <a:bodyPr/>
                    <a:lstStyle/>
                    <a:p>
                      <a:r>
                        <a:rPr lang="en-US" dirty="0"/>
                        <a:t>Cost efficiency</a:t>
                      </a:r>
                      <a:endParaRPr lang="el-GR" dirty="0"/>
                    </a:p>
                  </a:txBody>
                  <a:tcPr/>
                </a:tc>
                <a:extLst>
                  <a:ext uri="{0D108BD9-81ED-4DB2-BD59-A6C34878D82A}">
                    <a16:rowId xmlns:a16="http://schemas.microsoft.com/office/drawing/2014/main" val="4034537895"/>
                  </a:ext>
                </a:extLst>
              </a:tr>
              <a:tr h="370840">
                <a:tc>
                  <a:txBody>
                    <a:bodyPr/>
                    <a:lstStyle/>
                    <a:p>
                      <a:r>
                        <a:rPr lang="en-US" dirty="0"/>
                        <a:t>Flexibility</a:t>
                      </a:r>
                      <a:endParaRPr lang="el-GR" dirty="0"/>
                    </a:p>
                  </a:txBody>
                  <a:tcPr/>
                </a:tc>
                <a:tc>
                  <a:txBody>
                    <a:bodyPr/>
                    <a:lstStyle/>
                    <a:p>
                      <a:r>
                        <a:rPr lang="en-US" dirty="0"/>
                        <a:t>Blurred employment status</a:t>
                      </a:r>
                      <a:endParaRPr lang="el-GR" dirty="0"/>
                    </a:p>
                  </a:txBody>
                  <a:tcPr/>
                </a:tc>
                <a:extLst>
                  <a:ext uri="{0D108BD9-81ED-4DB2-BD59-A6C34878D82A}">
                    <a16:rowId xmlns:a16="http://schemas.microsoft.com/office/drawing/2014/main" val="1094652432"/>
                  </a:ext>
                </a:extLst>
              </a:tr>
              <a:tr h="370840">
                <a:tc>
                  <a:txBody>
                    <a:bodyPr/>
                    <a:lstStyle/>
                    <a:p>
                      <a:r>
                        <a:rPr lang="en-US" dirty="0"/>
                        <a:t>Networking</a:t>
                      </a:r>
                      <a:endParaRPr lang="el-GR" dirty="0"/>
                    </a:p>
                  </a:txBody>
                  <a:tcPr/>
                </a:tc>
                <a:tc>
                  <a:txBody>
                    <a:bodyPr/>
                    <a:lstStyle/>
                    <a:p>
                      <a:r>
                        <a:rPr lang="en-US" dirty="0"/>
                        <a:t>Poor social protection</a:t>
                      </a:r>
                      <a:endParaRPr lang="el-GR" dirty="0"/>
                    </a:p>
                  </a:txBody>
                  <a:tcPr/>
                </a:tc>
                <a:extLst>
                  <a:ext uri="{0D108BD9-81ED-4DB2-BD59-A6C34878D82A}">
                    <a16:rowId xmlns:a16="http://schemas.microsoft.com/office/drawing/2014/main" val="1406918179"/>
                  </a:ext>
                </a:extLst>
              </a:tr>
              <a:tr h="370840">
                <a:tc>
                  <a:txBody>
                    <a:bodyPr/>
                    <a:lstStyle/>
                    <a:p>
                      <a:r>
                        <a:rPr lang="en-US" dirty="0"/>
                        <a:t>Productivity</a:t>
                      </a:r>
                      <a:endParaRPr lang="el-GR" dirty="0"/>
                    </a:p>
                  </a:txBody>
                  <a:tcPr/>
                </a:tc>
                <a:tc>
                  <a:txBody>
                    <a:bodyPr/>
                    <a:lstStyle/>
                    <a:p>
                      <a:endParaRPr lang="el-GR"/>
                    </a:p>
                  </a:txBody>
                  <a:tcPr/>
                </a:tc>
                <a:extLst>
                  <a:ext uri="{0D108BD9-81ED-4DB2-BD59-A6C34878D82A}">
                    <a16:rowId xmlns:a16="http://schemas.microsoft.com/office/drawing/2014/main" val="4191019375"/>
                  </a:ext>
                </a:extLst>
              </a:tr>
              <a:tr h="370840">
                <a:tc>
                  <a:txBody>
                    <a:bodyPr/>
                    <a:lstStyle/>
                    <a:p>
                      <a:r>
                        <a:rPr lang="en-US" dirty="0"/>
                        <a:t>Skills development</a:t>
                      </a:r>
                      <a:endParaRPr lang="el-GR" dirty="0"/>
                    </a:p>
                  </a:txBody>
                  <a:tcPr/>
                </a:tc>
                <a:tc>
                  <a:txBody>
                    <a:bodyPr/>
                    <a:lstStyle/>
                    <a:p>
                      <a:endParaRPr lang="el-GR"/>
                    </a:p>
                  </a:txBody>
                  <a:tcPr/>
                </a:tc>
                <a:extLst>
                  <a:ext uri="{0D108BD9-81ED-4DB2-BD59-A6C34878D82A}">
                    <a16:rowId xmlns:a16="http://schemas.microsoft.com/office/drawing/2014/main" val="147869492"/>
                  </a:ext>
                </a:extLst>
              </a:tr>
              <a:tr h="370840">
                <a:tc>
                  <a:txBody>
                    <a:bodyPr/>
                    <a:lstStyle/>
                    <a:p>
                      <a:r>
                        <a:rPr lang="en-US" dirty="0"/>
                        <a:t>Entrepreneurial spirit</a:t>
                      </a:r>
                      <a:endParaRPr lang="el-GR" dirty="0"/>
                    </a:p>
                  </a:txBody>
                  <a:tcPr/>
                </a:tc>
                <a:tc>
                  <a:txBody>
                    <a:bodyPr/>
                    <a:lstStyle/>
                    <a:p>
                      <a:endParaRPr lang="el-GR" dirty="0"/>
                    </a:p>
                  </a:txBody>
                  <a:tcPr/>
                </a:tc>
                <a:extLst>
                  <a:ext uri="{0D108BD9-81ED-4DB2-BD59-A6C34878D82A}">
                    <a16:rowId xmlns:a16="http://schemas.microsoft.com/office/drawing/2014/main" val="1820196272"/>
                  </a:ext>
                </a:extLst>
              </a:tr>
            </a:tbl>
          </a:graphicData>
        </a:graphic>
      </p:graphicFrame>
    </p:spTree>
    <p:extLst>
      <p:ext uri="{BB962C8B-B14F-4D97-AF65-F5344CB8AC3E}">
        <p14:creationId xmlns:p14="http://schemas.microsoft.com/office/powerpoint/2010/main" val="2569060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3693319"/>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r>
              <a:rPr lang="en-US" b="1" dirty="0">
                <a:solidFill>
                  <a:srgbClr val="000000"/>
                </a:solidFill>
                <a:latin typeface="Source Sans Pro" panose="020B0503030403020204" pitchFamily="34" charset="0"/>
              </a:rPr>
              <a:t>Other new forms of employment </a:t>
            </a:r>
          </a:p>
          <a:p>
            <a:r>
              <a:rPr lang="en-US" dirty="0">
                <a:solidFill>
                  <a:srgbClr val="000000"/>
                </a:solidFill>
                <a:latin typeface="Source Sans Pro" panose="020B0503030403020204" pitchFamily="34" charset="0"/>
              </a:rPr>
              <a:t>Other, much less frequent employment forms are </a:t>
            </a:r>
            <a:r>
              <a:rPr lang="en-US" b="1" dirty="0">
                <a:solidFill>
                  <a:srgbClr val="000000"/>
                </a:solidFill>
                <a:latin typeface="Source Sans Pro" panose="020B0503030403020204" pitchFamily="34" charset="0"/>
              </a:rPr>
              <a:t>interim management </a:t>
            </a:r>
            <a:r>
              <a:rPr lang="en-US" dirty="0">
                <a:solidFill>
                  <a:srgbClr val="000000"/>
                </a:solidFill>
                <a:latin typeface="Source Sans Pro" panose="020B0503030403020204" pitchFamily="34" charset="0"/>
              </a:rPr>
              <a:t>where a company can actually ‘lease out’ workers to another company for a specified time/purpose, </a:t>
            </a:r>
            <a:r>
              <a:rPr lang="en-US" b="1" dirty="0">
                <a:solidFill>
                  <a:srgbClr val="000000"/>
                </a:solidFill>
                <a:latin typeface="Source Sans Pro" panose="020B0503030403020204" pitchFamily="34" charset="0"/>
              </a:rPr>
              <a:t>portfolio work </a:t>
            </a:r>
            <a:r>
              <a:rPr lang="en-US" dirty="0">
                <a:solidFill>
                  <a:srgbClr val="000000"/>
                </a:solidFill>
                <a:latin typeface="Source Sans Pro" panose="020B0503030403020204" pitchFamily="34" charset="0"/>
              </a:rPr>
              <a:t>which is about contracting among a group of self-employed persons or small businesses to provide work and services to a large number of clients/companies, and </a:t>
            </a:r>
            <a:r>
              <a:rPr lang="en-US" b="1" dirty="0">
                <a:solidFill>
                  <a:srgbClr val="000000"/>
                </a:solidFill>
                <a:latin typeface="Source Sans Pro" panose="020B0503030403020204" pitchFamily="34" charset="0"/>
              </a:rPr>
              <a:t>voucher-based work </a:t>
            </a:r>
            <a:r>
              <a:rPr lang="en-US" dirty="0">
                <a:solidFill>
                  <a:srgbClr val="000000"/>
                </a:solidFill>
                <a:latin typeface="Source Sans Pro" panose="020B0503030403020204" pitchFamily="34" charset="0"/>
              </a:rPr>
              <a:t>where a voucher as employment payment is acquired by the employer from a governmental authority usually, rather than through any form of employment contract. </a:t>
            </a:r>
          </a:p>
          <a:p>
            <a:endParaRPr lang="en-US" dirty="0">
              <a:solidFill>
                <a:srgbClr val="000000"/>
              </a:solidFill>
              <a:latin typeface="Source Sans Pro" panose="020B0503030403020204" pitchFamily="34" charset="0"/>
            </a:endParaRPr>
          </a:p>
          <a:p>
            <a:endParaRPr lang="en-US" b="1"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791968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4801314"/>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r>
              <a:rPr lang="en-US" sz="1800" i="1" dirty="0"/>
              <a:t>Employment glossary</a:t>
            </a:r>
          </a:p>
          <a:p>
            <a:endParaRPr lang="en-US" dirty="0">
              <a:solidFill>
                <a:srgbClr val="000000"/>
              </a:solidFill>
              <a:latin typeface="Source Sans Pro" panose="020B0503030403020204" pitchFamily="34" charset="0"/>
            </a:endParaRPr>
          </a:p>
          <a:p>
            <a:r>
              <a:rPr lang="en-US" sz="1600" dirty="0">
                <a:solidFill>
                  <a:srgbClr val="000000"/>
                </a:solidFill>
                <a:latin typeface="Source Sans Pro" panose="020B0503030403020204" pitchFamily="34" charset="0"/>
              </a:rPr>
              <a:t>This is a glossary with basic terms used in employment. Terminology varies among different countries, as well as relevant legislation regulating employment relationships, contracts, responsibilities and rights of both sides – employers and employees. We tried to compile a list of terms form several sources, looking up for those which in one or another way are valid across most national contexts. </a:t>
            </a:r>
          </a:p>
          <a:p>
            <a:endParaRPr lang="en-US" sz="1600" dirty="0">
              <a:solidFill>
                <a:srgbClr val="000000"/>
              </a:solidFill>
              <a:latin typeface="Source Sans Pro" panose="020B0503030403020204" pitchFamily="34" charset="0"/>
            </a:endParaRPr>
          </a:p>
          <a:p>
            <a:r>
              <a:rPr lang="en-US" sz="1600" dirty="0">
                <a:solidFill>
                  <a:srgbClr val="000000"/>
                </a:solidFill>
                <a:latin typeface="Source Sans Pro" panose="020B0503030403020204" pitchFamily="34" charset="0"/>
              </a:rPr>
              <a:t>Short definitions are provided for each of the terms. The goal is to understand what they mean when an active or prospect employee comes across them, or even in the cases someone set-up a small or bigger business, or employes others in a self-employment activity. </a:t>
            </a:r>
          </a:p>
          <a:p>
            <a:endParaRPr lang="en-US" sz="1600" dirty="0">
              <a:solidFill>
                <a:srgbClr val="000000"/>
              </a:solidFill>
              <a:latin typeface="Source Sans Pro" panose="020B0503030403020204" pitchFamily="34" charset="0"/>
            </a:endParaRPr>
          </a:p>
          <a:p>
            <a:r>
              <a:rPr lang="en-US" sz="1600" dirty="0">
                <a:solidFill>
                  <a:srgbClr val="000000"/>
                </a:solidFill>
                <a:latin typeface="Source Sans Pro" panose="020B0503030403020204" pitchFamily="34" charset="0"/>
              </a:rPr>
              <a:t>In any case, before proceeding with legally binding contracts of any kind, it is highly recommended to consult with an experienced accountant or expert. </a:t>
            </a:r>
          </a:p>
          <a:p>
            <a:r>
              <a:rPr lang="en-US" sz="1600" dirty="0">
                <a:solidFill>
                  <a:srgbClr val="000000"/>
                </a:solidFill>
                <a:latin typeface="Source Sans Pro" panose="020B0503030403020204" pitchFamily="34" charset="0"/>
              </a:rPr>
              <a:t> </a:t>
            </a:r>
            <a:endParaRPr lang="en-US" sz="1600" b="1" dirty="0">
              <a:solidFill>
                <a:srgbClr val="000000"/>
              </a:solidFill>
              <a:latin typeface="Source Sans Pro" panose="020B0503030403020204" pitchFamily="34" charset="0"/>
            </a:endParaRPr>
          </a:p>
          <a:p>
            <a:pPr algn="ctr"/>
            <a:endParaRPr lang="en-US" sz="1600"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165093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74942" y="2017751"/>
            <a:ext cx="8166100" cy="1754326"/>
          </a:xfrm>
          <a:prstGeom prst="rect">
            <a:avLst/>
          </a:prstGeom>
          <a:noFill/>
        </p:spPr>
        <p:txBody>
          <a:bodyPr wrap="square" rtlCol="0">
            <a:spAutoFit/>
          </a:bodyPr>
          <a:lstStyle/>
          <a:p>
            <a:pPr algn="ctr"/>
            <a:r>
              <a:rPr lang="en-US" sz="3600" dirty="0"/>
              <a:t>FINANCIAL LITERACY AT THE JUNCTION OF NEW EMPLOYMENT FORMS AND ENTREPRENEURIAL THINKING</a:t>
            </a:r>
          </a:p>
        </p:txBody>
      </p:sp>
    </p:spTree>
    <p:extLst>
      <p:ext uri="{BB962C8B-B14F-4D97-AF65-F5344CB8AC3E}">
        <p14:creationId xmlns:p14="http://schemas.microsoft.com/office/powerpoint/2010/main" val="3062207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854919"/>
            <a:ext cx="8136394" cy="1138773"/>
          </a:xfrm>
          <a:prstGeom prst="rect">
            <a:avLst/>
          </a:prstGeom>
          <a:noFill/>
        </p:spPr>
        <p:txBody>
          <a:bodyPr wrap="square" rtlCol="0">
            <a:spAutoFit/>
          </a:bodyPr>
          <a:lstStyle/>
          <a:p>
            <a:r>
              <a:rPr lang="en-US" sz="1800" i="1" dirty="0"/>
              <a:t>Employment glossary</a:t>
            </a:r>
          </a:p>
          <a:p>
            <a:r>
              <a:rPr lang="en-US" sz="1600" dirty="0">
                <a:solidFill>
                  <a:srgbClr val="000000"/>
                </a:solidFill>
                <a:latin typeface="Source Sans Pro" panose="020B0503030403020204" pitchFamily="34" charset="0"/>
              </a:rPr>
              <a:t>Matching test: Match the correct term with the correct definition </a:t>
            </a:r>
            <a:endParaRPr lang="en-US" sz="1600" b="1" dirty="0">
              <a:solidFill>
                <a:srgbClr val="000000"/>
              </a:solidFill>
              <a:latin typeface="Source Sans Pro" panose="020B0503030403020204" pitchFamily="34" charset="0"/>
            </a:endParaRPr>
          </a:p>
          <a:p>
            <a:pPr algn="ctr"/>
            <a:endParaRPr lang="en-US" sz="1600"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5" name="Πίνακας 5">
            <a:extLst>
              <a:ext uri="{FF2B5EF4-FFF2-40B4-BE49-F238E27FC236}">
                <a16:creationId xmlns:a16="http://schemas.microsoft.com/office/drawing/2014/main" id="{8341E43A-2536-B552-34E1-795E4A7CD157}"/>
              </a:ext>
            </a:extLst>
          </p:cNvPr>
          <p:cNvGraphicFramePr>
            <a:graphicFrameLocks noGrp="1"/>
          </p:cNvGraphicFramePr>
          <p:nvPr>
            <p:extLst>
              <p:ext uri="{D42A27DB-BD31-4B8C-83A1-F6EECF244321}">
                <p14:modId xmlns:p14="http://schemas.microsoft.com/office/powerpoint/2010/main" val="119066133"/>
              </p:ext>
            </p:extLst>
          </p:nvPr>
        </p:nvGraphicFramePr>
        <p:xfrm>
          <a:off x="1214203" y="1424305"/>
          <a:ext cx="7644984" cy="3366640"/>
        </p:xfrm>
        <a:graphic>
          <a:graphicData uri="http://schemas.openxmlformats.org/drawingml/2006/table">
            <a:tbl>
              <a:tblPr firstRow="1" bandRow="1">
                <a:tableStyleId>{5C22544A-7EE6-4342-B048-85BDC9FD1C3A}</a:tableStyleId>
              </a:tblPr>
              <a:tblGrid>
                <a:gridCol w="2053653">
                  <a:extLst>
                    <a:ext uri="{9D8B030D-6E8A-4147-A177-3AD203B41FA5}">
                      <a16:colId xmlns:a16="http://schemas.microsoft.com/office/drawing/2014/main" val="1051036106"/>
                    </a:ext>
                  </a:extLst>
                </a:gridCol>
                <a:gridCol w="5591331">
                  <a:extLst>
                    <a:ext uri="{9D8B030D-6E8A-4147-A177-3AD203B41FA5}">
                      <a16:colId xmlns:a16="http://schemas.microsoft.com/office/drawing/2014/main" val="1754158530"/>
                    </a:ext>
                  </a:extLst>
                </a:gridCol>
              </a:tblGrid>
              <a:tr h="380650">
                <a:tc>
                  <a:txBody>
                    <a:bodyPr/>
                    <a:lstStyle/>
                    <a:p>
                      <a:pPr algn="ctr" fontAlgn="ctr"/>
                      <a:r>
                        <a:rPr lang="en-US" sz="1600" b="0" i="0" u="none" strike="noStrike" dirty="0">
                          <a:solidFill>
                            <a:srgbClr val="000000"/>
                          </a:solidFill>
                          <a:effectLst/>
                          <a:latin typeface="Calibri" panose="020F0502020204030204" pitchFamily="34" charset="0"/>
                        </a:rPr>
                        <a:t>1. Pay As </a:t>
                      </a:r>
                      <a:r>
                        <a:rPr lang="en-US" sz="1600" b="0" i="0" u="none" strike="noStrike" kern="1200" dirty="0">
                          <a:solidFill>
                            <a:srgbClr val="000000"/>
                          </a:solidFill>
                          <a:effectLst/>
                          <a:latin typeface="Calibri" panose="020F0502020204030204" pitchFamily="34" charset="0"/>
                          <a:ea typeface="+mn-ea"/>
                          <a:cs typeface="+mn-cs"/>
                        </a:rPr>
                        <a:t>You</a:t>
                      </a:r>
                      <a:r>
                        <a:rPr lang="en-US" sz="1600" b="0" i="0" u="none" strike="noStrike" dirty="0">
                          <a:solidFill>
                            <a:srgbClr val="000000"/>
                          </a:solidFill>
                          <a:effectLst/>
                          <a:latin typeface="Calibri" panose="020F0502020204030204" pitchFamily="34" charset="0"/>
                        </a:rPr>
                        <a:t> Earn</a:t>
                      </a:r>
                    </a:p>
                  </a:txBody>
                  <a:tcPr marL="7620" marR="7620" marT="7620" marB="0" anchor="ctr">
                    <a:solidFill>
                      <a:schemeClr val="accent1">
                        <a:lumMod val="20000"/>
                        <a:lumOff val="80000"/>
                      </a:schemeClr>
                    </a:solidFill>
                  </a:tcPr>
                </a:tc>
                <a:tc>
                  <a:txBody>
                    <a:bodyPr/>
                    <a:lstStyle/>
                    <a:p>
                      <a:pPr algn="l" fontAlgn="ctr"/>
                      <a:r>
                        <a:rPr lang="en-US" sz="1350" b="0" i="0" u="none" strike="noStrike" dirty="0">
                          <a:solidFill>
                            <a:srgbClr val="000000"/>
                          </a:solidFill>
                          <a:effectLst/>
                          <a:latin typeface="Calibri" panose="020F0502020204030204" pitchFamily="34" charset="0"/>
                        </a:rPr>
                        <a:t>A. A list of paid employees, calculating their working hours, estimating their pay, and recording the expense</a:t>
                      </a:r>
                      <a:r>
                        <a:rPr lang="en-US" sz="1100" b="0" i="0" u="none" strike="noStrike" dirty="0">
                          <a:solidFill>
                            <a:srgbClr val="000000"/>
                          </a:solidFill>
                          <a:effectLst/>
                          <a:latin typeface="Calibri" panose="020F0502020204030204" pitchFamily="34" charset="0"/>
                        </a:rPr>
                        <a:t>.</a:t>
                      </a:r>
                    </a:p>
                  </a:txBody>
                  <a:tcPr marL="7620" marR="7620" marT="7620" marB="0" anchor="ctr">
                    <a:solidFill>
                      <a:schemeClr val="tx2">
                        <a:lumMod val="20000"/>
                        <a:lumOff val="80000"/>
                      </a:schemeClr>
                    </a:solidFill>
                  </a:tcPr>
                </a:tc>
                <a:extLst>
                  <a:ext uri="{0D108BD9-81ED-4DB2-BD59-A6C34878D82A}">
                    <a16:rowId xmlns:a16="http://schemas.microsoft.com/office/drawing/2014/main" val="1908888638"/>
                  </a:ext>
                </a:extLst>
              </a:tr>
              <a:tr h="380650">
                <a:tc>
                  <a:txBody>
                    <a:bodyPr/>
                    <a:lstStyle/>
                    <a:p>
                      <a:pPr marL="0" algn="ctr" defTabSz="6858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2. Payroll</a:t>
                      </a:r>
                      <a:endParaRPr lang="el-GR" sz="1600" b="0" i="0" u="none" strike="noStrike" kern="1200" dirty="0">
                        <a:solidFill>
                          <a:srgbClr val="000000"/>
                        </a:solidFill>
                        <a:effectLst/>
                        <a:latin typeface="Calibri" panose="020F0502020204030204" pitchFamily="34" charset="0"/>
                        <a:ea typeface="+mn-ea"/>
                        <a:cs typeface="+mn-cs"/>
                      </a:endParaRPr>
                    </a:p>
                  </a:txBody>
                  <a:tcPr/>
                </a:tc>
                <a:tc>
                  <a:txBody>
                    <a:bodyPr/>
                    <a:lstStyle/>
                    <a:p>
                      <a:r>
                        <a:rPr lang="en-US" sz="1350" b="0" i="0" u="none" strike="noStrike" kern="1200" dirty="0">
                          <a:solidFill>
                            <a:srgbClr val="000000"/>
                          </a:solidFill>
                          <a:effectLst/>
                          <a:latin typeface="Calibri" panose="020F0502020204030204" pitchFamily="34" charset="0"/>
                          <a:ea typeface="+mn-ea"/>
                          <a:cs typeface="+mn-cs"/>
                        </a:rPr>
                        <a:t>B. Fixed amount of money or compensation paid to an employee by an employer in return for work performed. </a:t>
                      </a:r>
                      <a:endParaRPr lang="el-GR" sz="1350" b="0" i="0" u="none" strike="noStrike" kern="1200" dirty="0">
                        <a:solidFill>
                          <a:srgbClr val="000000"/>
                        </a:solidFill>
                        <a:effectLst/>
                        <a:latin typeface="Calibri" panose="020F0502020204030204" pitchFamily="34" charset="0"/>
                        <a:ea typeface="+mn-ea"/>
                        <a:cs typeface="+mn-cs"/>
                      </a:endParaRPr>
                    </a:p>
                  </a:txBody>
                  <a:tcPr/>
                </a:tc>
                <a:extLst>
                  <a:ext uri="{0D108BD9-81ED-4DB2-BD59-A6C34878D82A}">
                    <a16:rowId xmlns:a16="http://schemas.microsoft.com/office/drawing/2014/main" val="4136895850"/>
                  </a:ext>
                </a:extLst>
              </a:tr>
              <a:tr h="380650">
                <a:tc>
                  <a:txBody>
                    <a:bodyPr/>
                    <a:lstStyle/>
                    <a:p>
                      <a:pPr algn="ctr"/>
                      <a:r>
                        <a:rPr lang="en-US" sz="1800" dirty="0"/>
                        <a:t>3. Salary</a:t>
                      </a:r>
                      <a:endParaRPr lang="el-GR" sz="1800" dirty="0"/>
                    </a:p>
                  </a:txBody>
                  <a:tcPr/>
                </a:tc>
                <a:tc>
                  <a:txBody>
                    <a:bodyPr/>
                    <a:lstStyle/>
                    <a:p>
                      <a:r>
                        <a:rPr lang="en-US" dirty="0"/>
                        <a:t>C. Total compensation received by an employee, including all possible benefits or bonuses.</a:t>
                      </a:r>
                      <a:endParaRPr lang="el-GR" dirty="0"/>
                    </a:p>
                  </a:txBody>
                  <a:tcPr/>
                </a:tc>
                <a:extLst>
                  <a:ext uri="{0D108BD9-81ED-4DB2-BD59-A6C34878D82A}">
                    <a16:rowId xmlns:a16="http://schemas.microsoft.com/office/drawing/2014/main" val="2531563854"/>
                  </a:ext>
                </a:extLst>
              </a:tr>
              <a:tr h="380650">
                <a:tc>
                  <a:txBody>
                    <a:bodyPr/>
                    <a:lstStyle/>
                    <a:p>
                      <a:pPr algn="ctr" fontAlgn="ctr"/>
                      <a:r>
                        <a:rPr lang="en-GB" sz="1600" b="0" i="0" u="none" strike="noStrike" dirty="0">
                          <a:solidFill>
                            <a:srgbClr val="000000"/>
                          </a:solidFill>
                          <a:effectLst/>
                          <a:latin typeface="Calibri" panose="020F0502020204030204" pitchFamily="34" charset="0"/>
                        </a:rPr>
                        <a:t>4. Collective agreements</a:t>
                      </a:r>
                    </a:p>
                  </a:txBody>
                  <a:tcPr marL="7620" marR="7620" marT="7620" marB="0" anchor="ctr"/>
                </a:tc>
                <a:tc>
                  <a:txBody>
                    <a:bodyPr/>
                    <a:lstStyle/>
                    <a:p>
                      <a:r>
                        <a:rPr lang="en-US" dirty="0"/>
                        <a:t>D. Written contract negotiated for employees by trade unions </a:t>
                      </a:r>
                      <a:endParaRPr lang="el-GR" dirty="0"/>
                    </a:p>
                  </a:txBody>
                  <a:tcPr/>
                </a:tc>
                <a:extLst>
                  <a:ext uri="{0D108BD9-81ED-4DB2-BD59-A6C34878D82A}">
                    <a16:rowId xmlns:a16="http://schemas.microsoft.com/office/drawing/2014/main" val="1363426268"/>
                  </a:ext>
                </a:extLst>
              </a:tr>
              <a:tr h="380650">
                <a:tc>
                  <a:txBody>
                    <a:bodyPr/>
                    <a:lstStyle/>
                    <a:p>
                      <a:pPr algn="ctr"/>
                      <a:r>
                        <a:rPr lang="en-US" sz="1600" dirty="0"/>
                        <a:t>5. Remuneration</a:t>
                      </a:r>
                      <a:endParaRPr lang="el-GR" sz="1600" dirty="0"/>
                    </a:p>
                  </a:txBody>
                  <a:tcPr/>
                </a:tc>
                <a:tc>
                  <a:txBody>
                    <a:bodyPr/>
                    <a:lstStyle/>
                    <a:p>
                      <a:r>
                        <a:rPr lang="en-US" dirty="0"/>
                        <a:t>E. Amounts taken out of an employee's pay, lowering their taxable income</a:t>
                      </a:r>
                      <a:endParaRPr lang="el-GR" dirty="0"/>
                    </a:p>
                  </a:txBody>
                  <a:tcPr/>
                </a:tc>
                <a:extLst>
                  <a:ext uri="{0D108BD9-81ED-4DB2-BD59-A6C34878D82A}">
                    <a16:rowId xmlns:a16="http://schemas.microsoft.com/office/drawing/2014/main" val="1940010267"/>
                  </a:ext>
                </a:extLst>
              </a:tr>
              <a:tr h="380650">
                <a:tc>
                  <a:txBody>
                    <a:bodyPr/>
                    <a:lstStyle/>
                    <a:p>
                      <a:pPr algn="ctr"/>
                      <a:r>
                        <a:rPr lang="en-US" sz="1600" dirty="0"/>
                        <a:t>6. Deductions</a:t>
                      </a:r>
                      <a:endParaRPr lang="el-GR" dirty="0"/>
                    </a:p>
                  </a:txBody>
                  <a:tcPr/>
                </a:tc>
                <a:tc>
                  <a:txBody>
                    <a:bodyPr/>
                    <a:lstStyle/>
                    <a:p>
                      <a:r>
                        <a:rPr lang="en-US" dirty="0"/>
                        <a:t>F. An employment contract with an agreed-upon end date</a:t>
                      </a:r>
                      <a:endParaRPr lang="el-GR" dirty="0"/>
                    </a:p>
                  </a:txBody>
                  <a:tcPr/>
                </a:tc>
                <a:extLst>
                  <a:ext uri="{0D108BD9-81ED-4DB2-BD59-A6C34878D82A}">
                    <a16:rowId xmlns:a16="http://schemas.microsoft.com/office/drawing/2014/main" val="999484420"/>
                  </a:ext>
                </a:extLst>
              </a:tr>
              <a:tr h="380650">
                <a:tc>
                  <a:txBody>
                    <a:bodyPr/>
                    <a:lstStyle/>
                    <a:p>
                      <a:pPr algn="ctr" fontAlgn="ctr"/>
                      <a:r>
                        <a:rPr lang="en-GB" sz="1600" b="0" i="0" u="none" strike="noStrike" dirty="0">
                          <a:solidFill>
                            <a:srgbClr val="000000"/>
                          </a:solidFill>
                          <a:effectLst/>
                          <a:latin typeface="Calibri" panose="020F0502020204030204" pitchFamily="34" charset="0"/>
                        </a:rPr>
                        <a:t>7. Fixed-term contract</a:t>
                      </a:r>
                    </a:p>
                  </a:txBody>
                  <a:tcPr marL="7620" marR="7620" marT="7620" marB="0" anchor="ctr"/>
                </a:tc>
                <a:tc>
                  <a:txBody>
                    <a:bodyPr/>
                    <a:lstStyle/>
                    <a:p>
                      <a:r>
                        <a:rPr lang="en-US" dirty="0"/>
                        <a:t>G. Includes elements that aren't included in the employee's regular salary.</a:t>
                      </a:r>
                      <a:endParaRPr lang="el-GR" dirty="0"/>
                    </a:p>
                  </a:txBody>
                  <a:tcPr/>
                </a:tc>
                <a:extLst>
                  <a:ext uri="{0D108BD9-81ED-4DB2-BD59-A6C34878D82A}">
                    <a16:rowId xmlns:a16="http://schemas.microsoft.com/office/drawing/2014/main" val="494524690"/>
                  </a:ext>
                </a:extLst>
              </a:tr>
              <a:tr h="380650">
                <a:tc>
                  <a:txBody>
                    <a:bodyPr/>
                    <a:lstStyle/>
                    <a:p>
                      <a:pPr algn="ctr"/>
                      <a:r>
                        <a:rPr lang="en-US" sz="1600" dirty="0"/>
                        <a:t>8.  Benefit in kind</a:t>
                      </a:r>
                      <a:endParaRPr lang="el-GR" sz="1600" dirty="0"/>
                    </a:p>
                  </a:txBody>
                  <a:tcPr/>
                </a:tc>
                <a:tc>
                  <a:txBody>
                    <a:bodyPr/>
                    <a:lstStyle/>
                    <a:p>
                      <a:pPr algn="l" fontAlgn="ctr"/>
                      <a:r>
                        <a:rPr lang="en-US" sz="1350" b="0" i="0" u="none" strike="noStrike" dirty="0">
                          <a:solidFill>
                            <a:srgbClr val="000000"/>
                          </a:solidFill>
                          <a:effectLst/>
                          <a:latin typeface="Calibri" panose="020F0502020204030204" pitchFamily="34" charset="0"/>
                        </a:rPr>
                        <a:t>  H. If you are an employee, you normally pay tax through your salary. Every time your salary is paid, your employer deducts taxes and social insurance.</a:t>
                      </a:r>
                    </a:p>
                  </a:txBody>
                  <a:tcPr marL="7620" marR="7620" marT="7620" marB="0" anchor="ctr"/>
                </a:tc>
                <a:extLst>
                  <a:ext uri="{0D108BD9-81ED-4DB2-BD59-A6C34878D82A}">
                    <a16:rowId xmlns:a16="http://schemas.microsoft.com/office/drawing/2014/main" val="804217850"/>
                  </a:ext>
                </a:extLst>
              </a:tr>
            </a:tbl>
          </a:graphicData>
        </a:graphic>
      </p:graphicFrame>
    </p:spTree>
    <p:extLst>
      <p:ext uri="{BB962C8B-B14F-4D97-AF65-F5344CB8AC3E}">
        <p14:creationId xmlns:p14="http://schemas.microsoft.com/office/powerpoint/2010/main" val="4273223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1846659"/>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pPr algn="ctr"/>
            <a:r>
              <a:rPr lang="en-US" sz="2800" b="1" dirty="0"/>
              <a:t>Unit 2:</a:t>
            </a:r>
            <a:r>
              <a:rPr lang="en-US" sz="2000" b="1" dirty="0"/>
              <a:t> </a:t>
            </a:r>
            <a:r>
              <a:rPr lang="en-US" sz="2800" b="1" dirty="0"/>
              <a:t>Financial</a:t>
            </a:r>
            <a:r>
              <a:rPr lang="en-US" sz="2000" b="1" dirty="0"/>
              <a:t> </a:t>
            </a:r>
            <a:r>
              <a:rPr lang="en-US" sz="2800" b="1" dirty="0"/>
              <a:t>literacy and entrepreneurship</a:t>
            </a:r>
          </a:p>
          <a:p>
            <a:endParaRPr lang="en-US" sz="1600" dirty="0"/>
          </a:p>
          <a:p>
            <a:endParaRPr lang="en-US" sz="160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42323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1169551"/>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endParaRPr lang="en-US" sz="160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pic>
        <p:nvPicPr>
          <p:cNvPr id="5" name="Picture 4" descr="Diagram&#10;&#10;Description automatically generated">
            <a:extLst>
              <a:ext uri="{FF2B5EF4-FFF2-40B4-BE49-F238E27FC236}">
                <a16:creationId xmlns:a16="http://schemas.microsoft.com/office/drawing/2014/main" id="{1077900E-8B08-1BB7-C73A-E084B0859E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136293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3"/>
          <p:cNvPicPr>
            <a:picLocks noChangeAspect="1"/>
          </p:cNvPicPr>
          <p:nvPr/>
        </p:nvPicPr>
        <p:blipFill>
          <a:blip r:embed="rId3" cstate="print"/>
          <a:srcRect/>
          <a:stretch>
            <a:fillRect/>
          </a:stretch>
        </p:blipFill>
        <p:spPr bwMode="auto">
          <a:xfrm>
            <a:off x="6536532" y="352425"/>
            <a:ext cx="421481" cy="504825"/>
          </a:xfrm>
          <a:prstGeom prst="rect">
            <a:avLst/>
          </a:prstGeom>
          <a:noFill/>
          <a:ln w="9525">
            <a:noFill/>
            <a:miter lim="800000"/>
            <a:headEnd/>
            <a:tailEnd/>
          </a:ln>
        </p:spPr>
      </p:pic>
      <p:pic>
        <p:nvPicPr>
          <p:cNvPr id="16" name="Picture 14"/>
          <p:cNvPicPr>
            <a:picLocks noChangeAspect="1"/>
          </p:cNvPicPr>
          <p:nvPr/>
        </p:nvPicPr>
        <p:blipFill>
          <a:blip r:embed="rId4" cstate="print"/>
          <a:srcRect/>
          <a:stretch>
            <a:fillRect/>
          </a:stretch>
        </p:blipFill>
        <p:spPr bwMode="auto">
          <a:xfrm>
            <a:off x="3919538" y="309563"/>
            <a:ext cx="381000" cy="397669"/>
          </a:xfrm>
          <a:prstGeom prst="rect">
            <a:avLst/>
          </a:prstGeom>
          <a:noFill/>
          <a:ln w="9525">
            <a:noFill/>
            <a:miter lim="800000"/>
            <a:headEnd/>
            <a:tailEnd/>
          </a:ln>
        </p:spPr>
      </p:pic>
      <p:pic>
        <p:nvPicPr>
          <p:cNvPr id="17" name="Picture 15"/>
          <p:cNvPicPr>
            <a:picLocks noChangeAspect="1"/>
          </p:cNvPicPr>
          <p:nvPr/>
        </p:nvPicPr>
        <p:blipFill>
          <a:blip r:embed="rId5" cstate="print"/>
          <a:srcRect/>
          <a:stretch>
            <a:fillRect/>
          </a:stretch>
        </p:blipFill>
        <p:spPr bwMode="auto">
          <a:xfrm>
            <a:off x="5268517" y="2140744"/>
            <a:ext cx="373856" cy="385763"/>
          </a:xfrm>
          <a:prstGeom prst="rect">
            <a:avLst/>
          </a:prstGeom>
          <a:noFill/>
          <a:ln w="9525">
            <a:noFill/>
            <a:miter lim="800000"/>
            <a:headEnd/>
            <a:tailEnd/>
          </a:ln>
        </p:spPr>
      </p:pic>
      <p:pic>
        <p:nvPicPr>
          <p:cNvPr id="18" name="Picture 16"/>
          <p:cNvPicPr>
            <a:picLocks noChangeAspect="1"/>
          </p:cNvPicPr>
          <p:nvPr/>
        </p:nvPicPr>
        <p:blipFill>
          <a:blip r:embed="rId6" cstate="print"/>
          <a:srcRect/>
          <a:stretch>
            <a:fillRect/>
          </a:stretch>
        </p:blipFill>
        <p:spPr bwMode="auto">
          <a:xfrm>
            <a:off x="5179219" y="261938"/>
            <a:ext cx="419100" cy="429815"/>
          </a:xfrm>
          <a:prstGeom prst="rect">
            <a:avLst/>
          </a:prstGeom>
          <a:noFill/>
          <a:ln w="9525">
            <a:noFill/>
            <a:miter lim="800000"/>
            <a:headEnd/>
            <a:tailEnd/>
          </a:ln>
        </p:spPr>
      </p:pic>
      <p:pic>
        <p:nvPicPr>
          <p:cNvPr id="19" name="Picture 17"/>
          <p:cNvPicPr>
            <a:picLocks noChangeAspect="1"/>
          </p:cNvPicPr>
          <p:nvPr/>
        </p:nvPicPr>
        <p:blipFill>
          <a:blip r:embed="rId7" cstate="print"/>
          <a:srcRect l="11171"/>
          <a:stretch>
            <a:fillRect/>
          </a:stretch>
        </p:blipFill>
        <p:spPr bwMode="auto">
          <a:xfrm>
            <a:off x="4618434" y="4085035"/>
            <a:ext cx="339329" cy="429815"/>
          </a:xfrm>
          <a:prstGeom prst="rect">
            <a:avLst/>
          </a:prstGeom>
          <a:noFill/>
          <a:ln w="9525">
            <a:noFill/>
            <a:miter lim="800000"/>
            <a:headEnd/>
            <a:tailEnd/>
          </a:ln>
        </p:spPr>
      </p:pic>
      <p:pic>
        <p:nvPicPr>
          <p:cNvPr id="20" name="Picture 18"/>
          <p:cNvPicPr>
            <a:picLocks noChangeAspect="1"/>
          </p:cNvPicPr>
          <p:nvPr/>
        </p:nvPicPr>
        <p:blipFill>
          <a:blip r:embed="rId8" cstate="print"/>
          <a:srcRect b="6728"/>
          <a:stretch>
            <a:fillRect/>
          </a:stretch>
        </p:blipFill>
        <p:spPr bwMode="auto">
          <a:xfrm>
            <a:off x="2582247" y="2212182"/>
            <a:ext cx="503854" cy="445294"/>
          </a:xfrm>
          <a:prstGeom prst="rect">
            <a:avLst/>
          </a:prstGeom>
          <a:noFill/>
          <a:ln w="9525">
            <a:noFill/>
            <a:miter lim="800000"/>
            <a:headEnd/>
            <a:tailEnd/>
          </a:ln>
        </p:spPr>
      </p:pic>
      <p:pic>
        <p:nvPicPr>
          <p:cNvPr id="21" name="Picture 19"/>
          <p:cNvPicPr>
            <a:picLocks noChangeAspect="1"/>
          </p:cNvPicPr>
          <p:nvPr/>
        </p:nvPicPr>
        <p:blipFill>
          <a:blip r:embed="rId9" cstate="print"/>
          <a:srcRect/>
          <a:stretch>
            <a:fillRect/>
          </a:stretch>
        </p:blipFill>
        <p:spPr bwMode="auto">
          <a:xfrm>
            <a:off x="2477109" y="271462"/>
            <a:ext cx="574989" cy="539933"/>
          </a:xfrm>
          <a:prstGeom prst="rect">
            <a:avLst/>
          </a:prstGeom>
          <a:noFill/>
          <a:ln w="9525">
            <a:noFill/>
            <a:miter lim="800000"/>
            <a:headEnd/>
            <a:tailEnd/>
          </a:ln>
        </p:spPr>
      </p:pic>
      <p:pic>
        <p:nvPicPr>
          <p:cNvPr id="22" name="Picture 20"/>
          <p:cNvPicPr>
            <a:picLocks noChangeAspect="1"/>
          </p:cNvPicPr>
          <p:nvPr/>
        </p:nvPicPr>
        <p:blipFill>
          <a:blip r:embed="rId10" cstate="print"/>
          <a:srcRect/>
          <a:stretch>
            <a:fillRect/>
          </a:stretch>
        </p:blipFill>
        <p:spPr bwMode="auto">
          <a:xfrm>
            <a:off x="1233488" y="288131"/>
            <a:ext cx="359569" cy="370284"/>
          </a:xfrm>
          <a:prstGeom prst="rect">
            <a:avLst/>
          </a:prstGeom>
          <a:noFill/>
          <a:ln w="9525">
            <a:noFill/>
            <a:miter lim="800000"/>
            <a:headEnd/>
            <a:tailEnd/>
          </a:ln>
        </p:spPr>
      </p:pic>
      <p:pic>
        <p:nvPicPr>
          <p:cNvPr id="23" name="Picture 21"/>
          <p:cNvPicPr>
            <a:picLocks noChangeAspect="1"/>
          </p:cNvPicPr>
          <p:nvPr/>
        </p:nvPicPr>
        <p:blipFill>
          <a:blip r:embed="rId11" cstate="print"/>
          <a:srcRect t="8025" r="6839"/>
          <a:stretch>
            <a:fillRect/>
          </a:stretch>
        </p:blipFill>
        <p:spPr bwMode="auto">
          <a:xfrm>
            <a:off x="1246584" y="4090989"/>
            <a:ext cx="401241" cy="386953"/>
          </a:xfrm>
          <a:prstGeom prst="rect">
            <a:avLst/>
          </a:prstGeom>
          <a:noFill/>
          <a:ln w="9525">
            <a:noFill/>
            <a:miter lim="800000"/>
            <a:headEnd/>
            <a:tailEnd/>
          </a:ln>
        </p:spPr>
      </p:pic>
      <p:sp>
        <p:nvSpPr>
          <p:cNvPr id="25" name="Title 24"/>
          <p:cNvSpPr>
            <a:spLocks noGrp="1"/>
          </p:cNvSpPr>
          <p:nvPr>
            <p:ph type="title"/>
          </p:nvPr>
        </p:nvSpPr>
        <p:spPr>
          <a:xfrm>
            <a:off x="1257300" y="91678"/>
            <a:ext cx="6629400" cy="194072"/>
          </a:xfrm>
        </p:spPr>
        <p:txBody>
          <a:bodyPr/>
          <a:lstStyle/>
          <a:p>
            <a:r>
              <a:rPr lang="en-US" sz="1500" dirty="0"/>
              <a:t>Business Model Canvas (editable – downloadable – printable) </a:t>
            </a:r>
            <a:endParaRPr lang="en-AU"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4147931"/>
              </p:ext>
            </p:extLst>
          </p:nvPr>
        </p:nvGraphicFramePr>
        <p:xfrm>
          <a:off x="1257300" y="342900"/>
          <a:ext cx="6629400" cy="4819650"/>
        </p:xfrm>
        <a:graphic>
          <a:graphicData uri="http://schemas.openxmlformats.org/drawingml/2006/table">
            <a:tbl>
              <a:tblPr>
                <a:tableStyleId>{616DA210-FB5B-4158-B5E0-FEB733F419BA}</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662940">
                  <a:extLst>
                    <a:ext uri="{9D8B030D-6E8A-4147-A177-3AD203B41FA5}">
                      <a16:colId xmlns:a16="http://schemas.microsoft.com/office/drawing/2014/main" val="20002"/>
                    </a:ext>
                  </a:extLst>
                </a:gridCol>
                <a:gridCol w="66294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gridCol w="1325880">
                  <a:extLst>
                    <a:ext uri="{9D8B030D-6E8A-4147-A177-3AD203B41FA5}">
                      <a16:colId xmlns:a16="http://schemas.microsoft.com/office/drawing/2014/main" val="20005"/>
                    </a:ext>
                  </a:extLst>
                </a:gridCol>
              </a:tblGrid>
              <a:tr h="1857375">
                <a:tc rowSpan="2">
                  <a:txBody>
                    <a:bodyPr/>
                    <a:lstStyle/>
                    <a:p>
                      <a:r>
                        <a:rPr lang="en-AU" sz="900" b="1" dirty="0"/>
                        <a:t>           Key</a:t>
                      </a:r>
                      <a:r>
                        <a:rPr lang="en-AU" sz="900" b="1" baseline="0" dirty="0"/>
                        <a:t> Partners</a:t>
                      </a:r>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AU" sz="900" b="1" dirty="0"/>
                        <a:t>        Key Activities</a:t>
                      </a:r>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b="1" dirty="0"/>
                        <a:t>          Value Propositions</a:t>
                      </a: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Write directly to the canvas…</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Or use the post-it</a:t>
                      </a:r>
                      <a:r>
                        <a:rPr kumimoji="0" lang="en-US" sz="500" b="0" i="0" u="none" strike="noStrike" kern="1200" cap="none" spc="0" normalizeH="0" baseline="0" noProof="0" dirty="0">
                          <a:ln>
                            <a:noFill/>
                          </a:ln>
                          <a:solidFill>
                            <a:prstClr val="black"/>
                          </a:solidFill>
                          <a:effectLst/>
                          <a:uLnTx/>
                          <a:uFillTx/>
                          <a:latin typeface="Comic Sans MS" pitchFamily="66" charset="0"/>
                          <a:ea typeface="+mn-ea"/>
                          <a:cs typeface="+mn-cs"/>
                        </a:rPr>
                        <a:t>™</a:t>
                      </a: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 note</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…or both</a:t>
                      </a: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hMerge="1">
                  <a:txBody>
                    <a:bodyPr/>
                    <a:lstStyle/>
                    <a:p>
                      <a:endParaRPr lang="en-AU" dirty="0"/>
                    </a:p>
                  </a:txBody>
                  <a:tcPr/>
                </a:tc>
                <a:tc>
                  <a:txBody>
                    <a:bodyPr/>
                    <a:lstStyle/>
                    <a:p>
                      <a:r>
                        <a:rPr lang="en-AU" sz="900" b="1" dirty="0"/>
                        <a:t>         Customer </a:t>
                      </a:r>
                    </a:p>
                    <a:p>
                      <a:r>
                        <a:rPr lang="en-AU" sz="900" b="1" dirty="0"/>
                        <a:t>         Relationships</a:t>
                      </a:r>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r>
                        <a:rPr lang="en-AU" sz="900" b="1" dirty="0"/>
                        <a:t>      Customer Segments</a:t>
                      </a:r>
                      <a:endParaRPr lang="en-AU" sz="9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57375">
                <a:tc vMerge="1">
                  <a:txBody>
                    <a:bodyPr/>
                    <a:lstStyle/>
                    <a:p>
                      <a:endParaRPr lang="en-AU"/>
                    </a:p>
                  </a:txBody>
                  <a:tcPr/>
                </a:tc>
                <a:tc>
                  <a:txBody>
                    <a:bodyPr/>
                    <a:lstStyle/>
                    <a:p>
                      <a:r>
                        <a:rPr lang="en-AU" sz="900" b="1" dirty="0"/>
                        <a:t>             Key Resources</a:t>
                      </a:r>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vMerge="1">
                  <a:txBody>
                    <a:bodyPr/>
                    <a:lstStyle/>
                    <a:p>
                      <a:endParaRPr lang="en-AU"/>
                    </a:p>
                  </a:txBody>
                  <a:tcPr/>
                </a:tc>
                <a:tc hMerge="1" vMerge="1">
                  <a:txBody>
                    <a:bodyPr/>
                    <a:lstStyle/>
                    <a:p>
                      <a:endParaRPr lang="en-AU" dirty="0"/>
                    </a:p>
                  </a:txBody>
                  <a:tcPr/>
                </a:tc>
                <a:tc>
                  <a:txBody>
                    <a:bodyPr/>
                    <a:lstStyle/>
                    <a:p>
                      <a:r>
                        <a:rPr lang="en-AU" sz="900" b="1" dirty="0"/>
                        <a:t>             Channels</a:t>
                      </a:r>
                      <a:endParaRPr lang="en-AU" sz="9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n-AU"/>
                    </a:p>
                  </a:txBody>
                  <a:tcPr/>
                </a:tc>
                <a:extLst>
                  <a:ext uri="{0D108BD9-81ED-4DB2-BD59-A6C34878D82A}">
                    <a16:rowId xmlns:a16="http://schemas.microsoft.com/office/drawing/2014/main" val="10001"/>
                  </a:ext>
                </a:extLst>
              </a:tr>
              <a:tr h="914400">
                <a:tc gridSpan="3">
                  <a:txBody>
                    <a:bodyPr/>
                    <a:lstStyle/>
                    <a:p>
                      <a:r>
                        <a:rPr lang="en-AU" sz="900" b="1" dirty="0"/>
                        <a:t>              Cost Structure</a:t>
                      </a:r>
                      <a:endParaRPr lang="en-AU" sz="900" b="0" baseline="0" dirty="0">
                        <a:latin typeface="Comic Sans MS" pitchFamily="66" charset="0"/>
                      </a:endParaRPr>
                    </a:p>
                    <a:p>
                      <a:endParaRPr lang="en-AU" sz="900" b="0" baseline="0" dirty="0">
                        <a:latin typeface="Comic Sans MS" pitchFamily="66" charset="0"/>
                      </a:endParaRPr>
                    </a:p>
                    <a:p>
                      <a:endParaRPr lang="en-AU" sz="9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tc gridSpan="3">
                  <a:txBody>
                    <a:bodyPr/>
                    <a:lstStyle/>
                    <a:p>
                      <a:r>
                        <a:rPr lang="en-AU" sz="900" b="1" dirty="0"/>
                        <a:t>           Revenue Streams</a:t>
                      </a:r>
                      <a:endParaRPr lang="en-AU" sz="900" b="0" baseline="0" dirty="0">
                        <a:latin typeface="Comic Sans MS" pitchFamily="66" charset="0"/>
                      </a:endParaRPr>
                    </a:p>
                    <a:p>
                      <a:endParaRPr lang="en-AU" sz="900" b="0" baseline="0" dirty="0">
                        <a:latin typeface="Comic Sans MS" pitchFamily="66" charset="0"/>
                      </a:endParaRPr>
                    </a:p>
                    <a:p>
                      <a:endParaRPr lang="en-AU" sz="9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10002"/>
                  </a:ext>
                </a:extLst>
              </a:tr>
              <a:tr h="182880">
                <a:tc gridSpan="6">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AU" sz="800" dirty="0">
                          <a:hlinkClick r:id="rId12"/>
                        </a:rPr>
                        <a:t>http://www.businessmodelgeneration.com</a:t>
                      </a:r>
                      <a:endParaRPr lang="en-AU" sz="500" dirty="0"/>
                    </a:p>
                  </a:txBody>
                  <a:tcPr marL="61722" marR="61722" marT="34290" marB="34290">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extLst>
                  <a:ext uri="{0D108BD9-81ED-4DB2-BD59-A6C34878D82A}">
                    <a16:rowId xmlns:a16="http://schemas.microsoft.com/office/drawing/2014/main" val="10003"/>
                  </a:ext>
                </a:extLst>
              </a:tr>
            </a:tbl>
          </a:graphicData>
        </a:graphic>
      </p:graphicFrame>
      <p:grpSp>
        <p:nvGrpSpPr>
          <p:cNvPr id="248" name="Group 247"/>
          <p:cNvGrpSpPr/>
          <p:nvPr/>
        </p:nvGrpSpPr>
        <p:grpSpPr>
          <a:xfrm>
            <a:off x="4057650" y="1543050"/>
            <a:ext cx="1131094" cy="806054"/>
            <a:chOff x="5410200" y="2819400"/>
            <a:chExt cx="1508125" cy="1074738"/>
          </a:xfrm>
        </p:grpSpPr>
        <p:pic>
          <p:nvPicPr>
            <p:cNvPr id="24" name="Picture 43" descr="trans_postit_pink.gif"/>
            <p:cNvPicPr>
              <a:picLocks noChangeAspect="1"/>
            </p:cNvPicPr>
            <p:nvPr/>
          </p:nvPicPr>
          <p:blipFill>
            <a:blip r:embed="rId13" cstate="print"/>
            <a:srcRect/>
            <a:stretch>
              <a:fillRect/>
            </a:stretch>
          </p:blipFill>
          <p:spPr bwMode="auto">
            <a:xfrm>
              <a:off x="5410200" y="2819400"/>
              <a:ext cx="1508125" cy="1074738"/>
            </a:xfrm>
            <a:prstGeom prst="rect">
              <a:avLst/>
            </a:prstGeom>
            <a:noFill/>
            <a:ln w="9525">
              <a:noFill/>
              <a:miter lim="800000"/>
              <a:headEnd/>
              <a:tailEnd/>
            </a:ln>
          </p:spPr>
        </p:pic>
        <p:sp>
          <p:nvSpPr>
            <p:cNvPr id="247" name="TextBox 246"/>
            <p:cNvSpPr txBox="1"/>
            <p:nvPr/>
          </p:nvSpPr>
          <p:spPr>
            <a:xfrm rot="21423860">
              <a:off x="5438775" y="2855825"/>
              <a:ext cx="1447800" cy="990600"/>
            </a:xfrm>
            <a:prstGeom prst="rect">
              <a:avLst/>
            </a:prstGeom>
            <a:noFill/>
          </p:spPr>
          <p:txBody>
            <a:bodyPr wrap="square" rtlCol="0">
              <a:normAutofit fontScale="92500" lnSpcReduction="20000"/>
            </a:bodyPr>
            <a:lstStyle/>
            <a:p>
              <a:pPr defTabSz="685800" fontAlgn="base">
                <a:spcBef>
                  <a:spcPct val="0"/>
                </a:spcBef>
                <a:spcAft>
                  <a:spcPct val="0"/>
                </a:spcAft>
              </a:pPr>
              <a:r>
                <a:rPr lang="en-AU" sz="1050" b="1" dirty="0">
                  <a:solidFill>
                    <a:prstClr val="black"/>
                  </a:solidFill>
                  <a:latin typeface="Bradley Hand ITC" pitchFamily="66" charset="0"/>
                </a:rPr>
                <a:t>Double click on the post-it™ to edit. Recolour it using the picture format tools.</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338C2331-E73C-428F-BB51-FB5D85724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extLst>
      <p:ext uri="{BB962C8B-B14F-4D97-AF65-F5344CB8AC3E}">
        <p14:creationId xmlns:p14="http://schemas.microsoft.com/office/powerpoint/2010/main" val="79821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215127" y="987453"/>
            <a:ext cx="8166100" cy="4485459"/>
          </a:xfrm>
          <a:prstGeom prst="rect">
            <a:avLst/>
          </a:prstGeom>
          <a:noFill/>
        </p:spPr>
        <p:txBody>
          <a:bodyPr wrap="square" rtlCol="0">
            <a:spAutoFit/>
          </a:bodyPr>
          <a:lstStyle/>
          <a:p>
            <a:r>
              <a:rPr lang="en-US" b="1" dirty="0"/>
              <a:t>The objectives of the session:</a:t>
            </a:r>
          </a:p>
          <a:p>
            <a:endParaRPr lang="en-US" b="1" dirty="0"/>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Gain</a:t>
            </a:r>
            <a:r>
              <a:rPr kumimoji="0" lang="en-US"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ing</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overview</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of the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positives</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negatives</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of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selected</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new</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employment</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forms</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Acquir</a:t>
            </a:r>
            <a:r>
              <a:rPr kumimoji="0" lang="en-US"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ing</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better</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understanding</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of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several</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employment</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terms</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through</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employment</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glossary</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Underst</a:t>
            </a:r>
            <a:r>
              <a:rPr kumimoji="0" lang="en-US"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anding</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how</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the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Business</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Model</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Canvas</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as</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tool</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project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entrepreneurial</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or</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professional</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idea</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works</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Acqui</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ring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basic</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skills</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develop</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own</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Business</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Model</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Canvas</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endParaRPr lang="en-US" b="1" dirty="0"/>
          </a:p>
          <a:p>
            <a:endParaRPr lang="en-US" b="1" dirty="0"/>
          </a:p>
          <a:p>
            <a:endParaRPr lang="bg-BG" b="1" dirty="0"/>
          </a:p>
          <a:p>
            <a:endParaRPr lang="bg-BG" dirty="0"/>
          </a:p>
          <a:p>
            <a:endParaRPr lang="en-US" dirty="0"/>
          </a:p>
          <a:p>
            <a:endParaRPr lang="en-US" dirty="0"/>
          </a:p>
        </p:txBody>
      </p:sp>
    </p:spTree>
    <p:extLst>
      <p:ext uri="{BB962C8B-B14F-4D97-AF65-F5344CB8AC3E}">
        <p14:creationId xmlns:p14="http://schemas.microsoft.com/office/powerpoint/2010/main" val="155721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123950"/>
            <a:ext cx="8166100" cy="2462213"/>
          </a:xfrm>
          <a:prstGeom prst="rect">
            <a:avLst/>
          </a:prstGeom>
          <a:noFill/>
        </p:spPr>
        <p:txBody>
          <a:bodyPr wrap="square" rtlCol="0">
            <a:spAutoFit/>
          </a:bodyPr>
          <a:lstStyle/>
          <a:p>
            <a:r>
              <a:rPr lang="en-US" b="1" dirty="0"/>
              <a:t>The topics of the session:</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Financial literacy and the new employment landscape</a:t>
            </a:r>
          </a:p>
          <a:p>
            <a:r>
              <a:rPr lang="en-US" sz="1600" i="1" dirty="0"/>
              <a:t>      Exploring new employment forms</a:t>
            </a:r>
          </a:p>
          <a:p>
            <a:r>
              <a:rPr lang="en-US" sz="1600" i="1" dirty="0"/>
              <a:t>      Employment glossary and understanding basic employment terms</a:t>
            </a:r>
          </a:p>
          <a:p>
            <a:pPr marL="285750" indent="-285750">
              <a:buFont typeface="Arial" panose="020B0604020202020204" pitchFamily="34" charset="0"/>
              <a:buChar char="•"/>
            </a:pPr>
            <a:endParaRPr lang="en-US" sz="1600" i="1" dirty="0"/>
          </a:p>
          <a:p>
            <a:pPr marL="285750" indent="-285750">
              <a:buFont typeface="Arial" panose="020B0604020202020204" pitchFamily="34" charset="0"/>
              <a:buChar char="•"/>
            </a:pPr>
            <a:r>
              <a:rPr lang="en-US" dirty="0"/>
              <a:t>What is the </a:t>
            </a:r>
            <a:r>
              <a:rPr lang="en-US" b="1" dirty="0"/>
              <a:t>Business Model Canvas – How to use it in a simple way </a:t>
            </a:r>
            <a:r>
              <a:rPr lang="en-US" dirty="0"/>
              <a:t>to illustrate a professional idea, a career change, an entrepreneurial idea</a:t>
            </a:r>
          </a:p>
          <a:p>
            <a:pPr marL="285750" indent="-285750">
              <a:buFont typeface="Arial" panose="020B0604020202020204" pitchFamily="34" charset="0"/>
              <a:buChar char="•"/>
            </a:pPr>
            <a:endParaRPr lang="en-US" sz="1600" i="1" dirty="0"/>
          </a:p>
        </p:txBody>
      </p:sp>
    </p:spTree>
    <p:extLst>
      <p:ext uri="{BB962C8B-B14F-4D97-AF65-F5344CB8AC3E}">
        <p14:creationId xmlns:p14="http://schemas.microsoft.com/office/powerpoint/2010/main" val="329723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79692" y="740041"/>
            <a:ext cx="8166100" cy="3862596"/>
          </a:xfrm>
          <a:prstGeom prst="rect">
            <a:avLst/>
          </a:prstGeom>
          <a:noFill/>
        </p:spPr>
        <p:txBody>
          <a:bodyPr wrap="square" rtlCol="0">
            <a:spAutoFit/>
          </a:bodyPr>
          <a:lstStyle/>
          <a:p>
            <a:r>
              <a:rPr lang="en-US" sz="1600" b="1" dirty="0"/>
              <a:t>Unit 1: Financial literacy for the new employment landscape</a:t>
            </a:r>
          </a:p>
          <a:p>
            <a:r>
              <a:rPr lang="en-US" sz="1600" dirty="0"/>
              <a:t> </a:t>
            </a:r>
          </a:p>
          <a:p>
            <a:r>
              <a:rPr lang="en-US" sz="1400" i="1" dirty="0"/>
              <a:t>New employment forms</a:t>
            </a:r>
          </a:p>
          <a:p>
            <a:endParaRPr lang="en-US" sz="1400" dirty="0"/>
          </a:p>
          <a:p>
            <a:r>
              <a:rPr lang="en-US" sz="1400" u="sng" dirty="0"/>
              <a:t>New forms of employment</a:t>
            </a:r>
          </a:p>
          <a:p>
            <a:r>
              <a:rPr lang="en-US" sz="1400" dirty="0"/>
              <a:t>Although standard employment (generally fulltime and permanent) remains the dominant employment type across the EU, European </a:t>
            </a:r>
            <a:r>
              <a:rPr lang="en-US" sz="1400" dirty="0" err="1"/>
              <a:t>labour</a:t>
            </a:r>
            <a:r>
              <a:rPr lang="en-US" sz="1400" dirty="0"/>
              <a:t> markets are increasingly </a:t>
            </a:r>
            <a:r>
              <a:rPr lang="en-US" sz="1400" dirty="0" err="1"/>
              <a:t>characterised</a:t>
            </a:r>
            <a:r>
              <a:rPr lang="en-US" sz="1400" dirty="0"/>
              <a:t> by a variety of different forms. These new forms of employment involve new formal employment relationships or work patterns (linked to aspects such as place of work, working time or use of ICT) and sometimes both </a:t>
            </a:r>
            <a:r>
              <a:rPr lang="en-US" sz="1400" i="1" dirty="0"/>
              <a:t>(</a:t>
            </a:r>
            <a:r>
              <a:rPr lang="en-US" sz="1400" i="1" dirty="0" err="1"/>
              <a:t>Eurofound</a:t>
            </a:r>
            <a:r>
              <a:rPr lang="en-US" sz="1400" i="1" dirty="0"/>
              <a:t> 2020)</a:t>
            </a:r>
          </a:p>
          <a:p>
            <a:endParaRPr lang="en-US" sz="1400" i="1" dirty="0"/>
          </a:p>
          <a:p>
            <a:r>
              <a:rPr lang="en-US" sz="1400" u="sng" dirty="0"/>
              <a:t>What is ‘new’ in them</a:t>
            </a:r>
          </a:p>
          <a:p>
            <a:pPr marL="285750" indent="-285750">
              <a:buFont typeface="Arial" panose="020B0604020202020204" pitchFamily="34" charset="0"/>
              <a:buChar char="•"/>
            </a:pPr>
            <a:r>
              <a:rPr lang="en-US" sz="1400" dirty="0"/>
              <a:t>Relationships between employers and employees (e.g., multiple employers for an employee, one employer for multiple employees for a specific job, multiple employer-multiple employee relationships)</a:t>
            </a:r>
          </a:p>
          <a:p>
            <a:pPr marL="285750" indent="-285750">
              <a:buFont typeface="Arial" panose="020B0604020202020204" pitchFamily="34" charset="0"/>
              <a:buChar char="•"/>
            </a:pPr>
            <a:r>
              <a:rPr lang="en-US" sz="1400" dirty="0"/>
              <a:t>Discontinuous, intermittent, for limited period(s)</a:t>
            </a:r>
          </a:p>
          <a:p>
            <a:pPr marL="285750" indent="-285750">
              <a:buFont typeface="Arial" panose="020B0604020202020204" pitchFamily="34" charset="0"/>
              <a:buChar char="•"/>
            </a:pPr>
            <a:r>
              <a:rPr lang="en-US" sz="1400" dirty="0"/>
              <a:t>Networking between self-employed (e.g., freelancers sharing of premises or project work)</a:t>
            </a:r>
          </a:p>
          <a:p>
            <a:pPr marL="285750" indent="-285750">
              <a:buFont typeface="Arial" panose="020B0604020202020204" pitchFamily="34" charset="0"/>
              <a:buChar char="•"/>
            </a:pPr>
            <a:r>
              <a:rPr lang="en-US" sz="1400" dirty="0"/>
              <a:t>Place of work other than the premises of the employer (mobile employee)</a:t>
            </a:r>
          </a:p>
          <a:p>
            <a:pPr marL="285750" indent="-285750">
              <a:buFont typeface="Arial" panose="020B0604020202020204" pitchFamily="34" charset="0"/>
              <a:buChar char="•"/>
            </a:pPr>
            <a:r>
              <a:rPr lang="en-US" sz="1400" dirty="0"/>
              <a:t>ICT enabled, changing the nature of working relationships and patterns of work</a:t>
            </a:r>
          </a:p>
          <a:p>
            <a:endParaRPr lang="en-US" sz="300" b="1" dirty="0"/>
          </a:p>
        </p:txBody>
      </p:sp>
    </p:spTree>
    <p:extLst>
      <p:ext uri="{BB962C8B-B14F-4D97-AF65-F5344CB8AC3E}">
        <p14:creationId xmlns:p14="http://schemas.microsoft.com/office/powerpoint/2010/main" val="2864753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79692" y="740041"/>
            <a:ext cx="8166100" cy="1308050"/>
          </a:xfrm>
          <a:prstGeom prst="rect">
            <a:avLst/>
          </a:prstGeom>
          <a:noFill/>
          <a:effectLst>
            <a:softEdge rad="31750"/>
          </a:effectLst>
          <a:scene3d>
            <a:camera prst="orthographicFront"/>
            <a:lightRig rig="threePt" dir="t"/>
          </a:scene3d>
          <a:sp3d prstMaterial="plastic">
            <a:bevelT w="139700" prst="cross"/>
          </a:sp3d>
        </p:spPr>
        <p:txBody>
          <a:bodyPr wrap="square" rtlCol="0">
            <a:spAutoFit/>
          </a:bodyPr>
          <a:lstStyle/>
          <a:p>
            <a:pPr algn="ctr"/>
            <a:r>
              <a:rPr lang="en-US" sz="2400" u="sng" dirty="0"/>
              <a:t>What is ‘new’ in them</a:t>
            </a:r>
            <a:endParaRPr lang="en-US" sz="2400" dirty="0"/>
          </a:p>
          <a:p>
            <a:pPr algn="ctr"/>
            <a:endParaRPr lang="en-US" sz="2400" dirty="0"/>
          </a:p>
          <a:p>
            <a:endParaRPr lang="en-US" sz="1400" u="sng" dirty="0"/>
          </a:p>
          <a:p>
            <a:endParaRPr lang="en-US" sz="1400" u="sng" dirty="0"/>
          </a:p>
          <a:p>
            <a:endParaRPr lang="en-US" sz="300" b="1" dirty="0"/>
          </a:p>
        </p:txBody>
      </p:sp>
      <p:graphicFrame>
        <p:nvGraphicFramePr>
          <p:cNvPr id="4" name="Table 4">
            <a:extLst>
              <a:ext uri="{FF2B5EF4-FFF2-40B4-BE49-F238E27FC236}">
                <a16:creationId xmlns:a16="http://schemas.microsoft.com/office/drawing/2014/main" id="{8406E37E-0BE2-BCEB-67AC-12B0A511AB56}"/>
              </a:ext>
            </a:extLst>
          </p:cNvPr>
          <p:cNvGraphicFramePr>
            <a:graphicFrameLocks noGrp="1"/>
          </p:cNvGraphicFramePr>
          <p:nvPr>
            <p:extLst>
              <p:ext uri="{D42A27DB-BD31-4B8C-83A1-F6EECF244321}">
                <p14:modId xmlns:p14="http://schemas.microsoft.com/office/powerpoint/2010/main" val="3967810167"/>
              </p:ext>
            </p:extLst>
          </p:nvPr>
        </p:nvGraphicFramePr>
        <p:xfrm>
          <a:off x="1761053" y="2080195"/>
          <a:ext cx="6096000" cy="2030430"/>
        </p:xfrm>
        <a:graphic>
          <a:graphicData uri="http://schemas.openxmlformats.org/drawingml/2006/table">
            <a:tbl>
              <a:tblPr firstRow="1" bandRow="1">
                <a:effectLst>
                  <a:outerShdw blurRad="50800" dist="38100" algn="l" rotWithShape="0">
                    <a:prstClr val="black">
                      <a:alpha val="40000"/>
                    </a:prstClr>
                  </a:outerShdw>
                </a:effectLst>
                <a:tableStyleId>{5C22544A-7EE6-4342-B048-85BDC9FD1C3A}</a:tableStyleId>
              </a:tblPr>
              <a:tblGrid>
                <a:gridCol w="3110992">
                  <a:extLst>
                    <a:ext uri="{9D8B030D-6E8A-4147-A177-3AD203B41FA5}">
                      <a16:colId xmlns:a16="http://schemas.microsoft.com/office/drawing/2014/main" val="1475181867"/>
                    </a:ext>
                  </a:extLst>
                </a:gridCol>
                <a:gridCol w="2985008">
                  <a:extLst>
                    <a:ext uri="{9D8B030D-6E8A-4147-A177-3AD203B41FA5}">
                      <a16:colId xmlns:a16="http://schemas.microsoft.com/office/drawing/2014/main" val="1538054440"/>
                    </a:ext>
                  </a:extLst>
                </a:gridCol>
              </a:tblGrid>
              <a:tr h="409425">
                <a:tc gridSpan="2">
                  <a:txBody>
                    <a:bodyPr/>
                    <a:lstStyle/>
                    <a:p>
                      <a:pPr algn="ctr"/>
                      <a:r>
                        <a:rPr lang="en-US" dirty="0">
                          <a:solidFill>
                            <a:schemeClr val="tx1"/>
                          </a:solidFill>
                        </a:rPr>
                        <a:t>Non-conventional workplace </a:t>
                      </a:r>
                    </a:p>
                  </a:txBody>
                  <a:tcPr>
                    <a:solidFill>
                      <a:srgbClr val="FFC000"/>
                    </a:solidFill>
                  </a:tcPr>
                </a:tc>
                <a:tc hMerge="1">
                  <a:txBody>
                    <a:bodyPr/>
                    <a:lstStyle/>
                    <a:p>
                      <a:endParaRPr lang="en-US" dirty="0"/>
                    </a:p>
                  </a:txBody>
                  <a:tcPr/>
                </a:tc>
                <a:extLst>
                  <a:ext uri="{0D108BD9-81ED-4DB2-BD59-A6C34878D82A}">
                    <a16:rowId xmlns:a16="http://schemas.microsoft.com/office/drawing/2014/main" val="1112521228"/>
                  </a:ext>
                </a:extLst>
              </a:tr>
              <a:tr h="409425">
                <a:tc gridSpan="2">
                  <a:txBody>
                    <a:bodyPr/>
                    <a:lstStyle/>
                    <a:p>
                      <a:pPr algn="ctr"/>
                      <a:r>
                        <a:rPr lang="en-US" b="1" dirty="0"/>
                        <a:t>ICT enabled (PC, Laptop, mobile devices, cloud etc.)</a:t>
                      </a:r>
                    </a:p>
                  </a:txBody>
                  <a:tcPr>
                    <a:solidFill>
                      <a:srgbClr val="FFC000"/>
                    </a:solidFill>
                  </a:tcPr>
                </a:tc>
                <a:tc hMerge="1">
                  <a:txBody>
                    <a:bodyPr/>
                    <a:lstStyle/>
                    <a:p>
                      <a:endParaRPr lang="en-US" dirty="0"/>
                    </a:p>
                  </a:txBody>
                  <a:tcPr/>
                </a:tc>
                <a:extLst>
                  <a:ext uri="{0D108BD9-81ED-4DB2-BD59-A6C34878D82A}">
                    <a16:rowId xmlns:a16="http://schemas.microsoft.com/office/drawing/2014/main" val="889321549"/>
                  </a:ext>
                </a:extLst>
              </a:tr>
              <a:tr h="409425">
                <a:tc>
                  <a:txBody>
                    <a:bodyPr/>
                    <a:lstStyle/>
                    <a:p>
                      <a:pPr algn="ctr"/>
                      <a:r>
                        <a:rPr lang="en-US" b="1" dirty="0">
                          <a:solidFill>
                            <a:schemeClr val="bg1"/>
                          </a:solidFill>
                        </a:rPr>
                        <a:t>Employment relationship</a:t>
                      </a:r>
                    </a:p>
                    <a:p>
                      <a:pPr algn="ctr"/>
                      <a:r>
                        <a:rPr lang="en-US" dirty="0">
                          <a:solidFill>
                            <a:schemeClr val="bg1"/>
                          </a:solidFill>
                        </a:rPr>
                        <a:t>One to many - Many to one - Many to many</a:t>
                      </a:r>
                    </a:p>
                  </a:txBody>
                  <a:tcPr>
                    <a:solidFill>
                      <a:schemeClr val="accent1">
                        <a:lumMod val="75000"/>
                      </a:schemeClr>
                    </a:solidFill>
                  </a:tcPr>
                </a:tc>
                <a:tc>
                  <a:txBody>
                    <a:bodyPr/>
                    <a:lstStyle/>
                    <a:p>
                      <a:pPr algn="ctr"/>
                      <a:r>
                        <a:rPr lang="en-US" b="1" baseline="0" dirty="0">
                          <a:solidFill>
                            <a:schemeClr val="bg1"/>
                          </a:solidFill>
                        </a:rPr>
                        <a:t>Work patterns</a:t>
                      </a:r>
                    </a:p>
                    <a:p>
                      <a:pPr algn="ctr"/>
                      <a:r>
                        <a:rPr lang="en-US" baseline="0" dirty="0">
                          <a:solidFill>
                            <a:schemeClr val="bg1"/>
                          </a:solidFill>
                        </a:rPr>
                        <a:t>Discontinuity – Intermittent/irregular - Non-conventional fixed term</a:t>
                      </a:r>
                    </a:p>
                  </a:txBody>
                  <a:tcPr>
                    <a:solidFill>
                      <a:schemeClr val="accent1">
                        <a:lumMod val="75000"/>
                      </a:schemeClr>
                    </a:solidFill>
                  </a:tcPr>
                </a:tc>
                <a:extLst>
                  <a:ext uri="{0D108BD9-81ED-4DB2-BD59-A6C34878D82A}">
                    <a16:rowId xmlns:a16="http://schemas.microsoft.com/office/drawing/2014/main" val="4035268981"/>
                  </a:ext>
                </a:extLst>
              </a:tr>
              <a:tr h="409425">
                <a:tc gridSpan="2">
                  <a:txBody>
                    <a:bodyPr/>
                    <a:lstStyle/>
                    <a:p>
                      <a:pPr algn="ctr"/>
                      <a:r>
                        <a:rPr lang="en-US" dirty="0"/>
                        <a:t>Irrespective of legal basis, collective agreement, type of contract, sector and occupation</a:t>
                      </a:r>
                    </a:p>
                  </a:txBody>
                  <a:tcPr>
                    <a:solidFill>
                      <a:srgbClr val="FFC000"/>
                    </a:solidFill>
                  </a:tcPr>
                </a:tc>
                <a:tc hMerge="1">
                  <a:txBody>
                    <a:bodyPr/>
                    <a:lstStyle/>
                    <a:p>
                      <a:endParaRPr lang="en-US" dirty="0"/>
                    </a:p>
                  </a:txBody>
                  <a:tcPr/>
                </a:tc>
                <a:extLst>
                  <a:ext uri="{0D108BD9-81ED-4DB2-BD59-A6C34878D82A}">
                    <a16:rowId xmlns:a16="http://schemas.microsoft.com/office/drawing/2014/main" val="3588690129"/>
                  </a:ext>
                </a:extLst>
              </a:tr>
            </a:tbl>
          </a:graphicData>
        </a:graphic>
      </p:graphicFrame>
    </p:spTree>
    <p:extLst>
      <p:ext uri="{BB962C8B-B14F-4D97-AF65-F5344CB8AC3E}">
        <p14:creationId xmlns:p14="http://schemas.microsoft.com/office/powerpoint/2010/main" val="296393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12121" y="844743"/>
            <a:ext cx="8166100" cy="4832092"/>
          </a:xfrm>
          <a:prstGeom prst="rect">
            <a:avLst/>
          </a:prstGeom>
          <a:noFill/>
        </p:spPr>
        <p:txBody>
          <a:bodyPr wrap="square" rtlCol="0">
            <a:spAutoFit/>
          </a:bodyPr>
          <a:lstStyle/>
          <a:p>
            <a:pPr algn="ctr"/>
            <a:r>
              <a:rPr lang="en-US" sz="1200" u="sng" dirty="0"/>
              <a:t>The most widespread employment forms</a:t>
            </a:r>
          </a:p>
          <a:p>
            <a:pPr algn="ctr"/>
            <a:endParaRPr lang="en-US" sz="1200" u="sng" dirty="0"/>
          </a:p>
          <a:p>
            <a:r>
              <a:rPr lang="en-US" sz="1200" dirty="0"/>
              <a:t>Here you can find out about the most widespread employment forms across Europe. They are demonstrated with a </a:t>
            </a:r>
            <a:r>
              <a:rPr lang="en-US" sz="1200" b="1" dirty="0"/>
              <a:t>short description, complemented by some comments on each one of them about the opportunities they offer as employment forms (the positive aspects), but also the possible risks they pose for the prospect employee (the negative aspects)</a:t>
            </a:r>
            <a:r>
              <a:rPr lang="en-US" sz="1200" dirty="0"/>
              <a:t>. This will help you to both have an overview of these employment forms, as well as have the needed knowledge when you plan, seek, or you are offered employment that falls within these forms, which of course is crucial in planning and managing your personal finances. </a:t>
            </a:r>
          </a:p>
          <a:p>
            <a:endParaRPr lang="en-US" sz="1200" dirty="0"/>
          </a:p>
          <a:p>
            <a:r>
              <a:rPr lang="en-US" sz="1200" dirty="0"/>
              <a:t>Since these employment forms more than often transcend geographical borders between countries, you are also provided with a table that maps </a:t>
            </a:r>
            <a:r>
              <a:rPr lang="en-US" sz="1200" b="1" dirty="0"/>
              <a:t>which of these employment forms are present across EU member-states. </a:t>
            </a:r>
          </a:p>
          <a:p>
            <a:endParaRPr lang="en-US" sz="1200" dirty="0"/>
          </a:p>
          <a:p>
            <a:r>
              <a:rPr lang="en-US" sz="1200" dirty="0"/>
              <a:t>Another point that you should consider is that in many cases there might be an </a:t>
            </a:r>
            <a:r>
              <a:rPr lang="en-US" sz="1200" b="1" dirty="0"/>
              <a:t>overlap in those employment forms</a:t>
            </a:r>
            <a:r>
              <a:rPr lang="en-US" sz="1200" dirty="0"/>
              <a:t>, which means that you as an ‘employee’ or ‘self-employed’ person could be </a:t>
            </a:r>
            <a:r>
              <a:rPr lang="en-US" sz="1200" b="1" dirty="0"/>
              <a:t>involved in a working context that has characteristics of more than one of these forms. </a:t>
            </a:r>
          </a:p>
          <a:p>
            <a:endParaRPr lang="en-US" sz="1200" dirty="0"/>
          </a:p>
          <a:p>
            <a:r>
              <a:rPr lang="en-US" sz="1200" dirty="0"/>
              <a:t>A last point before presenting the employment forms is that you should know that </a:t>
            </a:r>
            <a:r>
              <a:rPr lang="en-US" sz="1200" b="1" dirty="0"/>
              <a:t>they can be subject to any kind of contracts </a:t>
            </a:r>
            <a:r>
              <a:rPr lang="en-US" sz="1200" dirty="0"/>
              <a:t>between employer and employee. The forms are not however concerning only employees in a strict sense and the ways their employment is regulated by </a:t>
            </a:r>
            <a:r>
              <a:rPr lang="en-US" sz="1200" dirty="0" err="1"/>
              <a:t>labour</a:t>
            </a:r>
            <a:r>
              <a:rPr lang="en-US" sz="1200" dirty="0"/>
              <a:t> laws contracts, but also self-employed who enter into employment relationships which are subject to service provision contracts or civil law contracts. Having said that, this means that the new employment forms that follow at all. </a:t>
            </a:r>
            <a:r>
              <a:rPr lang="en-US" sz="1200" b="1" dirty="0"/>
              <a:t>can be subject to general </a:t>
            </a:r>
            <a:r>
              <a:rPr lang="en-US" sz="1200" b="1" dirty="0" err="1"/>
              <a:t>labour</a:t>
            </a:r>
            <a:r>
              <a:rPr lang="en-US" sz="1200" b="1" dirty="0"/>
              <a:t> laws, other regulations or agreements in the form of contracts, or even not regulated </a:t>
            </a:r>
            <a:endParaRPr lang="en-US" sz="1200" dirty="0"/>
          </a:p>
          <a:p>
            <a:r>
              <a:rPr lang="en-US" sz="1200" dirty="0"/>
              <a:t> </a:t>
            </a:r>
          </a:p>
          <a:p>
            <a:endParaRPr lang="en-US" sz="1200" dirty="0"/>
          </a:p>
          <a:p>
            <a:endParaRPr lang="bg-BG" sz="1400" u="sng" dirty="0"/>
          </a:p>
          <a:p>
            <a:endParaRPr lang="en-US" b="1" dirty="0">
              <a:solidFill>
                <a:srgbClr val="0070C0"/>
              </a:solidFill>
            </a:endParaRPr>
          </a:p>
        </p:txBody>
      </p:sp>
    </p:spTree>
    <p:extLst>
      <p:ext uri="{BB962C8B-B14F-4D97-AF65-F5344CB8AC3E}">
        <p14:creationId xmlns:p14="http://schemas.microsoft.com/office/powerpoint/2010/main" val="3168052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123950"/>
            <a:ext cx="8166100" cy="1446550"/>
          </a:xfrm>
          <a:prstGeom prst="rect">
            <a:avLst/>
          </a:prstGeom>
          <a:noFill/>
        </p:spPr>
        <p:txBody>
          <a:bodyPr wrap="square" rtlCol="0">
            <a:spAutoFit/>
          </a:bodyPr>
          <a:lstStyle/>
          <a:p>
            <a:endParaRPr lang="en-US" sz="1400" dirty="0"/>
          </a:p>
          <a:p>
            <a:endParaRPr lang="en-US" sz="1400" dirty="0"/>
          </a:p>
          <a:p>
            <a:endParaRPr lang="bg-BG" sz="1400" dirty="0"/>
          </a:p>
          <a:p>
            <a:endParaRPr lang="en-US" sz="1400" i="1" dirty="0"/>
          </a:p>
          <a:p>
            <a:pPr marL="285750" indent="-285750">
              <a:buFont typeface="Arial" panose="020B0604020202020204" pitchFamily="34" charset="0"/>
              <a:buChar char="•"/>
            </a:pPr>
            <a:endParaRPr lang="en-US" sz="1400" i="1" dirty="0"/>
          </a:p>
          <a:p>
            <a:endParaRPr lang="en-US" b="1" dirty="0">
              <a:solidFill>
                <a:srgbClr val="0070C0"/>
              </a:solidFill>
            </a:endParaRPr>
          </a:p>
        </p:txBody>
      </p:sp>
      <p:pic>
        <p:nvPicPr>
          <p:cNvPr id="5" name="Εικόνα 4">
            <a:extLst>
              <a:ext uri="{FF2B5EF4-FFF2-40B4-BE49-F238E27FC236}">
                <a16:creationId xmlns:a16="http://schemas.microsoft.com/office/drawing/2014/main" id="{4230EEF0-C75C-0369-DD6F-D648792FD8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6980" y="861971"/>
            <a:ext cx="3772347" cy="2933168"/>
          </a:xfrm>
          <a:prstGeom prst="rect">
            <a:avLst/>
          </a:prstGeom>
        </p:spPr>
      </p:pic>
      <p:pic>
        <p:nvPicPr>
          <p:cNvPr id="7" name="Εικόνα 6" descr="Εικόνα που περιέχει πίνακας&#10;&#10;Περιγραφή που δημιουργήθηκε αυτόματα">
            <a:extLst>
              <a:ext uri="{FF2B5EF4-FFF2-40B4-BE49-F238E27FC236}">
                <a16:creationId xmlns:a16="http://schemas.microsoft.com/office/drawing/2014/main" id="{23194189-D7E6-8DC5-BBA1-22F1E283CD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59675" y="3795139"/>
            <a:ext cx="3666312" cy="1150913"/>
          </a:xfrm>
          <a:prstGeom prst="rect">
            <a:avLst/>
          </a:prstGeom>
        </p:spPr>
      </p:pic>
    </p:spTree>
    <p:extLst>
      <p:ext uri="{BB962C8B-B14F-4D97-AF65-F5344CB8AC3E}">
        <p14:creationId xmlns:p14="http://schemas.microsoft.com/office/powerpoint/2010/main" val="3827239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047750"/>
            <a:ext cx="8166100" cy="3200876"/>
          </a:xfrm>
          <a:prstGeom prst="rect">
            <a:avLst/>
          </a:prstGeom>
          <a:noFill/>
        </p:spPr>
        <p:txBody>
          <a:bodyPr wrap="square" rtlCol="0">
            <a:spAutoFit/>
          </a:bodyPr>
          <a:lstStyle/>
          <a:p>
            <a:endParaRPr lang="en-US" sz="1600" i="1" dirty="0"/>
          </a:p>
          <a:p>
            <a:r>
              <a:rPr lang="en-US" sz="1400" i="1" dirty="0"/>
              <a:t>In the table you can see 9 employment forms. We will however demonstrate the five most prevailing, with a short mention on the rest four, so that you have a basic understanding what they are about. </a:t>
            </a:r>
          </a:p>
          <a:p>
            <a:endParaRPr lang="en-US" sz="1400" i="1" dirty="0"/>
          </a:p>
          <a:p>
            <a:pPr marL="342900" indent="-342900">
              <a:buAutoNum type="arabicPeriod"/>
            </a:pPr>
            <a:r>
              <a:rPr lang="en-US" b="1" dirty="0"/>
              <a:t>ICT-enabled mobile work</a:t>
            </a:r>
          </a:p>
          <a:p>
            <a:r>
              <a:rPr lang="en-US" sz="1800" b="0" i="0" u="none" strike="noStrike" baseline="0" dirty="0">
                <a:solidFill>
                  <a:srgbClr val="000000"/>
                </a:solidFill>
                <a:latin typeface="Source Sans Pro" panose="020B0503030403020204" pitchFamily="34" charset="0"/>
              </a:rPr>
              <a:t>ICT-enabled mobile work involves a worker as employed or self-employed working from various locations with the help of technology (PC, laptop, mobile devices). It can be occasional or fully mobile. Young workers are the most representative age group of occasional ICT-facilitated mobile workers, while self-employed and fully mobile workers are mostly persons older than 35.  </a:t>
            </a:r>
          </a:p>
          <a:p>
            <a:endParaRPr lang="en-US" dirty="0">
              <a:solidFill>
                <a:srgbClr val="000000"/>
              </a:solidFill>
              <a:latin typeface="Source Sans Pro" panose="020B0503030403020204" pitchFamily="34" charset="0"/>
            </a:endParaRPr>
          </a:p>
          <a:p>
            <a:endParaRPr lang="en-US" b="1" dirty="0"/>
          </a:p>
        </p:txBody>
      </p:sp>
    </p:spTree>
    <p:extLst>
      <p:ext uri="{BB962C8B-B14F-4D97-AF65-F5344CB8AC3E}">
        <p14:creationId xmlns:p14="http://schemas.microsoft.com/office/powerpoint/2010/main" val="303022391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4063</TotalTime>
  <Words>6025</Words>
  <Application>Microsoft Office PowerPoint</Application>
  <PresentationFormat>On-screen Show (16:9)</PresentationFormat>
  <Paragraphs>490</Paragraphs>
  <Slides>24</Slides>
  <Notes>22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24</vt:i4>
      </vt:variant>
    </vt:vector>
  </HeadingPairs>
  <TitlesOfParts>
    <vt:vector size="34" baseType="lpstr">
      <vt:lpstr>Arial</vt:lpstr>
      <vt:lpstr>Bradley Hand ITC</vt:lpstr>
      <vt:lpstr>Calibri</vt:lpstr>
      <vt:lpstr>Calibri Light</vt:lpstr>
      <vt:lpstr>Comic Sans MS</vt:lpstr>
      <vt:lpstr>Source Sans Pro</vt:lpstr>
      <vt:lpstr>Symbol</vt:lpstr>
      <vt:lpstr>Verdana</vt:lpstr>
      <vt:lpstr>Θέμα του Office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Business Model Canvas (editable – downloadable – printable)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Lingas Kyriakos</cp:lastModifiedBy>
  <cp:revision>98</cp:revision>
  <dcterms:created xsi:type="dcterms:W3CDTF">2022-03-09T08:32:52Z</dcterms:created>
  <dcterms:modified xsi:type="dcterms:W3CDTF">2023-06-29T09:46:18Z</dcterms:modified>
</cp:coreProperties>
</file>