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7" r:id="rId3"/>
    <p:sldId id="260" r:id="rId4"/>
    <p:sldId id="279" r:id="rId5"/>
    <p:sldId id="263" r:id="rId6"/>
    <p:sldId id="280" r:id="rId7"/>
    <p:sldId id="281" r:id="rId8"/>
    <p:sldId id="282" r:id="rId9"/>
    <p:sldId id="283" r:id="rId10"/>
    <p:sldId id="285" r:id="rId11"/>
    <p:sldId id="284" r:id="rId12"/>
    <p:sldId id="269" r:id="rId13"/>
    <p:sldId id="265" r:id="rId14"/>
    <p:sldId id="286" r:id="rId15"/>
    <p:sldId id="288" r:id="rId16"/>
    <p:sldId id="287" r:id="rId17"/>
    <p:sldId id="289" r:id="rId18"/>
    <p:sldId id="290" r:id="rId19"/>
    <p:sldId id="291" r:id="rId20"/>
    <p:sldId id="292" r:id="rId21"/>
    <p:sldId id="293" r:id="rId22"/>
    <p:sldId id="294" r:id="rId23"/>
    <p:sldId id="295" r:id="rId24"/>
    <p:sldId id="278" r:id="rId25"/>
    <p:sldId id="258"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 initials="U" lastIdx="1" clrIdx="0">
    <p:extLst>
      <p:ext uri="{19B8F6BF-5375-455C-9EA6-DF929625EA0E}">
        <p15:presenceInfo xmlns:p15="http://schemas.microsoft.com/office/powerpoint/2012/main" userId="Us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923" autoAdjust="0"/>
  </p:normalViewPr>
  <p:slideViewPr>
    <p:cSldViewPr snapToGrid="0">
      <p:cViewPr varScale="1">
        <p:scale>
          <a:sx n="117" d="100"/>
          <a:sy n="117" d="100"/>
        </p:scale>
        <p:origin x="14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D5724-7591-47A0-8B14-28F8447B198E}" type="datetimeFigureOut">
              <a:rPr lang="en-GB" smtClean="0"/>
              <a:t>09/10/2023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8CB47-04A7-4056-9615-FDC0EB0AA3AA}" type="slidenum">
              <a:rPr lang="en-GB" smtClean="0"/>
              <a:t>‹#›</a:t>
            </a:fld>
            <a:endParaRPr lang="en-GB"/>
          </a:p>
        </p:txBody>
      </p:sp>
    </p:spTree>
    <p:extLst>
      <p:ext uri="{BB962C8B-B14F-4D97-AF65-F5344CB8AC3E}">
        <p14:creationId xmlns:p14="http://schemas.microsoft.com/office/powerpoint/2010/main" val="354528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to the Facilitator:</a:t>
            </a:r>
          </a:p>
          <a:p>
            <a:pPr marL="171450" indent="-171450">
              <a:buFontTx/>
              <a:buChar char="-"/>
            </a:pPr>
            <a:r>
              <a:rPr lang="en-US" dirty="0" smtClean="0"/>
              <a:t>Feel free to amend the slides based on your personal experience, knowledge and training style. </a:t>
            </a:r>
          </a:p>
          <a:p>
            <a:pPr marL="171450" indent="-171450">
              <a:buFontTx/>
              <a:buChar char="-"/>
            </a:pPr>
            <a:r>
              <a:rPr lang="en-US" dirty="0" smtClean="0"/>
              <a:t>However, try to stick to the overall structure and the planned learning objectives. </a:t>
            </a:r>
          </a:p>
          <a:p>
            <a:pPr marL="171450" indent="-171450">
              <a:buFontTx/>
              <a:buChar char="-"/>
            </a:pPr>
            <a:r>
              <a:rPr lang="en-US" dirty="0" smtClean="0"/>
              <a:t>This training module could be delivered in both face-to-face and online environment. </a:t>
            </a:r>
            <a:endParaRPr lang="en-US" dirty="0"/>
          </a:p>
        </p:txBody>
      </p:sp>
      <p:sp>
        <p:nvSpPr>
          <p:cNvPr id="4" name="Slide Number Placeholder 3"/>
          <p:cNvSpPr>
            <a:spLocks noGrp="1"/>
          </p:cNvSpPr>
          <p:nvPr>
            <p:ph type="sldNum" sz="quarter" idx="10"/>
          </p:nvPr>
        </p:nvSpPr>
        <p:spPr/>
        <p:txBody>
          <a:bodyPr/>
          <a:lstStyle/>
          <a:p>
            <a:fld id="{0BA8CB47-04A7-4056-9615-FDC0EB0AA3AA}" type="slidenum">
              <a:rPr lang="en-GB" smtClean="0"/>
              <a:t>2</a:t>
            </a:fld>
            <a:endParaRPr lang="en-GB"/>
          </a:p>
        </p:txBody>
      </p:sp>
    </p:spTree>
    <p:extLst>
      <p:ext uri="{BB962C8B-B14F-4D97-AF65-F5344CB8AC3E}">
        <p14:creationId xmlns:p14="http://schemas.microsoft.com/office/powerpoint/2010/main" val="3055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endParaRPr lang="en-GB" dirty="0" smtClean="0">
              <a:solidFill>
                <a:schemeClr val="tx1"/>
              </a:solidFill>
            </a:endParaRPr>
          </a:p>
          <a:p>
            <a:pPr marL="0" indent="0">
              <a:buFont typeface="Arial" panose="020B0604020202020204" pitchFamily="34" charset="0"/>
              <a:buNone/>
            </a:pPr>
            <a:endParaRPr lang="en-GB" dirty="0" smtClean="0">
              <a:solidFill>
                <a:schemeClr val="tx1"/>
              </a:solidFill>
            </a:endParaRPr>
          </a:p>
          <a:p>
            <a:pPr marL="0" indent="0">
              <a:buFont typeface="Arial" panose="020B0604020202020204" pitchFamily="34" charset="0"/>
              <a:buNone/>
            </a:pPr>
            <a:r>
              <a:rPr lang="en-GB" dirty="0" smtClean="0"/>
              <a:t>Seeing decision-making as a thought process that should result in a certain decision, we can list several principles that should be followed when making decisions regarding financial matters: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decisions should be:</a:t>
            </a:r>
          </a:p>
          <a:p>
            <a:pPr marL="171450" indent="-171450">
              <a:buFont typeface="Arial" panose="020B0604020202020204" pitchFamily="34" charset="0"/>
              <a:buChar char="•"/>
            </a:pPr>
            <a:r>
              <a:rPr lang="en-GB" dirty="0" smtClean="0"/>
              <a:t>Timely;</a:t>
            </a:r>
          </a:p>
          <a:p>
            <a:pPr marL="171450" indent="-171450">
              <a:buFont typeface="Arial" panose="020B0604020202020204" pitchFamily="34" charset="0"/>
              <a:buChar char="•"/>
            </a:pPr>
            <a:r>
              <a:rPr lang="en-GB" dirty="0" smtClean="0"/>
              <a:t>Made on a reasonable basis;</a:t>
            </a:r>
          </a:p>
          <a:p>
            <a:pPr marL="171450" indent="-171450">
              <a:buFont typeface="Arial" panose="020B0604020202020204" pitchFamily="34" charset="0"/>
              <a:buChar char="•"/>
            </a:pPr>
            <a:r>
              <a:rPr lang="en-GB" dirty="0" smtClean="0"/>
              <a:t>Coordinated with others;</a:t>
            </a:r>
          </a:p>
          <a:p>
            <a:pPr marL="171450" indent="-171450">
              <a:buFont typeface="Arial" panose="020B0604020202020204" pitchFamily="34" charset="0"/>
              <a:buChar char="•"/>
            </a:pPr>
            <a:r>
              <a:rPr lang="en-GB" dirty="0" smtClean="0"/>
              <a:t>Based on real parametars;</a:t>
            </a:r>
          </a:p>
          <a:p>
            <a:pPr marL="171450" indent="-171450">
              <a:buFont typeface="Arial" panose="020B0604020202020204" pitchFamily="34" charset="0"/>
              <a:buChar char="•"/>
            </a:pPr>
            <a:r>
              <a:rPr lang="en-GB" dirty="0" smtClean="0"/>
              <a:t>Final;</a:t>
            </a:r>
          </a:p>
          <a:p>
            <a:pPr marL="171450" indent="-171450">
              <a:buFont typeface="Arial" panose="020B0604020202020204" pitchFamily="34" charset="0"/>
              <a:buChar char="•"/>
            </a:pPr>
            <a:endParaRPr lang="en-GB" dirty="0" smtClean="0"/>
          </a:p>
          <a:p>
            <a:r>
              <a:rPr lang="mk-MK" sz="1200" kern="1200" dirty="0" smtClean="0">
                <a:solidFill>
                  <a:schemeClr val="tx1"/>
                </a:solidFill>
                <a:effectLst/>
                <a:latin typeface="+mn-lt"/>
                <a:ea typeface="+mn-ea"/>
                <a:cs typeface="+mn-cs"/>
              </a:rPr>
              <a:t>The </a:t>
            </a:r>
            <a:r>
              <a:rPr lang="mk-MK" sz="1200" b="1" kern="1200" dirty="0" smtClean="0">
                <a:solidFill>
                  <a:schemeClr val="tx1"/>
                </a:solidFill>
                <a:effectLst/>
                <a:latin typeface="+mn-lt"/>
                <a:ea typeface="+mn-ea"/>
                <a:cs typeface="+mn-cs"/>
              </a:rPr>
              <a:t>timeliness</a:t>
            </a:r>
            <a:r>
              <a:rPr lang="mk-MK" sz="1200" kern="1200" dirty="0" smtClean="0">
                <a:solidFill>
                  <a:schemeClr val="tx1"/>
                </a:solidFill>
                <a:effectLst/>
                <a:latin typeface="+mn-lt"/>
                <a:ea typeface="+mn-ea"/>
                <a:cs typeface="+mn-cs"/>
              </a:rPr>
              <a:t> of a decision implies that it is made at the right time. For more important decisions (such as buying a car, buying an apartment, choosing a university in a city/state different from the place of </a:t>
            </a:r>
            <a:r>
              <a:rPr lang="en-GB" sz="1200" kern="1200" dirty="0" smtClean="0">
                <a:solidFill>
                  <a:schemeClr val="tx1"/>
                </a:solidFill>
                <a:effectLst/>
                <a:latin typeface="+mn-lt"/>
                <a:ea typeface="+mn-ea"/>
                <a:cs typeface="+mn-cs"/>
              </a:rPr>
              <a:t>living</a:t>
            </a:r>
            <a:r>
              <a:rPr lang="mk-MK" sz="1200" kern="1200" dirty="0" smtClean="0">
                <a:solidFill>
                  <a:schemeClr val="tx1"/>
                </a:solidFill>
                <a:effectLst/>
                <a:latin typeface="+mn-lt"/>
                <a:ea typeface="+mn-ea"/>
                <a:cs typeface="+mn-cs"/>
              </a:rPr>
              <a:t>, etc.), the decision should be made as early as possible before it is carried out, while for decisions that are of lesser importance (that is, </a:t>
            </a:r>
            <a:r>
              <a:rPr lang="en-GB" sz="1200" kern="1200" dirty="0" smtClean="0">
                <a:solidFill>
                  <a:schemeClr val="tx1"/>
                </a:solidFill>
                <a:effectLst/>
                <a:latin typeface="+mn-lt"/>
                <a:ea typeface="+mn-ea"/>
                <a:cs typeface="+mn-cs"/>
              </a:rPr>
              <a:t>they are not financially demanding</a:t>
            </a:r>
            <a:r>
              <a:rPr lang="mk-MK" sz="1200" kern="1200" dirty="0" smtClean="0">
                <a:solidFill>
                  <a:schemeClr val="tx1"/>
                </a:solidFill>
                <a:effectLst/>
                <a:latin typeface="+mn-lt"/>
                <a:ea typeface="+mn-ea"/>
                <a:cs typeface="+mn-cs"/>
              </a:rPr>
              <a:t>), the decision can be brought immediately before its execution.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reasonable basis</a:t>
            </a:r>
            <a:r>
              <a:rPr lang="en-GB" sz="1200" kern="1200" dirty="0" smtClean="0">
                <a:solidFill>
                  <a:schemeClr val="tx1"/>
                </a:solidFill>
                <a:effectLst/>
                <a:latin typeface="+mn-lt"/>
                <a:ea typeface="+mn-ea"/>
                <a:cs typeface="+mn-cs"/>
              </a:rPr>
              <a:t> principle implies that it should be made only if it is necessary and if it includes real benefit for the individual/family. </a:t>
            </a:r>
          </a:p>
          <a:p>
            <a:r>
              <a:rPr lang="en-GB" sz="1200" kern="1200" dirty="0" smtClean="0">
                <a:solidFill>
                  <a:schemeClr val="tx1"/>
                </a:solidFill>
                <a:effectLst/>
                <a:latin typeface="+mn-lt"/>
                <a:ea typeface="+mn-ea"/>
                <a:cs typeface="+mn-cs"/>
              </a:rPr>
              <a:t>A</a:t>
            </a:r>
            <a:r>
              <a:rPr lang="mk-MK" sz="1200" kern="1200" dirty="0" smtClean="0">
                <a:solidFill>
                  <a:schemeClr val="tx1"/>
                </a:solidFill>
                <a:effectLst/>
                <a:latin typeface="+mn-lt"/>
                <a:ea typeface="+mn-ea"/>
                <a:cs typeface="+mn-cs"/>
              </a:rPr>
              <a:t>lthough decisions are mostly individual or at family level, it is a good practice before a major decision is made, </a:t>
            </a:r>
            <a:r>
              <a:rPr lang="en-GB" sz="1200" kern="1200" dirty="0" smtClean="0">
                <a:solidFill>
                  <a:schemeClr val="tx1"/>
                </a:solidFill>
                <a:effectLst/>
                <a:latin typeface="+mn-lt"/>
                <a:ea typeface="+mn-ea"/>
                <a:cs typeface="+mn-cs"/>
              </a:rPr>
              <a:t>to </a:t>
            </a:r>
            <a:r>
              <a:rPr lang="en-GB" sz="1200" b="1" kern="1200" dirty="0" smtClean="0">
                <a:solidFill>
                  <a:schemeClr val="tx1"/>
                </a:solidFill>
                <a:effectLst/>
                <a:latin typeface="+mn-lt"/>
                <a:ea typeface="+mn-ea"/>
                <a:cs typeface="+mn-cs"/>
              </a:rPr>
              <a:t>coordinate the process</a:t>
            </a:r>
            <a:r>
              <a:rPr lang="en-GB" sz="1200" kern="1200" dirty="0" smtClean="0">
                <a:solidFill>
                  <a:schemeClr val="tx1"/>
                </a:solidFill>
                <a:effectLst/>
                <a:latin typeface="+mn-lt"/>
                <a:ea typeface="+mn-ea"/>
                <a:cs typeface="+mn-cs"/>
              </a:rPr>
              <a:t> with family members (especially if some of them are to appear as key actors in the financing of any process) or with close friends. To be more precise, if you decide to buy a car – consult your family, do some research and talk to your friends – maybe you will get a valuable information that will help you to make a better decision!</a:t>
            </a:r>
          </a:p>
          <a:p>
            <a:r>
              <a:rPr lang="en-GB" sz="1200" kern="1200" dirty="0" smtClean="0">
                <a:solidFill>
                  <a:schemeClr val="tx1"/>
                </a:solidFill>
                <a:effectLst/>
                <a:latin typeface="+mn-lt"/>
                <a:ea typeface="+mn-ea"/>
                <a:cs typeface="+mn-cs"/>
              </a:rPr>
              <a:t>Each decision we make must be </a:t>
            </a:r>
            <a:r>
              <a:rPr lang="en-GB" sz="1200" b="1" kern="1200" dirty="0" smtClean="0">
                <a:solidFill>
                  <a:schemeClr val="tx1"/>
                </a:solidFill>
                <a:effectLst/>
                <a:latin typeface="+mn-lt"/>
                <a:ea typeface="+mn-ea"/>
                <a:cs typeface="+mn-cs"/>
              </a:rPr>
              <a:t>based on real parametars – </a:t>
            </a:r>
            <a:r>
              <a:rPr lang="en-GB" sz="1200" kern="1200" dirty="0" smtClean="0">
                <a:solidFill>
                  <a:schemeClr val="tx1"/>
                </a:solidFill>
                <a:effectLst/>
                <a:latin typeface="+mn-lt"/>
                <a:ea typeface="+mn-ea"/>
                <a:cs typeface="+mn-cs"/>
              </a:rPr>
              <a:t>if you decide to study at a University outside your country – </a:t>
            </a:r>
            <a:r>
              <a:rPr lang="en-GB" sz="1200" u="sng" kern="1200" dirty="0" smtClean="0">
                <a:solidFill>
                  <a:schemeClr val="tx1"/>
                </a:solidFill>
                <a:effectLst/>
                <a:latin typeface="+mn-lt"/>
                <a:ea typeface="+mn-ea"/>
                <a:cs typeface="+mn-cs"/>
              </a:rPr>
              <a:t>firstly</a:t>
            </a:r>
            <a:r>
              <a:rPr lang="en-GB" sz="1200" kern="1200" dirty="0" smtClean="0">
                <a:solidFill>
                  <a:schemeClr val="tx1"/>
                </a:solidFill>
                <a:effectLst/>
                <a:latin typeface="+mn-lt"/>
                <a:ea typeface="+mn-ea"/>
                <a:cs typeface="+mn-cs"/>
              </a:rPr>
              <a:t> </a:t>
            </a:r>
            <a:r>
              <a:rPr lang="mk-MK" sz="1200" kern="1200" dirty="0" smtClean="0">
                <a:solidFill>
                  <a:schemeClr val="tx1"/>
                </a:solidFill>
                <a:effectLst/>
                <a:latin typeface="+mn-lt"/>
                <a:ea typeface="+mn-ea"/>
                <a:cs typeface="+mn-cs"/>
              </a:rPr>
              <a:t>do</a:t>
            </a:r>
            <a:r>
              <a:rPr lang="en-GB" sz="1200" kern="1200" dirty="0" smtClean="0">
                <a:solidFill>
                  <a:schemeClr val="tx1"/>
                </a:solidFill>
                <a:effectLst/>
                <a:latin typeface="+mn-lt"/>
                <a:ea typeface="+mn-ea"/>
                <a:cs typeface="+mn-cs"/>
              </a:rPr>
              <a:t> some</a:t>
            </a:r>
            <a:r>
              <a:rPr lang="mk-MK" sz="1200" kern="1200" dirty="0" smtClean="0">
                <a:solidFill>
                  <a:schemeClr val="tx1"/>
                </a:solidFill>
                <a:effectLst/>
                <a:latin typeface="+mn-lt"/>
                <a:ea typeface="+mn-ea"/>
                <a:cs typeface="+mn-cs"/>
              </a:rPr>
              <a:t> research on whether you meet the qualitative and quantitative criteria for enrollment and</a:t>
            </a:r>
            <a:r>
              <a:rPr lang="en-GB" sz="1200" kern="1200" dirty="0" smtClean="0">
                <a:solidFill>
                  <a:schemeClr val="tx1"/>
                </a:solidFill>
                <a:effectLst/>
                <a:latin typeface="+mn-lt"/>
                <a:ea typeface="+mn-ea"/>
                <a:cs typeface="+mn-cs"/>
              </a:rPr>
              <a:t> that way</a:t>
            </a:r>
            <a:r>
              <a:rPr lang="mk-MK" sz="1200" kern="1200" dirty="0" smtClean="0">
                <a:solidFill>
                  <a:schemeClr val="tx1"/>
                </a:solidFill>
                <a:effectLst/>
                <a:latin typeface="+mn-lt"/>
                <a:ea typeface="+mn-ea"/>
                <a:cs typeface="+mn-cs"/>
              </a:rPr>
              <a:t> avoid wasting a lot of time and resources in planning the entire process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Last but not least - the decision must be </a:t>
            </a:r>
            <a:r>
              <a:rPr lang="en-GB" sz="1200" b="1" kern="1200" dirty="0" smtClean="0">
                <a:solidFill>
                  <a:schemeClr val="tx1"/>
                </a:solidFill>
                <a:effectLst/>
                <a:latin typeface="+mn-lt"/>
                <a:ea typeface="+mn-ea"/>
                <a:cs typeface="+mn-cs"/>
              </a:rPr>
              <a:t>final</a:t>
            </a:r>
            <a:r>
              <a:rPr lang="en-GB" sz="1200" kern="1200" dirty="0" smtClean="0">
                <a:solidFill>
                  <a:schemeClr val="tx1"/>
                </a:solidFill>
                <a:effectLst/>
                <a:latin typeface="+mn-lt"/>
                <a:ea typeface="+mn-ea"/>
                <a:cs typeface="+mn-cs"/>
              </a:rPr>
              <a:t>. </a:t>
            </a:r>
            <a:r>
              <a:rPr lang="mk-MK" sz="1200" kern="1200" dirty="0" smtClean="0">
                <a:solidFill>
                  <a:schemeClr val="tx1"/>
                </a:solidFill>
                <a:effectLst/>
                <a:latin typeface="+mn-lt"/>
                <a:ea typeface="+mn-ea"/>
                <a:cs typeface="+mn-cs"/>
              </a:rPr>
              <a:t>The finality of a decision implies that it has been adopted and that all necessary measures have been taken for its implementation - without going back to the process before its adoption. </a:t>
            </a:r>
            <a:r>
              <a:rPr lang="en-GB" sz="1200" kern="1200" dirty="0" smtClean="0">
                <a:solidFill>
                  <a:schemeClr val="tx1"/>
                </a:solidFill>
                <a:effectLst/>
                <a:latin typeface="+mn-lt"/>
                <a:ea typeface="+mn-ea"/>
                <a:cs typeface="+mn-cs"/>
              </a:rPr>
              <a:t>Although this may seem obvious, but until each one decides that the “brainstorming” phase is over and the implementation is next - everything is up in the “air” and is pending. </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11</a:t>
            </a:fld>
            <a:endParaRPr lang="en-GB"/>
          </a:p>
        </p:txBody>
      </p:sp>
    </p:spTree>
    <p:extLst>
      <p:ext uri="{BB962C8B-B14F-4D97-AF65-F5344CB8AC3E}">
        <p14:creationId xmlns:p14="http://schemas.microsoft.com/office/powerpoint/2010/main" val="349354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Trainers </a:t>
            </a:r>
            <a:r>
              <a:rPr lang="en-GB" dirty="0" smtClean="0"/>
              <a:t>should</a:t>
            </a:r>
            <a:r>
              <a:rPr lang="en-GB" baseline="0" dirty="0" smtClean="0"/>
              <a:t> be aware that t</a:t>
            </a:r>
            <a:r>
              <a:rPr lang="en-GB" dirty="0" smtClean="0"/>
              <a:t>here are no wrong or right answers, its objective is to see the way of reasoning of each individual, as well as to determine financial behaviour.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t>Important: </a:t>
            </a:r>
            <a:r>
              <a:rPr lang="en-GB" dirty="0" smtClean="0"/>
              <a:t>Encourage</a:t>
            </a:r>
            <a:r>
              <a:rPr lang="en-GB" baseline="0" dirty="0" smtClean="0"/>
              <a:t> participants to express their opinion freely and to elaborate their decision.</a:t>
            </a:r>
            <a:endParaRPr lang="el-GR"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12</a:t>
            </a:fld>
            <a:endParaRPr lang="en-GB"/>
          </a:p>
        </p:txBody>
      </p:sp>
    </p:spTree>
    <p:extLst>
      <p:ext uri="{BB962C8B-B14F-4D97-AF65-F5344CB8AC3E}">
        <p14:creationId xmlns:p14="http://schemas.microsoft.com/office/powerpoint/2010/main" val="194324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Note(s</a:t>
            </a:r>
            <a:r>
              <a:rPr lang="en-GB" dirty="0" smtClean="0"/>
              <a:t>):</a:t>
            </a:r>
            <a:r>
              <a:rPr lang="en-GB" baseline="0" dirty="0" smtClean="0"/>
              <a:t> N/A</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13</a:t>
            </a:fld>
            <a:endParaRPr lang="en-GB"/>
          </a:p>
        </p:txBody>
      </p:sp>
    </p:spTree>
    <p:extLst>
      <p:ext uri="{BB962C8B-B14F-4D97-AF65-F5344CB8AC3E}">
        <p14:creationId xmlns:p14="http://schemas.microsoft.com/office/powerpoint/2010/main" val="274150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The review of these terms is in a micro context – on a single individual or family. In the</a:t>
            </a:r>
            <a:r>
              <a:rPr lang="en-US" sz="1200" kern="1200" baseline="0" dirty="0" smtClean="0">
                <a:solidFill>
                  <a:schemeClr val="tx1"/>
                </a:solidFill>
                <a:effectLst/>
                <a:latin typeface="+mn-lt"/>
                <a:ea typeface="+mn-ea"/>
                <a:cs typeface="+mn-cs"/>
              </a:rPr>
              <a:t> next slides </a:t>
            </a:r>
            <a:r>
              <a:rPr lang="en-US" sz="1200" kern="1200" dirty="0" smtClean="0">
                <a:solidFill>
                  <a:schemeClr val="tx1"/>
                </a:solidFill>
                <a:effectLst/>
                <a:latin typeface="+mn-lt"/>
                <a:ea typeface="+mn-ea"/>
                <a:cs typeface="+mn-cs"/>
              </a:rPr>
              <a:t>some of the terms are explained on a macro level.</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14</a:t>
            </a:fld>
            <a:endParaRPr lang="en-GB"/>
          </a:p>
        </p:txBody>
      </p:sp>
    </p:spTree>
    <p:extLst>
      <p:ext uri="{BB962C8B-B14F-4D97-AF65-F5344CB8AC3E}">
        <p14:creationId xmlns:p14="http://schemas.microsoft.com/office/powerpoint/2010/main" val="54630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Note:</a:t>
            </a:r>
            <a:r>
              <a:rPr lang="en-GB" baseline="0" dirty="0" smtClean="0"/>
              <a:t> Proceed to Task 3</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15</a:t>
            </a:fld>
            <a:endParaRPr lang="en-GB"/>
          </a:p>
        </p:txBody>
      </p:sp>
    </p:spTree>
    <p:extLst>
      <p:ext uri="{BB962C8B-B14F-4D97-AF65-F5344CB8AC3E}">
        <p14:creationId xmlns:p14="http://schemas.microsoft.com/office/powerpoint/2010/main" val="128838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smtClean="0"/>
              <a:t>Note:</a:t>
            </a:r>
            <a:r>
              <a:rPr lang="en-GB" u="sng"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Trainers should encourage learners to adjust their personal budget (or the budget of family “N”) to the new circumstances. This task is the core of the module and it should serve to teach the learners that the budget is a dynamic document and corrective actions are almost always required.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Carefully instruct participants to review their previously created budgets and to implement the change. Let them know, that this is a school-based example and it is a simplified form of what occurs in practice.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0" indent="0">
              <a:buFont typeface="Arial" panose="020B0604020202020204" pitchFamily="34" charse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16</a:t>
            </a:fld>
            <a:endParaRPr lang="en-GB"/>
          </a:p>
        </p:txBody>
      </p:sp>
    </p:spTree>
    <p:extLst>
      <p:ext uri="{BB962C8B-B14F-4D97-AF65-F5344CB8AC3E}">
        <p14:creationId xmlns:p14="http://schemas.microsoft.com/office/powerpoint/2010/main" val="211951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Explain as</a:t>
            </a:r>
            <a:r>
              <a:rPr lang="en-GB" sz="1200" kern="1200" baseline="0" dirty="0" smtClean="0">
                <a:solidFill>
                  <a:schemeClr val="tx1"/>
                </a:solidFill>
                <a:effectLst/>
                <a:latin typeface="+mn-lt"/>
                <a:ea typeface="+mn-ea"/>
                <a:cs typeface="+mn-cs"/>
              </a:rPr>
              <a:t> simple as possible the terms and definitions.</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17</a:t>
            </a:fld>
            <a:endParaRPr lang="en-GB"/>
          </a:p>
        </p:txBody>
      </p:sp>
    </p:spTree>
    <p:extLst>
      <p:ext uri="{BB962C8B-B14F-4D97-AF65-F5344CB8AC3E}">
        <p14:creationId xmlns:p14="http://schemas.microsoft.com/office/powerpoint/2010/main" val="229976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Explain as</a:t>
            </a:r>
            <a:r>
              <a:rPr lang="en-GB" sz="1200" kern="1200" baseline="0" dirty="0" smtClean="0">
                <a:solidFill>
                  <a:schemeClr val="tx1"/>
                </a:solidFill>
                <a:effectLst/>
                <a:latin typeface="+mn-lt"/>
                <a:ea typeface="+mn-ea"/>
                <a:cs typeface="+mn-cs"/>
              </a:rPr>
              <a:t> simple as possible the terms and definitions.</a:t>
            </a: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18</a:t>
            </a:fld>
            <a:endParaRPr lang="en-GB"/>
          </a:p>
        </p:txBody>
      </p:sp>
    </p:spTree>
    <p:extLst>
      <p:ext uri="{BB962C8B-B14F-4D97-AF65-F5344CB8AC3E}">
        <p14:creationId xmlns:p14="http://schemas.microsoft.com/office/powerpoint/2010/main" val="1775803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smtClean="0"/>
              <a:t>Note:</a:t>
            </a:r>
            <a:r>
              <a:rPr lang="en-GB" u="sng" baseline="0" dirty="0" smtClean="0"/>
              <a:t> </a:t>
            </a:r>
          </a:p>
          <a:p>
            <a:pPr marL="0" indent="0">
              <a:buFont typeface="Arial" panose="020B0604020202020204" pitchFamily="34" charset="0"/>
              <a:buNone/>
            </a:pPr>
            <a:r>
              <a:rPr lang="en-GB" baseline="0" dirty="0" smtClean="0"/>
              <a:t>Demonstrate how a “single” decision (made by many persons in a similar period) may reflect to the economy as a whole.</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Additionally, you can explain the following:</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How the key macroeconomic variables (inflation and public debt) influence individuals:</a:t>
            </a:r>
          </a:p>
          <a:p>
            <a:pPr lvl="0"/>
            <a:r>
              <a:rPr lang="en-US" sz="1200" u="sng" kern="1200" dirty="0" smtClean="0">
                <a:solidFill>
                  <a:schemeClr val="tx1"/>
                </a:solidFill>
                <a:effectLst/>
                <a:latin typeface="+mn-lt"/>
                <a:ea typeface="+mn-ea"/>
                <a:cs typeface="+mn-cs"/>
              </a:rPr>
              <a:t>Inflation</a:t>
            </a:r>
            <a:r>
              <a:rPr lang="en-US" sz="1200" kern="1200" dirty="0" smtClean="0">
                <a:solidFill>
                  <a:schemeClr val="tx1"/>
                </a:solidFill>
                <a:effectLst/>
                <a:latin typeface="+mn-lt"/>
                <a:ea typeface="+mn-ea"/>
                <a:cs typeface="+mn-cs"/>
              </a:rPr>
              <a:t> – causes decrease of the purchasing power of money. Simply said, if there is inflation (to assume 15%), then if you get the same amount of money as before, you will be able to buy (theoretically seen) 15 % less goods and services.</a:t>
            </a:r>
            <a:endParaRPr lang="en-GB"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Public debt </a:t>
            </a:r>
            <a:r>
              <a:rPr lang="en-US" sz="1200" kern="1200" dirty="0" smtClean="0">
                <a:solidFill>
                  <a:schemeClr val="tx1"/>
                </a:solidFill>
                <a:effectLst/>
                <a:latin typeface="+mn-lt"/>
                <a:ea typeface="+mn-ea"/>
                <a:cs typeface="+mn-cs"/>
              </a:rPr>
              <a:t>– The higher the public debt of the country (towards national and international financial institutions), the higher the possibility of increasing of taxes for individuals and companies, from where this debt is to be financed.</a:t>
            </a:r>
            <a:r>
              <a:rPr lang="en-GB" sz="1200" kern="1200" dirty="0" smtClean="0">
                <a:solidFill>
                  <a:schemeClr val="tx1"/>
                </a:solidFill>
                <a:effectLst/>
                <a:latin typeface="+mn-lt"/>
                <a:ea typeface="+mn-ea"/>
                <a:cs typeface="+mn-cs"/>
              </a:rPr>
              <a:t> </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19</a:t>
            </a:fld>
            <a:endParaRPr lang="en-GB"/>
          </a:p>
        </p:txBody>
      </p:sp>
    </p:spTree>
    <p:extLst>
      <p:ext uri="{BB962C8B-B14F-4D97-AF65-F5344CB8AC3E}">
        <p14:creationId xmlns:p14="http://schemas.microsoft.com/office/powerpoint/2010/main" val="1015875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smtClean="0"/>
              <a:t>Note:</a:t>
            </a:r>
            <a:r>
              <a:rPr lang="en-GB" u="sng" baseline="0" dirty="0" smtClean="0"/>
              <a:t> </a:t>
            </a:r>
          </a:p>
          <a:p>
            <a:pPr marL="0" indent="0">
              <a:buFont typeface="Arial" panose="020B0604020202020204" pitchFamily="34" charset="0"/>
              <a:buNone/>
            </a:pPr>
            <a:r>
              <a:rPr lang="en-GB" baseline="0" dirty="0" smtClean="0"/>
              <a:t>Proceed to task 4. Note the important elements to participants, prior to instructing them to read the task:</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dirty="0" smtClean="0"/>
              <a:t>Disregard</a:t>
            </a:r>
            <a:r>
              <a:rPr lang="en-GB" baseline="0" dirty="0" smtClean="0"/>
              <a:t> your personal current state and put yourself as much as you can in the frame of the described assumptions</a:t>
            </a:r>
            <a:r>
              <a:rPr lang="en-GB" dirty="0" smtClean="0"/>
              <a:t>;</a:t>
            </a:r>
          </a:p>
          <a:p>
            <a:pPr marL="171450" indent="-171450">
              <a:buFont typeface="Arial" panose="020B0604020202020204" pitchFamily="34" charset="0"/>
              <a:buChar char="•"/>
            </a:pPr>
            <a:r>
              <a:rPr lang="en-GB" dirty="0" smtClean="0"/>
              <a:t>Higher interest rates means a higher price for the money</a:t>
            </a:r>
            <a:r>
              <a:rPr lang="en-GB" baseline="0" dirty="0" smtClean="0"/>
              <a:t> we intend to borrow</a:t>
            </a:r>
            <a:r>
              <a:rPr lang="en-GB" dirty="0" smtClean="0"/>
              <a:t>;</a:t>
            </a:r>
          </a:p>
          <a:p>
            <a:pPr marL="171450" indent="-171450">
              <a:buFont typeface="Arial" panose="020B0604020202020204" pitchFamily="34" charset="0"/>
              <a:buChar char="•"/>
            </a:pPr>
            <a:r>
              <a:rPr lang="en-GB" dirty="0" smtClean="0"/>
              <a:t>Economists can only</a:t>
            </a:r>
            <a:r>
              <a:rPr lang="en-GB" baseline="0" dirty="0" smtClean="0"/>
              <a:t> predict – not guarantee</a:t>
            </a:r>
            <a:r>
              <a:rPr lang="en-GB" dirty="0" smtClean="0"/>
              <a:t>;</a:t>
            </a:r>
          </a:p>
          <a:p>
            <a:pPr marL="171450" indent="-171450">
              <a:buFont typeface="Arial" panose="020B0604020202020204" pitchFamily="34" charset="0"/>
              <a:buChar char="•"/>
            </a:pPr>
            <a:r>
              <a:rPr lang="en-GB" dirty="0" smtClean="0"/>
              <a:t>Recall the parameters on which a decision needs to be taken,</a:t>
            </a:r>
            <a:r>
              <a:rPr lang="en-GB" baseline="0" dirty="0" smtClean="0"/>
              <a:t> from the previous slides</a:t>
            </a:r>
            <a:r>
              <a:rPr lang="en-GB" dirty="0" smtClean="0"/>
              <a:t>;</a:t>
            </a:r>
            <a:endParaRPr lang="en-GB" baseline="0" dirty="0" smtClean="0"/>
          </a:p>
          <a:p>
            <a:pPr marL="0" indent="0">
              <a:buFont typeface="Arial" panose="020B0604020202020204" pitchFamily="34" charset="0"/>
              <a:buNone/>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Trainers should</a:t>
            </a:r>
            <a:r>
              <a:rPr lang="en-GB" baseline="0" dirty="0" smtClean="0"/>
              <a:t> be aware that t</a:t>
            </a:r>
            <a:r>
              <a:rPr lang="en-GB" dirty="0" smtClean="0"/>
              <a:t>here are no wrong or right answers</a:t>
            </a:r>
            <a:r>
              <a:rPr lang="en-GB" baseline="0" dirty="0" smtClean="0"/>
              <a:t> and the </a:t>
            </a:r>
            <a:r>
              <a:rPr lang="en-GB" dirty="0" smtClean="0"/>
              <a:t>objective of this task is to see the way of reasoning of each individual, as well as to determine financial behaviour.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this is a more complex task, trainers should</a:t>
            </a:r>
            <a:r>
              <a:rPr lang="en-GB" baseline="0" dirty="0" smtClean="0"/>
              <a:t> provide brief explanation of the most important variables within the task, as well as elaborate the case study more, where neccesary.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attention of the learners needs to be directed towards making a decision, considering not only the financial aspect, but also personal needs. </a:t>
            </a:r>
            <a:endParaRPr lang="en-GB" dirty="0" smtClean="0"/>
          </a:p>
        </p:txBody>
      </p:sp>
      <p:sp>
        <p:nvSpPr>
          <p:cNvPr id="4" name="Slide Number Placeholder 3"/>
          <p:cNvSpPr>
            <a:spLocks noGrp="1"/>
          </p:cNvSpPr>
          <p:nvPr>
            <p:ph type="sldNum" sz="quarter" idx="10"/>
          </p:nvPr>
        </p:nvSpPr>
        <p:spPr/>
        <p:txBody>
          <a:bodyPr/>
          <a:lstStyle/>
          <a:p>
            <a:fld id="{0BA8CB47-04A7-4056-9615-FDC0EB0AA3AA}" type="slidenum">
              <a:rPr lang="en-GB" smtClean="0"/>
              <a:t>20</a:t>
            </a:fld>
            <a:endParaRPr lang="en-GB"/>
          </a:p>
        </p:txBody>
      </p:sp>
    </p:spTree>
    <p:extLst>
      <p:ext uri="{BB962C8B-B14F-4D97-AF65-F5344CB8AC3E}">
        <p14:creationId xmlns:p14="http://schemas.microsoft.com/office/powerpoint/2010/main" val="204175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solidFill>
                  <a:schemeClr val="tx1"/>
                </a:solidFill>
              </a:rPr>
              <a:t>Note(s): </a:t>
            </a:r>
            <a:endParaRPr lang="en-GB" u="sng"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The </a:t>
            </a:r>
            <a:r>
              <a:rPr lang="en-GB" dirty="0" smtClean="0">
                <a:solidFill>
                  <a:schemeClr val="tx1"/>
                </a:solidFill>
              </a:rPr>
              <a:t>learning outcomes are closely related to the units of the module and should only be briefly reviewed at the begining. </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The </a:t>
            </a:r>
            <a:r>
              <a:rPr lang="en-GB" dirty="0" smtClean="0">
                <a:solidFill>
                  <a:schemeClr val="tx1"/>
                </a:solidFill>
              </a:rPr>
              <a:t>trainers should not focus a lot on the outcomes at first, but rather they need to focus on achieving them!</a:t>
            </a:r>
            <a:endParaRPr lang="el-GR"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3</a:t>
            </a:fld>
            <a:endParaRPr lang="en-GB"/>
          </a:p>
        </p:txBody>
      </p:sp>
    </p:spTree>
    <p:extLst>
      <p:ext uri="{BB962C8B-B14F-4D97-AF65-F5344CB8AC3E}">
        <p14:creationId xmlns:p14="http://schemas.microsoft.com/office/powerpoint/2010/main" val="3093517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21</a:t>
            </a:fld>
            <a:endParaRPr lang="en-GB"/>
          </a:p>
        </p:txBody>
      </p:sp>
    </p:spTree>
    <p:extLst>
      <p:ext uri="{BB962C8B-B14F-4D97-AF65-F5344CB8AC3E}">
        <p14:creationId xmlns:p14="http://schemas.microsoft.com/office/powerpoint/2010/main" val="961198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Note: This slide is quite</a:t>
            </a:r>
            <a:r>
              <a:rPr lang="en-GB" baseline="0" dirty="0" smtClean="0"/>
              <a:t> clear and the facilitator may just demonstrate the infographic available here: https://training.finfluencers.org/, Module 4, part 4.3</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22</a:t>
            </a:fld>
            <a:endParaRPr lang="en-GB"/>
          </a:p>
        </p:txBody>
      </p:sp>
    </p:spTree>
    <p:extLst>
      <p:ext uri="{BB962C8B-B14F-4D97-AF65-F5344CB8AC3E}">
        <p14:creationId xmlns:p14="http://schemas.microsoft.com/office/powerpoint/2010/main" val="220960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This task is quite</a:t>
            </a:r>
            <a:r>
              <a:rPr lang="en-GB" baseline="0" dirty="0" smtClean="0"/>
              <a:t> simple and the trainer should only provide assistance for the learners, when neccesary.</a:t>
            </a:r>
          </a:p>
          <a:p>
            <a:endParaRPr lang="en-GB" baseline="0" dirty="0" smtClean="0"/>
          </a:p>
          <a:p>
            <a:r>
              <a:rPr lang="en-GB" u="sng" baseline="0" dirty="0" smtClean="0"/>
              <a:t>Explain the following:</a:t>
            </a:r>
          </a:p>
          <a:p>
            <a:pPr marL="171450" indent="-171450">
              <a:buFont typeface="Arial" panose="020B0604020202020204" pitchFamily="34" charset="0"/>
              <a:buChar char="•"/>
            </a:pPr>
            <a:r>
              <a:rPr lang="en-GB" baseline="0" dirty="0" smtClean="0"/>
              <a:t>What is a term deposit?</a:t>
            </a:r>
          </a:p>
          <a:p>
            <a:pPr marL="171450" indent="-171450">
              <a:buFont typeface="Arial" panose="020B0604020202020204" pitchFamily="34" charset="0"/>
              <a:buChar char="•"/>
            </a:pPr>
            <a:r>
              <a:rPr lang="en-GB" baseline="0" dirty="0" smtClean="0"/>
              <a:t>What is consumer loan?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23</a:t>
            </a:fld>
            <a:endParaRPr lang="en-GB"/>
          </a:p>
        </p:txBody>
      </p:sp>
    </p:spTree>
    <p:extLst>
      <p:ext uri="{BB962C8B-B14F-4D97-AF65-F5344CB8AC3E}">
        <p14:creationId xmlns:p14="http://schemas.microsoft.com/office/powerpoint/2010/main" val="1550753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N/A</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24</a:t>
            </a:fld>
            <a:endParaRPr lang="en-GB"/>
          </a:p>
        </p:txBody>
      </p:sp>
    </p:spTree>
    <p:extLst>
      <p:ext uri="{BB962C8B-B14F-4D97-AF65-F5344CB8AC3E}">
        <p14:creationId xmlns:p14="http://schemas.microsoft.com/office/powerpoint/2010/main" val="76514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25</a:t>
            </a:fld>
            <a:endParaRPr lang="en-GB"/>
          </a:p>
        </p:txBody>
      </p:sp>
    </p:spTree>
    <p:extLst>
      <p:ext uri="{BB962C8B-B14F-4D97-AF65-F5344CB8AC3E}">
        <p14:creationId xmlns:p14="http://schemas.microsoft.com/office/powerpoint/2010/main" val="404495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smtClean="0">
                <a:solidFill>
                  <a:schemeClr val="tx1"/>
                </a:solidFill>
              </a:rPr>
              <a:t>Note(s): </a:t>
            </a:r>
            <a:endParaRPr lang="en-GB" u="sng" dirty="0" smtClean="0">
              <a:solidFill>
                <a:schemeClr val="tx1"/>
              </a:solidFill>
            </a:endParaRPr>
          </a:p>
          <a:p>
            <a:pPr marL="171450" indent="-171450">
              <a:buFont typeface="Arial" panose="020B0604020202020204" pitchFamily="34" charset="0"/>
              <a:buChar char="•"/>
            </a:pPr>
            <a:r>
              <a:rPr lang="en-US" dirty="0" smtClean="0"/>
              <a:t>Here is a more detailed overview of the topics that will be presented during the session. </a:t>
            </a:r>
          </a:p>
          <a:p>
            <a:pPr marL="171450" indent="-171450">
              <a:buFont typeface="Arial" panose="020B0604020202020204" pitchFamily="34" charset="0"/>
              <a:buChar char="•"/>
            </a:pPr>
            <a:r>
              <a:rPr lang="en-US" dirty="0" smtClean="0"/>
              <a:t>The Facilitator could amend this slide based on specific settings of the session and his/her personal experience with the target audience. </a:t>
            </a:r>
          </a:p>
          <a:p>
            <a:pPr marL="171450" indent="-171450">
              <a:buFont typeface="Arial" panose="020B0604020202020204" pitchFamily="34" charset="0"/>
              <a:buChar char="•"/>
            </a:pPr>
            <a:r>
              <a:rPr lang="en-US" dirty="0" smtClean="0"/>
              <a:t>Do not spend a lot of time on this slide. Move along quickly and maybe suggest that participants could ask you to spend more time on a certain topic that might interest/concern them. </a:t>
            </a:r>
          </a:p>
        </p:txBody>
      </p:sp>
      <p:sp>
        <p:nvSpPr>
          <p:cNvPr id="4" name="Slide Number Placeholder 3"/>
          <p:cNvSpPr>
            <a:spLocks noGrp="1"/>
          </p:cNvSpPr>
          <p:nvPr>
            <p:ph type="sldNum" sz="quarter" idx="10"/>
          </p:nvPr>
        </p:nvSpPr>
        <p:spPr/>
        <p:txBody>
          <a:bodyPr/>
          <a:lstStyle/>
          <a:p>
            <a:fld id="{0BA8CB47-04A7-4056-9615-FDC0EB0AA3AA}" type="slidenum">
              <a:rPr lang="en-GB" smtClean="0"/>
              <a:t>4</a:t>
            </a:fld>
            <a:endParaRPr lang="en-GB"/>
          </a:p>
        </p:txBody>
      </p:sp>
    </p:spTree>
    <p:extLst>
      <p:ext uri="{BB962C8B-B14F-4D97-AF65-F5344CB8AC3E}">
        <p14:creationId xmlns:p14="http://schemas.microsoft.com/office/powerpoint/2010/main" val="276795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indent="-171450">
              <a:buFont typeface="Arial" panose="020B0604020202020204" pitchFamily="34" charset="0"/>
              <a:buChar char="•"/>
            </a:pPr>
            <a:r>
              <a:rPr lang="en-GB" dirty="0" smtClean="0"/>
              <a:t>The facilitator may demonstrate the introductory</a:t>
            </a:r>
            <a:r>
              <a:rPr lang="en-GB" baseline="0" dirty="0" smtClean="0"/>
              <a:t> video for the module</a:t>
            </a:r>
            <a:r>
              <a:rPr lang="en-GB" dirty="0" smtClean="0"/>
              <a:t>. </a:t>
            </a: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5</a:t>
            </a:fld>
            <a:endParaRPr lang="en-GB"/>
          </a:p>
        </p:txBody>
      </p:sp>
    </p:spTree>
    <p:extLst>
      <p:ext uri="{BB962C8B-B14F-4D97-AF65-F5344CB8AC3E}">
        <p14:creationId xmlns:p14="http://schemas.microsoft.com/office/powerpoint/2010/main" val="254243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facilitator may explain: “</a:t>
            </a:r>
            <a:r>
              <a:rPr lang="en-US" sz="1200" kern="1200" dirty="0" smtClean="0">
                <a:solidFill>
                  <a:schemeClr val="tx1"/>
                </a:solidFill>
                <a:effectLst/>
                <a:latin typeface="+mn-lt"/>
                <a:ea typeface="+mn-ea"/>
                <a:cs typeface="+mn-cs"/>
              </a:rPr>
              <a:t>Of course, these simple and short definitions do not cover the entire subject of the area, but that is not even the main objective of this module. Definitions as such, can be complicated and can only raise more questions, rather than provide answers.”</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6</a:t>
            </a:fld>
            <a:endParaRPr lang="en-GB"/>
          </a:p>
        </p:txBody>
      </p:sp>
    </p:spTree>
    <p:extLst>
      <p:ext uri="{BB962C8B-B14F-4D97-AF65-F5344CB8AC3E}">
        <p14:creationId xmlns:p14="http://schemas.microsoft.com/office/powerpoint/2010/main" val="140680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indent="-171450">
              <a:buFont typeface="Arial" panose="020B0604020202020204" pitchFamily="34" charset="0"/>
              <a:buChar char="•"/>
            </a:pPr>
            <a:r>
              <a:rPr lang="en-GB" dirty="0" smtClean="0"/>
              <a:t>The facilitator should</a:t>
            </a:r>
            <a:r>
              <a:rPr lang="en-GB" baseline="0" dirty="0" smtClean="0"/>
              <a:t> briefly explain the different types of budget included in this table and showcase their similarities and differences</a:t>
            </a:r>
            <a:r>
              <a:rPr lang="en-GB" dirty="0" smtClean="0"/>
              <a:t>. </a:t>
            </a:r>
          </a:p>
          <a:p>
            <a:pPr marL="171450" indent="-171450">
              <a:buFont typeface="Arial" panose="020B0604020202020204" pitchFamily="34" charset="0"/>
              <a:buChar char="•"/>
            </a:pPr>
            <a:r>
              <a:rPr lang="en-GB" dirty="0" smtClean="0"/>
              <a:t>Please</a:t>
            </a:r>
            <a:r>
              <a:rPr lang="en-GB" baseline="0" dirty="0" smtClean="0"/>
              <a:t> note that this is an important part and should be paid attention.</a:t>
            </a:r>
            <a:endParaRPr lang="en-GB" dirty="0" smtClean="0"/>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7</a:t>
            </a:fld>
            <a:endParaRPr lang="en-GB"/>
          </a:p>
        </p:txBody>
      </p:sp>
    </p:spTree>
    <p:extLst>
      <p:ext uri="{BB962C8B-B14F-4D97-AF65-F5344CB8AC3E}">
        <p14:creationId xmlns:p14="http://schemas.microsoft.com/office/powerpoint/2010/main" val="345485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Print or</a:t>
            </a:r>
            <a:r>
              <a:rPr lang="en-GB" baseline="0" dirty="0" smtClean="0"/>
              <a:t> demonstrate the example provided in the content of the training module, for the budget of family “N”: https://training.finfluencers.org/ (Module 4, part 4.1)</a:t>
            </a: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8</a:t>
            </a:fld>
            <a:endParaRPr lang="en-GB"/>
          </a:p>
        </p:txBody>
      </p:sp>
    </p:spTree>
    <p:extLst>
      <p:ext uri="{BB962C8B-B14F-4D97-AF65-F5344CB8AC3E}">
        <p14:creationId xmlns:p14="http://schemas.microsoft.com/office/powerpoint/2010/main" val="152694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indent="-171450">
              <a:buFont typeface="Arial" panose="020B0604020202020204" pitchFamily="34" charset="0"/>
              <a:buChar char="•"/>
            </a:pPr>
            <a:r>
              <a:rPr lang="en-GB" baseline="0" dirty="0" smtClean="0"/>
              <a:t>After reviewing the example, instruct participants to prepare their own budget (Task 1 of case studies) – using the prepared template included in the content of the training module;</a:t>
            </a:r>
          </a:p>
          <a:p>
            <a:pPr marL="171450" indent="-171450">
              <a:buFont typeface="Arial" panose="020B0604020202020204" pitchFamily="34" charset="0"/>
              <a:buChar char="•"/>
            </a:pPr>
            <a:r>
              <a:rPr lang="en-GB" baseline="0" dirty="0" smtClean="0"/>
              <a:t>Download the template here: https://training.finfluencers.org/ (Module 4, part 4.1)</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9</a:t>
            </a:fld>
            <a:endParaRPr lang="en-GB"/>
          </a:p>
        </p:txBody>
      </p:sp>
    </p:spTree>
    <p:extLst>
      <p:ext uri="{BB962C8B-B14F-4D97-AF65-F5344CB8AC3E}">
        <p14:creationId xmlns:p14="http://schemas.microsoft.com/office/powerpoint/2010/main" val="334443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indent="-171450">
              <a:buFont typeface="Arial" panose="020B0604020202020204" pitchFamily="34" charset="0"/>
              <a:buChar char="•"/>
            </a:pPr>
            <a:r>
              <a:rPr lang="en-GB" dirty="0" smtClean="0"/>
              <a:t>The facilitator should</a:t>
            </a:r>
            <a:r>
              <a:rPr lang="en-GB" baseline="0" dirty="0" smtClean="0"/>
              <a:t> explain the concept of financial planning and ask participants to briefly elaborate their own short-term financial plan (let’s say for 1 day)</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10</a:t>
            </a:fld>
            <a:endParaRPr lang="en-GB"/>
          </a:p>
        </p:txBody>
      </p:sp>
    </p:spTree>
    <p:extLst>
      <p:ext uri="{BB962C8B-B14F-4D97-AF65-F5344CB8AC3E}">
        <p14:creationId xmlns:p14="http://schemas.microsoft.com/office/powerpoint/2010/main" val="192594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FF31DA1-ED43-44E1-8F84-CAC3C53DDAB9}" type="datetime1">
              <a:rPr lang="el-GR" smtClean="0"/>
              <a:t>9/10/2023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74189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0D7AEA3-2716-41B2-BF84-F0DB2308D0C6}" type="datetime1">
              <a:rPr lang="el-GR" smtClean="0"/>
              <a:t>9/10/2023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36425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671155-ABA8-4BD6-A97B-26C774255B46}" type="datetime1">
              <a:rPr lang="el-GR" smtClean="0"/>
              <a:t>9/10/2023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3263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A1F5C67-4097-4820-9735-96F7608FC5E6}" type="datetime1">
              <a:rPr lang="el-GR" smtClean="0"/>
              <a:t>9/10/2023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75913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11F1296-003F-4D49-A921-13AFA9DC3303}" type="datetime1">
              <a:rPr lang="el-GR" smtClean="0"/>
              <a:t>9/10/2023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94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72B15E3-1CFA-4298-BA07-ED2BDD0CEC76}" type="datetime1">
              <a:rPr lang="el-GR" smtClean="0"/>
              <a:t>9/10/2023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44984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52ECE06-63AD-4237-85D6-53CDA025A446}" type="datetime1">
              <a:rPr lang="el-GR" smtClean="0"/>
              <a:t>9/10/2023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923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E7B1252-AC4A-4C3E-B7B7-FD561B8A066D}" type="datetime1">
              <a:rPr lang="el-GR" smtClean="0"/>
              <a:t>9/10/2023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40104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5913B-BDBB-46C6-BB69-7078FB9C96FE}" type="datetime1">
              <a:rPr lang="el-GR" smtClean="0"/>
              <a:t>9/10/2023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4994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2B97B0D-1A6B-4A8D-AECF-E7A635BDF7DE}" type="datetime1">
              <a:rPr lang="el-GR" smtClean="0"/>
              <a:t>9/10/2023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703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A9F96B9-E21D-4360-849C-F2A867EEE8CC}" type="datetime1">
              <a:rPr lang="el-GR" smtClean="0"/>
              <a:t>9/10/2023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50342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6FA691-F4AD-41F4-8C7E-4CAEEE585592}" type="datetime1">
              <a:rPr lang="el-GR" smtClean="0"/>
              <a:t>9/10/2023</a:t>
            </a:fld>
            <a:endParaRPr lang="el-G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3CE8A0-D399-4920-9530-763813D0C220}" type="slidenum">
              <a:rPr lang="el-GR" smtClean="0"/>
              <a:t>‹#›</a:t>
            </a:fld>
            <a:endParaRPr lang="el-GR"/>
          </a:p>
        </p:txBody>
      </p:sp>
    </p:spTree>
    <p:extLst>
      <p:ext uri="{BB962C8B-B14F-4D97-AF65-F5344CB8AC3E}">
        <p14:creationId xmlns:p14="http://schemas.microsoft.com/office/powerpoint/2010/main" val="204728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773EFA4-90BF-45EC-94D7-96F9AEC0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87087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1091903"/>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FINANCIAL PLANNING</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D850F6-1246-B164-860E-FEEDAA5492EC}"/>
              </a:ext>
            </a:extLst>
          </p:cNvPr>
          <p:cNvSpPr txBox="1"/>
          <p:nvPr/>
        </p:nvSpPr>
        <p:spPr>
          <a:xfrm>
            <a:off x="643410" y="1622537"/>
            <a:ext cx="8166100" cy="3239990"/>
          </a:xfrm>
          <a:prstGeom prst="rect">
            <a:avLst/>
          </a:prstGeom>
          <a:noFill/>
        </p:spPr>
        <p:txBody>
          <a:bodyPr wrap="square" rtlCol="0">
            <a:spAutoFit/>
          </a:bodyPr>
          <a:lstStyle/>
          <a:p>
            <a:pPr algn="just">
              <a:lnSpc>
                <a:spcPct val="107000"/>
              </a:lnSpc>
              <a:spcAft>
                <a:spcPts val="800"/>
              </a:spcAft>
            </a:pPr>
            <a:r>
              <a:rPr lang="en-US" sz="1600" dirty="0"/>
              <a:t>T</a:t>
            </a:r>
            <a:r>
              <a:rPr lang="en-US" sz="1600" dirty="0" smtClean="0"/>
              <a:t>he </a:t>
            </a:r>
            <a:r>
              <a:rPr lang="en-US" sz="1600" dirty="0"/>
              <a:t>budget (whatever the type) is firstly a </a:t>
            </a:r>
            <a:r>
              <a:rPr lang="en-US" sz="1600" b="1" dirty="0"/>
              <a:t>financial plan</a:t>
            </a:r>
            <a:r>
              <a:rPr lang="en-US" sz="1600" dirty="0"/>
              <a:t>, and therefore it is a dynamic, rather than a static element. Being a plan, it is clear that there may be deviations from the initial estimations, both on the side of the incomes (loss of job, increase/decrease of wage etc.) and on the side of expenses (unplanned expense, inflation etc). </a:t>
            </a:r>
            <a:endParaRPr lang="en-US" sz="1600" dirty="0" smtClean="0"/>
          </a:p>
          <a:p>
            <a:pPr algn="just">
              <a:lnSpc>
                <a:spcPct val="107000"/>
              </a:lnSpc>
              <a:spcAft>
                <a:spcPts val="800"/>
              </a:spcAft>
            </a:pPr>
            <a:r>
              <a:rPr lang="en-US" sz="1600" b="1" dirty="0" smtClean="0"/>
              <a:t>This </a:t>
            </a:r>
            <a:r>
              <a:rPr lang="en-US" sz="1600" b="1" dirty="0"/>
              <a:t>is why, </a:t>
            </a:r>
            <a:r>
              <a:rPr lang="en-US" sz="1600" b="1" dirty="0" smtClean="0"/>
              <a:t>financial planning is en essential skill to be learned in </a:t>
            </a:r>
            <a:r>
              <a:rPr lang="en-US" sz="1600" b="1" dirty="0"/>
              <a:t>order to be able to create an initial budet. </a:t>
            </a:r>
            <a:endParaRPr lang="en-US" sz="1600" b="1" dirty="0" smtClean="0"/>
          </a:p>
          <a:p>
            <a:pPr algn="just">
              <a:lnSpc>
                <a:spcPct val="107000"/>
              </a:lnSpc>
              <a:spcAft>
                <a:spcPts val="80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Three pre-conditions for creating a realistic financial plan:</a:t>
            </a:r>
          </a:p>
          <a:p>
            <a:pPr marL="285750" indent="-285750" algn="just">
              <a:lnSpc>
                <a:spcPct val="107000"/>
              </a:lnSpc>
              <a:spcAft>
                <a:spcPts val="80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Analysis of current financial situation</a:t>
            </a:r>
          </a:p>
          <a:p>
            <a:pPr marL="285750" indent="-285750" algn="just">
              <a:lnSpc>
                <a:spcPct val="107000"/>
              </a:lnSpc>
              <a:spcAft>
                <a:spcPts val="800"/>
              </a:spcAft>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Setting financial objectives</a:t>
            </a:r>
          </a:p>
          <a:p>
            <a:pPr marL="285750" indent="-285750" algn="just">
              <a:lnSpc>
                <a:spcPct val="107000"/>
              </a:lnSpc>
              <a:spcAft>
                <a:spcPts val="80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Setting financial needs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803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1091903"/>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DECISION-MAKING REGARDING PERSONAL FINANCES</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D850F6-1246-B164-860E-FEEDAA5492EC}"/>
              </a:ext>
            </a:extLst>
          </p:cNvPr>
          <p:cNvSpPr txBox="1"/>
          <p:nvPr/>
        </p:nvSpPr>
        <p:spPr>
          <a:xfrm>
            <a:off x="643410" y="1622537"/>
            <a:ext cx="8166100" cy="3239990"/>
          </a:xfrm>
          <a:prstGeom prst="rect">
            <a:avLst/>
          </a:prstGeom>
          <a:noFill/>
        </p:spPr>
        <p:txBody>
          <a:bodyPr wrap="square" rtlCol="0">
            <a:spAutoFit/>
          </a:bodyPr>
          <a:lstStyle/>
          <a:p>
            <a:pPr algn="just">
              <a:lnSpc>
                <a:spcPct val="107000"/>
              </a:lnSpc>
              <a:spcAft>
                <a:spcPts val="800"/>
              </a:spcAft>
            </a:pPr>
            <a:r>
              <a:rPr lang="en-US" sz="1600" dirty="0"/>
              <a:t>Decisions regarding financial matters are part of the everyday life. </a:t>
            </a:r>
            <a:r>
              <a:rPr lang="en-US" sz="1600" b="1" dirty="0"/>
              <a:t>To decide, means to take action, without knowing the final outcome with certainty. </a:t>
            </a:r>
            <a:r>
              <a:rPr lang="en-US" sz="1600" dirty="0"/>
              <a:t>That is why decision-making is a valuable skill that needs to be learned by young people, to gain more confidence and be more prepared when making an important decision</a:t>
            </a:r>
            <a:r>
              <a:rPr lang="en-US" sz="1600" dirty="0" smtClean="0"/>
              <a:t>.</a:t>
            </a:r>
          </a:p>
          <a:p>
            <a:pPr algn="just">
              <a:lnSpc>
                <a:spcPct val="107000"/>
              </a:lnSpc>
              <a:spcAft>
                <a:spcPts val="800"/>
              </a:spcAft>
            </a:pPr>
            <a:r>
              <a:rPr lang="en-US" sz="1600" dirty="0"/>
              <a:t>Notice that, whether we are speaking about incomes or expenses, there are various important decisions that need to be made. Especially at young age, everyone decides – go to university or start to work (or both); to choose major in Matematics or Social Sciences; to go on a holiday or save the money etc. </a:t>
            </a:r>
          </a:p>
          <a:p>
            <a:pPr algn="just">
              <a:lnSpc>
                <a:spcPct val="107000"/>
              </a:lnSpc>
              <a:spcAft>
                <a:spcPts val="800"/>
              </a:spcAft>
            </a:pPr>
            <a:r>
              <a:rPr lang="en-US" sz="1600" dirty="0"/>
              <a:t>All these decisions influence the life and future of everyone – that is why people need to start making decisions as early as possible, but always base those decisions on realistic parametars and reliable information.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516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66531" y="1164738"/>
            <a:ext cx="6507542" cy="3508653"/>
          </a:xfrm>
          <a:prstGeom prst="rect">
            <a:avLst/>
          </a:prstGeom>
          <a:noFill/>
        </p:spPr>
        <p:txBody>
          <a:bodyPr wrap="square" rtlCol="0">
            <a:spAutoFit/>
          </a:bodyPr>
          <a:lstStyle/>
          <a:p>
            <a:pPr algn="just"/>
            <a:r>
              <a:rPr lang="en-US" sz="1600" b="1" dirty="0" smtClean="0"/>
              <a:t>TASK 2:  CASE STUDY</a:t>
            </a:r>
          </a:p>
          <a:p>
            <a:pPr algn="just"/>
            <a:r>
              <a:rPr lang="en-US" sz="1600" dirty="0" smtClean="0"/>
              <a:t>Assumption: You are 18 years. Next year you need to go to University and study what you are really good at: Information Technology. However, for a year of study, you need 3.000 euros, and your parents can afford only 1.000 eur.</a:t>
            </a:r>
          </a:p>
          <a:p>
            <a:pPr algn="just"/>
            <a:r>
              <a:rPr lang="en-US" sz="1600" dirty="0" smtClean="0"/>
              <a:t>Make a decision:</a:t>
            </a:r>
          </a:p>
          <a:p>
            <a:pPr marL="285750" indent="-285750" algn="just">
              <a:buFont typeface="Arial" panose="020B0604020202020204" pitchFamily="34" charset="0"/>
              <a:buChar char="•"/>
            </a:pPr>
            <a:r>
              <a:rPr lang="en-US" sz="1600" dirty="0" smtClean="0"/>
              <a:t>Quit going to University;</a:t>
            </a:r>
          </a:p>
          <a:p>
            <a:pPr marL="285750" indent="-285750" algn="just">
              <a:buFont typeface="Arial" panose="020B0604020202020204" pitchFamily="34" charset="0"/>
              <a:buChar char="•"/>
            </a:pPr>
            <a:r>
              <a:rPr lang="en-US" sz="1600" dirty="0" smtClean="0"/>
              <a:t>Go to University, but work in the meantime 10 hours per day;</a:t>
            </a:r>
            <a:endParaRPr lang="en-US" sz="1600" dirty="0"/>
          </a:p>
          <a:p>
            <a:pPr marL="285750" indent="-285750" algn="just">
              <a:buFont typeface="Arial" panose="020B0604020202020204" pitchFamily="34" charset="0"/>
              <a:buChar char="•"/>
            </a:pPr>
            <a:r>
              <a:rPr lang="en-US" sz="1600" dirty="0" smtClean="0"/>
              <a:t>Do a research and get a loan (together with your parents) at least to finance the first year;</a:t>
            </a:r>
          </a:p>
          <a:p>
            <a:pPr marL="285750" indent="-285750" algn="just">
              <a:buFont typeface="Arial" panose="020B0604020202020204" pitchFamily="34" charset="0"/>
              <a:buChar char="•"/>
            </a:pPr>
            <a:r>
              <a:rPr lang="en-US" sz="1600" dirty="0" smtClean="0"/>
              <a:t>Other</a:t>
            </a:r>
          </a:p>
          <a:p>
            <a:pPr algn="just"/>
            <a:endParaRPr lang="en-US" sz="1600" dirty="0" smtClean="0"/>
          </a:p>
          <a:p>
            <a:pPr algn="just"/>
            <a:r>
              <a:rPr lang="en-US" sz="1600" dirty="0" smtClean="0"/>
              <a:t>Note: Elaborate your decision and explain its effect, not only from a quantitative, but also from a qualitative perspective</a:t>
            </a:r>
          </a:p>
        </p:txBody>
      </p:sp>
    </p:spTree>
    <p:extLst>
      <p:ext uri="{BB962C8B-B14F-4D97-AF65-F5344CB8AC3E}">
        <p14:creationId xmlns:p14="http://schemas.microsoft.com/office/powerpoint/2010/main" val="15649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253999" y="1497572"/>
            <a:ext cx="3793746" cy="2862322"/>
          </a:xfrm>
          <a:prstGeom prst="rect">
            <a:avLst/>
          </a:prstGeom>
          <a:noFill/>
        </p:spPr>
        <p:txBody>
          <a:bodyPr wrap="square" rtlCol="0">
            <a:spAutoFit/>
          </a:bodyPr>
          <a:lstStyle/>
          <a:p>
            <a:r>
              <a:rPr lang="en-US" sz="3600" b="1" dirty="0" smtClean="0"/>
              <a:t>UNIT 2: BUDGETING -  PERSONAL FINANCE MANAGEMENT</a:t>
            </a:r>
            <a:endParaRPr lang="en-US" sz="3600" dirty="0">
              <a:solidFill>
                <a:srgbClr val="FF0000"/>
              </a:solidFill>
            </a:endParaRPr>
          </a:p>
        </p:txBody>
      </p:sp>
      <p:sp>
        <p:nvSpPr>
          <p:cNvPr id="5" name="Rectangle 4"/>
          <p:cNvSpPr/>
          <p:nvPr/>
        </p:nvSpPr>
        <p:spPr>
          <a:xfrm>
            <a:off x="4301744" y="1954400"/>
            <a:ext cx="4572000" cy="1397947"/>
          </a:xfrm>
          <a:prstGeom prst="rect">
            <a:avLst/>
          </a:prstGeom>
        </p:spPr>
        <p:txBody>
          <a:bodyPr>
            <a:spAutoFit/>
          </a:bodyPr>
          <a:lstStyle/>
          <a:p>
            <a:pPr algn="just">
              <a:lnSpc>
                <a:spcPct val="107000"/>
              </a:lnSpc>
              <a:spcAft>
                <a:spcPts val="800"/>
              </a:spcAft>
            </a:pPr>
            <a:r>
              <a:rPr lang="en-US" sz="1600" b="1" i="1" dirty="0" smtClean="0">
                <a:latin typeface="Calibri" panose="020F0502020204030204" pitchFamily="34" charset="0"/>
                <a:ea typeface="Calibri" panose="020F0502020204030204" pitchFamily="34" charset="0"/>
                <a:cs typeface="Times New Roman" panose="02020603050405020304" pitchFamily="18" charset="0"/>
              </a:rPr>
              <a:t>Budgeting</a:t>
            </a:r>
            <a:r>
              <a:rPr lang="en-US" sz="1600" i="1" dirty="0" smtClean="0">
                <a:latin typeface="Calibri" panose="020F0502020204030204" pitchFamily="34" charset="0"/>
                <a:ea typeface="Calibri" panose="020F0502020204030204" pitchFamily="34" charset="0"/>
                <a:cs typeface="Times New Roman" panose="02020603050405020304" pitchFamily="18" charset="0"/>
              </a:rPr>
              <a:t> is an activity aimed at managing a certain budget, either personal, family, business or wider. Personal budgeting is the activity aimed at managing a family or a personal budget, and it can also be reffered to as “personal finance management”.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240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991661"/>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MAIN AREAS IN THE PERSONAL FINANCE MANAGEMENT PROCESS</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29863390"/>
              </p:ext>
            </p:extLst>
          </p:nvPr>
        </p:nvGraphicFramePr>
        <p:xfrm>
          <a:off x="643410" y="1522381"/>
          <a:ext cx="7936992" cy="3240977"/>
        </p:xfrm>
        <a:graphic>
          <a:graphicData uri="http://schemas.openxmlformats.org/drawingml/2006/table">
            <a:tbl>
              <a:tblPr firstRow="1" bandRow="1">
                <a:tableStyleId>{5C22544A-7EE6-4342-B048-85BDC9FD1C3A}</a:tableStyleId>
              </a:tblPr>
              <a:tblGrid>
                <a:gridCol w="2941038">
                  <a:extLst>
                    <a:ext uri="{9D8B030D-6E8A-4147-A177-3AD203B41FA5}">
                      <a16:colId xmlns:a16="http://schemas.microsoft.com/office/drawing/2014/main" val="3020999969"/>
                    </a:ext>
                  </a:extLst>
                </a:gridCol>
                <a:gridCol w="4995954">
                  <a:extLst>
                    <a:ext uri="{9D8B030D-6E8A-4147-A177-3AD203B41FA5}">
                      <a16:colId xmlns:a16="http://schemas.microsoft.com/office/drawing/2014/main" val="2752599336"/>
                    </a:ext>
                  </a:extLst>
                </a:gridCol>
              </a:tblGrid>
              <a:tr h="370840">
                <a:tc>
                  <a:txBody>
                    <a:bodyPr/>
                    <a:lstStyle/>
                    <a:p>
                      <a:pPr algn="ct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Short 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603395"/>
                  </a:ext>
                </a:extLst>
              </a:tr>
              <a:tr h="370840">
                <a:tc>
                  <a:txBody>
                    <a:bodyPr/>
                    <a:lstStyle/>
                    <a:p>
                      <a:pPr algn="ct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Income(s)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Financial earnings at an individual or family level, expressed in money;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771563"/>
                  </a:ext>
                </a:extLst>
              </a:tr>
              <a:tr h="370840">
                <a:tc>
                  <a:txBody>
                    <a:bodyPr/>
                    <a:lstStyle/>
                    <a:p>
                      <a:pPr algn="ct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Expense(s)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Financial spendings at an individual or family level, expressed in money;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672321"/>
                  </a:ext>
                </a:extLst>
              </a:tr>
              <a:tr h="370840">
                <a:tc>
                  <a:txBody>
                    <a:bodyPr/>
                    <a:lstStyle/>
                    <a:p>
                      <a:pPr algn="ct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Savings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Difference between the first two, only when incomes are higher than expenses (Income &gt; Expenses)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57199"/>
                  </a:ext>
                </a:extLst>
              </a:tr>
              <a:tr h="370840">
                <a:tc>
                  <a:txBody>
                    <a:bodyPr/>
                    <a:lstStyle/>
                    <a:p>
                      <a:pPr algn="ct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Individual investments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 financial investment – what we can do with part (or the entire) savings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15872"/>
                  </a:ext>
                </a:extLst>
              </a:tr>
              <a:tr h="370840">
                <a:tc>
                  <a:txBody>
                    <a:bodyPr/>
                    <a:lstStyle/>
                    <a:p>
                      <a:pPr algn="ct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Loans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 financial loan – from an institution (most commonly banks), that serve to “fill” the financial gap, in case expenses are higher than incomes (Income &lt; Expenses).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530802"/>
                  </a:ext>
                </a:extLst>
              </a:tr>
            </a:tbl>
          </a:graphicData>
        </a:graphic>
      </p:graphicFrame>
    </p:spTree>
    <p:extLst>
      <p:ext uri="{BB962C8B-B14F-4D97-AF65-F5344CB8AC3E}">
        <p14:creationId xmlns:p14="http://schemas.microsoft.com/office/powerpoint/2010/main" val="54309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944091"/>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PERSONAL &amp; FAMILY BUDGETING</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8950" y="1332787"/>
            <a:ext cx="8166100" cy="2554545"/>
          </a:xfrm>
          <a:prstGeom prst="rect">
            <a:avLst/>
          </a:prstGeom>
        </p:spPr>
        <p:txBody>
          <a:bodyPr wrap="square">
            <a:spAutoFit/>
          </a:bodyPr>
          <a:lstStyle/>
          <a:p>
            <a:r>
              <a:rPr lang="en-GB" sz="1600" dirty="0"/>
              <a:t>A personal budget is a plan and a review of the incomes and expenses of one person in a defined period of time. H</a:t>
            </a:r>
            <a:r>
              <a:rPr lang="en-GB" sz="1600" dirty="0" smtClean="0"/>
              <a:t>owever </a:t>
            </a:r>
            <a:r>
              <a:rPr lang="en-GB" sz="1600" dirty="0"/>
              <a:t>one thing is important – the personal budget is not a static document, but rather a dynamic one! A family budget is the same as personal but includes people that are part of the family (which ussually share their incomes and expenses).</a:t>
            </a:r>
          </a:p>
          <a:p>
            <a:r>
              <a:rPr lang="en-GB" sz="1600" dirty="0"/>
              <a:t>T</a:t>
            </a:r>
            <a:r>
              <a:rPr lang="en-GB" sz="1600" dirty="0" smtClean="0"/>
              <a:t>he </a:t>
            </a:r>
            <a:r>
              <a:rPr lang="en-GB" sz="1600" dirty="0"/>
              <a:t>individual budget consists mainly of:</a:t>
            </a:r>
          </a:p>
          <a:p>
            <a:r>
              <a:rPr lang="en-GB" sz="1600" dirty="0"/>
              <a:t>-	Income(s);</a:t>
            </a:r>
          </a:p>
          <a:p>
            <a:r>
              <a:rPr lang="en-GB" sz="1600" dirty="0"/>
              <a:t>-	Expenses;</a:t>
            </a:r>
          </a:p>
          <a:p>
            <a:r>
              <a:rPr lang="en-GB" sz="1600" dirty="0"/>
              <a:t>Both variables may be estimated in the budget, but they may change due to unanticipated internal factors (the laptop broke down, a new one is required) or external factors (ex. Loss of job</a:t>
            </a:r>
            <a:r>
              <a:rPr lang="en-GB" sz="1600" dirty="0" smtClean="0"/>
              <a:t>).</a:t>
            </a:r>
            <a:endParaRPr lang="en-GB" sz="1600" dirty="0"/>
          </a:p>
        </p:txBody>
      </p:sp>
    </p:spTree>
    <p:extLst>
      <p:ext uri="{BB962C8B-B14F-4D97-AF65-F5344CB8AC3E}">
        <p14:creationId xmlns:p14="http://schemas.microsoft.com/office/powerpoint/2010/main" val="1842081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944091"/>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PERSONAL &amp; FAMILY BUDGETING</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8950" y="1332787"/>
            <a:ext cx="8166100" cy="3293209"/>
          </a:xfrm>
          <a:prstGeom prst="rect">
            <a:avLst/>
          </a:prstGeom>
        </p:spPr>
        <p:txBody>
          <a:bodyPr wrap="square">
            <a:spAutoFit/>
          </a:bodyPr>
          <a:lstStyle/>
          <a:p>
            <a:r>
              <a:rPr lang="en-GB" sz="1600" dirty="0" smtClean="0"/>
              <a:t>Being </a:t>
            </a:r>
            <a:r>
              <a:rPr lang="en-GB" sz="1600" dirty="0"/>
              <a:t>able to create a personal &amp; family budget and further to adjust, implement and take corrective actions is of utmost importance for any individual</a:t>
            </a:r>
            <a:r>
              <a:rPr lang="en-GB" sz="1600" dirty="0" smtClean="0"/>
              <a:t>!</a:t>
            </a:r>
          </a:p>
          <a:p>
            <a:endParaRPr lang="en-GB" sz="1600" dirty="0" smtClean="0"/>
          </a:p>
          <a:p>
            <a:r>
              <a:rPr lang="en-US" sz="1600" b="1" dirty="0"/>
              <a:t>Task 3 – Budgeting</a:t>
            </a:r>
            <a:endParaRPr lang="en-GB" sz="1600" dirty="0"/>
          </a:p>
          <a:p>
            <a:r>
              <a:rPr lang="en-US" sz="1600" dirty="0"/>
              <a:t>Review your budget prepared in task 1. </a:t>
            </a:r>
            <a:endParaRPr lang="en-GB" sz="1600" dirty="0"/>
          </a:p>
          <a:p>
            <a:r>
              <a:rPr lang="en-US" sz="1600" u="sng" dirty="0"/>
              <a:t>Assumption:</a:t>
            </a:r>
            <a:r>
              <a:rPr lang="en-US" sz="1600" dirty="0"/>
              <a:t> An event you didn’t estimate occurred – your laptop broke down and it cannot be fixed. You need your laptop both for personal and educational use, so this is regarded as highly necessary for you. The laptop you need costs 450 eur.</a:t>
            </a:r>
            <a:endParaRPr lang="en-GB" sz="1600" dirty="0"/>
          </a:p>
          <a:p>
            <a:r>
              <a:rPr lang="en-US" sz="1600" dirty="0"/>
              <a:t>Sit down and “re-write” your budget. Allocate funds for a new laptop, either by cutting some expenses or by adding new income(s), or both. You can even include a minor loan.</a:t>
            </a:r>
            <a:endParaRPr lang="en-GB" sz="1600" dirty="0"/>
          </a:p>
          <a:p>
            <a:r>
              <a:rPr lang="en-US" sz="1600" u="sng" dirty="0"/>
              <a:t>Note</a:t>
            </a:r>
            <a:r>
              <a:rPr lang="en-US" sz="1600" dirty="0"/>
              <a:t>: If this is not applicable for your budget, you can use the budget for family N, given above, using the same (or similar) assumption (for example: their laundry machine broke down and it costs 400 eur.)</a:t>
            </a:r>
            <a:r>
              <a:rPr lang="en-GB" sz="1600" dirty="0"/>
              <a:t> </a:t>
            </a:r>
          </a:p>
        </p:txBody>
      </p:sp>
    </p:spTree>
    <p:extLst>
      <p:ext uri="{BB962C8B-B14F-4D97-AF65-F5344CB8AC3E}">
        <p14:creationId xmlns:p14="http://schemas.microsoft.com/office/powerpoint/2010/main" val="2726926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528856" y="746759"/>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MACROECONOMIC VARIABLES IN PERSONAL FINANCIAL CONTEXT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8856" y="1135455"/>
            <a:ext cx="8166100" cy="1815882"/>
          </a:xfrm>
          <a:prstGeom prst="rect">
            <a:avLst/>
          </a:prstGeom>
        </p:spPr>
        <p:txBody>
          <a:bodyPr wrap="square">
            <a:spAutoFit/>
          </a:bodyPr>
          <a:lstStyle/>
          <a:p>
            <a:r>
              <a:rPr lang="en-GB" sz="1600" dirty="0"/>
              <a:t>We live in a connected world, with mostly open economies. What each person does regarding personal finances, reflects on the economy as a whole. </a:t>
            </a:r>
            <a:endParaRPr lang="en-GB" sz="1600" dirty="0" smtClean="0"/>
          </a:p>
          <a:p>
            <a:endParaRPr lang="en-GB" sz="1600" dirty="0"/>
          </a:p>
          <a:p>
            <a:r>
              <a:rPr lang="en-GB" sz="1600" dirty="0" smtClean="0"/>
              <a:t>Review the following macroeconomic variables:</a:t>
            </a:r>
          </a:p>
          <a:p>
            <a:endParaRPr lang="en-GB" sz="1600" dirty="0"/>
          </a:p>
          <a:p>
            <a:endParaRPr lang="en-GB" sz="1600" dirty="0" smtClean="0"/>
          </a:p>
          <a:p>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2285502549"/>
              </p:ext>
            </p:extLst>
          </p:nvPr>
        </p:nvGraphicFramePr>
        <p:xfrm>
          <a:off x="528856" y="2295164"/>
          <a:ext cx="8320476" cy="2653665"/>
        </p:xfrm>
        <a:graphic>
          <a:graphicData uri="http://schemas.openxmlformats.org/drawingml/2006/table">
            <a:tbl>
              <a:tblPr firstRow="1" bandRow="1">
                <a:tableStyleId>{5C22544A-7EE6-4342-B048-85BDC9FD1C3A}</a:tableStyleId>
              </a:tblPr>
              <a:tblGrid>
                <a:gridCol w="1423899">
                  <a:extLst>
                    <a:ext uri="{9D8B030D-6E8A-4147-A177-3AD203B41FA5}">
                      <a16:colId xmlns:a16="http://schemas.microsoft.com/office/drawing/2014/main" val="2305876233"/>
                    </a:ext>
                  </a:extLst>
                </a:gridCol>
                <a:gridCol w="6896577">
                  <a:extLst>
                    <a:ext uri="{9D8B030D-6E8A-4147-A177-3AD203B41FA5}">
                      <a16:colId xmlns:a16="http://schemas.microsoft.com/office/drawing/2014/main" val="469362728"/>
                    </a:ext>
                  </a:extLst>
                </a:gridCol>
              </a:tblGrid>
              <a:tr h="370840">
                <a:tc>
                  <a:txBody>
                    <a:bodyPr/>
                    <a:lstStyle/>
                    <a:p>
                      <a:pPr algn="ct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Short 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0403849"/>
                  </a:ext>
                </a:extLst>
              </a:tr>
              <a:tr h="370840">
                <a:tc>
                  <a:txBody>
                    <a:bodyPr/>
                    <a:lstStyle/>
                    <a:p>
                      <a:pPr algn="ct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Macroeconomics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Macroeconomics </a:t>
                      </a:r>
                      <a:r>
                        <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science that deals with the study of aggregate economic variables, that is, the functioning of the economy as a whole;</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936607"/>
                  </a:ext>
                </a:extLst>
              </a:tr>
              <a:tr h="370840">
                <a:tc>
                  <a:txBody>
                    <a:bodyPr/>
                    <a:lstStyle/>
                    <a:p>
                      <a:pPr algn="ct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Unemployment</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term unemployment refers to a situation where a person actively searches for employment but is unable to find work.</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829724"/>
                  </a:ext>
                </a:extLst>
              </a:tr>
              <a:tr h="370840">
                <a:tc>
                  <a:txBody>
                    <a:bodyPr/>
                    <a:lstStyle/>
                    <a:p>
                      <a:pPr algn="ctr">
                        <a:lnSpc>
                          <a:spcPct val="107000"/>
                        </a:lnSpc>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Gross domestic product (GDP)</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Simply put, gross domestic product (GDP) is the total monetary or market value of all the final goods and services produced within a country in a specific time period, usually one year.</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36971"/>
                  </a:ext>
                </a:extLst>
              </a:tr>
              <a:tr h="370840">
                <a:tc>
                  <a:txBody>
                    <a:bodyPr/>
                    <a:lstStyle/>
                    <a:p>
                      <a:pPr algn="ct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 growth</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Changes in the value of GDP from one year to another are measured through the "economic growth" indicator. The economic growth rate shows the changes of GDP value in one year, compared to the previous one. </a:t>
                      </a:r>
                      <a:r>
                        <a:rPr lang="en-GB"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growth rate is expressed in % and can be positive (if the value of GDP is increased) or negative (if the value of GDP is decreased).</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36951"/>
                  </a:ext>
                </a:extLst>
              </a:tr>
            </a:tbl>
          </a:graphicData>
        </a:graphic>
      </p:graphicFrame>
    </p:spTree>
    <p:extLst>
      <p:ext uri="{BB962C8B-B14F-4D97-AF65-F5344CB8AC3E}">
        <p14:creationId xmlns:p14="http://schemas.microsoft.com/office/powerpoint/2010/main" val="2582370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528856" y="746759"/>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MACROECONOMIC VARIABLES IN PERSONAL FINANCIAL CONTEXT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357029"/>
              </p:ext>
            </p:extLst>
          </p:nvPr>
        </p:nvGraphicFramePr>
        <p:xfrm>
          <a:off x="528856" y="1478300"/>
          <a:ext cx="8320476" cy="2862051"/>
        </p:xfrm>
        <a:graphic>
          <a:graphicData uri="http://schemas.openxmlformats.org/drawingml/2006/table">
            <a:tbl>
              <a:tblPr firstRow="1" bandRow="1">
                <a:tableStyleId>{5C22544A-7EE6-4342-B048-85BDC9FD1C3A}</a:tableStyleId>
              </a:tblPr>
              <a:tblGrid>
                <a:gridCol w="1423899">
                  <a:extLst>
                    <a:ext uri="{9D8B030D-6E8A-4147-A177-3AD203B41FA5}">
                      <a16:colId xmlns:a16="http://schemas.microsoft.com/office/drawing/2014/main" val="2305876233"/>
                    </a:ext>
                  </a:extLst>
                </a:gridCol>
                <a:gridCol w="6896577">
                  <a:extLst>
                    <a:ext uri="{9D8B030D-6E8A-4147-A177-3AD203B41FA5}">
                      <a16:colId xmlns:a16="http://schemas.microsoft.com/office/drawing/2014/main" val="469362728"/>
                    </a:ext>
                  </a:extLst>
                </a:gridCol>
              </a:tblGrid>
              <a:tr h="431094">
                <a:tc>
                  <a:txBody>
                    <a:bodyPr/>
                    <a:lstStyle/>
                    <a:p>
                      <a:pPr algn="ct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Short 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0403849"/>
                  </a:ext>
                </a:extLst>
              </a:tr>
              <a:tr h="431094">
                <a:tc>
                  <a:txBody>
                    <a:bodyPr/>
                    <a:lstStyle/>
                    <a:p>
                      <a:pPr algn="ctr">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Consumption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The purchase of goods and services by individuals for final use!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936607"/>
                  </a:ext>
                </a:extLst>
              </a:tr>
              <a:tr h="519011">
                <a:tc>
                  <a:txBody>
                    <a:bodyPr/>
                    <a:lstStyle/>
                    <a:p>
                      <a:pPr algn="ctr">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Savings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The money saved by individuals and companies that constitute the investment capacity in the economy (the total money deposited in banks and other financial institutions)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829724"/>
                  </a:ext>
                </a:extLst>
              </a:tr>
              <a:tr h="431094">
                <a:tc>
                  <a:txBody>
                    <a:bodyPr/>
                    <a:lstStyle/>
                    <a:p>
                      <a:pPr algn="ctr">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Investments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total amount invested by individuals, companies and the state in capital investments;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36971"/>
                  </a:ext>
                </a:extLst>
              </a:tr>
              <a:tr h="1049758">
                <a:tc>
                  <a:txBody>
                    <a:bodyPr/>
                    <a:lstStyle/>
                    <a:p>
                      <a:pPr algn="ctr">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Inflation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 macroeconomic variable which results in increased general price level, measured through the customer price index (CPI).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With inflation, the purchasing power of money decreases and corrective actions should be taken by each individual/family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36951"/>
                  </a:ext>
                </a:extLst>
              </a:tr>
            </a:tbl>
          </a:graphicData>
        </a:graphic>
      </p:graphicFrame>
    </p:spTree>
    <p:extLst>
      <p:ext uri="{BB962C8B-B14F-4D97-AF65-F5344CB8AC3E}">
        <p14:creationId xmlns:p14="http://schemas.microsoft.com/office/powerpoint/2010/main" val="210537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944091"/>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INDIVIDUAL FINANCIAL DECISIONS AND THE ECONOMY AS A WHOLE</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8950" y="1332787"/>
            <a:ext cx="8166100" cy="3293209"/>
          </a:xfrm>
          <a:prstGeom prst="rect">
            <a:avLst/>
          </a:prstGeom>
        </p:spPr>
        <p:txBody>
          <a:bodyPr wrap="square">
            <a:spAutoFit/>
          </a:bodyPr>
          <a:lstStyle/>
          <a:p>
            <a:pPr lvl="0"/>
            <a:r>
              <a:rPr lang="en-US" sz="1600" b="1" u="sng" dirty="0"/>
              <a:t>Consumption</a:t>
            </a:r>
            <a:r>
              <a:rPr lang="en-US" sz="1600" b="1" dirty="0"/>
              <a:t> </a:t>
            </a:r>
            <a:r>
              <a:rPr lang="en-US" sz="1600" dirty="0"/>
              <a:t>– If only one person decides to buy a new TV today, it will have almost no impact at all on the total demand for TVs. However, if 50% of households in the country decide to buy new TVs in one single day – then this action will have a serious impact on the economy as a whole.</a:t>
            </a:r>
            <a:endParaRPr lang="en-GB" sz="1600" dirty="0"/>
          </a:p>
          <a:p>
            <a:pPr lvl="0"/>
            <a:r>
              <a:rPr lang="en-US" sz="1600" b="1" u="sng" dirty="0"/>
              <a:t>Savings</a:t>
            </a:r>
            <a:r>
              <a:rPr lang="en-US" sz="1600" dirty="0"/>
              <a:t> – If only person decides to withdraw their deposit from the bank today, there will be almost no impact on the total deposit base in the country. However, if 50% of individuals/households decide to withdraw their deposits, then this will have a serious (negative) impact on the financial sector in the country!</a:t>
            </a:r>
            <a:endParaRPr lang="en-GB" sz="1600" dirty="0"/>
          </a:p>
          <a:p>
            <a:pPr lvl="0"/>
            <a:r>
              <a:rPr lang="en-US" sz="1600" b="1" u="sng" dirty="0"/>
              <a:t>Investments</a:t>
            </a:r>
            <a:r>
              <a:rPr lang="en-US" sz="1600" dirty="0"/>
              <a:t> – If only one person today decides to invest its saved money in the financial sector (either in banks, investments funds or other financial institutions), there will be almost no impact on the total investment capacity of the economy. However, if 50% of families decide to include its saved money in the financial sector (in any form), then this will almost certainly have a high impact on the investment capacity of the entire economy.</a:t>
            </a:r>
            <a:r>
              <a:rPr lang="en-GB" sz="1600" dirty="0"/>
              <a:t> </a:t>
            </a:r>
          </a:p>
        </p:txBody>
      </p:sp>
    </p:spTree>
    <p:extLst>
      <p:ext uri="{BB962C8B-B14F-4D97-AF65-F5344CB8AC3E}">
        <p14:creationId xmlns:p14="http://schemas.microsoft.com/office/powerpoint/2010/main" val="116482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480962" y="1548976"/>
            <a:ext cx="4223774" cy="2308324"/>
          </a:xfrm>
          <a:prstGeom prst="rect">
            <a:avLst/>
          </a:prstGeom>
          <a:noFill/>
        </p:spPr>
        <p:txBody>
          <a:bodyPr wrap="square" rtlCol="0">
            <a:spAutoFit/>
          </a:bodyPr>
          <a:lstStyle/>
          <a:p>
            <a:r>
              <a:rPr lang="en-US" sz="3600" b="1" dirty="0" smtClean="0"/>
              <a:t>MODULE NO.4: </a:t>
            </a:r>
          </a:p>
          <a:p>
            <a:r>
              <a:rPr lang="en-GB" sz="3600" dirty="0" smtClean="0"/>
              <a:t>BUDGETING: THE WHEREABOUTS OF MY MONEY</a:t>
            </a:r>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51672" y="2848000"/>
            <a:ext cx="4992328" cy="2462894"/>
          </a:xfrm>
          <a:prstGeom prst="rect">
            <a:avLst/>
          </a:prstGeom>
        </p:spPr>
      </p:pic>
    </p:spTree>
    <p:extLst>
      <p:ext uri="{BB962C8B-B14F-4D97-AF65-F5344CB8AC3E}">
        <p14:creationId xmlns:p14="http://schemas.microsoft.com/office/powerpoint/2010/main" val="70360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6" name="Rectangle 5"/>
          <p:cNvSpPr/>
          <p:nvPr/>
        </p:nvSpPr>
        <p:spPr>
          <a:xfrm>
            <a:off x="488950" y="796339"/>
            <a:ext cx="8166100" cy="4278094"/>
          </a:xfrm>
          <a:prstGeom prst="rect">
            <a:avLst/>
          </a:prstGeom>
        </p:spPr>
        <p:txBody>
          <a:bodyPr wrap="square">
            <a:spAutoFit/>
          </a:bodyPr>
          <a:lstStyle/>
          <a:p>
            <a:r>
              <a:rPr lang="en-US" sz="1700" b="1" dirty="0" smtClean="0"/>
              <a:t>Task </a:t>
            </a:r>
            <a:r>
              <a:rPr lang="en-US" sz="1700" b="1" dirty="0"/>
              <a:t>4</a:t>
            </a:r>
            <a:r>
              <a:rPr lang="en-US" sz="1700" dirty="0"/>
              <a:t> </a:t>
            </a:r>
            <a:r>
              <a:rPr lang="en-US" sz="1700" b="1" dirty="0"/>
              <a:t>– Case study</a:t>
            </a:r>
            <a:endParaRPr lang="en-GB" sz="1700" dirty="0"/>
          </a:p>
          <a:p>
            <a:r>
              <a:rPr lang="en-US" sz="1700" u="sng" dirty="0"/>
              <a:t>Assumption 1:</a:t>
            </a:r>
            <a:r>
              <a:rPr lang="en-US" sz="1700" dirty="0"/>
              <a:t> You have 2.500 euros saved and you intend to by a car worth 5.000 euros, by getting a loan from a bank, for the entire amount of the car</a:t>
            </a:r>
            <a:r>
              <a:rPr lang="en-US" sz="1700" dirty="0" smtClean="0"/>
              <a:t>. You are employed, with an average monthly income. </a:t>
            </a:r>
            <a:r>
              <a:rPr lang="en-US" sz="1700" dirty="0"/>
              <a:t>You don’t owe a car, so you need it for personal use. </a:t>
            </a:r>
            <a:endParaRPr lang="en-GB" sz="1700" dirty="0"/>
          </a:p>
          <a:p>
            <a:r>
              <a:rPr lang="en-US" sz="1700" u="sng" dirty="0"/>
              <a:t>Assumption 2:</a:t>
            </a:r>
            <a:r>
              <a:rPr lang="en-US" sz="1700" dirty="0"/>
              <a:t> The country is in the middle of financial crisis and interest rates for consumer loans have increased from an average of </a:t>
            </a:r>
            <a:r>
              <a:rPr lang="en-US" sz="1700" dirty="0" smtClean="0"/>
              <a:t>3.5</a:t>
            </a:r>
            <a:r>
              <a:rPr lang="en-US" sz="1700" dirty="0"/>
              <a:t>% to an average of </a:t>
            </a:r>
            <a:r>
              <a:rPr lang="en-US" sz="1700" dirty="0" smtClean="0"/>
              <a:t>6.8</a:t>
            </a:r>
            <a:r>
              <a:rPr lang="en-US" sz="1700" dirty="0"/>
              <a:t>% in the last three months. Economists predict that it will take at least 1 year for interest rates to return to the previous level. </a:t>
            </a:r>
            <a:endParaRPr lang="en-US" sz="1700" dirty="0" smtClean="0"/>
          </a:p>
          <a:p>
            <a:endParaRPr lang="en-GB" sz="1700" dirty="0"/>
          </a:p>
          <a:p>
            <a:r>
              <a:rPr lang="en-US" sz="1700" u="sng" dirty="0"/>
              <a:t>Make a decision:</a:t>
            </a:r>
            <a:endParaRPr lang="en-GB" sz="1700" u="sng" dirty="0"/>
          </a:p>
          <a:p>
            <a:pPr marL="285750" lvl="0" indent="-285750">
              <a:buFont typeface="Arial" panose="020B0604020202020204" pitchFamily="34" charset="0"/>
              <a:buChar char="•"/>
            </a:pPr>
            <a:r>
              <a:rPr lang="en-US" sz="1700" dirty="0" smtClean="0"/>
              <a:t>Delay the </a:t>
            </a:r>
            <a:r>
              <a:rPr lang="en-US" sz="1700" dirty="0"/>
              <a:t>idea of buying a car for at least 6 </a:t>
            </a:r>
            <a:r>
              <a:rPr lang="en-US" sz="1700" dirty="0" smtClean="0"/>
              <a:t>months and then make a new assessment;</a:t>
            </a:r>
            <a:endParaRPr lang="en-GB" sz="1700" dirty="0"/>
          </a:p>
          <a:p>
            <a:pPr marL="285750" lvl="0" indent="-285750">
              <a:buFont typeface="Arial" panose="020B0604020202020204" pitchFamily="34" charset="0"/>
              <a:buChar char="•"/>
            </a:pPr>
            <a:r>
              <a:rPr lang="en-US" sz="1700" dirty="0" smtClean="0"/>
              <a:t>Use </a:t>
            </a:r>
            <a:r>
              <a:rPr lang="en-US" sz="1700" dirty="0"/>
              <a:t>your savings for the half of the car and borrow the other half from the </a:t>
            </a:r>
            <a:r>
              <a:rPr lang="en-US" sz="1700" dirty="0" smtClean="0"/>
              <a:t>bank;</a:t>
            </a:r>
            <a:endParaRPr lang="en-GB" sz="1700" dirty="0"/>
          </a:p>
          <a:p>
            <a:pPr marL="285750" lvl="0" indent="-285750">
              <a:buFont typeface="Arial" panose="020B0604020202020204" pitchFamily="34" charset="0"/>
              <a:buChar char="•"/>
            </a:pPr>
            <a:r>
              <a:rPr lang="en-US" sz="1700" dirty="0" smtClean="0"/>
              <a:t>Go </a:t>
            </a:r>
            <a:r>
              <a:rPr lang="en-US" sz="1700" dirty="0"/>
              <a:t>on as initially </a:t>
            </a:r>
            <a:r>
              <a:rPr lang="en-US" sz="1700" dirty="0" smtClean="0"/>
              <a:t>planned (with borrowing the entire amount from the bank);</a:t>
            </a:r>
            <a:endParaRPr lang="en-GB" sz="1700" dirty="0"/>
          </a:p>
          <a:p>
            <a:pPr marL="285750" lvl="0" indent="-285750">
              <a:buFont typeface="Arial" panose="020B0604020202020204" pitchFamily="34" charset="0"/>
              <a:buChar char="•"/>
            </a:pPr>
            <a:r>
              <a:rPr lang="en-US" sz="1700" dirty="0" smtClean="0"/>
              <a:t>Other option (list and elaborate);</a:t>
            </a:r>
            <a:endParaRPr lang="en-GB" sz="1700" dirty="0"/>
          </a:p>
          <a:p>
            <a:r>
              <a:rPr lang="en-US" sz="1700" dirty="0"/>
              <a:t> </a:t>
            </a:r>
            <a:endParaRPr lang="en-GB" sz="1700" dirty="0"/>
          </a:p>
          <a:p>
            <a:r>
              <a:rPr lang="en-US" sz="1700" dirty="0"/>
              <a:t>Elaborate and explain your decision.</a:t>
            </a:r>
            <a:endParaRPr lang="en-GB" sz="1700" dirty="0"/>
          </a:p>
        </p:txBody>
      </p:sp>
    </p:spTree>
    <p:extLst>
      <p:ext uri="{BB962C8B-B14F-4D97-AF65-F5344CB8AC3E}">
        <p14:creationId xmlns:p14="http://schemas.microsoft.com/office/powerpoint/2010/main" val="734606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253999" y="1497572"/>
            <a:ext cx="3793746" cy="2862322"/>
          </a:xfrm>
          <a:prstGeom prst="rect">
            <a:avLst/>
          </a:prstGeom>
          <a:noFill/>
        </p:spPr>
        <p:txBody>
          <a:bodyPr wrap="square" rtlCol="0">
            <a:spAutoFit/>
          </a:bodyPr>
          <a:lstStyle/>
          <a:p>
            <a:r>
              <a:rPr lang="en-US" sz="3600" b="1" dirty="0" smtClean="0"/>
              <a:t>UNIT </a:t>
            </a:r>
            <a:r>
              <a:rPr lang="en-US" sz="3600" b="1" dirty="0" smtClean="0"/>
              <a:t>3</a:t>
            </a:r>
            <a:r>
              <a:rPr lang="en-US" sz="3600" b="1" dirty="0"/>
              <a:t>: </a:t>
            </a:r>
            <a:endParaRPr lang="en-US" sz="3600" b="1" dirty="0" smtClean="0"/>
          </a:p>
          <a:p>
            <a:r>
              <a:rPr lang="en-US" sz="3600" b="1" dirty="0" smtClean="0"/>
              <a:t>FINANCIAL </a:t>
            </a:r>
            <a:r>
              <a:rPr lang="en-US" sz="3600" b="1" dirty="0"/>
              <a:t>SERVICES AND PERSONAL BUDGET</a:t>
            </a:r>
          </a:p>
        </p:txBody>
      </p:sp>
      <p:sp>
        <p:nvSpPr>
          <p:cNvPr id="5" name="Rectangle 4"/>
          <p:cNvSpPr/>
          <p:nvPr/>
        </p:nvSpPr>
        <p:spPr>
          <a:xfrm>
            <a:off x="4301744" y="1954400"/>
            <a:ext cx="4572000" cy="1661417"/>
          </a:xfrm>
          <a:prstGeom prst="rect">
            <a:avLst/>
          </a:prstGeom>
        </p:spPr>
        <p:txBody>
          <a:bodyPr>
            <a:spAutoFit/>
          </a:bodyPr>
          <a:lstStyle/>
          <a:p>
            <a:pPr algn="just">
              <a:lnSpc>
                <a:spcPct val="107000"/>
              </a:lnSpc>
              <a:spcAft>
                <a:spcPts val="800"/>
              </a:spcAft>
            </a:pPr>
            <a:r>
              <a:rPr lang="en-US" sz="1600" i="1" dirty="0" smtClean="0">
                <a:latin typeface="Calibri" panose="020F0502020204030204" pitchFamily="34" charset="0"/>
                <a:ea typeface="Calibri" panose="020F0502020204030204" pitchFamily="34" charset="0"/>
                <a:cs typeface="Times New Roman" panose="02020603050405020304" pitchFamily="18" charset="0"/>
              </a:rPr>
              <a:t>“Financial </a:t>
            </a:r>
            <a:r>
              <a:rPr lang="en-US" sz="1600" i="1" dirty="0">
                <a:latin typeface="Calibri" panose="020F0502020204030204" pitchFamily="34" charset="0"/>
                <a:ea typeface="Calibri" panose="020F0502020204030204" pitchFamily="34" charset="0"/>
                <a:cs typeface="Times New Roman" panose="02020603050405020304" pitchFamily="18" charset="0"/>
              </a:rPr>
              <a:t>services (and products) are a rather complex subject, that include many financial products, institutions as well as different financial markets. For a more detailed review of the financial services please see Module 3: “Financial services – A walk-through”.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0912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944091"/>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BASIC FINANCIAL SERVICES</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8950" y="1332787"/>
            <a:ext cx="8166100" cy="3231654"/>
          </a:xfrm>
          <a:prstGeom prst="rect">
            <a:avLst/>
          </a:prstGeom>
        </p:spPr>
        <p:txBody>
          <a:bodyPr wrap="square">
            <a:spAutoFit/>
          </a:bodyPr>
          <a:lstStyle/>
          <a:p>
            <a:r>
              <a:rPr lang="en-US" sz="1700" dirty="0"/>
              <a:t>Financial services (and products) are a rather complex subject, that include many financial products, institutions as well as different financial markets. For a more detailed review of the financial services please see Module 3: “Financial services – A walk-through</a:t>
            </a:r>
            <a:r>
              <a:rPr lang="en-US" sz="1700" dirty="0" smtClean="0"/>
              <a:t>”.</a:t>
            </a:r>
          </a:p>
          <a:p>
            <a:r>
              <a:rPr lang="en-GB" sz="1700" dirty="0" smtClean="0"/>
              <a:t>The </a:t>
            </a:r>
            <a:r>
              <a:rPr lang="en-GB" sz="1700" dirty="0"/>
              <a:t>following financial </a:t>
            </a:r>
            <a:r>
              <a:rPr lang="en-GB" sz="1700" dirty="0" smtClean="0"/>
              <a:t>services &amp; products are considered to be basic: </a:t>
            </a:r>
          </a:p>
          <a:p>
            <a:r>
              <a:rPr lang="en-GB" sz="1700" dirty="0" smtClean="0"/>
              <a:t>-    Deposits for natural person (individuals)</a:t>
            </a:r>
          </a:p>
          <a:p>
            <a:pPr marL="285750" indent="-285750">
              <a:buFontTx/>
              <a:buChar char="-"/>
            </a:pPr>
            <a:r>
              <a:rPr lang="en-GB" sz="1700" dirty="0" smtClean="0"/>
              <a:t>Consumer loans</a:t>
            </a:r>
          </a:p>
          <a:p>
            <a:endParaRPr lang="en-GB" sz="1700" dirty="0"/>
          </a:p>
          <a:p>
            <a:r>
              <a:rPr lang="en-US" sz="1700" dirty="0"/>
              <a:t>The following can be concluded: </a:t>
            </a:r>
            <a:endParaRPr lang="en-GB" sz="1700" dirty="0"/>
          </a:p>
          <a:p>
            <a:pPr marL="285750" lvl="0" indent="-285750">
              <a:buFont typeface="Arial" panose="020B0604020202020204" pitchFamily="34" charset="0"/>
              <a:buChar char="•"/>
            </a:pPr>
            <a:r>
              <a:rPr lang="en-US" sz="1700" dirty="0"/>
              <a:t>When a person deposits money, the Bank pays interest for the money on disposal, while the individual receives interest (mostly at the end of the year</a:t>
            </a:r>
            <a:r>
              <a:rPr lang="en-US" sz="1700" dirty="0" smtClean="0"/>
              <a:t>).</a:t>
            </a:r>
            <a:endParaRPr lang="en-GB" sz="1700" dirty="0"/>
          </a:p>
          <a:p>
            <a:pPr marL="285750" lvl="0" indent="-285750">
              <a:buFont typeface="Arial" panose="020B0604020202020204" pitchFamily="34" charset="0"/>
              <a:buChar char="•"/>
            </a:pPr>
            <a:r>
              <a:rPr lang="en-US" sz="1700" dirty="0" smtClean="0"/>
              <a:t>On </a:t>
            </a:r>
            <a:r>
              <a:rPr lang="en-US" sz="1700" dirty="0"/>
              <a:t>the opposite, when an indivial gets a loan from a Bank, the obligation for paying the interest is on behalf of the individual person.  </a:t>
            </a:r>
            <a:r>
              <a:rPr lang="en-GB" sz="1700" dirty="0"/>
              <a:t> </a:t>
            </a:r>
          </a:p>
        </p:txBody>
      </p:sp>
    </p:spTree>
    <p:extLst>
      <p:ext uri="{BB962C8B-B14F-4D97-AF65-F5344CB8AC3E}">
        <p14:creationId xmlns:p14="http://schemas.microsoft.com/office/powerpoint/2010/main" val="3462327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 y="-279372"/>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800834"/>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BANKS AS FINANCIAL INSTITUTIONS</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79608" y="1189530"/>
            <a:ext cx="8166100" cy="4062651"/>
          </a:xfrm>
          <a:prstGeom prst="rect">
            <a:avLst/>
          </a:prstGeom>
        </p:spPr>
        <p:txBody>
          <a:bodyPr wrap="square">
            <a:spAutoFit/>
          </a:bodyPr>
          <a:lstStyle/>
          <a:p>
            <a:r>
              <a:rPr lang="en-US" sz="1600" dirty="0"/>
              <a:t>Banks are the most common financial institutions in many countries, as well as worldwide. Its basic function is from one side to gather deposits, while from another side to provide loans (for individuals and companies).</a:t>
            </a:r>
            <a:endParaRPr lang="en-GB" sz="1600" dirty="0"/>
          </a:p>
          <a:p>
            <a:r>
              <a:rPr lang="en-US" sz="1600" dirty="0"/>
              <a:t>The price for both these services (saving or borrowing money) is the “Interest rate”</a:t>
            </a:r>
            <a:endParaRPr lang="en-GB" sz="1600" dirty="0"/>
          </a:p>
          <a:p>
            <a:pPr marL="285750" lvl="0" indent="-285750">
              <a:buFont typeface="Arial" panose="020B0604020202020204" pitchFamily="34" charset="0"/>
              <a:buChar char="•"/>
            </a:pPr>
            <a:r>
              <a:rPr lang="en-US" sz="1600" dirty="0"/>
              <a:t>Interest rate on deposits – Paid by the Bank, to the </a:t>
            </a:r>
            <a:r>
              <a:rPr lang="en-US" sz="1600" dirty="0" smtClean="0"/>
              <a:t>Beneficiary</a:t>
            </a:r>
            <a:endParaRPr lang="en-GB" sz="1600" dirty="0"/>
          </a:p>
          <a:p>
            <a:pPr marL="285750" lvl="0" indent="-285750">
              <a:buFont typeface="Arial" panose="020B0604020202020204" pitchFamily="34" charset="0"/>
              <a:buChar char="•"/>
            </a:pPr>
            <a:r>
              <a:rPr lang="en-US" sz="1600" dirty="0" smtClean="0"/>
              <a:t>Interest </a:t>
            </a:r>
            <a:r>
              <a:rPr lang="en-US" sz="1600" dirty="0"/>
              <a:t>rate on loans – Paid by the borrower(s), to the </a:t>
            </a:r>
            <a:r>
              <a:rPr lang="en-US" sz="1600" dirty="0" smtClean="0"/>
              <a:t>Bank</a:t>
            </a:r>
          </a:p>
          <a:p>
            <a:pPr lvl="0"/>
            <a:endParaRPr lang="en-US" sz="1600" dirty="0"/>
          </a:p>
          <a:p>
            <a:r>
              <a:rPr lang="en-US" sz="1600" b="1" dirty="0"/>
              <a:t>Task 5: Case study </a:t>
            </a:r>
            <a:endParaRPr lang="en-GB" sz="1600" dirty="0"/>
          </a:p>
          <a:p>
            <a:r>
              <a:rPr lang="en-US" sz="1600" dirty="0"/>
              <a:t>Choose any bank from your country. </a:t>
            </a:r>
            <a:endParaRPr lang="en-GB" sz="1600" dirty="0"/>
          </a:p>
          <a:p>
            <a:r>
              <a:rPr lang="en-US" sz="1600" dirty="0"/>
              <a:t>Do a research and find out the following: </a:t>
            </a:r>
            <a:endParaRPr lang="en-GB" sz="1600" dirty="0"/>
          </a:p>
          <a:p>
            <a:pPr marL="285750" lvl="0" indent="-285750">
              <a:buFont typeface="Arial" panose="020B0604020202020204" pitchFamily="34" charset="0"/>
              <a:buChar char="•"/>
            </a:pPr>
            <a:r>
              <a:rPr lang="en-US" sz="1600" dirty="0"/>
              <a:t>What is the interest rate offered by the bank for </a:t>
            </a:r>
            <a:r>
              <a:rPr lang="en-US" sz="1600" dirty="0" smtClean="0"/>
              <a:t>a term </a:t>
            </a:r>
            <a:r>
              <a:rPr lang="en-US" sz="1600" dirty="0"/>
              <a:t>deposit for 1 </a:t>
            </a:r>
            <a:r>
              <a:rPr lang="en-US" sz="1600" dirty="0" smtClean="0"/>
              <a:t>year?</a:t>
            </a:r>
            <a:endParaRPr lang="en-GB" sz="1600" dirty="0"/>
          </a:p>
          <a:p>
            <a:pPr marL="285750" lvl="0" indent="-285750">
              <a:buFont typeface="Arial" panose="020B0604020202020204" pitchFamily="34" charset="0"/>
              <a:buChar char="•"/>
            </a:pPr>
            <a:r>
              <a:rPr lang="en-US" sz="1600" dirty="0" smtClean="0"/>
              <a:t>What </a:t>
            </a:r>
            <a:r>
              <a:rPr lang="en-US" sz="1600" dirty="0"/>
              <a:t>is the interest rate for getting a consumer loan with a payback period of 5 years?</a:t>
            </a:r>
            <a:endParaRPr lang="en-GB" sz="1600" dirty="0"/>
          </a:p>
          <a:p>
            <a:r>
              <a:rPr lang="en-US" sz="1600" dirty="0"/>
              <a:t> </a:t>
            </a:r>
            <a:endParaRPr lang="en-GB" sz="1600" dirty="0"/>
          </a:p>
          <a:p>
            <a:r>
              <a:rPr lang="en-US" sz="1600" dirty="0"/>
              <a:t>Compare the two interest rates. Which one is higher?</a:t>
            </a:r>
            <a:endParaRPr lang="en-GB" sz="1600" dirty="0"/>
          </a:p>
          <a:p>
            <a:r>
              <a:rPr lang="en-US" sz="1600" dirty="0"/>
              <a:t>Elaborate your answer and explain any eventual differences.</a:t>
            </a:r>
            <a:r>
              <a:rPr lang="en-GB" sz="1600" dirty="0"/>
              <a:t> </a:t>
            </a:r>
          </a:p>
          <a:p>
            <a:r>
              <a:rPr lang="en-GB" dirty="0"/>
              <a:t> </a:t>
            </a:r>
          </a:p>
        </p:txBody>
      </p:sp>
    </p:spTree>
    <p:extLst>
      <p:ext uri="{BB962C8B-B14F-4D97-AF65-F5344CB8AC3E}">
        <p14:creationId xmlns:p14="http://schemas.microsoft.com/office/powerpoint/2010/main" val="835926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2232024" y="2110084"/>
            <a:ext cx="5612168" cy="1200329"/>
          </a:xfrm>
          <a:prstGeom prst="rect">
            <a:avLst/>
          </a:prstGeom>
          <a:noFill/>
        </p:spPr>
        <p:txBody>
          <a:bodyPr wrap="square" rtlCol="0">
            <a:spAutoFit/>
          </a:bodyPr>
          <a:lstStyle/>
          <a:p>
            <a:pPr algn="ctr"/>
            <a:r>
              <a:rPr lang="en-US" sz="2400" b="1" dirty="0" smtClean="0"/>
              <a:t>TO  BE CONTINUED..</a:t>
            </a:r>
          </a:p>
          <a:p>
            <a:pPr algn="ctr"/>
            <a:endParaRPr lang="en-US" sz="2400" b="1" dirty="0"/>
          </a:p>
          <a:p>
            <a:pPr algn="ctr"/>
            <a:r>
              <a:rPr lang="en-US" sz="2400" b="1" dirty="0" smtClean="0"/>
              <a:t>Module 5: </a:t>
            </a:r>
            <a:r>
              <a:rPr lang="en-GB" sz="2400" b="1" dirty="0"/>
              <a:t>Financial literacy and work-life</a:t>
            </a:r>
            <a:endParaRPr lang="en-US" sz="2800" b="1" dirty="0" smtClean="0"/>
          </a:p>
        </p:txBody>
      </p:sp>
    </p:spTree>
    <p:extLst>
      <p:ext uri="{BB962C8B-B14F-4D97-AF65-F5344CB8AC3E}">
        <p14:creationId xmlns:p14="http://schemas.microsoft.com/office/powerpoint/2010/main" val="1234850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8C2331-E73C-428F-BB51-FB5D85724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98217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1563469" y="1847326"/>
            <a:ext cx="7107084" cy="2800767"/>
          </a:xfrm>
          <a:prstGeom prst="rect">
            <a:avLst/>
          </a:prstGeom>
          <a:noFill/>
        </p:spPr>
        <p:txBody>
          <a:bodyPr wrap="square" rtlCol="0">
            <a:spAutoFit/>
          </a:bodyPr>
          <a:lstStyle/>
          <a:p>
            <a:pPr lvl="0"/>
            <a:r>
              <a:rPr lang="en-US" dirty="0" smtClean="0"/>
              <a:t>a)   Understand </a:t>
            </a:r>
            <a:r>
              <a:rPr lang="en-US" b="1" dirty="0"/>
              <a:t>what a budget </a:t>
            </a:r>
            <a:r>
              <a:rPr lang="en-US" b="1" dirty="0" smtClean="0"/>
              <a:t>is in a wider sense:</a:t>
            </a:r>
          </a:p>
          <a:p>
            <a:pPr marL="285750" lvl="0" indent="-285750">
              <a:buFontTx/>
              <a:buChar char="-"/>
            </a:pPr>
            <a:r>
              <a:rPr lang="en-US" sz="1400" dirty="0" smtClean="0"/>
              <a:t>State budget, Municipal/Regional budget, Business budget, Family/Personal budget</a:t>
            </a:r>
            <a:endParaRPr lang="en-US" sz="1400" dirty="0"/>
          </a:p>
          <a:p>
            <a:pPr marL="228600" indent="-228600">
              <a:buAutoNum type="alphaLcParenR" startAt="2"/>
            </a:pPr>
            <a:r>
              <a:rPr lang="en-US" dirty="0" smtClean="0"/>
              <a:t>Understand the importance of </a:t>
            </a:r>
            <a:r>
              <a:rPr lang="en-US" b="1" dirty="0" smtClean="0"/>
              <a:t>planning and decision-making </a:t>
            </a:r>
            <a:r>
              <a:rPr lang="en-US" dirty="0" smtClean="0"/>
              <a:t>with regards to personal finances;</a:t>
            </a:r>
          </a:p>
          <a:p>
            <a:pPr marL="228600" indent="-228600">
              <a:buFontTx/>
              <a:buAutoNum type="alphaLcParenR" startAt="2"/>
            </a:pPr>
            <a:r>
              <a:rPr lang="en-GB" dirty="0"/>
              <a:t>Be able to make </a:t>
            </a:r>
            <a:r>
              <a:rPr lang="en-GB" b="1" dirty="0" smtClean="0"/>
              <a:t>quality financial decisions</a:t>
            </a:r>
            <a:r>
              <a:rPr lang="en-GB" dirty="0" smtClean="0"/>
              <a:t>;</a:t>
            </a:r>
            <a:endParaRPr lang="en-US" dirty="0"/>
          </a:p>
          <a:p>
            <a:pPr marL="228600" indent="-228600">
              <a:buFontTx/>
              <a:buAutoNum type="alphaLcParenR" startAt="2"/>
            </a:pPr>
            <a:r>
              <a:rPr lang="en-US" dirty="0" smtClean="0"/>
              <a:t>Learn </a:t>
            </a:r>
            <a:r>
              <a:rPr lang="en-GB" dirty="0" smtClean="0"/>
              <a:t>the </a:t>
            </a:r>
            <a:r>
              <a:rPr lang="en-GB" b="1" dirty="0" smtClean="0"/>
              <a:t>main areas in the process of personal finance management</a:t>
            </a:r>
            <a:endParaRPr lang="en-US" b="1" dirty="0"/>
          </a:p>
          <a:p>
            <a:pPr marL="228600" indent="-228600">
              <a:buFontTx/>
              <a:buAutoNum type="alphaLcParenR" startAt="2"/>
            </a:pPr>
            <a:r>
              <a:rPr lang="en-US" dirty="0" smtClean="0"/>
              <a:t>Be able to </a:t>
            </a:r>
            <a:r>
              <a:rPr lang="en-US" b="1" dirty="0" smtClean="0"/>
              <a:t>create</a:t>
            </a:r>
            <a:r>
              <a:rPr lang="en-US" b="1" dirty="0"/>
              <a:t>, edit, modify, adjust and monitor the “implementation” </a:t>
            </a:r>
            <a:r>
              <a:rPr lang="en-US" b="1" dirty="0" smtClean="0"/>
              <a:t>of </a:t>
            </a:r>
            <a:r>
              <a:rPr lang="en-US" b="1" dirty="0"/>
              <a:t>a personal or </a:t>
            </a:r>
            <a:r>
              <a:rPr lang="en-US" b="1" dirty="0" smtClean="0"/>
              <a:t>family budget</a:t>
            </a:r>
            <a:r>
              <a:rPr lang="en-US" dirty="0" smtClean="0"/>
              <a:t>;</a:t>
            </a:r>
          </a:p>
          <a:p>
            <a:pPr marL="228600" indent="-228600">
              <a:buFontTx/>
              <a:buAutoNum type="alphaLcParenR" startAt="2"/>
            </a:pPr>
            <a:r>
              <a:rPr lang="en-US" dirty="0" smtClean="0"/>
              <a:t>Aquire basic macroeconomic knowledge;</a:t>
            </a:r>
          </a:p>
          <a:p>
            <a:pPr marL="228600" indent="-228600">
              <a:buFontTx/>
              <a:buAutoNum type="alphaLcParenR" startAt="2"/>
            </a:pPr>
            <a:r>
              <a:rPr lang="en-US" dirty="0" smtClean="0"/>
              <a:t>Be able to relate personal budgeting with basic financial services;</a:t>
            </a:r>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5569" y="1142476"/>
            <a:ext cx="845024" cy="704850"/>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1563469" y="1195118"/>
            <a:ext cx="8166100" cy="369332"/>
          </a:xfrm>
          <a:prstGeom prst="rect">
            <a:avLst/>
          </a:prstGeom>
          <a:noFill/>
        </p:spPr>
        <p:txBody>
          <a:bodyPr wrap="square" rtlCol="0">
            <a:spAutoFit/>
          </a:bodyPr>
          <a:lstStyle/>
          <a:p>
            <a:r>
              <a:rPr lang="en-US" b="1" dirty="0"/>
              <a:t>Before we start - what are the objectives of the session?</a:t>
            </a:r>
            <a:endParaRPr lang="en-US" dirty="0"/>
          </a:p>
        </p:txBody>
      </p:sp>
    </p:spTree>
    <p:extLst>
      <p:ext uri="{BB962C8B-B14F-4D97-AF65-F5344CB8AC3E}">
        <p14:creationId xmlns:p14="http://schemas.microsoft.com/office/powerpoint/2010/main" val="248041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5569" y="1142476"/>
            <a:ext cx="845024" cy="704850"/>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1563469" y="1142476"/>
            <a:ext cx="7116882" cy="369332"/>
          </a:xfrm>
          <a:prstGeom prst="rect">
            <a:avLst/>
          </a:prstGeom>
          <a:noFill/>
        </p:spPr>
        <p:txBody>
          <a:bodyPr wrap="square" rtlCol="0">
            <a:spAutoFit/>
          </a:bodyPr>
          <a:lstStyle/>
          <a:p>
            <a:r>
              <a:rPr lang="en-US" b="1" dirty="0" smtClean="0"/>
              <a:t>In today’s session, we will cover the following topics:</a:t>
            </a:r>
            <a:endParaRPr lang="en-US" dirty="0"/>
          </a:p>
        </p:txBody>
      </p:sp>
      <p:sp>
        <p:nvSpPr>
          <p:cNvPr id="6" name="TextBox 5">
            <a:extLst>
              <a:ext uri="{FF2B5EF4-FFF2-40B4-BE49-F238E27FC236}">
                <a16:creationId xmlns:a16="http://schemas.microsoft.com/office/drawing/2014/main" id="{5ABD7553-A32E-6B24-F453-D2F8E0928ACF}"/>
              </a:ext>
            </a:extLst>
          </p:cNvPr>
          <p:cNvSpPr txBox="1"/>
          <p:nvPr/>
        </p:nvSpPr>
        <p:spPr>
          <a:xfrm>
            <a:off x="1430593" y="1737598"/>
            <a:ext cx="7116882"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Basics of personal finance and budgeting – </a:t>
            </a:r>
            <a:r>
              <a:rPr lang="en-US" dirty="0" smtClean="0"/>
              <a:t>What is budget and how it is related to the personal finances. What types of budgets exist and how to prepare its own budget</a:t>
            </a:r>
            <a:endParaRPr lang="en-US" dirty="0"/>
          </a:p>
          <a:p>
            <a:pPr marL="285750" indent="-285750">
              <a:buFont typeface="Arial" panose="020B0604020202020204" pitchFamily="34" charset="0"/>
              <a:buChar char="•"/>
            </a:pPr>
            <a:r>
              <a:rPr lang="en-US" b="1" dirty="0" smtClean="0"/>
              <a:t>Budgeting </a:t>
            </a:r>
            <a:r>
              <a:rPr lang="en-US" b="1" dirty="0"/>
              <a:t>– </a:t>
            </a:r>
            <a:r>
              <a:rPr lang="en-US" b="1" dirty="0" smtClean="0"/>
              <a:t>(Personal finance management) – </a:t>
            </a:r>
            <a:r>
              <a:rPr lang="en-US" dirty="0" smtClean="0"/>
              <a:t>What are the key areas which need to be addressed in the budgeting process and how are macroeconomic variables influence personal finances.</a:t>
            </a:r>
            <a:endParaRPr lang="en-US" dirty="0"/>
          </a:p>
          <a:p>
            <a:pPr marL="285750" indent="-285750">
              <a:buFont typeface="Arial" panose="020B0604020202020204" pitchFamily="34" charset="0"/>
              <a:buChar char="•"/>
            </a:pPr>
            <a:r>
              <a:rPr lang="en-US" b="1" dirty="0" smtClean="0"/>
              <a:t>Financial services and personal budget – </a:t>
            </a:r>
            <a:r>
              <a:rPr lang="en-US" dirty="0" smtClean="0"/>
              <a:t>How are financial products and services related to the personal finance management.</a:t>
            </a:r>
            <a:endParaRPr lang="en-US" dirty="0"/>
          </a:p>
        </p:txBody>
      </p:sp>
    </p:spTree>
    <p:extLst>
      <p:ext uri="{BB962C8B-B14F-4D97-AF65-F5344CB8AC3E}">
        <p14:creationId xmlns:p14="http://schemas.microsoft.com/office/powerpoint/2010/main" val="382216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36538" y="1305475"/>
            <a:ext cx="4437798" cy="2308324"/>
          </a:xfrm>
          <a:prstGeom prst="rect">
            <a:avLst/>
          </a:prstGeom>
          <a:noFill/>
        </p:spPr>
        <p:txBody>
          <a:bodyPr wrap="square" rtlCol="0">
            <a:spAutoFit/>
          </a:bodyPr>
          <a:lstStyle/>
          <a:p>
            <a:r>
              <a:rPr lang="en-US" sz="3600" b="1" dirty="0" smtClean="0"/>
              <a:t>UNIT 1: </a:t>
            </a:r>
          </a:p>
          <a:p>
            <a:r>
              <a:rPr lang="en-US" sz="3600" b="1" dirty="0" smtClean="0"/>
              <a:t>BASICS OF PERSONAL FINANCES AND BUDGETING</a:t>
            </a:r>
            <a:endParaRPr lang="en-US" sz="3600" b="1" dirty="0" smtClean="0">
              <a:solidFill>
                <a:srgbClr val="FF0000"/>
              </a:solidFill>
            </a:endParaRPr>
          </a:p>
        </p:txBody>
      </p:sp>
      <p:sp>
        <p:nvSpPr>
          <p:cNvPr id="4" name="TextBox 3">
            <a:extLst>
              <a:ext uri="{FF2B5EF4-FFF2-40B4-BE49-F238E27FC236}">
                <a16:creationId xmlns:a16="http://schemas.microsoft.com/office/drawing/2014/main" id="{63CC663A-5C39-D009-13E1-42C7E3AA561B}"/>
              </a:ext>
            </a:extLst>
          </p:cNvPr>
          <p:cNvSpPr txBox="1"/>
          <p:nvPr/>
        </p:nvSpPr>
        <p:spPr>
          <a:xfrm>
            <a:off x="5331942" y="1915298"/>
            <a:ext cx="3397156" cy="1815882"/>
          </a:xfrm>
          <a:prstGeom prst="rect">
            <a:avLst/>
          </a:prstGeom>
          <a:noFill/>
        </p:spPr>
        <p:txBody>
          <a:bodyPr wrap="square">
            <a:spAutoFit/>
          </a:bodyPr>
          <a:lstStyle/>
          <a:p>
            <a:r>
              <a:rPr lang="en-US" sz="1600" i="1" dirty="0">
                <a:solidFill>
                  <a:srgbClr val="3C3F44"/>
                </a:solidFill>
              </a:rPr>
              <a:t>“Financial planning and budgeting are activities that are applicable both at a high level (planning of a multi-billion budget for en entire state) and also for a simple person, student or a family (planning of 10 euros given by the parents to a student for 1 day).”</a:t>
            </a:r>
          </a:p>
        </p:txBody>
      </p:sp>
    </p:spTree>
    <p:extLst>
      <p:ext uri="{BB962C8B-B14F-4D97-AF65-F5344CB8AC3E}">
        <p14:creationId xmlns:p14="http://schemas.microsoft.com/office/powerpoint/2010/main" val="316805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1091903"/>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PERSONAL FINANCES……… WHAT DOES IT MEAN?</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D850F6-1246-B164-860E-FEEDAA5492EC}"/>
              </a:ext>
            </a:extLst>
          </p:cNvPr>
          <p:cNvSpPr txBox="1"/>
          <p:nvPr/>
        </p:nvSpPr>
        <p:spPr>
          <a:xfrm>
            <a:off x="643410" y="1622537"/>
            <a:ext cx="8166100" cy="355803"/>
          </a:xfrm>
          <a:prstGeom prst="rect">
            <a:avLst/>
          </a:prstGeom>
          <a:noFill/>
        </p:spPr>
        <p:txBody>
          <a:bodyPr wrap="square" rtlCol="0">
            <a:spAutoFit/>
          </a:bodyPr>
          <a:lstStyle/>
          <a:p>
            <a:pPr algn="just">
              <a:lnSpc>
                <a:spcPct val="107000"/>
              </a:lnSpc>
              <a:spcAft>
                <a:spcPts val="800"/>
              </a:spcAft>
            </a:pPr>
            <a:r>
              <a:rPr lang="en-US" sz="1600" b="1" dirty="0"/>
              <a:t>Personal finances </a:t>
            </a:r>
            <a:r>
              <a:rPr lang="en-US" sz="1600" dirty="0"/>
              <a:t>can be defined as “the finances we have for personal or family 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ABD7553-A32E-6B24-F453-D2F8E0928ACF}"/>
              </a:ext>
            </a:extLst>
          </p:cNvPr>
          <p:cNvSpPr txBox="1"/>
          <p:nvPr/>
        </p:nvSpPr>
        <p:spPr>
          <a:xfrm>
            <a:off x="643410" y="2183053"/>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BUDGET……… WHAT IS IT?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3D850F6-1246-B164-860E-FEEDAA5492EC}"/>
              </a:ext>
            </a:extLst>
          </p:cNvPr>
          <p:cNvSpPr txBox="1"/>
          <p:nvPr/>
        </p:nvSpPr>
        <p:spPr>
          <a:xfrm>
            <a:off x="643410" y="2660575"/>
            <a:ext cx="8166100" cy="584775"/>
          </a:xfrm>
          <a:prstGeom prst="rect">
            <a:avLst/>
          </a:prstGeom>
          <a:noFill/>
        </p:spPr>
        <p:txBody>
          <a:bodyPr wrap="square" rtlCol="0">
            <a:spAutoFit/>
          </a:bodyPr>
          <a:lstStyle/>
          <a:p>
            <a:r>
              <a:rPr lang="en-US" sz="1600" b="1" dirty="0"/>
              <a:t>Budget</a:t>
            </a:r>
            <a:r>
              <a:rPr lang="en-US" sz="1600" dirty="0"/>
              <a:t> is a financial review and a plan that includes mainly two parts – income and expenses, for a certain defined period – commonly one year.</a:t>
            </a:r>
            <a:endParaRPr lang="en-GB" sz="1600" dirty="0"/>
          </a:p>
        </p:txBody>
      </p:sp>
      <p:sp>
        <p:nvSpPr>
          <p:cNvPr id="9" name="TextBox 8">
            <a:extLst>
              <a:ext uri="{FF2B5EF4-FFF2-40B4-BE49-F238E27FC236}">
                <a16:creationId xmlns:a16="http://schemas.microsoft.com/office/drawing/2014/main" id="{5ABD7553-A32E-6B24-F453-D2F8E0928ACF}"/>
              </a:ext>
            </a:extLst>
          </p:cNvPr>
          <p:cNvSpPr txBox="1"/>
          <p:nvPr/>
        </p:nvSpPr>
        <p:spPr>
          <a:xfrm>
            <a:off x="643410" y="3459040"/>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BUDGETING……… WHAT IS IT?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3D850F6-1246-B164-860E-FEEDAA5492EC}"/>
              </a:ext>
            </a:extLst>
          </p:cNvPr>
          <p:cNvSpPr txBox="1"/>
          <p:nvPr/>
        </p:nvSpPr>
        <p:spPr>
          <a:xfrm>
            <a:off x="643410" y="3867880"/>
            <a:ext cx="8166100" cy="830997"/>
          </a:xfrm>
          <a:prstGeom prst="rect">
            <a:avLst/>
          </a:prstGeom>
          <a:noFill/>
        </p:spPr>
        <p:txBody>
          <a:bodyPr wrap="square" rtlCol="0">
            <a:spAutoFit/>
          </a:bodyPr>
          <a:lstStyle/>
          <a:p>
            <a:r>
              <a:rPr lang="en-US" sz="1600" b="1" dirty="0"/>
              <a:t>Budgeting</a:t>
            </a:r>
            <a:r>
              <a:rPr lang="en-US" sz="1600" dirty="0"/>
              <a:t> on the other hand is an activity aimed at managing a certain budget, either personal, family, business or wider. Personal (or family) budgeting can also be referred to as “personal finance management”.</a:t>
            </a:r>
            <a:r>
              <a:rPr lang="en-GB" sz="1600" dirty="0"/>
              <a:t> </a:t>
            </a:r>
          </a:p>
        </p:txBody>
      </p:sp>
    </p:spTree>
    <p:extLst>
      <p:ext uri="{BB962C8B-B14F-4D97-AF65-F5344CB8AC3E}">
        <p14:creationId xmlns:p14="http://schemas.microsoft.com/office/powerpoint/2010/main" val="474534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764707" y="705312"/>
            <a:ext cx="8166100" cy="388696"/>
          </a:xfrm>
          <a:prstGeom prst="rect">
            <a:avLst/>
          </a:prstGeom>
          <a:noFill/>
        </p:spPr>
        <p:txBody>
          <a:bodyPr wrap="square" rtlCol="0">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TYPES OF BUDGET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3D850F6-1246-B164-860E-FEEDAA5492EC}"/>
              </a:ext>
            </a:extLst>
          </p:cNvPr>
          <p:cNvSpPr txBox="1"/>
          <p:nvPr/>
        </p:nvSpPr>
        <p:spPr>
          <a:xfrm>
            <a:off x="643410" y="1622537"/>
            <a:ext cx="8166100" cy="355803"/>
          </a:xfrm>
          <a:prstGeom prst="rect">
            <a:avLst/>
          </a:prstGeom>
          <a:noFill/>
        </p:spPr>
        <p:txBody>
          <a:bodyPr wrap="square" rtlCol="0">
            <a:spAutoFit/>
          </a:bodyPr>
          <a:lstStyle/>
          <a:p>
            <a:pPr algn="just">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678964914"/>
              </p:ext>
            </p:extLst>
          </p:nvPr>
        </p:nvGraphicFramePr>
        <p:xfrm>
          <a:off x="850051" y="1211981"/>
          <a:ext cx="6096000" cy="3736848"/>
        </p:xfrm>
        <a:graphic>
          <a:graphicData uri="http://schemas.openxmlformats.org/drawingml/2006/table">
            <a:tbl>
              <a:tblPr firstRow="1" bandRow="1">
                <a:tableStyleId>{5C22544A-7EE6-4342-B048-85BDC9FD1C3A}</a:tableStyleId>
              </a:tblPr>
              <a:tblGrid>
                <a:gridCol w="1623929">
                  <a:extLst>
                    <a:ext uri="{9D8B030D-6E8A-4147-A177-3AD203B41FA5}">
                      <a16:colId xmlns:a16="http://schemas.microsoft.com/office/drawing/2014/main" val="2654024060"/>
                    </a:ext>
                  </a:extLst>
                </a:gridCol>
                <a:gridCol w="1424071">
                  <a:extLst>
                    <a:ext uri="{9D8B030D-6E8A-4147-A177-3AD203B41FA5}">
                      <a16:colId xmlns:a16="http://schemas.microsoft.com/office/drawing/2014/main" val="3795191300"/>
                    </a:ext>
                  </a:extLst>
                </a:gridCol>
                <a:gridCol w="1524000">
                  <a:extLst>
                    <a:ext uri="{9D8B030D-6E8A-4147-A177-3AD203B41FA5}">
                      <a16:colId xmlns:a16="http://schemas.microsoft.com/office/drawing/2014/main" val="1592616985"/>
                    </a:ext>
                  </a:extLst>
                </a:gridCol>
                <a:gridCol w="1524000">
                  <a:extLst>
                    <a:ext uri="{9D8B030D-6E8A-4147-A177-3AD203B41FA5}">
                      <a16:colId xmlns:a16="http://schemas.microsoft.com/office/drawing/2014/main" val="4014117772"/>
                    </a:ext>
                  </a:extLst>
                </a:gridCol>
              </a:tblGrid>
              <a:tr h="370840">
                <a:tc>
                  <a:txBody>
                    <a:bodyPr/>
                    <a:lstStyle/>
                    <a:p>
                      <a:endParaRPr lang="en-GB" sz="12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b="1" dirty="0">
                          <a:solidFill>
                            <a:schemeClr val="tx1"/>
                          </a:solidFill>
                          <a:effectLst/>
                          <a:latin typeface="+mn-lt"/>
                          <a:ea typeface="Calibri" panose="020F0502020204030204" pitchFamily="34" charset="0"/>
                          <a:cs typeface="Times New Roman" panose="02020603050405020304" pitchFamily="18" charset="0"/>
                        </a:rPr>
                        <a:t>Type</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b="1" dirty="0">
                          <a:solidFill>
                            <a:schemeClr val="tx1"/>
                          </a:solidFill>
                          <a:effectLst/>
                          <a:latin typeface="+mn-lt"/>
                          <a:ea typeface="Calibri" panose="020F0502020204030204" pitchFamily="34" charset="0"/>
                          <a:cs typeface="Times New Roman" panose="02020603050405020304" pitchFamily="18" charset="0"/>
                        </a:rPr>
                        <a:t>Main source of income</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b="1" dirty="0">
                          <a:solidFill>
                            <a:schemeClr val="tx1"/>
                          </a:solidFill>
                          <a:effectLst/>
                          <a:latin typeface="+mn-lt"/>
                          <a:ea typeface="Calibri" panose="020F0502020204030204" pitchFamily="34" charset="0"/>
                          <a:cs typeface="Times New Roman" panose="02020603050405020304" pitchFamily="18" charset="0"/>
                        </a:rPr>
                        <a:t>Main expenditures</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871912"/>
                  </a:ext>
                </a:extLst>
              </a:tr>
              <a:tr h="370840">
                <a:tc>
                  <a:txBody>
                    <a:bodyPr/>
                    <a:lstStyle/>
                    <a:p>
                      <a:r>
                        <a:rPr lang="en-US" sz="1200" b="1" kern="1200" dirty="0" smtClean="0">
                          <a:solidFill>
                            <a:schemeClr val="dk1"/>
                          </a:solidFill>
                          <a:effectLst/>
                          <a:latin typeface="+mn-lt"/>
                          <a:ea typeface="+mn-ea"/>
                          <a:cs typeface="+mn-cs"/>
                        </a:rPr>
                        <a:t>State budget</a:t>
                      </a:r>
                      <a:endParaRPr lang="en-GB" sz="1200" kern="1200" dirty="0" smtClean="0">
                        <a:solidFill>
                          <a:schemeClr val="dk1"/>
                        </a:solidFill>
                        <a:effectLst/>
                        <a:latin typeface="+mn-lt"/>
                        <a:ea typeface="+mn-ea"/>
                        <a:cs typeface="+mn-cs"/>
                      </a:endParaRPr>
                    </a:p>
                    <a:p>
                      <a:endParaRPr lang="en-GB" sz="12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Public</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Taxes</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Public works, health, judicial and educational system, public protection, social security etc</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24236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mn-lt"/>
                          <a:ea typeface="+mn-ea"/>
                          <a:cs typeface="+mn-cs"/>
                        </a:rPr>
                        <a:t>Regional/Municipal budget</a:t>
                      </a:r>
                      <a:endParaRPr lang="en-GB" sz="1200" kern="1200" dirty="0" smtClean="0">
                        <a:solidFill>
                          <a:schemeClr val="dk1"/>
                        </a:solidFill>
                        <a:effectLst/>
                        <a:latin typeface="+mn-lt"/>
                        <a:ea typeface="+mn-ea"/>
                        <a:cs typeface="+mn-cs"/>
                      </a:endParaRPr>
                    </a:p>
                    <a:p>
                      <a:endParaRPr lang="en-GB" sz="12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a:effectLst/>
                          <a:latin typeface="+mn-lt"/>
                          <a:ea typeface="Calibri" panose="020F0502020204030204" pitchFamily="34" charset="0"/>
                          <a:cs typeface="Times New Roman" panose="02020603050405020304" pitchFamily="18" charset="0"/>
                        </a:rPr>
                        <a:t>Public</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Taxes</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Municipal/regional investments, education, local infrastructure</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159433"/>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mn-lt"/>
                          <a:ea typeface="+mn-ea"/>
                          <a:cs typeface="+mn-cs"/>
                        </a:rPr>
                        <a:t>Business budget</a:t>
                      </a:r>
                      <a:endParaRPr lang="en-GB" sz="1200" kern="1200" dirty="0" smtClean="0">
                        <a:solidFill>
                          <a:schemeClr val="dk1"/>
                        </a:solidFill>
                        <a:effectLst/>
                        <a:latin typeface="+mn-lt"/>
                        <a:ea typeface="+mn-ea"/>
                        <a:cs typeface="+mn-cs"/>
                      </a:endParaRPr>
                    </a:p>
                    <a:p>
                      <a:endParaRPr lang="en-GB" sz="12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a:effectLst/>
                          <a:latin typeface="+mn-lt"/>
                          <a:ea typeface="Calibri" panose="020F0502020204030204" pitchFamily="34" charset="0"/>
                          <a:cs typeface="Times New Roman" panose="02020603050405020304" pitchFamily="18" charset="0"/>
                        </a:rPr>
                        <a:t>Private</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a:effectLst/>
                          <a:latin typeface="+mn-lt"/>
                          <a:ea typeface="Calibri" panose="020F0502020204030204" pitchFamily="34" charset="0"/>
                          <a:cs typeface="Times New Roman" panose="02020603050405020304" pitchFamily="18" charset="0"/>
                        </a:rPr>
                        <a:t>Operational revenues (sales)</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Operational expenditures (for raw materials or similar), employee salaries, etc.</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574886"/>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mn-lt"/>
                          <a:ea typeface="+mn-ea"/>
                          <a:cs typeface="+mn-cs"/>
                        </a:rPr>
                        <a:t>Family/Personal budget</a:t>
                      </a:r>
                      <a:endParaRPr lang="en-GB" sz="1200" kern="1200" dirty="0" smtClean="0">
                        <a:solidFill>
                          <a:schemeClr val="dk1"/>
                        </a:solidFill>
                        <a:effectLst/>
                        <a:latin typeface="+mn-lt"/>
                        <a:ea typeface="+mn-ea"/>
                        <a:cs typeface="+mn-cs"/>
                      </a:endParaRPr>
                    </a:p>
                    <a:p>
                      <a:endParaRPr lang="en-GB" sz="12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Private</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Monthly salary/wage</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Utilities, food, housing, taxes etc.</a:t>
                      </a:r>
                      <a:r>
                        <a:rPr lang="en-GB" sz="12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181410"/>
                  </a:ext>
                </a:extLst>
              </a:tr>
            </a:tbl>
          </a:graphicData>
        </a:graphic>
      </p:graphicFrame>
    </p:spTree>
    <p:extLst>
      <p:ext uri="{BB962C8B-B14F-4D97-AF65-F5344CB8AC3E}">
        <p14:creationId xmlns:p14="http://schemas.microsoft.com/office/powerpoint/2010/main" val="245880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218363" y="895080"/>
            <a:ext cx="8166100" cy="388696"/>
          </a:xfrm>
          <a:prstGeom prst="rect">
            <a:avLst/>
          </a:prstGeom>
          <a:noFill/>
        </p:spPr>
        <p:txBody>
          <a:bodyPr wrap="square" rtlCol="0">
            <a:spAutoFit/>
          </a:bodyPr>
          <a:lstStyle/>
          <a:p>
            <a:pPr algn="ct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EXAMPLE OF FAMILY BUDGET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3D850F6-1246-B164-860E-FEEDAA5492EC}"/>
              </a:ext>
            </a:extLst>
          </p:cNvPr>
          <p:cNvSpPr txBox="1"/>
          <p:nvPr/>
        </p:nvSpPr>
        <p:spPr>
          <a:xfrm>
            <a:off x="643410" y="1622537"/>
            <a:ext cx="8166100" cy="355803"/>
          </a:xfrm>
          <a:prstGeom prst="rect">
            <a:avLst/>
          </a:prstGeom>
          <a:noFill/>
        </p:spPr>
        <p:txBody>
          <a:bodyPr wrap="square" rtlCol="0">
            <a:spAutoFit/>
          </a:bodyPr>
          <a:lstStyle/>
          <a:p>
            <a:pPr algn="just">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331143" y="1911364"/>
            <a:ext cx="3940540" cy="1742494"/>
          </a:xfrm>
          <a:prstGeom prst="rect">
            <a:avLst/>
          </a:prstGeom>
        </p:spPr>
      </p:pic>
    </p:spTree>
    <p:extLst>
      <p:ext uri="{BB962C8B-B14F-4D97-AF65-F5344CB8AC3E}">
        <p14:creationId xmlns:p14="http://schemas.microsoft.com/office/powerpoint/2010/main" val="2007317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1091903"/>
            <a:ext cx="8166100" cy="388696"/>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TASK 1: PREPARE YOUR BUDGET </a:t>
            </a:r>
          </a:p>
        </p:txBody>
      </p:sp>
      <p:sp>
        <p:nvSpPr>
          <p:cNvPr id="6" name="TextBox 5">
            <a:extLst>
              <a:ext uri="{FF2B5EF4-FFF2-40B4-BE49-F238E27FC236}">
                <a16:creationId xmlns:a16="http://schemas.microsoft.com/office/drawing/2014/main" id="{53D850F6-1246-B164-860E-FEEDAA5492EC}"/>
              </a:ext>
            </a:extLst>
          </p:cNvPr>
          <p:cNvSpPr txBox="1"/>
          <p:nvPr/>
        </p:nvSpPr>
        <p:spPr>
          <a:xfrm>
            <a:off x="643410" y="1622537"/>
            <a:ext cx="8166100" cy="1569660"/>
          </a:xfrm>
          <a:prstGeom prst="rect">
            <a:avLst/>
          </a:prstGeom>
          <a:noFill/>
        </p:spPr>
        <p:txBody>
          <a:bodyPr wrap="square" rtlCol="0">
            <a:spAutoFit/>
          </a:bodyPr>
          <a:lstStyle/>
          <a:p>
            <a:pPr lvl="0"/>
            <a:r>
              <a:rPr lang="en-GB" sz="1600" dirty="0" smtClean="0"/>
              <a:t>Use </a:t>
            </a:r>
            <a:r>
              <a:rPr lang="en-GB" sz="1600" dirty="0"/>
              <a:t>the same template (as provided in the Content of the module) to prepare your personal (or family) monthly budget;</a:t>
            </a:r>
          </a:p>
          <a:p>
            <a:pPr lvl="0"/>
            <a:r>
              <a:rPr lang="en-GB" sz="1600" dirty="0"/>
              <a:t>Tips:</a:t>
            </a:r>
          </a:p>
          <a:p>
            <a:pPr marL="285750" lvl="0" indent="-285750">
              <a:buFont typeface="Wingdings" panose="05000000000000000000" pitchFamily="2" charset="2"/>
              <a:buChar char="§"/>
            </a:pPr>
            <a:r>
              <a:rPr lang="en-GB" sz="1600" dirty="0"/>
              <a:t>Choose any month you want;</a:t>
            </a:r>
          </a:p>
          <a:p>
            <a:pPr marL="285750" lvl="0" indent="-285750">
              <a:buFont typeface="Wingdings" panose="05000000000000000000" pitchFamily="2" charset="2"/>
              <a:buChar char="§"/>
            </a:pPr>
            <a:r>
              <a:rPr lang="en-GB" sz="1600" dirty="0"/>
              <a:t>Prepare the budget before the month starts;</a:t>
            </a:r>
          </a:p>
          <a:p>
            <a:pPr marL="285750" lvl="0" indent="-285750">
              <a:buFont typeface="Wingdings" panose="05000000000000000000" pitchFamily="2" charset="2"/>
              <a:buChar char="§"/>
            </a:pPr>
            <a:r>
              <a:rPr lang="en-US" sz="1600" dirty="0"/>
              <a:t>Measure the difference between the incomes and expenses</a:t>
            </a:r>
            <a:r>
              <a:rPr lang="en-US" sz="1600" dirty="0" smtClean="0"/>
              <a:t>.</a:t>
            </a:r>
            <a:endParaRPr lang="en-GB" sz="1600" dirty="0"/>
          </a:p>
        </p:txBody>
      </p:sp>
    </p:spTree>
    <p:extLst>
      <p:ext uri="{BB962C8B-B14F-4D97-AF65-F5344CB8AC3E}">
        <p14:creationId xmlns:p14="http://schemas.microsoft.com/office/powerpoint/2010/main" val="2838138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1670</TotalTime>
  <Words>3832</Words>
  <Application>Microsoft Office PowerPoint</Application>
  <PresentationFormat>On-screen Show (16:9)</PresentationFormat>
  <Paragraphs>285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User1</cp:lastModifiedBy>
  <cp:revision>90</cp:revision>
  <dcterms:created xsi:type="dcterms:W3CDTF">2022-03-09T08:32:52Z</dcterms:created>
  <dcterms:modified xsi:type="dcterms:W3CDTF">2023-10-09T13:51:34Z</dcterms:modified>
</cp:coreProperties>
</file>