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78" r:id="rId5"/>
    <p:sldId id="280" r:id="rId6"/>
    <p:sldId id="281" r:id="rId7"/>
    <p:sldId id="261" r:id="rId8"/>
    <p:sldId id="283" r:id="rId9"/>
    <p:sldId id="284" r:id="rId10"/>
    <p:sldId id="285" r:id="rId11"/>
    <p:sldId id="286" r:id="rId12"/>
    <p:sldId id="289" r:id="rId13"/>
    <p:sldId id="287" r:id="rId14"/>
    <p:sldId id="293" r:id="rId15"/>
    <p:sldId id="288" r:id="rId16"/>
    <p:sldId id="275" r:id="rId17"/>
    <p:sldId id="295" r:id="rId18"/>
    <p:sldId id="294" r:id="rId19"/>
    <p:sldId id="292" r:id="rId20"/>
    <p:sldId id="277" r:id="rId21"/>
    <p:sldId id="297" r:id="rId22"/>
    <p:sldId id="296" r:id="rId23"/>
    <p:sldId id="298" r:id="rId24"/>
    <p:sldId id="299" r:id="rId25"/>
    <p:sldId id="291" r:id="rId26"/>
    <p:sldId id="290"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67145" autoAdjust="0"/>
  </p:normalViewPr>
  <p:slideViewPr>
    <p:cSldViewPr snapToGrid="0">
      <p:cViewPr varScale="1">
        <p:scale>
          <a:sx n="60" d="100"/>
          <a:sy n="60" d="100"/>
        </p:scale>
        <p:origin x="1424" y="4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F9543-2621-40D2-AB7A-80D4DE08E7C2}"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7BA8F-CC79-4CDB-A88D-859AA8EC5A6E}" type="slidenum">
              <a:rPr lang="en-US" smtClean="0"/>
              <a:t>‹#›</a:t>
            </a:fld>
            <a:endParaRPr lang="en-US"/>
          </a:p>
        </p:txBody>
      </p:sp>
    </p:spTree>
    <p:extLst>
      <p:ext uri="{BB962C8B-B14F-4D97-AF65-F5344CB8AC3E}">
        <p14:creationId xmlns:p14="http://schemas.microsoft.com/office/powerpoint/2010/main" val="375816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dreads.com/work/quotes/14048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Feel free to amend the slides based on your personal experience, knowledge and training style. </a:t>
            </a:r>
          </a:p>
          <a:p>
            <a:pPr marL="171450" indent="-171450">
              <a:buFontTx/>
              <a:buChar char="-"/>
            </a:pPr>
            <a:r>
              <a:rPr lang="en-US" dirty="0"/>
              <a:t>However, try to stick to the overall structure and the planned learning objectives. </a:t>
            </a:r>
          </a:p>
          <a:p>
            <a:pPr marL="171450" indent="-171450">
              <a:buFontTx/>
              <a:buChar char="-"/>
            </a:pPr>
            <a:r>
              <a:rPr lang="en-US" dirty="0"/>
              <a:t>This training module could be delivered in both face-to-face and online environment. </a:t>
            </a:r>
          </a:p>
        </p:txBody>
      </p:sp>
      <p:sp>
        <p:nvSpPr>
          <p:cNvPr id="4" name="Slide Number Placeholder 3"/>
          <p:cNvSpPr>
            <a:spLocks noGrp="1"/>
          </p:cNvSpPr>
          <p:nvPr>
            <p:ph type="sldNum" sz="quarter" idx="5"/>
          </p:nvPr>
        </p:nvSpPr>
        <p:spPr/>
        <p:txBody>
          <a:bodyPr/>
          <a:lstStyle/>
          <a:p>
            <a:fld id="{0807BA8F-CC79-4CDB-A88D-859AA8EC5A6E}" type="slidenum">
              <a:rPr lang="en-US" smtClean="0"/>
              <a:t>2</a:t>
            </a:fld>
            <a:endParaRPr lang="en-US"/>
          </a:p>
        </p:txBody>
      </p:sp>
    </p:spTree>
    <p:extLst>
      <p:ext uri="{BB962C8B-B14F-4D97-AF65-F5344CB8AC3E}">
        <p14:creationId xmlns:p14="http://schemas.microsoft.com/office/powerpoint/2010/main" val="67185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0" indent="0">
              <a:buFontTx/>
              <a:buNone/>
            </a:pPr>
            <a:r>
              <a:rPr lang="en-US" dirty="0"/>
              <a:t>This slide is pretty self-explanatory, however here is some more information that you can use for each of the bullets. Make sure that you give examples that are easy for participants to understand (i.e. names of institutions that they are familiar with, i.e. for payment (fintech) companies in Bulgaria there are </a:t>
            </a:r>
            <a:r>
              <a:rPr lang="en-US" dirty="0" err="1"/>
              <a:t>Paysera</a:t>
            </a:r>
            <a:r>
              <a:rPr lang="en-US" dirty="0"/>
              <a:t>, </a:t>
            </a:r>
            <a:r>
              <a:rPr lang="en-US" dirty="0" err="1"/>
              <a:t>Revolut</a:t>
            </a:r>
            <a:r>
              <a:rPr lang="en-US" dirty="0"/>
              <a:t>, etc. These differ in different countries, for example for Germany (</a:t>
            </a:r>
            <a:r>
              <a:rPr lang="en-US" dirty="0" err="1"/>
              <a:t>Giropay</a:t>
            </a:r>
            <a:r>
              <a:rPr lang="en-US" dirty="0"/>
              <a:t>), for the Netherlands (</a:t>
            </a:r>
            <a:r>
              <a:rPr lang="en-US" dirty="0" err="1"/>
              <a:t>iDeal</a:t>
            </a:r>
            <a:r>
              <a:rPr lang="en-US" dirty="0"/>
              <a:t>), SEPA Direct debit in etc. </a:t>
            </a: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Banks</a:t>
            </a:r>
            <a:r>
              <a:rPr lang="en-US" sz="1800" dirty="0">
                <a:solidFill>
                  <a:srgbClr val="D1D5DB"/>
                </a:solidFill>
                <a:effectLst/>
                <a:latin typeface="Segoe UI" panose="020B0502040204020203" pitchFamily="34" charset="0"/>
                <a:ea typeface="Times New Roman" panose="02020603050405020304" pitchFamily="18" charset="0"/>
              </a:rPr>
              <a:t> are among the largest and most important actors in the EU financial services industry. They provide a wide range of services, including deposit accounts, loans, mortgages, and wealth management services. Some of the largest and most well-known banks in the EU include Deutsche Bank, BNP Paribas, HSBC, Santander, etc.</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Insurance companies </a:t>
            </a:r>
            <a:r>
              <a:rPr lang="en-US" sz="1800" b="0" dirty="0">
                <a:solidFill>
                  <a:srgbClr val="D1D5DB"/>
                </a:solidFill>
                <a:effectLst/>
                <a:latin typeface="Segoe UI" panose="020B0502040204020203" pitchFamily="34" charset="0"/>
                <a:ea typeface="Times New Roman" panose="02020603050405020304" pitchFamily="18" charset="0"/>
              </a:rPr>
              <a:t>manage and offer a</a:t>
            </a:r>
            <a:r>
              <a:rPr lang="en-US" sz="1800" dirty="0">
                <a:solidFill>
                  <a:srgbClr val="D1D5DB"/>
                </a:solidFill>
                <a:effectLst/>
                <a:latin typeface="Segoe UI" panose="020B0502040204020203" pitchFamily="34" charset="0"/>
                <a:ea typeface="Times New Roman" panose="02020603050405020304" pitchFamily="18" charset="0"/>
              </a:rPr>
              <a:t> variety of insurance products, including life insurance, health insurance, and property insurance. Some of the largest insurance companies in the EU include Allianz, </a:t>
            </a:r>
            <a:r>
              <a:rPr lang="en-US" sz="1800" dirty="0" err="1">
                <a:solidFill>
                  <a:srgbClr val="D1D5DB"/>
                </a:solidFill>
                <a:effectLst/>
                <a:latin typeface="Segoe UI" panose="020B0502040204020203" pitchFamily="34" charset="0"/>
                <a:ea typeface="Times New Roman" panose="02020603050405020304" pitchFamily="18" charset="0"/>
              </a:rPr>
              <a:t>Axa</a:t>
            </a:r>
            <a:r>
              <a:rPr lang="en-US" sz="1800" dirty="0">
                <a:solidFill>
                  <a:srgbClr val="D1D5DB"/>
                </a:solidFill>
                <a:effectLst/>
                <a:latin typeface="Segoe UI" panose="020B0502040204020203" pitchFamily="34" charset="0"/>
                <a:ea typeface="Times New Roman" panose="02020603050405020304" pitchFamily="18" charset="0"/>
              </a:rPr>
              <a:t>, and Generali, etc.</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Investment firms and brokers </a:t>
            </a:r>
            <a:r>
              <a:rPr lang="en-US" sz="1800" dirty="0">
                <a:solidFill>
                  <a:srgbClr val="D1D5DB"/>
                </a:solidFill>
                <a:effectLst/>
                <a:latin typeface="Segoe UI" panose="020B0502040204020203" pitchFamily="34" charset="0"/>
                <a:ea typeface="Times New Roman" panose="02020603050405020304" pitchFamily="18" charset="0"/>
              </a:rPr>
              <a:t>provide financial advice and manage investments for individuals, businesses, and institutions. They include stockbrokers, mutual fund companies, and hedge funds. Some of the largest investment firms in the EU include BlackRock, JP Morgan, </a:t>
            </a:r>
            <a:r>
              <a:rPr lang="en-US" sz="1800" dirty="0" err="1">
                <a:solidFill>
                  <a:srgbClr val="D1D5DB"/>
                </a:solidFill>
                <a:effectLst/>
                <a:latin typeface="Segoe UI" panose="020B0502040204020203" pitchFamily="34" charset="0"/>
                <a:ea typeface="Times New Roman" panose="02020603050405020304" pitchFamily="18" charset="0"/>
              </a:rPr>
              <a:t>Amundi</a:t>
            </a:r>
            <a:r>
              <a:rPr lang="en-US" sz="1800" dirty="0">
                <a:solidFill>
                  <a:srgbClr val="D1D5DB"/>
                </a:solidFill>
                <a:effectLst/>
                <a:latin typeface="Segoe UI" panose="020B0502040204020203" pitchFamily="34" charset="0"/>
                <a:ea typeface="Times New Roman" panose="02020603050405020304" pitchFamily="18" charset="0"/>
              </a:rPr>
              <a:t>, Goldman Sachs, and UBS.</a:t>
            </a:r>
            <a:endParaRPr lang="en-US" sz="1800" dirty="0">
              <a:solidFill>
                <a:schemeClr val="tx1"/>
              </a:solidFill>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Credit card companies </a:t>
            </a:r>
            <a:r>
              <a:rPr lang="en-US" sz="1800" b="0" dirty="0">
                <a:solidFill>
                  <a:srgbClr val="D1D5DB"/>
                </a:solidFill>
                <a:effectLst/>
                <a:latin typeface="Segoe UI" panose="020B0502040204020203" pitchFamily="34" charset="0"/>
                <a:ea typeface="Times New Roman" panose="02020603050405020304" pitchFamily="18" charset="0"/>
              </a:rPr>
              <a:t>facilitate payments for goods or services supplied by a merchant, on credit, to the holder of the card, issued by such a company</a:t>
            </a:r>
            <a:r>
              <a:rPr lang="en-US" sz="1800" b="1" dirty="0">
                <a:solidFill>
                  <a:srgbClr val="D1D5DB"/>
                </a:solidFill>
                <a:effectLst/>
                <a:latin typeface="Segoe UI" panose="020B0502040204020203" pitchFamily="34" charset="0"/>
                <a:ea typeface="Times New Roman" panose="02020603050405020304" pitchFamily="18" charset="0"/>
              </a:rPr>
              <a:t>. </a:t>
            </a:r>
            <a:r>
              <a:rPr lang="en-US" sz="1800" dirty="0">
                <a:solidFill>
                  <a:srgbClr val="D1D5DB"/>
                </a:solidFill>
                <a:effectLst/>
                <a:latin typeface="Segoe UI" panose="020B0502040204020203" pitchFamily="34" charset="0"/>
                <a:ea typeface="Times New Roman" panose="02020603050405020304" pitchFamily="18" charset="0"/>
              </a:rPr>
              <a:t>Some of the largest credit card companies in the EU include Visa, Mastercard, and American Express.</a:t>
            </a:r>
            <a:endParaRPr lang="en-US" sz="1800" dirty="0">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tabLst>
                <a:tab pos="457200" algn="l"/>
              </a:tabLst>
            </a:pPr>
            <a:r>
              <a:rPr lang="en-US" sz="1800" b="1" dirty="0">
                <a:solidFill>
                  <a:srgbClr val="D1D5DB"/>
                </a:solidFill>
                <a:effectLst/>
                <a:latin typeface="Segoe UI" panose="020B0502040204020203" pitchFamily="34" charset="0"/>
                <a:ea typeface="Times New Roman" panose="02020603050405020304" pitchFamily="18" charset="0"/>
              </a:rPr>
              <a:t>Payment processing companies </a:t>
            </a:r>
            <a:r>
              <a:rPr lang="en-US" sz="1800" dirty="0">
                <a:solidFill>
                  <a:srgbClr val="D1D5DB"/>
                </a:solidFill>
                <a:effectLst/>
                <a:latin typeface="Segoe UI" panose="020B0502040204020203" pitchFamily="34" charset="0"/>
                <a:ea typeface="Times New Roman" panose="02020603050405020304" pitchFamily="18" charset="0"/>
              </a:rPr>
              <a:t>facilitate the transfer of funds between people in the digital economy. They are often referred to as fintech companies. Some of the largest payment processing companies in the EU include PayPal, Adyen, </a:t>
            </a:r>
            <a:r>
              <a:rPr lang="en-US" sz="1800" dirty="0" err="1">
                <a:solidFill>
                  <a:srgbClr val="D1D5DB"/>
                </a:solidFill>
                <a:effectLst/>
                <a:latin typeface="Segoe UI" panose="020B0502040204020203" pitchFamily="34" charset="0"/>
                <a:ea typeface="Times New Roman" panose="02020603050405020304" pitchFamily="18" charset="0"/>
              </a:rPr>
              <a:t>Revolut</a:t>
            </a:r>
            <a:r>
              <a:rPr lang="en-US" sz="1800" dirty="0">
                <a:solidFill>
                  <a:srgbClr val="D1D5DB"/>
                </a:solidFill>
                <a:effectLst/>
                <a:latin typeface="Segoe UI" panose="020B0502040204020203" pitchFamily="34" charset="0"/>
                <a:ea typeface="Times New Roman" panose="02020603050405020304" pitchFamily="18" charset="0"/>
              </a:rPr>
              <a:t> and Klarna.</a:t>
            </a:r>
          </a:p>
          <a:p>
            <a:pPr marL="285750" lvl="0" indent="-285750">
              <a:buFont typeface="Arial" panose="020B0604020202020204" pitchFamily="34" charset="0"/>
              <a:buChar char="•"/>
              <a:tabLst>
                <a:tab pos="457200" algn="l"/>
              </a:tabLst>
            </a:pPr>
            <a:r>
              <a:rPr lang="en-US" sz="1800" dirty="0">
                <a:solidFill>
                  <a:srgbClr val="D1D5DB"/>
                </a:solidFill>
                <a:effectLst/>
                <a:latin typeface="Segoe UI" panose="020B0502040204020203" pitchFamily="34" charset="0"/>
                <a:ea typeface="Times New Roman" panose="02020603050405020304" pitchFamily="18" charset="0"/>
              </a:rPr>
              <a:t>Regulators and central banks play a critical role in the financial service industry by 1) overseeing the industry and ensuring that it operates in a fair, transparent environment (e.g. European Banking Authority (EBA) and the European Securities and Markets Authority (ESMA)), and 2) setting monetary policies, and providing liquidity to the banking system (e.g. the European Central Bank). </a:t>
            </a:r>
            <a:endParaRPr lang="en-US" sz="1800" dirty="0">
              <a:effectLst/>
              <a:latin typeface="Times New Roman" panose="02020603050405020304" pitchFamily="18" charset="0"/>
              <a:ea typeface="Times New Roman" panose="02020603050405020304" pitchFamily="18" charset="0"/>
            </a:endParaRP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0" indent="0">
              <a:buFontTx/>
              <a:buNone/>
            </a:pPr>
            <a:r>
              <a:rPr lang="en-US" b="1" dirty="0"/>
              <a:t>Additional references and resources:</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11</a:t>
            </a:fld>
            <a:endParaRPr lang="en-US"/>
          </a:p>
        </p:txBody>
      </p:sp>
    </p:spTree>
    <p:extLst>
      <p:ext uri="{BB962C8B-B14F-4D97-AF65-F5344CB8AC3E}">
        <p14:creationId xmlns:p14="http://schemas.microsoft.com/office/powerpoint/2010/main" val="232156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You can change the quote to one from your own national context.</a:t>
            </a:r>
            <a:endParaRPr lang="bg-BG" dirty="0"/>
          </a:p>
          <a:p>
            <a:pPr marL="171450" indent="-171450">
              <a:buFontTx/>
              <a:buChar char="-"/>
            </a:pPr>
            <a:r>
              <a:rPr lang="en-US" dirty="0"/>
              <a:t>“A man who pays his bills on time is soon forgotten.” Oscar Wilde. The famous Irish poet makes the point that, by paying your bills on time, essentially you will be “forgotten” by your creditors, which is actually a good thing! If they remember you it probably means you owe them money.</a:t>
            </a:r>
          </a:p>
        </p:txBody>
      </p:sp>
      <p:sp>
        <p:nvSpPr>
          <p:cNvPr id="4" name="Slide Number Placeholder 3"/>
          <p:cNvSpPr>
            <a:spLocks noGrp="1"/>
          </p:cNvSpPr>
          <p:nvPr>
            <p:ph type="sldNum" sz="quarter" idx="5"/>
          </p:nvPr>
        </p:nvSpPr>
        <p:spPr/>
        <p:txBody>
          <a:bodyPr/>
          <a:lstStyle/>
          <a:p>
            <a:fld id="{0807BA8F-CC79-4CDB-A88D-859AA8EC5A6E}" type="slidenum">
              <a:rPr lang="en-US" smtClean="0"/>
              <a:t>12</a:t>
            </a:fld>
            <a:endParaRPr lang="en-US"/>
          </a:p>
        </p:txBody>
      </p:sp>
    </p:spTree>
    <p:extLst>
      <p:ext uri="{BB962C8B-B14F-4D97-AF65-F5344CB8AC3E}">
        <p14:creationId xmlns:p14="http://schemas.microsoft.com/office/powerpoint/2010/main" val="8216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r>
              <a:rPr lang="en-US" dirty="0"/>
              <a:t>Let's dig deeper into the most popular financial services and provide some examples of the main financial services, i.e. banking, mortgages, credit cards, payments, taxes preparation, accounting and investments. You can spend more time here and initiate a discussion with participants. </a:t>
            </a:r>
          </a:p>
          <a:p>
            <a:pPr marL="0" indent="0">
              <a:buFont typeface="Arial" panose="020B0604020202020204" pitchFamily="34" charset="0"/>
              <a:buNone/>
            </a:pPr>
            <a:r>
              <a:rPr lang="en-US" dirty="0"/>
              <a:t>Below there is more information on each of the provided examples:</a:t>
            </a:r>
          </a:p>
          <a:p>
            <a:pPr marL="0" indent="0">
              <a:buFontTx/>
              <a:buNone/>
            </a:pPr>
            <a:endParaRPr lang="en-US" dirty="0"/>
          </a:p>
          <a:p>
            <a:pPr marL="171450" indent="-171450">
              <a:buFont typeface="Arial" panose="020B0604020202020204" pitchFamily="34" charset="0"/>
              <a:buChar char="•"/>
            </a:pPr>
            <a:r>
              <a:rPr lang="en-US" b="1" dirty="0"/>
              <a:t>Banking services </a:t>
            </a:r>
            <a:r>
              <a:rPr lang="en-US" b="0" dirty="0"/>
              <a:t>refer to a wide range of financial services offered by banks to individuals, businesses, and organizations to meet their financial goals. These include debit,, savings, loans, credit cards, online banking, investment advice, currency exchange, etc. </a:t>
            </a:r>
            <a:endParaRPr lang="en-US" b="1" dirty="0"/>
          </a:p>
          <a:p>
            <a:pPr marL="171450" indent="-171450">
              <a:buFont typeface="Arial" panose="020B0604020202020204" pitchFamily="34" charset="0"/>
              <a:buChar char="•"/>
            </a:pPr>
            <a:r>
              <a:rPr lang="en-US" b="1" dirty="0"/>
              <a:t>Insurance services </a:t>
            </a:r>
            <a:r>
              <a:rPr lang="en-US" b="0" dirty="0"/>
              <a:t>which are offered by a range of insurance products, including life insurance, health insurance, and property and casualty insurance. Customers can choose from a wide range of insurance products, including traditional policies, as well as newer, more innovative insurance products, such as microinsurance and index-linked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Investment services </a:t>
            </a:r>
            <a:r>
              <a:rPr lang="en-US" b="0" dirty="0"/>
              <a:t>are more advance and specific types of financial services and they are offered by various investment companies that provide financial advice and manage investments for individuals, businesses, and institutions. They offer a range of services, including stockbrokerage, mutual fund management, and hedge fund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Calibri" panose="020F0502020204030204" pitchFamily="34" charset="0"/>
                <a:ea typeface="Calibri" panose="020F0502020204030204" pitchFamily="34" charset="0"/>
                <a:cs typeface="Times New Roman" panose="02020603050405020304" pitchFamily="18" charset="0"/>
              </a:rPr>
              <a:t>Financial advisory service </a:t>
            </a:r>
            <a:r>
              <a:rPr lang="en-US" dirty="0">
                <a:latin typeface="Calibri" panose="020F0502020204030204" pitchFamily="34" charset="0"/>
                <a:ea typeface="Calibri" panose="020F0502020204030204" pitchFamily="34" charset="0"/>
                <a:cs typeface="Times New Roman" panose="02020603050405020304" pitchFamily="18" charset="0"/>
              </a:rPr>
              <a:t>(i.e. services that provide personalized financial advice and guidance to individuals and businesses, including wealth management, financial planning, and budgeting.</a:t>
            </a:r>
          </a:p>
          <a:p>
            <a:pPr marL="171450" indent="-171450">
              <a:buFont typeface="Arial" panose="020B0604020202020204" pitchFamily="34" charset="0"/>
              <a:buChar char="•"/>
            </a:pPr>
            <a:r>
              <a:rPr lang="en-US" b="1" dirty="0"/>
              <a:t>Payment services </a:t>
            </a:r>
            <a:r>
              <a:rPr lang="en-US" dirty="0"/>
              <a:t>– </a:t>
            </a:r>
            <a:r>
              <a:rPr lang="en-US" b="0" i="0" dirty="0">
                <a:solidFill>
                  <a:srgbClr val="333854"/>
                </a:solidFill>
                <a:effectLst/>
                <a:latin typeface="Hero New"/>
              </a:rPr>
              <a:t>It is facilitated by a payment service provider (PSP) that helps and facilitates merchants to accept digital payments </a:t>
            </a:r>
            <a:r>
              <a:rPr lang="en-US" dirty="0"/>
              <a:t>Examples of PSPs include Amazon Pay, PayPal, Stripe, and Square. PSPs are also known as third-party payment processing companies or merchant service providers. Indeed, these payment providers ensure that your transactions are completed securely and efficiently.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Consumer financing services </a:t>
            </a:r>
            <a:r>
              <a:rPr lang="en-US" b="0" i="0" dirty="0">
                <a:solidFill>
                  <a:srgbClr val="374151"/>
                </a:solidFill>
                <a:effectLst/>
                <a:latin typeface="Söhne"/>
              </a:rPr>
              <a:t>provide loans and financing options to consumers, including personal loans, car loans, and student loans. These could include the so called fast loan providers or short-term loan providers that offer short-term loans, typically to individuals with poor credit histories who may not be eligible for loans from traditional banks. Although they could be a good option when money are needed for emergencies (i.e. medical expenses). But like all financial products, personal loans have drawbacks as well. Some lenders charge high interest rates and fees, and the loans are typically due in full, with interest and fees, on the borrower's next payday. Pay attention to these types of services as young people should avoid these services, as they might be tempted to get fast cash for unthoughtful expenses and purchases. </a:t>
            </a:r>
          </a:p>
          <a:p>
            <a:pPr marL="0" lvl="0" indent="0">
              <a:buFont typeface="+mj-lt"/>
              <a:buNone/>
              <a:tabLst>
                <a:tab pos="457200" algn="l"/>
              </a:tabLst>
            </a:pPr>
            <a:endParaRPr lang="en-US" sz="1800" dirty="0">
              <a:solidFill>
                <a:srgbClr val="D1D5DB"/>
              </a:solidFill>
              <a:effectLst/>
              <a:latin typeface="Segoe UI" panose="020B0502040204020203" pitchFamily="34" charset="0"/>
              <a:ea typeface="Times New Roman" panose="02020603050405020304" pitchFamily="18" charset="0"/>
            </a:endParaRPr>
          </a:p>
          <a:p>
            <a:pPr marL="0" indent="0">
              <a:buFontTx/>
              <a:buNone/>
            </a:pPr>
            <a:r>
              <a:rPr lang="en-US" b="1" dirty="0"/>
              <a:t>Additional references and resources:</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r>
              <a:rPr lang="en-US" dirty="0"/>
              <a:t>https://www.bankrate.com/loans/personal-loans/pros-cons-of-personal-loans/#pros-cons</a:t>
            </a:r>
          </a:p>
          <a:p>
            <a:pPr marL="171450" indent="-171450">
              <a:buFont typeface="Arial" panose="020B0604020202020204" pitchFamily="34" charset="0"/>
              <a:buChar char="•"/>
            </a:pPr>
            <a:r>
              <a:rPr lang="en-US" dirty="0"/>
              <a:t>https://youth.europa.eu/get-involved/your-rights-and-inclusion/will-you-become-financial-master_en</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13</a:t>
            </a:fld>
            <a:endParaRPr lang="en-US"/>
          </a:p>
        </p:txBody>
      </p:sp>
    </p:spTree>
    <p:extLst>
      <p:ext uri="{BB962C8B-B14F-4D97-AF65-F5344CB8AC3E}">
        <p14:creationId xmlns:p14="http://schemas.microsoft.com/office/powerpoint/2010/main" val="420995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 typeface="Arial" panose="020B0604020202020204" pitchFamily="34" charset="0"/>
              <a:buChar char="•"/>
            </a:pPr>
            <a:r>
              <a:rPr lang="en-US" dirty="0"/>
              <a:t>This is an optional slide as it is self-</a:t>
            </a:r>
            <a:r>
              <a:rPr lang="en-US" dirty="0" err="1"/>
              <a:t>explonatory</a:t>
            </a:r>
            <a:r>
              <a:rPr lang="en-US" dirty="0"/>
              <a:t>. You can use this information and present it in some of the previous slides. </a:t>
            </a:r>
          </a:p>
          <a:p>
            <a:pPr marL="171450" indent="-171450">
              <a:buFont typeface="Arial" panose="020B0604020202020204" pitchFamily="34" charset="0"/>
              <a:buChar char="•"/>
            </a:pPr>
            <a:r>
              <a:rPr lang="en-US" dirty="0"/>
              <a:t>You can also explore different approaches in differentiating between the different financial services.  </a:t>
            </a:r>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14</a:t>
            </a:fld>
            <a:endParaRPr lang="en-US"/>
          </a:p>
        </p:txBody>
      </p:sp>
    </p:spTree>
    <p:extLst>
      <p:ext uri="{BB962C8B-B14F-4D97-AF65-F5344CB8AC3E}">
        <p14:creationId xmlns:p14="http://schemas.microsoft.com/office/powerpoint/2010/main" val="61104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0" indent="0">
              <a:buFontTx/>
              <a:buNone/>
            </a:pPr>
            <a:r>
              <a:rPr lang="en-US" dirty="0"/>
              <a:t>This slide explains the difference between a financial product and a financial service. Below is more information that the facilitator can use to describe the difference and why it is important to distinguish between both. </a:t>
            </a:r>
          </a:p>
          <a:p>
            <a:pPr marL="0" indent="0">
              <a:buFontTx/>
              <a:buNone/>
            </a:pPr>
            <a:endParaRPr lang="en-US" dirty="0"/>
          </a:p>
          <a:p>
            <a:pPr marL="285750" indent="-285750">
              <a:buFont typeface="Arial" panose="020B0604020202020204" pitchFamily="34" charset="0"/>
              <a:buChar char="•"/>
            </a:pPr>
            <a:r>
              <a:rPr lang="en-US" sz="1800" b="1" dirty="0">
                <a:solidFill>
                  <a:srgbClr val="D1D5DB"/>
                </a:solidFill>
                <a:effectLst/>
                <a:latin typeface="Segoe UI" panose="020B0502040204020203" pitchFamily="34" charset="0"/>
                <a:ea typeface="Calibri" panose="020F0502020204030204" pitchFamily="34" charset="0"/>
              </a:rPr>
              <a:t>Financial services </a:t>
            </a:r>
            <a:r>
              <a:rPr lang="en-US" sz="1800" dirty="0">
                <a:solidFill>
                  <a:srgbClr val="D1D5DB"/>
                </a:solidFill>
                <a:effectLst/>
                <a:latin typeface="Segoe UI" panose="020B0502040204020203" pitchFamily="34" charset="0"/>
                <a:ea typeface="Calibri" panose="020F0502020204030204" pitchFamily="34" charset="0"/>
              </a:rPr>
              <a:t>are the services provided by financial institutions, while financial products are specific investments or products that individuals or organizations can purchase to meet their financial goals. </a:t>
            </a:r>
          </a:p>
          <a:p>
            <a:pPr marL="285750" indent="-285750">
              <a:buFont typeface="Arial" panose="020B0604020202020204" pitchFamily="34" charset="0"/>
              <a:buChar char="•"/>
            </a:pPr>
            <a:r>
              <a:rPr lang="en-US" b="1" dirty="0"/>
              <a:t>Financial services </a:t>
            </a:r>
            <a:r>
              <a:rPr lang="en-US" dirty="0"/>
              <a:t>refer to the activities and processes that help individuals and organizations manage their money, including activities such as banking, investment management, insurance, and accounting. Financial services can be provided by various types of financial institutions, such as banks, investment firms, insurance companies, and accounting firms.</a:t>
            </a:r>
          </a:p>
          <a:p>
            <a:pPr marL="285750" indent="-285750">
              <a:buFont typeface="Arial" panose="020B0604020202020204" pitchFamily="34" charset="0"/>
              <a:buChar char="•"/>
            </a:pPr>
            <a:r>
              <a:rPr lang="en-US" b="1" dirty="0"/>
              <a:t>Financial products</a:t>
            </a:r>
            <a:r>
              <a:rPr lang="en-US" dirty="0"/>
              <a:t>, on the other hand, refer to specific products or investments that individuals or organizations can purchase in order to meet their financial goals, such as savings accounts, stocks, bonds, insurance policies, and mutual funds. These financial products are often offered by financial services companies. </a:t>
            </a:r>
          </a:p>
          <a:p>
            <a:pPr marL="0" indent="0">
              <a:buFontTx/>
              <a:buNone/>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15</a:t>
            </a:fld>
            <a:endParaRPr lang="en-US"/>
          </a:p>
        </p:txBody>
      </p:sp>
    </p:spTree>
    <p:extLst>
      <p:ext uri="{BB962C8B-B14F-4D97-AF65-F5344CB8AC3E}">
        <p14:creationId xmlns:p14="http://schemas.microsoft.com/office/powerpoint/2010/main" val="21117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to the Facilitator:</a:t>
            </a:r>
          </a:p>
          <a:p>
            <a:r>
              <a:rPr lang="en-US" dirty="0"/>
              <a:t>When preparing for this slide, please pay attention to make it appropriate to the audience (i.e. young people), i.e. the most relevant financial services for young people should be chosen (e.g. saving and credit, receiving/making payments, loans, money transactions etc. rather than more complex services or products). This slide provides one example to distinguish between the different financial risks:</a:t>
            </a:r>
          </a:p>
          <a:p>
            <a:pPr marL="171450" indent="-171450">
              <a:buFont typeface="Arial" panose="020B0604020202020204" pitchFamily="34" charset="0"/>
              <a:buChar char="•"/>
            </a:pPr>
            <a:r>
              <a:rPr lang="en-US" b="1" i="0" dirty="0">
                <a:solidFill>
                  <a:srgbClr val="374151"/>
                </a:solidFill>
                <a:effectLst/>
                <a:latin typeface="Söhne"/>
              </a:rPr>
              <a:t>Fraud and scams</a:t>
            </a:r>
            <a:r>
              <a:rPr lang="en-US" b="0" i="0" dirty="0">
                <a:solidFill>
                  <a:srgbClr val="374151"/>
                </a:solidFill>
                <a:effectLst/>
                <a:latin typeface="Söhne"/>
              </a:rPr>
              <a:t> is the most common risk when using financial services, as there are many individuals and organizations that aim to deceive people for financial gain. This risk applies to almost all types of financial service. </a:t>
            </a:r>
          </a:p>
          <a:p>
            <a:pPr marL="171450" indent="-171450">
              <a:buFont typeface="Arial" panose="020B0604020202020204" pitchFamily="34" charset="0"/>
              <a:buChar char="•"/>
            </a:pPr>
            <a:r>
              <a:rPr lang="en-US" b="1" i="0" dirty="0">
                <a:solidFill>
                  <a:srgbClr val="374151"/>
                </a:solidFill>
                <a:effectLst/>
                <a:latin typeface="Söhne"/>
              </a:rPr>
              <a:t>Cybersecurity risks </a:t>
            </a:r>
            <a:r>
              <a:rPr lang="en-US" b="0" i="0" dirty="0">
                <a:solidFill>
                  <a:srgbClr val="374151"/>
                </a:solidFill>
                <a:effectLst/>
                <a:latin typeface="Söhne"/>
              </a:rPr>
              <a:t>are becoming more and more frequent as the majority of financial services move online. This creates a  greater risk of cyberattacks that can compromise sensitive personal and financial information.</a:t>
            </a:r>
          </a:p>
          <a:p>
            <a:pPr marL="171450" indent="-171450">
              <a:buFont typeface="Arial" panose="020B0604020202020204" pitchFamily="34" charset="0"/>
              <a:buChar char="•"/>
            </a:pPr>
            <a:r>
              <a:rPr lang="en-US" b="1" i="0" dirty="0">
                <a:solidFill>
                  <a:srgbClr val="374151"/>
                </a:solidFill>
                <a:effectLst/>
                <a:latin typeface="Söhne"/>
              </a:rPr>
              <a:t>Data privacy </a:t>
            </a:r>
            <a:r>
              <a:rPr lang="en-US" b="0" i="0" dirty="0">
                <a:solidFill>
                  <a:srgbClr val="374151"/>
                </a:solidFill>
                <a:effectLst/>
                <a:latin typeface="Söhne"/>
              </a:rPr>
              <a:t>is also very common as typically collect and store a large amount of personal and financial information, which can be at risk of being lost, stolen, or misused.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Interest rate risk </a:t>
            </a:r>
            <a:r>
              <a:rPr lang="en-US" b="0" i="0" dirty="0">
                <a:solidFill>
                  <a:srgbClr val="374151"/>
                </a:solidFill>
                <a:effectLst/>
                <a:latin typeface="Söhne"/>
              </a:rPr>
              <a:t>could occur with savings accounts and bonds, are subject to interest rate risk, which is the risk that changes in interest rates will impact the value of these products. Also, interest rate risks are associated with mortgages which could be impacted by changes in the overall economic climate resulting in a change at the base interest 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Compatibility risks </a:t>
            </a:r>
            <a:r>
              <a:rPr lang="en-US" b="0" i="0" dirty="0">
                <a:solidFill>
                  <a:srgbClr val="374151"/>
                </a:solidFill>
                <a:effectLst/>
                <a:latin typeface="Söhne"/>
              </a:rPr>
              <a:t>are especially applicable to alternative payment methods which may not be accepted by all merchants. Also </a:t>
            </a:r>
            <a:r>
              <a:rPr lang="en-US" b="1" i="0" dirty="0">
                <a:solidFill>
                  <a:srgbClr val="374151"/>
                </a:solidFill>
                <a:effectLst/>
                <a:latin typeface="Söhne"/>
              </a:rPr>
              <a:t>technical issues </a:t>
            </a:r>
            <a:r>
              <a:rPr lang="en-US" b="0" i="0" dirty="0">
                <a:solidFill>
                  <a:srgbClr val="374151"/>
                </a:solidFill>
                <a:effectLst/>
                <a:latin typeface="Söhne"/>
              </a:rPr>
              <a:t>can occur with certain alternative payment platforms which could impact the ability to make payment. </a:t>
            </a:r>
            <a:r>
              <a:rPr lang="en-US" b="1" i="0" dirty="0">
                <a:solidFill>
                  <a:srgbClr val="374151"/>
                </a:solidFill>
                <a:effectLst/>
                <a:latin typeface="Söhne"/>
              </a:rPr>
              <a:t>This is also referred to as an operational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374151"/>
                </a:solidFill>
                <a:effectLst/>
                <a:latin typeface="Söhne"/>
              </a:rPr>
              <a:t>Political and other types of risks are associated and impacted by political events and uncertainties in the regulatory and legal environment in a particular country or a financial area (e.g. the Eurozone).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374151"/>
              </a:solidFill>
              <a:effectLst/>
              <a:latin typeface="Söhne"/>
            </a:endParaRPr>
          </a:p>
          <a:p>
            <a:pPr marL="171450" indent="-171450">
              <a:buFont typeface="Arial" panose="020B0604020202020204" pitchFamily="34" charset="0"/>
              <a:buChar char="•"/>
            </a:pPr>
            <a:endParaRPr lang="en-US" b="0" i="0" dirty="0">
              <a:solidFill>
                <a:srgbClr val="374151"/>
              </a:solidFill>
              <a:effectLst/>
              <a:latin typeface="Söhne"/>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16</a:t>
            </a:fld>
            <a:endParaRPr lang="en-US"/>
          </a:p>
        </p:txBody>
      </p:sp>
    </p:spTree>
    <p:extLst>
      <p:ext uri="{BB962C8B-B14F-4D97-AF65-F5344CB8AC3E}">
        <p14:creationId xmlns:p14="http://schemas.microsoft.com/office/powerpoint/2010/main" val="111910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to the Facilitator:</a:t>
            </a:r>
          </a:p>
          <a:p>
            <a:pPr marL="171450" indent="-171450">
              <a:buFont typeface="Arial" panose="020B0604020202020204" pitchFamily="34" charset="0"/>
              <a:buChar char="•"/>
            </a:pPr>
            <a:r>
              <a:rPr lang="en-US" b="0" i="0" dirty="0">
                <a:solidFill>
                  <a:srgbClr val="374151"/>
                </a:solidFill>
                <a:effectLst/>
                <a:latin typeface="Söhne"/>
              </a:rPr>
              <a:t>Give some tips to avoid the main risks which </a:t>
            </a:r>
            <a:r>
              <a:rPr lang="en-US" b="0" i="0" dirty="0">
                <a:solidFill>
                  <a:srgbClr val="343541"/>
                </a:solidFill>
                <a:effectLst/>
                <a:latin typeface="Söhne"/>
              </a:rPr>
              <a:t>young people could face when using financial services.</a:t>
            </a:r>
          </a:p>
          <a:p>
            <a:pPr marL="171450" indent="-171450">
              <a:buFont typeface="Arial" panose="020B0604020202020204" pitchFamily="34" charset="0"/>
              <a:buChar char="•"/>
            </a:pPr>
            <a:r>
              <a:rPr lang="en-US" b="0" i="0" dirty="0">
                <a:solidFill>
                  <a:srgbClr val="343541"/>
                </a:solidFill>
                <a:effectLst/>
                <a:latin typeface="Söhne"/>
              </a:rPr>
              <a:t>You can add additional tips, based on your knowledge, national context and the target audience. </a:t>
            </a:r>
            <a:endParaRPr lang="en-US" b="0" i="0" dirty="0">
              <a:solidFill>
                <a:srgbClr val="374151"/>
              </a:solidFill>
              <a:effectLst/>
              <a:latin typeface="Söhne"/>
            </a:endParaRPr>
          </a:p>
          <a:p>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https://mastercardfdn.org/wp-content/uploads/2018/06/Youth-Financial-Services-Accessible.pdf</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https://www.cgap.org/sites/default/files/publications/2019_06_30_WorkingPaper_Youth_Education_Employment.pdf</a:t>
            </a:r>
          </a:p>
        </p:txBody>
      </p:sp>
      <p:sp>
        <p:nvSpPr>
          <p:cNvPr id="4" name="Slide Number Placeholder 3"/>
          <p:cNvSpPr>
            <a:spLocks noGrp="1"/>
          </p:cNvSpPr>
          <p:nvPr>
            <p:ph type="sldNum" sz="quarter" idx="5"/>
          </p:nvPr>
        </p:nvSpPr>
        <p:spPr/>
        <p:txBody>
          <a:bodyPr/>
          <a:lstStyle/>
          <a:p>
            <a:fld id="{0807BA8F-CC79-4CDB-A88D-859AA8EC5A6E}" type="slidenum">
              <a:rPr lang="en-US" smtClean="0"/>
              <a:t>17</a:t>
            </a:fld>
            <a:endParaRPr lang="en-US"/>
          </a:p>
        </p:txBody>
      </p:sp>
    </p:spTree>
    <p:extLst>
      <p:ext uri="{BB962C8B-B14F-4D97-AF65-F5344CB8AC3E}">
        <p14:creationId xmlns:p14="http://schemas.microsoft.com/office/powerpoint/2010/main" val="184004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to the Facilitator:</a:t>
            </a:r>
          </a:p>
          <a:p>
            <a:pPr marL="171450" indent="-171450">
              <a:buFont typeface="Arial" panose="020B0604020202020204" pitchFamily="34" charset="0"/>
              <a:buChar char="•"/>
            </a:pPr>
            <a:r>
              <a:rPr lang="en-US" b="0" i="0" dirty="0">
                <a:solidFill>
                  <a:srgbClr val="374151"/>
                </a:solidFill>
                <a:effectLst/>
                <a:latin typeface="Söhne"/>
              </a:rPr>
              <a:t>Give some tips to avoid the main risks which </a:t>
            </a:r>
            <a:r>
              <a:rPr lang="en-US" b="0" i="0" dirty="0">
                <a:solidFill>
                  <a:srgbClr val="343541"/>
                </a:solidFill>
                <a:effectLst/>
                <a:latin typeface="Söhne"/>
              </a:rPr>
              <a:t>young people could face when using financial services.</a:t>
            </a:r>
          </a:p>
          <a:p>
            <a:pPr marL="171450" indent="-171450">
              <a:buFont typeface="Arial" panose="020B0604020202020204" pitchFamily="34" charset="0"/>
              <a:buChar char="•"/>
            </a:pPr>
            <a:r>
              <a:rPr lang="en-US" b="0" i="0" dirty="0">
                <a:solidFill>
                  <a:srgbClr val="343541"/>
                </a:solidFill>
                <a:effectLst/>
                <a:latin typeface="Söhne"/>
              </a:rPr>
              <a:t>You can add additional tips, based on your knowledge, national context and the target audience. </a:t>
            </a:r>
            <a:endParaRPr lang="en-US" b="0" i="0" dirty="0">
              <a:solidFill>
                <a:srgbClr val="374151"/>
              </a:solidFill>
              <a:effectLst/>
              <a:latin typeface="Söhne"/>
            </a:endParaRPr>
          </a:p>
          <a:p>
            <a:endParaRPr lang="en-US" dirty="0"/>
          </a:p>
          <a:p>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https://www.investopedia.com/articles/younginvestors/08/eight-tips.asp</a:t>
            </a:r>
          </a:p>
          <a:p>
            <a:pPr marL="171450" indent="-171450">
              <a:buFont typeface="Arial" panose="020B0604020202020204" pitchFamily="34" charset="0"/>
              <a:buChar char="•"/>
            </a:pPr>
            <a:r>
              <a:rPr lang="en-US" dirty="0"/>
              <a:t>https://pirg.org/resources/smart-money-smart-kids-tips-for-teaching-financial-literacy-and-privacy-protection-to-kids-of-all-ages/</a:t>
            </a:r>
          </a:p>
          <a:p>
            <a:pPr marL="171450" indent="-171450">
              <a:buFont typeface="Arial" panose="020B0604020202020204" pitchFamily="34" charset="0"/>
              <a:buChar char="•"/>
            </a:pPr>
            <a:r>
              <a:rPr lang="en-US" dirty="0"/>
              <a:t>https://www.nefe.org/initiatives/default.aspx</a:t>
            </a:r>
          </a:p>
          <a:p>
            <a:pPr marL="171450" indent="-171450">
              <a:buFont typeface="Arial" panose="020B0604020202020204" pitchFamily="34" charset="0"/>
              <a:buChar char="•"/>
            </a:pPr>
            <a:r>
              <a:rPr lang="en-US" dirty="0"/>
              <a:t>https://www.youngmoneyblog.co.uk/</a:t>
            </a:r>
          </a:p>
        </p:txBody>
      </p:sp>
      <p:sp>
        <p:nvSpPr>
          <p:cNvPr id="4" name="Slide Number Placeholder 3"/>
          <p:cNvSpPr>
            <a:spLocks noGrp="1"/>
          </p:cNvSpPr>
          <p:nvPr>
            <p:ph type="sldNum" sz="quarter" idx="5"/>
          </p:nvPr>
        </p:nvSpPr>
        <p:spPr/>
        <p:txBody>
          <a:bodyPr/>
          <a:lstStyle/>
          <a:p>
            <a:fld id="{0807BA8F-CC79-4CDB-A88D-859AA8EC5A6E}" type="slidenum">
              <a:rPr lang="en-US" smtClean="0"/>
              <a:t>18</a:t>
            </a:fld>
            <a:endParaRPr lang="en-US"/>
          </a:p>
        </p:txBody>
      </p:sp>
    </p:spTree>
    <p:extLst>
      <p:ext uri="{BB962C8B-B14F-4D97-AF65-F5344CB8AC3E}">
        <p14:creationId xmlns:p14="http://schemas.microsoft.com/office/powerpoint/2010/main" val="8722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You can change the quote to one from your own national context.</a:t>
            </a:r>
          </a:p>
          <a:p>
            <a:pPr marL="171450" indent="-171450">
              <a:buFontTx/>
              <a:buChar char="-"/>
            </a:pPr>
            <a:r>
              <a:rPr lang="en-US" dirty="0"/>
              <a:t>In the next serries of slides our aim to is to present the innovative and future financial services and how their advancement will enhance the financial inclusion of the young.</a:t>
            </a:r>
          </a:p>
          <a:p>
            <a:pPr marL="171450" indent="-171450">
              <a:buFontTx/>
              <a:buChar char="-"/>
            </a:pPr>
            <a:r>
              <a:rPr lang="en-US" dirty="0"/>
              <a:t>Based on your knowledge you can amend the slides and include other examples based on your audience and </a:t>
            </a:r>
            <a:r>
              <a:rPr lang="en-US" dirty="0" err="1"/>
              <a:t>natonal</a:t>
            </a:r>
            <a:r>
              <a:rPr lang="en-US" dirty="0"/>
              <a:t> context.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Start with the following statement:  The future of financial services is bright providing many opportunities to foster the financial inclusion of youth and make them financially future-proof. </a:t>
            </a:r>
          </a:p>
          <a:p>
            <a:pPr marL="171450" indent="-171450">
              <a:buFontTx/>
              <a:buChar char="-"/>
            </a:pPr>
            <a:endParaRPr lang="en-US" dirty="0"/>
          </a:p>
          <a:p>
            <a:pPr marL="0" indent="0">
              <a:buFontTx/>
              <a:buNone/>
            </a:pPr>
            <a:endParaRPr lang="bg-BG" dirty="0"/>
          </a:p>
        </p:txBody>
      </p:sp>
      <p:sp>
        <p:nvSpPr>
          <p:cNvPr id="4" name="Slide Number Placeholder 3"/>
          <p:cNvSpPr>
            <a:spLocks noGrp="1"/>
          </p:cNvSpPr>
          <p:nvPr>
            <p:ph type="sldNum" sz="quarter" idx="5"/>
          </p:nvPr>
        </p:nvSpPr>
        <p:spPr/>
        <p:txBody>
          <a:bodyPr/>
          <a:lstStyle/>
          <a:p>
            <a:fld id="{0807BA8F-CC79-4CDB-A88D-859AA8EC5A6E}" type="slidenum">
              <a:rPr lang="en-US" smtClean="0"/>
              <a:t>19</a:t>
            </a:fld>
            <a:endParaRPr lang="en-US"/>
          </a:p>
        </p:txBody>
      </p:sp>
    </p:spTree>
    <p:extLst>
      <p:ext uri="{BB962C8B-B14F-4D97-AF65-F5344CB8AC3E}">
        <p14:creationId xmlns:p14="http://schemas.microsoft.com/office/powerpoint/2010/main" val="201521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There are many popular digital payment and money transfer services that are popular among the young. However, they vary in each country so this slide only provide examples of the most common ones:</a:t>
            </a:r>
          </a:p>
          <a:p>
            <a:pPr marL="171450" indent="-171450">
              <a:buFontTx/>
              <a:buChar char="-"/>
            </a:pPr>
            <a:r>
              <a:rPr lang="en-US" b="1" dirty="0"/>
              <a:t>Digital wallets </a:t>
            </a:r>
            <a:r>
              <a:rPr lang="en-US" b="0" i="0" dirty="0">
                <a:solidFill>
                  <a:srgbClr val="374151"/>
                </a:solidFill>
                <a:effectLst/>
                <a:latin typeface="Söhne"/>
              </a:rPr>
              <a:t>store payment information, such as credit card and bank account information, in a secure manner. Users can use digital wallets to make payments at participating merchants without having to enter payment information each time. Some examples of digital wallets include Apple Pay, Google Pay, and Samsung Pay.</a:t>
            </a:r>
          </a:p>
          <a:p>
            <a:pPr marL="171450" indent="-171450">
              <a:buFontTx/>
              <a:buChar char="-"/>
            </a:pPr>
            <a:r>
              <a:rPr lang="en-US" b="1" i="0" dirty="0">
                <a:solidFill>
                  <a:srgbClr val="374151"/>
                </a:solidFill>
                <a:effectLst/>
                <a:latin typeface="Söhne"/>
              </a:rPr>
              <a:t>Peer-to-peer payment apps are </a:t>
            </a:r>
            <a:r>
              <a:rPr lang="en-US" b="0" i="0" dirty="0">
                <a:solidFill>
                  <a:srgbClr val="374151"/>
                </a:solidFill>
                <a:effectLst/>
                <a:latin typeface="Söhne"/>
              </a:rPr>
              <a:t>designed to allow users to send and receive money directly to other individuals, without the need for a third party such as a bank. These apps are typically linked to users' bank accounts or credit cards, and can be used to send and receive money instantly.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374151"/>
                </a:solidFill>
                <a:effectLst/>
                <a:latin typeface="Söhne"/>
              </a:rPr>
              <a:t>Online payment systems </a:t>
            </a:r>
            <a:r>
              <a:rPr lang="en-US" b="0" i="0" dirty="0">
                <a:solidFill>
                  <a:srgbClr val="374151"/>
                </a:solidFill>
                <a:effectLst/>
                <a:latin typeface="Söhne"/>
              </a:rPr>
              <a:t>are platforms that allow users to make online purchases, send and receive payments, and transfer funds to bank accounts. Examples include PayPal, Skrill, and Stripe.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374151"/>
                </a:solidFill>
                <a:effectLst/>
                <a:latin typeface="Söhne"/>
              </a:rPr>
              <a:t>Cryptocurrency exchange platforms </a:t>
            </a:r>
            <a:r>
              <a:rPr lang="en-US" b="0" i="0" dirty="0">
                <a:solidFill>
                  <a:srgbClr val="374151"/>
                </a:solidFill>
                <a:effectLst/>
                <a:latin typeface="Söhne"/>
              </a:rPr>
              <a:t>allow users to buy, sell, and store cryptocurrencies such as Bitcoin, Ethereum, and Litecoin. Some cryptocurrency exchanges also have features for sending and receiving payments in cryptocurrency. Examples include </a:t>
            </a:r>
            <a:r>
              <a:rPr lang="en-US" b="0" i="0" dirty="0" err="1">
                <a:solidFill>
                  <a:srgbClr val="374151"/>
                </a:solidFill>
                <a:effectLst/>
                <a:latin typeface="Söhne"/>
              </a:rPr>
              <a:t>Nexo</a:t>
            </a:r>
            <a:r>
              <a:rPr lang="en-US" b="0" i="0" dirty="0">
                <a:solidFill>
                  <a:srgbClr val="374151"/>
                </a:solidFill>
                <a:effectLst/>
                <a:latin typeface="Söhne"/>
              </a:rPr>
              <a:t>, Coinbase, </a:t>
            </a:r>
            <a:r>
              <a:rPr lang="en-US" b="0" i="0" dirty="0" err="1">
                <a:solidFill>
                  <a:srgbClr val="374151"/>
                </a:solidFill>
                <a:effectLst/>
                <a:latin typeface="Söhne"/>
              </a:rPr>
              <a:t>Binance</a:t>
            </a:r>
            <a:r>
              <a:rPr lang="en-US" b="0" i="0" dirty="0">
                <a:solidFill>
                  <a:srgbClr val="374151"/>
                </a:solidFill>
                <a:effectLst/>
                <a:latin typeface="Söhne"/>
              </a:rPr>
              <a:t>, and Kraken.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374151"/>
              </a:solidFill>
              <a:effectLst/>
              <a:latin typeface="Söhne"/>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20</a:t>
            </a:fld>
            <a:endParaRPr lang="en-US"/>
          </a:p>
        </p:txBody>
      </p:sp>
    </p:spTree>
    <p:extLst>
      <p:ext uri="{BB962C8B-B14F-4D97-AF65-F5344CB8AC3E}">
        <p14:creationId xmlns:p14="http://schemas.microsoft.com/office/powerpoint/2010/main" val="47519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Begin the training session with a brief introduction into the learning objectives of the session and give some information to the participants about the logistics, i.e. expected duration, planned breaks, etc. </a:t>
            </a:r>
          </a:p>
          <a:p>
            <a:pPr marL="171450" indent="-171450">
              <a:buFontTx/>
              <a:buChar char="-"/>
            </a:pPr>
            <a:r>
              <a:rPr lang="en-US" dirty="0"/>
              <a:t>Explain that at the end of the session you will provide participants with an evaluation form to get feedback from them with the purpose of making this training.</a:t>
            </a:r>
          </a:p>
          <a:p>
            <a:pPr marL="171450" indent="-171450">
              <a:buFontTx/>
              <a:buChar char="-"/>
            </a:pPr>
            <a:r>
              <a:rPr lang="en-US" dirty="0"/>
              <a:t>Give some ground rules regarding the session, based on your individual training style, e.g. </a:t>
            </a:r>
            <a:r>
              <a:rPr lang="en-US" b="0" i="0" dirty="0">
                <a:solidFill>
                  <a:srgbClr val="D1D5DB"/>
                </a:solidFill>
                <a:effectLst/>
                <a:latin typeface="Söhne"/>
              </a:rPr>
              <a:t>encourage all participants to actively engage in the training session, ask questions, and share their thoughts and experiences.</a:t>
            </a:r>
            <a:r>
              <a:rPr lang="bg-BG" b="0" i="0" dirty="0">
                <a:solidFill>
                  <a:srgbClr val="D1D5DB"/>
                </a:solidFill>
                <a:effectLst/>
                <a:latin typeface="Söhne"/>
              </a:rPr>
              <a:t> </a:t>
            </a:r>
          </a:p>
          <a:p>
            <a:pPr marL="171450" indent="-171450">
              <a:buFontTx/>
              <a:buChar char="-"/>
            </a:pPr>
            <a:r>
              <a:rPr lang="en-US" b="0" i="0" dirty="0">
                <a:solidFill>
                  <a:srgbClr val="D1D5DB"/>
                </a:solidFill>
                <a:effectLst/>
                <a:latin typeface="Söhne"/>
              </a:rPr>
              <a:t>Encourage participants to provide constructive feedback on the training session, including what was helpful and what could be improved.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D1D5DB"/>
                </a:solidFill>
                <a:effectLst/>
                <a:latin typeface="Söhne"/>
              </a:rPr>
              <a:t>After this present the learning objective and </a:t>
            </a: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the overall objective is to make learners aware of the interrelations of financial services and financial products as provided the financial services sectors with their personal finances - first, to understand services, products, and sectors as a network, a whole, and second how they (learners) interact in this whole as economic actors.</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3</a:t>
            </a:fld>
            <a:endParaRPr lang="en-US"/>
          </a:p>
        </p:txBody>
      </p:sp>
    </p:spTree>
    <p:extLst>
      <p:ext uri="{BB962C8B-B14F-4D97-AF65-F5344CB8AC3E}">
        <p14:creationId xmlns:p14="http://schemas.microsoft.com/office/powerpoint/2010/main" val="234049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There are many digital tools (software applications) available for personal finance management and many of them are specifically tailored to match the interests and particular needs of young people who are looking for ways to track and manage their personal finance. In this slide we are providing examples of some of the most popular ones. You can watch the videos next to each application and discuss with participants. These examples were ranked by Investopedia. </a:t>
            </a:r>
          </a:p>
          <a:p>
            <a:pPr marL="171450" indent="-171450">
              <a:buFontTx/>
              <a:buChar char="-"/>
            </a:pPr>
            <a:r>
              <a:rPr lang="en-US" dirty="0"/>
              <a:t>Study the provided examples in terms of their pros and cons based on your target audience. </a:t>
            </a:r>
          </a:p>
          <a:p>
            <a:pPr marL="171450" indent="-171450">
              <a:buFontTx/>
              <a:buChar char="-"/>
            </a:pPr>
            <a:r>
              <a:rPr lang="en-US" dirty="0"/>
              <a:t>Also, make sure that you ask them if they are currently using a tool or an application for tracking their personal budget. </a:t>
            </a:r>
          </a:p>
          <a:p>
            <a:pPr marL="171450" indent="-171450">
              <a:buFontTx/>
              <a:buChar char="-"/>
            </a:pPr>
            <a:r>
              <a:rPr lang="en-US" dirty="0"/>
              <a:t>You can also give examples of other apps that help improve the financial literacy of the young and help them understand the different financial service. </a:t>
            </a:r>
          </a:p>
          <a:p>
            <a:pPr marL="171450" indent="-171450">
              <a:buFontTx/>
              <a:buChar char="-"/>
            </a:pPr>
            <a:endParaRPr lang="en-US" dirty="0"/>
          </a:p>
          <a:p>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https://www.investopedia.com/best-budgeting-apps-5085405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21</a:t>
            </a:fld>
            <a:endParaRPr lang="en-US"/>
          </a:p>
        </p:txBody>
      </p:sp>
    </p:spTree>
    <p:extLst>
      <p:ext uri="{BB962C8B-B14F-4D97-AF65-F5344CB8AC3E}">
        <p14:creationId xmlns:p14="http://schemas.microsoft.com/office/powerpoint/2010/main" val="288568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This is an optional slide as embedded finance is mostly related to businesses, e.g. startups that are seeking to improve financial access and services to their clients. </a:t>
            </a:r>
          </a:p>
          <a:p>
            <a:pPr marL="171450" indent="-171450">
              <a:buFontTx/>
              <a:buChar char="-"/>
            </a:pPr>
            <a:r>
              <a:rPr lang="en-US" dirty="0"/>
              <a:t>When explaining the different types of embedded finance products and services always try to provide examples of known services in your national context. </a:t>
            </a:r>
          </a:p>
          <a:p>
            <a:pPr marL="171450" indent="-171450">
              <a:buFontTx/>
              <a:buChar char="-"/>
            </a:pPr>
            <a:r>
              <a:rPr lang="en-US" dirty="0"/>
              <a:t>Here is some additional info on the topic:</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Embedded finance might allow a technology company to offer its customers the ability to pay for their product or service with a credit or debit card, or to take out a loan to finance the purchase. This can make it easier for customers to access financial services, as they no longer have to go through a separate financial institution to do so.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800" dirty="0">
                <a:solidFill>
                  <a:srgbClr val="D1D5DB"/>
                </a:solidFill>
                <a:effectLst/>
                <a:latin typeface="Segoe UI" panose="020B0502040204020203" pitchFamily="34" charset="0"/>
                <a:ea typeface="Calibri" panose="020F0502020204030204" pitchFamily="34" charset="0"/>
              </a:rPr>
              <a:t>Embedded finance also has the potential to increase competition in the financial services sector, as non-financial companies enter the market and offer financial services in addition to their core products and services. This can lead to more innovation, better customer experience, and lower costs</a:t>
            </a:r>
            <a:r>
              <a:rPr lang="en-US" sz="1800" dirty="0">
                <a:solidFill>
                  <a:srgbClr val="D1D5DB"/>
                </a:solidFill>
                <a:effectLst/>
                <a:latin typeface="Segoe UI" panose="020B0502040204020203" pitchFamily="34" charset="0"/>
                <a:ea typeface="Calibri" panose="020F0502020204030204" pitchFamily="34" charset="0"/>
                <a:cs typeface="Times New Roman" panose="02020603050405020304" pitchFamily="18" charset="0"/>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According to statistics 88% percent of companies that implement embedded finance report increased engagement, and 85% say that it helps them acquire new customers.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Many experts of the fintech sector name embedded finance as the future of fintech. </a:t>
            </a:r>
          </a:p>
          <a:p>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https://plaid.com/resources/fintech/what-is-embedded-finance/</a:t>
            </a:r>
          </a:p>
          <a:p>
            <a:pPr marL="171450" indent="-171450">
              <a:buFont typeface="Arial" panose="020B0604020202020204" pitchFamily="34" charset="0"/>
              <a:buChar char="•"/>
            </a:pPr>
            <a:r>
              <a:rPr lang="en-US" dirty="0"/>
              <a:t>https://www.fintechfutures.com/2023/01/embedded-finance-to-lead-the-way-in-2023-fintech-innovation/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22</a:t>
            </a:fld>
            <a:endParaRPr lang="en-US"/>
          </a:p>
        </p:txBody>
      </p:sp>
    </p:spTree>
    <p:extLst>
      <p:ext uri="{BB962C8B-B14F-4D97-AF65-F5344CB8AC3E}">
        <p14:creationId xmlns:p14="http://schemas.microsoft.com/office/powerpoint/2010/main" val="379162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These are some examples of future trends regarding the development of the financial service industry in the next decade. You can add additional examples </a:t>
            </a:r>
          </a:p>
          <a:p>
            <a:pPr marL="171450" indent="-171450">
              <a:buFontTx/>
              <a:buChar char="-"/>
            </a:pPr>
            <a:r>
              <a:rPr lang="en-US" dirty="0"/>
              <a:t>Below are provided some resources from where you can get additional information for each of the provided examples. </a:t>
            </a:r>
          </a:p>
          <a:p>
            <a:pPr marL="171450" indent="-171450">
              <a:buFontTx/>
              <a:buChar char="-"/>
            </a:pPr>
            <a:endParaRPr lang="en-US" dirty="0"/>
          </a:p>
          <a:p>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https://www.oberlo.com/blog/peer-to-peer-lending</a:t>
            </a:r>
          </a:p>
          <a:p>
            <a:pPr marL="171450" indent="-171450">
              <a:buFont typeface="Arial" panose="020B0604020202020204" pitchFamily="34" charset="0"/>
              <a:buChar char="•"/>
            </a:pPr>
            <a:r>
              <a:rPr lang="en-US" dirty="0"/>
              <a:t>https://www.investopedia.com/articles/investing/092315/7-best-peertopeer-lending-websites.asp</a:t>
            </a:r>
          </a:p>
          <a:p>
            <a:pPr marL="171450" indent="-171450">
              <a:buFont typeface="Arial" panose="020B0604020202020204" pitchFamily="34" charset="0"/>
              <a:buChar char="•"/>
            </a:pPr>
            <a:r>
              <a:rPr lang="en-US" dirty="0"/>
              <a:t>https://www.investopedia.com/terms/r/roboadvisor-roboadviser.asp</a:t>
            </a:r>
          </a:p>
          <a:p>
            <a:pPr marL="171450" indent="-171450">
              <a:buFont typeface="Arial" panose="020B0604020202020204" pitchFamily="34" charset="0"/>
              <a:buChar char="•"/>
            </a:pPr>
            <a:r>
              <a:rPr lang="en-US" dirty="0"/>
              <a:t>https://www.investopedia.com/best-robo-advisors-4693125</a:t>
            </a:r>
          </a:p>
          <a:p>
            <a:pPr marL="171450" indent="-171450">
              <a:buFont typeface="Arial" panose="020B0604020202020204" pitchFamily="34" charset="0"/>
              <a:buChar char="•"/>
            </a:pPr>
            <a:r>
              <a:rPr lang="en-US" dirty="0"/>
              <a:t>https://consensys.net/blockchain-use-cases/finance/</a:t>
            </a:r>
          </a:p>
          <a:p>
            <a:pPr marL="171450" indent="-171450">
              <a:buFont typeface="Arial" panose="020B0604020202020204" pitchFamily="34" charset="0"/>
              <a:buChar char="•"/>
            </a:pPr>
            <a:r>
              <a:rPr lang="en-US" dirty="0"/>
              <a:t>https://www.salesforce.com/eu/blog/2020/02/how-financial-services-are-implementing-blockchain-technology.html</a:t>
            </a:r>
          </a:p>
          <a:p>
            <a:pPr marL="171450" indent="-171450">
              <a:buFont typeface="Arial" panose="020B0604020202020204" pitchFamily="34" charset="0"/>
              <a:buChar char="•"/>
            </a:pPr>
            <a:r>
              <a:rPr lang="en-US" dirty="0"/>
              <a:t>https://en.wikipedia.org/wiki/Cryptocurrency</a:t>
            </a:r>
          </a:p>
          <a:p>
            <a:pPr marL="171450" indent="-171450">
              <a:buFont typeface="Arial" panose="020B0604020202020204" pitchFamily="34" charset="0"/>
              <a:buChar char="•"/>
            </a:pPr>
            <a:r>
              <a:rPr lang="en-US" dirty="0"/>
              <a:t>https://www.kaspersky.com/resource-center/definitions/what-is-cryptocurrency</a:t>
            </a:r>
          </a:p>
          <a:p>
            <a:pPr marL="171450" indent="-171450">
              <a:buFont typeface="Arial" panose="020B0604020202020204" pitchFamily="34" charset="0"/>
              <a:buChar char="•"/>
            </a:pPr>
            <a:r>
              <a:rPr lang="en-US" dirty="0"/>
              <a:t>https://www.investopedia.com/terms/c/crowdfunding.asp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23</a:t>
            </a:fld>
            <a:endParaRPr lang="en-US"/>
          </a:p>
        </p:txBody>
      </p:sp>
    </p:spTree>
    <p:extLst>
      <p:ext uri="{BB962C8B-B14F-4D97-AF65-F5344CB8AC3E}">
        <p14:creationId xmlns:p14="http://schemas.microsoft.com/office/powerpoint/2010/main" val="160990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Here is some information for each of the tips provided in the slide:</a:t>
            </a:r>
          </a:p>
          <a:p>
            <a:pPr marL="628650" lvl="1" indent="-171450">
              <a:buFontTx/>
              <a:buChar char="-"/>
            </a:pPr>
            <a:r>
              <a:rPr lang="en-US" b="1" dirty="0"/>
              <a:t>Start saving as early as possible </a:t>
            </a:r>
            <a:r>
              <a:rPr lang="en-US" dirty="0"/>
              <a:t>and make it a habit. Consider setting aside a portion of your income each month into a savings account or other low-risk investment.</a:t>
            </a:r>
          </a:p>
          <a:p>
            <a:pPr marL="628650" lvl="1" indent="-171450">
              <a:buFontTx/>
              <a:buChar char="-"/>
            </a:pPr>
            <a:r>
              <a:rPr lang="en-US" b="1" dirty="0"/>
              <a:t>Live within your means </a:t>
            </a:r>
            <a:r>
              <a:rPr lang="en-US" dirty="0"/>
              <a:t>and try to understand and track your income and expenses so you can spend only what you can afford. Of course, it is good sometimes to go “out of the box” but do not turn it into a bad habit. </a:t>
            </a:r>
          </a:p>
          <a:p>
            <a:pPr marL="628650" lvl="1" indent="-171450">
              <a:buFontTx/>
              <a:buChar char="-"/>
            </a:pPr>
            <a:r>
              <a:rPr lang="en-US" b="1" i="0" dirty="0">
                <a:solidFill>
                  <a:srgbClr val="374151"/>
                </a:solidFill>
                <a:effectLst/>
                <a:latin typeface="Söhne"/>
              </a:rPr>
              <a:t>Creating a budget</a:t>
            </a:r>
            <a:r>
              <a:rPr lang="en-US" b="0" i="0" dirty="0">
                <a:solidFill>
                  <a:srgbClr val="374151"/>
                </a:solidFill>
                <a:effectLst/>
                <a:latin typeface="Söhne"/>
              </a:rPr>
              <a:t> is the first step in managing your finances. Identify your monthly income and expense and make a plan to save a portion of your income each month.</a:t>
            </a:r>
          </a:p>
          <a:p>
            <a:pPr marL="628650" lvl="1" indent="-171450">
              <a:buFontTx/>
              <a:buChar char="-"/>
            </a:pPr>
            <a:r>
              <a:rPr lang="en-US" b="1" i="0" dirty="0">
                <a:solidFill>
                  <a:srgbClr val="374151"/>
                </a:solidFill>
                <a:effectLst/>
                <a:latin typeface="Söhne"/>
              </a:rPr>
              <a:t>Investing in your education</a:t>
            </a:r>
            <a:r>
              <a:rPr lang="en-US" b="0" i="0" dirty="0">
                <a:solidFill>
                  <a:srgbClr val="374151"/>
                </a:solidFill>
                <a:effectLst/>
                <a:latin typeface="Söhne"/>
              </a:rPr>
              <a:t> is an investment in your future and it does not provide only financial but all sorts of gains. </a:t>
            </a:r>
          </a:p>
          <a:p>
            <a:pPr marL="628650" lvl="1" indent="-171450">
              <a:buFontTx/>
              <a:buChar char="-"/>
            </a:pPr>
            <a:r>
              <a:rPr lang="en-US" b="1" i="0" dirty="0">
                <a:solidFill>
                  <a:srgbClr val="374151"/>
                </a:solidFill>
                <a:effectLst/>
                <a:latin typeface="Söhne"/>
              </a:rPr>
              <a:t>Build an emergency fund </a:t>
            </a:r>
            <a:r>
              <a:rPr lang="en-US" b="0" i="0" dirty="0">
                <a:solidFill>
                  <a:srgbClr val="374151"/>
                </a:solidFill>
                <a:effectLst/>
                <a:latin typeface="Söhne"/>
              </a:rPr>
              <a:t>in case unexpected events occur such as job loss, high inflation, urgent medical expenses, etc. </a:t>
            </a:r>
          </a:p>
          <a:p>
            <a:pPr marL="628650" lvl="1" indent="-171450">
              <a:buFontTx/>
              <a:buChar char="-"/>
            </a:pPr>
            <a:r>
              <a:rPr lang="en-US" b="1" i="0" dirty="0">
                <a:solidFill>
                  <a:srgbClr val="374151"/>
                </a:solidFill>
                <a:effectLst/>
                <a:latin typeface="Söhne"/>
              </a:rPr>
              <a:t>Seek advice regarding your finance from a professional. </a:t>
            </a:r>
            <a:r>
              <a:rPr lang="en-US" b="0" i="0" dirty="0">
                <a:solidFill>
                  <a:srgbClr val="374151"/>
                </a:solidFill>
                <a:effectLst/>
                <a:latin typeface="Söhne"/>
              </a:rPr>
              <a:t>Consider speaking with a financial advisor or a financial counselor to get advice on how to manage your finances and reach your financial goals.</a:t>
            </a:r>
            <a:endParaRPr lang="en-US" b="0" dirty="0"/>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24</a:t>
            </a:fld>
            <a:endParaRPr lang="en-US"/>
          </a:p>
        </p:txBody>
      </p:sp>
    </p:spTree>
    <p:extLst>
      <p:ext uri="{BB962C8B-B14F-4D97-AF65-F5344CB8AC3E}">
        <p14:creationId xmlns:p14="http://schemas.microsoft.com/office/powerpoint/2010/main" val="797370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You complete the session with a group discussion that summarizes the most important takeaways from the session. </a:t>
            </a:r>
          </a:p>
          <a:p>
            <a:pPr marL="171450" indent="-171450">
              <a:buFontTx/>
              <a:buChar char="-"/>
            </a:pPr>
            <a:r>
              <a:rPr lang="en-US" dirty="0"/>
              <a:t>Ask the learners to share their personal experience using a financial service. Ask them to recall and describe their own experience with any transaction involving any kind of financial service or a particular financial product. </a:t>
            </a:r>
          </a:p>
          <a:p>
            <a:pPr marL="171450" indent="-171450">
              <a:buFontTx/>
              <a:buChar char="-"/>
            </a:pPr>
            <a:r>
              <a:rPr lang="en-US" sz="1800" dirty="0">
                <a:solidFill>
                  <a:srgbClr val="374151"/>
                </a:solidFill>
                <a:effectLst/>
                <a:latin typeface="Segoe UI" panose="020B0502040204020203" pitchFamily="34" charset="0"/>
                <a:ea typeface="Calibri" panose="020F0502020204030204" pitchFamily="34" charset="0"/>
              </a:rPr>
              <a:t>Before they start, remind everyone to respect each other's opinions and perspectives.</a:t>
            </a:r>
          </a:p>
          <a:p>
            <a:pPr marL="171450" indent="-171450">
              <a:buFontTx/>
              <a:buChar char="-"/>
            </a:pPr>
            <a:r>
              <a:rPr lang="en-US" sz="1800" dirty="0"/>
              <a:t>Give participants five minutes to think and write down notes. </a:t>
            </a:r>
          </a:p>
          <a:p>
            <a:pPr marL="171450" indent="-171450">
              <a:buFontTx/>
              <a:buChar char="-"/>
            </a:pPr>
            <a:r>
              <a:rPr lang="en-US" dirty="0"/>
              <a:t>Choose 3 – 4 participants to share their experience and answer each question. </a:t>
            </a:r>
          </a:p>
          <a:p>
            <a:pPr marL="171450" indent="-171450">
              <a:buFontTx/>
              <a:buChar char="-"/>
            </a:pPr>
            <a:r>
              <a:rPr lang="en-US" dirty="0"/>
              <a:t>Prepare to give advice based on the feedback of participants (i.e. some might experience security issues, some poor customer service, etc.).</a:t>
            </a:r>
          </a:p>
          <a:p>
            <a:pPr marL="171450" indent="-171450">
              <a:buFontTx/>
              <a:buChar char="-"/>
            </a:pPr>
            <a:r>
              <a:rPr lang="en-US" dirty="0"/>
              <a:t>Write the statements on a whiteboard or a flipchart with different colored pencil or use sticky notes.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25</a:t>
            </a:fld>
            <a:endParaRPr lang="en-US"/>
          </a:p>
        </p:txBody>
      </p:sp>
    </p:spTree>
    <p:extLst>
      <p:ext uri="{BB962C8B-B14F-4D97-AF65-F5344CB8AC3E}">
        <p14:creationId xmlns:p14="http://schemas.microsoft.com/office/powerpoint/2010/main" val="68350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1" dirty="0"/>
              <a:t>Notes to the Facilitator:</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the end of the session, you as a Facilitator should reflect and answer the following questions. These were prepared by the training creators with the purpose to receive feedback from potential users (i.e. trainers, educators, expert) of the training material and methodology so it could be improved and enriched. We would be happy to receive your feedback and comments on the following aspects:</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the learning outcomes of the Module clear and covered by the suggested material?</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the sub-units titles corresponding to the material included?</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content provided corresponding to the overall learning profile and competence of a young person who will participate in this training?</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language used (as an overall discourse, approach) simple and understandable?</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Which would be the main difficulty/challenge for a trainer on the one side, and a learner on the other to deliver/follow this training in terms of content?</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suggested/foreseen length/volume of the material in the module appropriate?</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the scheduled tasks/tests facilitating active participation, knowledge retention, exploitation of prior experience/knowledge in financial issues (if any)?</a:t>
            </a:r>
          </a:p>
          <a:p>
            <a:pPr marL="742950" lvl="1" indent="-285750">
              <a:lnSpc>
                <a:spcPct val="107000"/>
              </a:lnSpc>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you suggesting any additions in the material of the module, or material that could be left out/omitted and why?</a:t>
            </a:r>
          </a:p>
          <a:p>
            <a:pPr marL="742950" lvl="1" indent="-285750">
              <a:lnSpc>
                <a:spcPct val="107000"/>
              </a:lnSpc>
              <a:spcAft>
                <a:spcPts val="800"/>
              </a:spcAft>
              <a:buFont typeface="+mj-lt"/>
              <a:buAutoNum type="arabicParenR"/>
            </a:pPr>
            <a:r>
              <a:rPr lang="en-US" sz="1100" dirty="0">
                <a:effectLst/>
                <a:latin typeface="Calibri" panose="020F0502020204030204" pitchFamily="34" charset="0"/>
                <a:ea typeface="Calibri" panose="020F0502020204030204" pitchFamily="34" charset="0"/>
                <a:cs typeface="Times New Roman" panose="02020603050405020304" pitchFamily="18" charset="0"/>
              </a:rPr>
              <a:t>Since the prospect young persons as learners cover an age group ranging from 18-29, to what extent do you think the material covers these learners finding themselves in quite different situations and contexts in their personal/education/professional life-cycle?</a:t>
            </a:r>
          </a:p>
          <a:p>
            <a:pPr>
              <a:lnSpc>
                <a:spcPct val="107000"/>
              </a:lnSpc>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Please send your feedback to</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xxxxxxxxxxxxxxxxxx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26</a:t>
            </a:fld>
            <a:endParaRPr lang="en-GB"/>
          </a:p>
        </p:txBody>
      </p:sp>
    </p:spTree>
    <p:extLst>
      <p:ext uri="{BB962C8B-B14F-4D97-AF65-F5344CB8AC3E}">
        <p14:creationId xmlns:p14="http://schemas.microsoft.com/office/powerpoint/2010/main" val="7651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Icebreaker. Ask participants to answer the question? Select 3-5 people from the audience to share and motivate their response </a:t>
            </a:r>
          </a:p>
          <a:p>
            <a:pPr marL="171450" indent="-171450">
              <a:buFontTx/>
              <a:buChar char="-"/>
            </a:pPr>
            <a:r>
              <a:rPr lang="en-US" dirty="0"/>
              <a:t>Listen to participants and give examples for both options. </a:t>
            </a:r>
          </a:p>
          <a:p>
            <a:pPr marL="171450" indent="-171450">
              <a:buFontTx/>
              <a:buChar char="-"/>
            </a:pPr>
            <a:r>
              <a:rPr lang="en-US" dirty="0"/>
              <a:t>Make sure to limit the time spent on this icebreaking activity depending on the overall time allocated to the session. </a:t>
            </a:r>
          </a:p>
        </p:txBody>
      </p:sp>
      <p:sp>
        <p:nvSpPr>
          <p:cNvPr id="4" name="Slide Number Placeholder 3"/>
          <p:cNvSpPr>
            <a:spLocks noGrp="1"/>
          </p:cNvSpPr>
          <p:nvPr>
            <p:ph type="sldNum" sz="quarter" idx="5"/>
          </p:nvPr>
        </p:nvSpPr>
        <p:spPr/>
        <p:txBody>
          <a:bodyPr/>
          <a:lstStyle/>
          <a:p>
            <a:fld id="{0807BA8F-CC79-4CDB-A88D-859AA8EC5A6E}" type="slidenum">
              <a:rPr lang="en-US" smtClean="0"/>
              <a:t>4</a:t>
            </a:fld>
            <a:endParaRPr lang="en-US"/>
          </a:p>
        </p:txBody>
      </p:sp>
    </p:spTree>
    <p:extLst>
      <p:ext uri="{BB962C8B-B14F-4D97-AF65-F5344CB8AC3E}">
        <p14:creationId xmlns:p14="http://schemas.microsoft.com/office/powerpoint/2010/main" val="100497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to the Facilitator:</a:t>
            </a:r>
          </a:p>
          <a:p>
            <a:pPr marL="171450" indent="-171450">
              <a:buFont typeface="Arial" panose="020B0604020202020204" pitchFamily="34" charset="0"/>
              <a:buChar char="•"/>
            </a:pPr>
            <a:r>
              <a:rPr lang="en-US" dirty="0"/>
              <a:t>Here is a more detailed overview of the topics that will be presented during the session. </a:t>
            </a:r>
          </a:p>
          <a:p>
            <a:pPr marL="171450" indent="-171450">
              <a:buFont typeface="Arial" panose="020B0604020202020204" pitchFamily="34" charset="0"/>
              <a:buChar char="•"/>
            </a:pPr>
            <a:r>
              <a:rPr lang="en-US" dirty="0"/>
              <a:t>Again, the Facilitator could amend this slide based on specific settings of the session and his/her personal experience with the target audience. </a:t>
            </a:r>
          </a:p>
          <a:p>
            <a:pPr marL="171450" indent="-171450">
              <a:buFont typeface="Arial" panose="020B0604020202020204" pitchFamily="34" charset="0"/>
              <a:buChar char="•"/>
            </a:pPr>
            <a:r>
              <a:rPr lang="en-US" dirty="0"/>
              <a:t>Do not spend a lot of time on this slide. Move along quickly and maybe suggest that participants could ask you to spend more time on a certain topic that might interest/concern them. </a:t>
            </a:r>
          </a:p>
        </p:txBody>
      </p:sp>
      <p:sp>
        <p:nvSpPr>
          <p:cNvPr id="4" name="Slide Number Placeholder 3"/>
          <p:cNvSpPr>
            <a:spLocks noGrp="1"/>
          </p:cNvSpPr>
          <p:nvPr>
            <p:ph type="sldNum" sz="quarter" idx="5"/>
          </p:nvPr>
        </p:nvSpPr>
        <p:spPr/>
        <p:txBody>
          <a:bodyPr/>
          <a:lstStyle/>
          <a:p>
            <a:fld id="{0807BA8F-CC79-4CDB-A88D-859AA8EC5A6E}" type="slidenum">
              <a:rPr lang="en-US" smtClean="0"/>
              <a:t>5</a:t>
            </a:fld>
            <a:endParaRPr lang="en-US"/>
          </a:p>
        </p:txBody>
      </p:sp>
    </p:spTree>
    <p:extLst>
      <p:ext uri="{BB962C8B-B14F-4D97-AF65-F5344CB8AC3E}">
        <p14:creationId xmlns:p14="http://schemas.microsoft.com/office/powerpoint/2010/main" val="201599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You can change the quote to one from your own national context.</a:t>
            </a:r>
            <a:endParaRPr lang="bg-BG" dirty="0"/>
          </a:p>
          <a:p>
            <a:pPr marL="171450" indent="-171450">
              <a:buFontTx/>
              <a:buChar char="-"/>
            </a:pPr>
            <a:r>
              <a:rPr lang="en-US" dirty="0"/>
              <a:t>This quote is taken from the famous book of </a:t>
            </a:r>
            <a:r>
              <a:rPr lang="en-US" b="1" i="0" dirty="0">
                <a:solidFill>
                  <a:srgbClr val="333333"/>
                </a:solidFill>
                <a:effectLst/>
                <a:latin typeface="Lato" panose="020F0502020204030203" pitchFamily="34" charset="0"/>
              </a:rPr>
              <a:t>P.T. Barnum, </a:t>
            </a:r>
            <a:r>
              <a:rPr lang="en-US" b="1" i="0" u="none" strike="noStrike" dirty="0">
                <a:solidFill>
                  <a:srgbClr val="333333"/>
                </a:solidFill>
                <a:effectLst/>
                <a:latin typeface="Lato" panose="020F0502020204030203" pitchFamily="34" charset="0"/>
                <a:hlinkClick r:id="rId3"/>
              </a:rPr>
              <a:t>The Art of Money Getting: Golden Rules for Making Money</a:t>
            </a:r>
            <a:endParaRPr lang="en-US" b="1" i="0" u="none" strike="noStrike" dirty="0">
              <a:solidFill>
                <a:srgbClr val="333333"/>
              </a:solidFill>
              <a:effectLst/>
              <a:latin typeface="Lato" panose="020F0502020204030203" pitchFamily="34" charset="0"/>
            </a:endParaRPr>
          </a:p>
          <a:p>
            <a:pPr marL="171450" indent="-171450">
              <a:buFontTx/>
              <a:buChar char="-"/>
            </a:pPr>
            <a:r>
              <a:rPr lang="en-US" b="0" i="0" u="none" strike="noStrike" dirty="0">
                <a:solidFill>
                  <a:srgbClr val="333333"/>
                </a:solidFill>
                <a:effectLst/>
                <a:latin typeface="Lato" panose="020F0502020204030203" pitchFamily="34" charset="0"/>
              </a:rPr>
              <a:t>Try to relate the quote to the content that will be presented in the next slides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6</a:t>
            </a:fld>
            <a:endParaRPr lang="en-US"/>
          </a:p>
        </p:txBody>
      </p:sp>
    </p:spTree>
    <p:extLst>
      <p:ext uri="{BB962C8B-B14F-4D97-AF65-F5344CB8AC3E}">
        <p14:creationId xmlns:p14="http://schemas.microsoft.com/office/powerpoint/2010/main" val="69390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Before you give the definition of the financial system you can ask the participants (1 or 2 of them) to describe what is the financial service industry.</a:t>
            </a:r>
          </a:p>
          <a:p>
            <a:pPr marL="171450" indent="-171450">
              <a:buFontTx/>
              <a:buChar char="-"/>
            </a:pPr>
            <a:r>
              <a:rPr lang="en-US" dirty="0"/>
              <a:t>You can also browse and provide information from resources from your country. </a:t>
            </a:r>
          </a:p>
          <a:p>
            <a:pPr marL="171450" indent="-171450">
              <a:buFontTx/>
              <a:buChar char="-"/>
            </a:pPr>
            <a:endParaRPr lang="en-US" dirty="0"/>
          </a:p>
          <a:p>
            <a:pPr marL="171450" indent="-171450">
              <a:buFontTx/>
              <a:buChar char="-"/>
            </a:pPr>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https://smartasset.com/financial-advisor/the-financial-services-industry-what-you-need-to-know</a:t>
            </a:r>
          </a:p>
          <a:p>
            <a:pPr marL="171450" indent="-171450">
              <a:buFont typeface="Arial" panose="020B0604020202020204" pitchFamily="34" charset="0"/>
              <a:buChar char="•"/>
            </a:pPr>
            <a:r>
              <a:rPr lang="en-US" dirty="0"/>
              <a:t> https://www.rockethq.com/learn/personal-finances/financial-services</a:t>
            </a:r>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7</a:t>
            </a:fld>
            <a:endParaRPr lang="en-US"/>
          </a:p>
        </p:txBody>
      </p:sp>
    </p:spTree>
    <p:extLst>
      <p:ext uri="{BB962C8B-B14F-4D97-AF65-F5344CB8AC3E}">
        <p14:creationId xmlns:p14="http://schemas.microsoft.com/office/powerpoint/2010/main" val="305443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171450" indent="-171450">
              <a:buFontTx/>
              <a:buChar char="-"/>
            </a:pPr>
            <a:r>
              <a:rPr lang="en-US" dirty="0"/>
              <a:t>Again, if time, allows you can ask participants the question “Why, in their </a:t>
            </a:r>
            <a:r>
              <a:rPr lang="en-US" dirty="0" err="1"/>
              <a:t>opnion</a:t>
            </a:r>
            <a:r>
              <a:rPr lang="en-US" dirty="0"/>
              <a:t>, the FS sector is important?”. You can write these statements on a whiteboard and get back to them during the sessions.</a:t>
            </a:r>
          </a:p>
          <a:p>
            <a:pPr marL="171450" indent="-171450">
              <a:buFontTx/>
              <a:buChar char="-"/>
            </a:pPr>
            <a:r>
              <a:rPr lang="en-US" dirty="0"/>
              <a:t>Here are additional explanations to each of the bullets provided in the slide:</a:t>
            </a:r>
          </a:p>
          <a:p>
            <a:pPr marL="628650" lvl="1" indent="-171450">
              <a:buFontTx/>
              <a:buChar char="-"/>
            </a:pPr>
            <a:r>
              <a:rPr lang="en-US" b="1" dirty="0"/>
              <a:t>Access to credit or free flow of capital: </a:t>
            </a:r>
            <a:r>
              <a:rPr lang="en-US" dirty="0"/>
              <a:t>The financial services industry provides access to credit, which allows individuals and businesses to invest in their future and create new opportunities. This, in turn, drives economic growth and job creation.</a:t>
            </a:r>
          </a:p>
          <a:p>
            <a:pPr marL="628650" lvl="1" indent="-171450">
              <a:buFontTx/>
              <a:buChar char="-"/>
            </a:pPr>
            <a:r>
              <a:rPr lang="en-US" b="1" dirty="0"/>
              <a:t>Wealth management: </a:t>
            </a:r>
            <a:r>
              <a:rPr lang="en-US" dirty="0"/>
              <a:t>The financial services sector offers wealth management services, including investment advice and retirement planning, which help individuals and families plan for their financial future and ensure that their wealth grows over time.</a:t>
            </a:r>
          </a:p>
          <a:p>
            <a:pPr marL="628650" lvl="1" indent="-171450">
              <a:buFontTx/>
              <a:buChar char="-"/>
            </a:pPr>
            <a:r>
              <a:rPr lang="en-US" b="1" dirty="0"/>
              <a:t>Economic stability: </a:t>
            </a:r>
            <a:r>
              <a:rPr lang="en-US" dirty="0"/>
              <a:t>A stable and well-functioning financial services sector helps to ensure economic stability by providing a mechanism for managing risk and supporting the flow of funds throughout the economy.</a:t>
            </a:r>
          </a:p>
          <a:p>
            <a:pPr marL="628650" lvl="1" indent="-171450">
              <a:buFontTx/>
              <a:buChar char="-"/>
            </a:pPr>
            <a:r>
              <a:rPr lang="en-US" b="1" dirty="0"/>
              <a:t>Innovation: </a:t>
            </a:r>
            <a:r>
              <a:rPr lang="en-US" dirty="0"/>
              <a:t>The financial services sector is at the forefront of technological innovation, which is essential for creating new products, improving customer experiences, and increasing efficiency.</a:t>
            </a:r>
          </a:p>
          <a:p>
            <a:pPr marL="628650" lvl="1" indent="-171450">
              <a:buFontTx/>
              <a:buChar char="-"/>
            </a:pPr>
            <a:r>
              <a:rPr lang="en-US" b="1" dirty="0"/>
              <a:t>Supporting entrepreneurship</a:t>
            </a:r>
            <a:r>
              <a:rPr lang="en-US" dirty="0"/>
              <a:t>: The financial services sector supports entrepreneurship by providing access to capital, which is crucial for starting and growing new businesses. Entrepreneurs could get access to the financial services they need to build small businesses, and exposure to new markets. </a:t>
            </a:r>
          </a:p>
          <a:p>
            <a:pPr marL="628650" lvl="1" indent="-171450">
              <a:buFontTx/>
              <a:buChar char="-"/>
            </a:pPr>
            <a:r>
              <a:rPr lang="en-US" b="1" dirty="0"/>
              <a:t>Supporting governments to provide benefits and reliefs for the poorest members of the society </a:t>
            </a:r>
            <a:r>
              <a:rPr lang="en-US" dirty="0"/>
              <a:t>– stronger financial system ensures that disadvantaged members of the society could more easily and safely receive government benefits and have better access to various social programmes. Also people in more remote areas could have better access to financial services. </a:t>
            </a:r>
          </a:p>
          <a:p>
            <a:pPr marL="628650" lvl="1" indent="-171450">
              <a:buFontTx/>
              <a:buChar char="-"/>
            </a:pPr>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https://blogs.worldbank.org/voices/five-ways-universal-financial-access-can-help-people-build-better-life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8</a:t>
            </a:fld>
            <a:endParaRPr lang="en-US"/>
          </a:p>
        </p:txBody>
      </p:sp>
    </p:spTree>
    <p:extLst>
      <p:ext uri="{BB962C8B-B14F-4D97-AF65-F5344CB8AC3E}">
        <p14:creationId xmlns:p14="http://schemas.microsoft.com/office/powerpoint/2010/main" val="8472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0" indent="0">
              <a:buFontTx/>
              <a:buNone/>
            </a:pPr>
            <a:r>
              <a:rPr lang="en-US" dirty="0"/>
              <a:t>Additional information to use when explaining each of the bullets provided in the slide. </a:t>
            </a:r>
          </a:p>
          <a:p>
            <a:pPr marL="171450" indent="-171450">
              <a:buFont typeface="Arial" panose="020B0604020202020204" pitchFamily="34" charset="0"/>
              <a:buChar char="•"/>
            </a:pPr>
            <a:r>
              <a:rPr lang="en-US" dirty="0"/>
              <a:t>Economic decline and unemployment: A decline in the financial services industry can also lead to a loss of confidence in the sector and the broader economy, which can result in reduced investment and spending. A decrease in the demand for financial services can result in job losses for those working in the industry, leading to increased unemployment.</a:t>
            </a:r>
          </a:p>
          <a:p>
            <a:pPr marL="171450" indent="-171450">
              <a:buFont typeface="Arial" panose="020B0604020202020204" pitchFamily="34" charset="0"/>
              <a:buChar char="•"/>
            </a:pPr>
            <a:r>
              <a:rPr lang="en-US" dirty="0"/>
              <a:t>Reduced access to financial services: A decline in the financial services industry can limit access to financial services, such as savings and checking accounts, credit cards, and insurance, for individuals and businesses.</a:t>
            </a:r>
          </a:p>
          <a:p>
            <a:pPr marL="171450" indent="-171450">
              <a:buFont typeface="Arial" panose="020B0604020202020204" pitchFamily="34" charset="0"/>
              <a:buChar char="•"/>
            </a:pPr>
            <a:r>
              <a:rPr lang="en-US" dirty="0"/>
              <a:t>Strained government finance: A decline in the financial services industry can lead to a decrease in tax revenue for the government, which can have a significant impact on public finances and the ability to fund important public services.</a:t>
            </a:r>
          </a:p>
          <a:p>
            <a:pPr marL="0" indent="0">
              <a:buFontTx/>
              <a:buNone/>
            </a:pPr>
            <a:endParaRPr lang="en-US" dirty="0"/>
          </a:p>
          <a:p>
            <a:pPr marL="0" indent="0">
              <a:buFontTx/>
              <a:buNone/>
            </a:pPr>
            <a:r>
              <a:rPr lang="en-US" dirty="0"/>
              <a:t>You can also add your own, based on your experience and knowledge. You can also give </a:t>
            </a:r>
            <a:r>
              <a:rPr lang="en-US" dirty="0" err="1"/>
              <a:t>reallife</a:t>
            </a:r>
            <a:r>
              <a:rPr lang="en-US" dirty="0"/>
              <a:t> examples of failed financial system consequences (for example the financial collapse in Bulgaria in the late 1990s, the financial crisis in Greece in 2009, the hyperinflation crisis that occurred in Zimbabwe, etc.). For example the hyperinflation crisis in Zimbabwe serves as a negative example of the devastating impact that unchecked inflation and economic instability can have on a country and its people.</a:t>
            </a:r>
          </a:p>
          <a:p>
            <a:pPr marL="628650" lvl="1" indent="-171450">
              <a:buFontTx/>
              <a:buChar char="-"/>
            </a:pPr>
            <a:endParaRPr lang="en-US" dirty="0"/>
          </a:p>
          <a:p>
            <a:pPr marL="0" indent="0">
              <a:buFontTx/>
              <a:buNone/>
            </a:pPr>
            <a:r>
              <a:rPr lang="en-US" b="1" dirty="0"/>
              <a:t>Additional references and resources:</a:t>
            </a:r>
          </a:p>
          <a:p>
            <a:pPr marL="171450" indent="-171450">
              <a:buFont typeface="Arial" panose="020B0604020202020204" pitchFamily="34" charset="0"/>
              <a:buChar char="•"/>
            </a:pPr>
            <a:r>
              <a:rPr lang="en-US" dirty="0"/>
              <a:t>https://www.oecd-ilibrary.org/the-financial-sector-s-contribution-to-pro-poor-growth_5l4tf06lmnxs.pdf?itemId=%2Fcontent%2Fcomponent%2F9789264024786-11-en&amp;mimeType=pdf</a:t>
            </a:r>
          </a:p>
          <a:p>
            <a:pPr marL="171450" indent="-171450">
              <a:buFont typeface="Arial" panose="020B0604020202020204" pitchFamily="34" charset="0"/>
              <a:buChar char="•"/>
            </a:pPr>
            <a:r>
              <a:rPr lang="en-US" dirty="0"/>
              <a:t>https://en.wikipedia.org/wiki/Greek_government-debt_crisis</a:t>
            </a:r>
          </a:p>
          <a:p>
            <a:pPr marL="171450" indent="-171450">
              <a:buFont typeface="Arial" panose="020B0604020202020204" pitchFamily="34" charset="0"/>
              <a:buChar char="•"/>
            </a:pPr>
            <a:r>
              <a:rPr lang="en-US" dirty="0"/>
              <a:t>https://link.springer.com/chapter/10.1007/978-1-4615-0343-9_9</a:t>
            </a:r>
          </a:p>
          <a:p>
            <a:pPr marL="171450" indent="-171450">
              <a:buFont typeface="Arial" panose="020B0604020202020204" pitchFamily="34" charset="0"/>
              <a:buChar char="•"/>
            </a:pPr>
            <a:r>
              <a:rPr lang="en-US" dirty="0"/>
              <a:t>https://en.wikipedia.org/wiki/Hyperinflation_in_Zimbabwe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9</a:t>
            </a:fld>
            <a:endParaRPr lang="en-US"/>
          </a:p>
        </p:txBody>
      </p:sp>
    </p:spTree>
    <p:extLst>
      <p:ext uri="{BB962C8B-B14F-4D97-AF65-F5344CB8AC3E}">
        <p14:creationId xmlns:p14="http://schemas.microsoft.com/office/powerpoint/2010/main" val="302312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the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an optional slide but very important as these two terms are very frequently used in the media and young people need to understand these so they can also understand the need to have a stable and well-functioning financial system. Inflation and recession are important and timely topics in today's economy. How does the financial services sector influence both economic phenomena? Also it is important to know that inflation and recession are not necessary bad and concepts associated with the “end of the world”. While there are many definitions of both terms that are available online, the Facilitator should aim to explain them in a very simple, yet engaging way to young people. You can use the following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Inflation and recessions are very different economic phenomena, but they are closely connected.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Recession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“A recession is a period of economic decline, characterized by a decrease in gross domestic product (GDP) over two consecutive quarters. This means that the economy is shrinking, and there is a reduction in the production of goods and services”.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Simple explanation: A recession is a period of time when the economy slows down. Think of the economy like a big machine that makes the things we need and the jobs we have. During a recession, the machine starts to slow down and make less things, which means that people might lose their jobs or have trouble finding a job. When people have less money to spend, they start to buy fewer things, which means that businesses make less money and might have to lay off workers or close down. This can create a vicious cycle, where fewer jobs lead to less spending, which leads to more job losses.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 necessarily bad: </a:t>
            </a:r>
            <a:r>
              <a:rPr lang="en-US" sz="1800" dirty="0">
                <a:solidFill>
                  <a:srgbClr val="374151"/>
                </a:solidFill>
                <a:effectLst/>
                <a:latin typeface="Segoe UI" panose="020B0502040204020203" pitchFamily="34" charset="0"/>
                <a:ea typeface="Calibri" panose="020F0502020204030204" pitchFamily="34" charset="0"/>
              </a:rPr>
              <a:t>Recession is generally considered to be a negative economic event , however, some economists see some positive effects in recession as such economic declines could provide the necessary reset for the markets which sometimes are going out of control (i.e. market bubbles, etc.). Such hard economic times make businesses more </a:t>
            </a:r>
            <a:r>
              <a:rPr lang="en-US" sz="1800" dirty="0" err="1">
                <a:solidFill>
                  <a:srgbClr val="374151"/>
                </a:solidFill>
                <a:effectLst/>
                <a:latin typeface="Segoe UI" panose="020B0502040204020203" pitchFamily="34" charset="0"/>
                <a:ea typeface="Calibri" panose="020F0502020204030204" pitchFamily="34" charset="0"/>
              </a:rPr>
              <a:t>relisent</a:t>
            </a:r>
            <a:r>
              <a:rPr lang="en-US" sz="1800" dirty="0">
                <a:solidFill>
                  <a:srgbClr val="374151"/>
                </a:solidFill>
                <a:effectLst/>
                <a:latin typeface="Segoe UI" panose="020B0502040204020203" pitchFamily="34" charset="0"/>
                <a:ea typeface="Calibri" panose="020F0502020204030204" pitchFamily="34" charset="0"/>
              </a:rPr>
              <a:t>, i.e. they become more productive, efficient, reducing inflation and creating opportunities for new industries to emerge.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BDC1C6"/>
                </a:solidFill>
                <a:effectLst/>
                <a:latin typeface="Arial" panose="020B0604020202020204" pitchFamily="34" charset="0"/>
                <a:ea typeface="Calibri" panose="020F0502020204030204" pitchFamily="34" charset="0"/>
              </a:rPr>
              <a:t>Also, higher interest rates that often coincide with the early stages of a recession provide an advantage to savers, while lower interest rates moving out of a recession can benefit homebuyers.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Inflation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Inflation is a rise in prices, which can be translated as the decline of purchasing power over time. (Source: Investopedia)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Simple explanation: </a:t>
            </a:r>
            <a:r>
              <a:rPr lang="en-US" b="0" i="0" dirty="0">
                <a:solidFill>
                  <a:srgbClr val="374151"/>
                </a:solidFill>
                <a:effectLst/>
                <a:latin typeface="Söhne"/>
              </a:rPr>
              <a:t>Inflation is like a big air balloon that's getting bigger and bigger. Just like how a balloon gets bigger when you blow more air into it, prices also go up when there is more money in the economy. This means that the things you want to buy, like candy or toys, will cost more money. Inflation can be a good thing if it's not too high, because it can help the economy grow, but if it's too high, it can make things more expensive for families and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Why it is not necessarily a bad thing if controlled properly and if it is not too high. It encourages spending, promotes investments, encourages savings and reduces debts. However, these positive aspects are associated mostly with moderate inflation.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a:p>
            <a:pPr marL="0" indent="0">
              <a:buFontTx/>
              <a:buNone/>
            </a:pPr>
            <a:r>
              <a:rPr lang="en-US" b="1" dirty="0"/>
              <a:t>Additional references and resources:</a:t>
            </a:r>
          </a:p>
          <a:p>
            <a:pPr marL="0" indent="0">
              <a:buFontTx/>
              <a:buNone/>
            </a:pPr>
            <a:r>
              <a:rPr lang="en-US" b="0" dirty="0"/>
              <a:t>There are tons of explanations online, here are just few examples that you can use.</a:t>
            </a:r>
          </a:p>
          <a:p>
            <a:pPr marL="171450" indent="-171450">
              <a:buFont typeface="Arial" panose="020B0604020202020204" pitchFamily="34" charset="0"/>
              <a:buChar char="•"/>
            </a:pPr>
            <a:r>
              <a:rPr lang="en-US" dirty="0"/>
              <a:t>https://www.investopedia.com/terms/i/inflation.asp</a:t>
            </a:r>
          </a:p>
          <a:p>
            <a:pPr marL="171450" indent="-171450">
              <a:buFont typeface="Arial" panose="020B0604020202020204" pitchFamily="34" charset="0"/>
              <a:buChar char="•"/>
            </a:pPr>
            <a:r>
              <a:rPr lang="en-US" dirty="0"/>
              <a:t>https://www.investopedia.com/terms/r/recession.asp</a:t>
            </a:r>
          </a:p>
          <a:p>
            <a:pPr marL="171450" indent="-171450">
              <a:buFont typeface="Arial" panose="020B0604020202020204" pitchFamily="34" charset="0"/>
              <a:buChar char="•"/>
            </a:pPr>
            <a:r>
              <a:rPr lang="en-US" dirty="0"/>
              <a:t>https://en.wikipedia.org/wiki/Recession</a:t>
            </a:r>
          </a:p>
          <a:p>
            <a:pPr marL="171450" indent="-171450">
              <a:buFont typeface="Arial" panose="020B0604020202020204" pitchFamily="34" charset="0"/>
              <a:buChar char="•"/>
            </a:pPr>
            <a:r>
              <a:rPr lang="en-US" dirty="0"/>
              <a:t>https://dailycoin.com/recession-for-dummies-what-it-means-and-how-it-affects-the-crypto-market/</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10</a:t>
            </a:fld>
            <a:endParaRPr lang="en-US"/>
          </a:p>
        </p:txBody>
      </p:sp>
    </p:spTree>
    <p:extLst>
      <p:ext uri="{BB962C8B-B14F-4D97-AF65-F5344CB8AC3E}">
        <p14:creationId xmlns:p14="http://schemas.microsoft.com/office/powerpoint/2010/main" val="376989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74189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3642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3263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12/3/2023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75913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74D144-2B42-40FF-9114-CA00871934A9}" type="datetimeFigureOut">
              <a:rPr lang="el-GR" smtClean="0"/>
              <a:t>12/3/2023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9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274D144-2B42-40FF-9114-CA00871934A9}" type="datetimeFigureOut">
              <a:rPr lang="el-GR" smtClean="0"/>
              <a:t>12/3/2023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4498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274D144-2B42-40FF-9114-CA00871934A9}" type="datetimeFigureOut">
              <a:rPr lang="el-GR" smtClean="0"/>
              <a:t>12/3/2023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923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274D144-2B42-40FF-9114-CA00871934A9}" type="datetimeFigureOut">
              <a:rPr lang="el-GR" smtClean="0"/>
              <a:t>12/3/2023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40104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4D144-2B42-40FF-9114-CA00871934A9}" type="datetimeFigureOut">
              <a:rPr lang="el-GR" smtClean="0"/>
              <a:t>12/3/2023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4994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12/3/2023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703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12/3/2023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50342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274D144-2B42-40FF-9114-CA00871934A9}" type="datetimeFigureOut">
              <a:rPr lang="el-GR" smtClean="0"/>
              <a:t>12/3/2023</a:t>
            </a:fld>
            <a:endParaRPr lang="el-G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3CE8A0-D399-4920-9530-763813D0C220}" type="slidenum">
              <a:rPr lang="el-GR" smtClean="0"/>
              <a:t>‹#›</a:t>
            </a:fld>
            <a:endParaRPr lang="el-GR"/>
          </a:p>
        </p:txBody>
      </p:sp>
    </p:spTree>
    <p:extLst>
      <p:ext uri="{BB962C8B-B14F-4D97-AF65-F5344CB8AC3E}">
        <p14:creationId xmlns:p14="http://schemas.microsoft.com/office/powerpoint/2010/main" val="204728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youtu.be/5gdaL_YX1Gs" TargetMode="External"/><Relationship Id="rId4" Type="http://schemas.openxmlformats.org/officeDocument/2006/relationships/hyperlink" Target="https://www.youtube.com/watch?v=rK6WLHNYjwM&amp;ab_channel=Mint.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73EFA4-90BF-45EC-94D7-96F9AEC0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8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802674"/>
            <a:ext cx="8166100" cy="784702"/>
          </a:xfrm>
          <a:prstGeom prst="rect">
            <a:avLst/>
          </a:prstGeom>
          <a:noFill/>
        </p:spPr>
        <p:txBody>
          <a:bodyPr wrap="square" rtlCol="0">
            <a:spAutoFit/>
          </a:bodyPr>
          <a:lstStyle/>
          <a:p>
            <a:pPr>
              <a:lnSpc>
                <a:spcPct val="107000"/>
              </a:lnSpc>
              <a:spcAft>
                <a:spcPts val="800"/>
              </a:spcAft>
            </a:pPr>
            <a:r>
              <a:rPr lang="en-US" sz="3200" i="1" dirty="0">
                <a:latin typeface="Calibri" panose="020F0502020204030204" pitchFamily="34" charset="0"/>
                <a:ea typeface="Calibri" panose="020F0502020204030204" pitchFamily="34" charset="0"/>
                <a:cs typeface="Times New Roman" panose="02020603050405020304" pitchFamily="18" charset="0"/>
              </a:rPr>
              <a:t>What are </a:t>
            </a:r>
            <a:r>
              <a:rPr lang="en-US" sz="4400" b="1" i="1" dirty="0">
                <a:latin typeface="Calibri" panose="020F0502020204030204" pitchFamily="34" charset="0"/>
                <a:ea typeface="Calibri" panose="020F0502020204030204" pitchFamily="34" charset="0"/>
                <a:cs typeface="Times New Roman" panose="02020603050405020304" pitchFamily="18" charset="0"/>
              </a:rPr>
              <a:t>inflation</a:t>
            </a:r>
            <a:r>
              <a:rPr lang="en-US" sz="3200" i="1" dirty="0">
                <a:latin typeface="Calibri" panose="020F0502020204030204" pitchFamily="34" charset="0"/>
                <a:ea typeface="Calibri" panose="020F0502020204030204" pitchFamily="34" charset="0"/>
                <a:cs typeface="Times New Roman" panose="02020603050405020304" pitchFamily="18" charset="0"/>
              </a:rPr>
              <a:t> and </a:t>
            </a:r>
            <a:r>
              <a:rPr lang="en-US" sz="4000" b="1" i="1" dirty="0">
                <a:latin typeface="Calibri" panose="020F0502020204030204" pitchFamily="34" charset="0"/>
                <a:ea typeface="Calibri" panose="020F0502020204030204" pitchFamily="34" charset="0"/>
                <a:cs typeface="Times New Roman" panose="02020603050405020304" pitchFamily="18" charset="0"/>
              </a:rPr>
              <a:t>recession</a:t>
            </a:r>
            <a:r>
              <a:rPr lang="en-US" sz="3200" i="1"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6" name="Picture 5" descr="Chart&#10;&#10;Description automatically generated">
            <a:extLst>
              <a:ext uri="{FF2B5EF4-FFF2-40B4-BE49-F238E27FC236}">
                <a16:creationId xmlns:a16="http://schemas.microsoft.com/office/drawing/2014/main" id="{A6C122BF-7C01-9005-F214-E389D1FA1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927" y="1393264"/>
            <a:ext cx="6007973" cy="4003750"/>
          </a:xfrm>
          <a:prstGeom prst="rect">
            <a:avLst/>
          </a:prstGeom>
        </p:spPr>
      </p:pic>
    </p:spTree>
    <p:extLst>
      <p:ext uri="{BB962C8B-B14F-4D97-AF65-F5344CB8AC3E}">
        <p14:creationId xmlns:p14="http://schemas.microsoft.com/office/powerpoint/2010/main" val="375185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655801"/>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MAIN ACTORS OF THE FINANCIAL SERVICE INDUSTRY</a:t>
            </a:r>
          </a:p>
        </p:txBody>
      </p:sp>
      <p:sp>
        <p:nvSpPr>
          <p:cNvPr id="5" name="TextBox 4">
            <a:extLst>
              <a:ext uri="{FF2B5EF4-FFF2-40B4-BE49-F238E27FC236}">
                <a16:creationId xmlns:a16="http://schemas.microsoft.com/office/drawing/2014/main" id="{08A1546E-6F92-0443-B3F3-B9BEBE3D7797}"/>
              </a:ext>
            </a:extLst>
          </p:cNvPr>
          <p:cNvSpPr txBox="1"/>
          <p:nvPr/>
        </p:nvSpPr>
        <p:spPr>
          <a:xfrm>
            <a:off x="571843" y="1040089"/>
            <a:ext cx="8166100" cy="375552"/>
          </a:xfrm>
          <a:prstGeom prst="rect">
            <a:avLst/>
          </a:prstGeom>
          <a:noFill/>
        </p:spPr>
        <p:txBody>
          <a:bodyPr wrap="square" rtlCol="0">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financial services industry is comprised of a diverse range of actors, including:</a:t>
            </a:r>
          </a:p>
        </p:txBody>
      </p:sp>
      <p:sp>
        <p:nvSpPr>
          <p:cNvPr id="10" name="TextBox 9">
            <a:extLst>
              <a:ext uri="{FF2B5EF4-FFF2-40B4-BE49-F238E27FC236}">
                <a16:creationId xmlns:a16="http://schemas.microsoft.com/office/drawing/2014/main" id="{CEC724B7-50A8-DDD4-684F-2E6D9762E534}"/>
              </a:ext>
            </a:extLst>
          </p:cNvPr>
          <p:cNvSpPr txBox="1"/>
          <p:nvPr/>
        </p:nvSpPr>
        <p:spPr>
          <a:xfrm>
            <a:off x="741406" y="1509867"/>
            <a:ext cx="7996537" cy="347787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Bank institutions </a:t>
            </a:r>
            <a:r>
              <a:rPr lang="en-US" dirty="0">
                <a:latin typeface="Calibri" panose="020F0502020204030204" pitchFamily="34" charset="0"/>
                <a:ea typeface="Calibri" panose="020F0502020204030204" pitchFamily="34" charset="0"/>
                <a:cs typeface="Times New Roman" panose="02020603050405020304" pitchFamily="18" charset="0"/>
              </a:rPr>
              <a:t>(retail, commercial and investment banks)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Investment and financial companies (</a:t>
            </a:r>
            <a:r>
              <a:rPr lang="en-US" dirty="0">
                <a:latin typeface="Calibri" panose="020F0502020204030204" pitchFamily="34" charset="0"/>
                <a:ea typeface="Calibri" panose="020F0502020204030204" pitchFamily="34" charset="0"/>
                <a:cs typeface="Times New Roman" panose="02020603050405020304" pitchFamily="18" charset="0"/>
              </a:rPr>
              <a:t>brokers, funds, partnerships, advisors, etc.). </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Tax and accounting professionals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Credit and debt companies </a:t>
            </a:r>
            <a:r>
              <a:rPr lang="en-US" dirty="0">
                <a:latin typeface="Calibri" panose="020F0502020204030204" pitchFamily="34" charset="0"/>
                <a:ea typeface="Calibri" panose="020F0502020204030204" pitchFamily="34" charset="0"/>
                <a:cs typeface="Times New Roman" panose="02020603050405020304" pitchFamily="18" charset="0"/>
              </a:rPr>
              <a:t>such as Visa, MasterCard, etc.</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Insurance companies and agents</a:t>
            </a:r>
          </a:p>
          <a:p>
            <a:pPr marL="285750" indent="-285750" algn="just">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Payment processing</a:t>
            </a:r>
            <a:r>
              <a:rPr lang="bg-BG"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fintech companies,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such 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PaylPal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Giropay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Sofort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Paysera</a:t>
            </a:r>
            <a:r>
              <a:rPr lang="en-US" sz="1800" dirty="0">
                <a:effectLst/>
                <a:latin typeface="Calibri" panose="020F0502020204030204" pitchFamily="34" charset="0"/>
                <a:ea typeface="Calibri" panose="020F0502020204030204" pitchFamily="34" charset="0"/>
                <a:cs typeface="Times New Roman" panose="02020603050405020304" pitchFamily="18" charset="0"/>
              </a:rPr>
              <a:t>, Klarna, etc.</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Regulators</a:t>
            </a:r>
            <a:r>
              <a:rPr lang="en-US" dirty="0">
                <a:latin typeface="Calibri" panose="020F0502020204030204" pitchFamily="34" charset="0"/>
                <a:ea typeface="Calibri" panose="020F0502020204030204" pitchFamily="34" charset="0"/>
                <a:cs typeface="Times New Roman" panose="02020603050405020304" pitchFamily="18" charset="0"/>
              </a:rPr>
              <a:t> – international and state institutions that regulate the financial service industry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00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1754326"/>
          </a:xfrm>
          <a:prstGeom prst="rect">
            <a:avLst/>
          </a:prstGeom>
          <a:noFill/>
        </p:spPr>
        <p:txBody>
          <a:bodyPr wrap="square" rtlCol="0">
            <a:spAutoFit/>
          </a:bodyPr>
          <a:lstStyle/>
          <a:p>
            <a:r>
              <a:rPr lang="en-US" sz="3600" b="1" dirty="0"/>
              <a:t>Unit 2: </a:t>
            </a:r>
          </a:p>
          <a:p>
            <a:r>
              <a:rPr lang="en-GB" sz="3600" b="1" dirty="0"/>
              <a:t>Using financial services and products</a:t>
            </a:r>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923330"/>
          </a:xfrm>
          <a:prstGeom prst="rect">
            <a:avLst/>
          </a:prstGeom>
          <a:noFill/>
        </p:spPr>
        <p:txBody>
          <a:bodyPr wrap="square">
            <a:spAutoFit/>
          </a:bodyPr>
          <a:lstStyle/>
          <a:p>
            <a:pPr algn="l"/>
            <a:r>
              <a:rPr lang="en-US" b="1" i="1" dirty="0">
                <a:solidFill>
                  <a:srgbClr val="3C3F44"/>
                </a:solidFill>
                <a:effectLst/>
                <a:latin typeface="-apple-system"/>
              </a:rPr>
              <a:t>“A man who pays his bills on time is soon forgotten.”</a:t>
            </a:r>
            <a:endParaRPr lang="en-US" b="0" i="0" dirty="0">
              <a:solidFill>
                <a:srgbClr val="3C3F44"/>
              </a:solidFill>
              <a:effectLst/>
              <a:latin typeface="-apple-system"/>
            </a:endParaRPr>
          </a:p>
          <a:p>
            <a:pPr algn="l"/>
            <a:r>
              <a:rPr lang="en-US" b="1" i="1" dirty="0">
                <a:solidFill>
                  <a:srgbClr val="3C3F44"/>
                </a:solidFill>
                <a:latin typeface="-apple-system"/>
              </a:rPr>
              <a:t>Oscar Wilde</a:t>
            </a:r>
            <a:endParaRPr lang="en-US" b="0" i="0" dirty="0">
              <a:solidFill>
                <a:srgbClr val="3C3F44"/>
              </a:solidFill>
              <a:effectLst/>
              <a:latin typeface="-apple-system"/>
            </a:endParaRPr>
          </a:p>
        </p:txBody>
      </p:sp>
    </p:spTree>
    <p:extLst>
      <p:ext uri="{BB962C8B-B14F-4D97-AF65-F5344CB8AC3E}">
        <p14:creationId xmlns:p14="http://schemas.microsoft.com/office/powerpoint/2010/main" val="30224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724897"/>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MAIN SERVICES OFFERED BY THE FINANCIAL INDUSTRY</a:t>
            </a:r>
          </a:p>
        </p:txBody>
      </p:sp>
      <p:sp>
        <p:nvSpPr>
          <p:cNvPr id="10" name="TextBox 9">
            <a:extLst>
              <a:ext uri="{FF2B5EF4-FFF2-40B4-BE49-F238E27FC236}">
                <a16:creationId xmlns:a16="http://schemas.microsoft.com/office/drawing/2014/main" id="{CEC724B7-50A8-DDD4-684F-2E6D9762E534}"/>
              </a:ext>
            </a:extLst>
          </p:cNvPr>
          <p:cNvSpPr txBox="1"/>
          <p:nvPr/>
        </p:nvSpPr>
        <p:spPr>
          <a:xfrm>
            <a:off x="656624" y="1192232"/>
            <a:ext cx="7996537" cy="3754874"/>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Banking services - </a:t>
            </a:r>
            <a:r>
              <a:rPr lang="en-US" dirty="0">
                <a:latin typeface="Calibri" panose="020F0502020204030204" pitchFamily="34" charset="0"/>
                <a:ea typeface="Calibri" panose="020F0502020204030204" pitchFamily="34" charset="0"/>
                <a:cs typeface="Times New Roman" panose="02020603050405020304" pitchFamily="18" charset="0"/>
              </a:rPr>
              <a:t>retail, commercial and investment banking, including debit and checking accounts, deposits, loans, mortgages, etc.).</a:t>
            </a:r>
          </a:p>
          <a:p>
            <a:pPr marL="285750" indent="-285750" algn="just">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Insurance services </a:t>
            </a:r>
            <a:r>
              <a:rPr lang="en-US" dirty="0">
                <a:latin typeface="Calibri" panose="020F0502020204030204" pitchFamily="34" charset="0"/>
                <a:ea typeface="Calibri" panose="020F0502020204030204" pitchFamily="34" charset="0"/>
                <a:cs typeface="Times New Roman" panose="02020603050405020304" pitchFamily="18" charset="0"/>
              </a:rPr>
              <a:t>(i.e. life, health, property insurance, etc.).</a:t>
            </a:r>
          </a:p>
          <a:p>
            <a:pPr marL="285750" indent="-285750" algn="just">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a:t>
            </a:r>
            <a:r>
              <a:rPr lang="en-US" b="1" dirty="0">
                <a:latin typeface="Calibri" panose="020F0502020204030204" pitchFamily="34" charset="0"/>
                <a:ea typeface="Calibri" panose="020F0502020204030204" pitchFamily="34" charset="0"/>
                <a:cs typeface="Times New Roman" panose="02020603050405020304" pitchFamily="18" charset="0"/>
              </a:rPr>
              <a:t>vestment services </a:t>
            </a:r>
            <a:r>
              <a:rPr lang="en-US" dirty="0">
                <a:latin typeface="Calibri" panose="020F0502020204030204" pitchFamily="34" charset="0"/>
                <a:ea typeface="Calibri" panose="020F0502020204030204" pitchFamily="34" charset="0"/>
                <a:cs typeface="Times New Roman" panose="02020603050405020304" pitchFamily="18" charset="0"/>
              </a:rPr>
              <a:t>(i.e. financial advice and management for investments of individual, businesses and institutions).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Payment services </a:t>
            </a:r>
            <a:r>
              <a:rPr lang="en-US" dirty="0">
                <a:latin typeface="Calibri" panose="020F0502020204030204" pitchFamily="34" charset="0"/>
                <a:ea typeface="Calibri" panose="020F0502020204030204" pitchFamily="34" charset="0"/>
                <a:cs typeface="Times New Roman" panose="02020603050405020304" pitchFamily="18" charset="0"/>
              </a:rPr>
              <a:t>(i.e. card processing, online and mobile payments, peer-to-peer payments, e-wallets, bank transfers, etc.).</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Consumer financing </a:t>
            </a:r>
            <a:r>
              <a:rPr lang="en-US" dirty="0">
                <a:latin typeface="Calibri" panose="020F0502020204030204" pitchFamily="34" charset="0"/>
                <a:ea typeface="Calibri" panose="020F0502020204030204" pitchFamily="34" charset="0"/>
                <a:cs typeface="Times New Roman" panose="02020603050405020304" pitchFamily="18" charset="0"/>
              </a:rPr>
              <a:t>(i.e. consumer loan products, credit cards, car loans, etc.)</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Tax and accounting services </a:t>
            </a:r>
            <a:r>
              <a:rPr lang="en-US" dirty="0">
                <a:latin typeface="Calibri" panose="020F0502020204030204" pitchFamily="34" charset="0"/>
                <a:ea typeface="Calibri" panose="020F0502020204030204" pitchFamily="34" charset="0"/>
                <a:cs typeface="Times New Roman" panose="02020603050405020304" pitchFamily="18" charset="0"/>
              </a:rPr>
              <a:t>(i.e. tax preparation, regular accounting services provided to companies). </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Financial advisory services </a:t>
            </a:r>
            <a:r>
              <a:rPr lang="en-US" dirty="0">
                <a:latin typeface="Calibri" panose="020F0502020204030204" pitchFamily="34" charset="0"/>
                <a:ea typeface="Calibri" panose="020F0502020204030204" pitchFamily="34" charset="0"/>
                <a:cs typeface="Times New Roman" panose="02020603050405020304" pitchFamily="18" charset="0"/>
              </a:rPr>
              <a:t>(e.g. financial planning, accounting, tax, etc.). </a:t>
            </a:r>
          </a:p>
        </p:txBody>
      </p:sp>
    </p:spTree>
    <p:extLst>
      <p:ext uri="{BB962C8B-B14F-4D97-AF65-F5344CB8AC3E}">
        <p14:creationId xmlns:p14="http://schemas.microsoft.com/office/powerpoint/2010/main" val="307038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272971"/>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3731" y="793790"/>
            <a:ext cx="8166100" cy="407035"/>
          </a:xfrm>
          <a:prstGeom prst="rect">
            <a:avLst/>
          </a:prstGeom>
          <a:noFill/>
        </p:spPr>
        <p:txBody>
          <a:bodyPr wrap="square" rtlCol="0">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FINANCIAL SERVICES</a:t>
            </a:r>
          </a:p>
        </p:txBody>
      </p:sp>
      <p:sp>
        <p:nvSpPr>
          <p:cNvPr id="10" name="TextBox 9">
            <a:extLst>
              <a:ext uri="{FF2B5EF4-FFF2-40B4-BE49-F238E27FC236}">
                <a16:creationId xmlns:a16="http://schemas.microsoft.com/office/drawing/2014/main" id="{CEC724B7-50A8-DDD4-684F-2E6D9762E534}"/>
              </a:ext>
            </a:extLst>
          </p:cNvPr>
          <p:cNvSpPr txBox="1"/>
          <p:nvPr/>
        </p:nvSpPr>
        <p:spPr>
          <a:xfrm>
            <a:off x="573731" y="1304966"/>
            <a:ext cx="7996537" cy="3549690"/>
          </a:xfrm>
          <a:prstGeom prst="rect">
            <a:avLst/>
          </a:prstGeom>
          <a:noFill/>
        </p:spPr>
        <p:txBody>
          <a:bodyPr wrap="square" rtlCol="0">
            <a:spAutoFit/>
          </a:bodyPr>
          <a:lstStyle/>
          <a:p>
            <a:pPr algn="just">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There are many ways to </a:t>
            </a:r>
            <a:r>
              <a:rPr lang="en-US" b="1" dirty="0" err="1">
                <a:latin typeface="Calibri" panose="020F0502020204030204" pitchFamily="34" charset="0"/>
                <a:ea typeface="Calibri" panose="020F0502020204030204" pitchFamily="34" charset="0"/>
                <a:cs typeface="Times New Roman" panose="02020603050405020304" pitchFamily="18" charset="0"/>
              </a:rPr>
              <a:t>categorise</a:t>
            </a:r>
            <a:r>
              <a:rPr lang="en-US" b="1" dirty="0">
                <a:latin typeface="Calibri" panose="020F0502020204030204" pitchFamily="34" charset="0"/>
                <a:ea typeface="Calibri" panose="020F0502020204030204" pitchFamily="34" charset="0"/>
                <a:cs typeface="Times New Roman" panose="02020603050405020304" pitchFamily="18" charset="0"/>
              </a:rPr>
              <a:t> financial services. Here is one</a:t>
            </a:r>
            <a:r>
              <a:rPr lang="bg-BG" b="1"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of the most common:</a:t>
            </a:r>
          </a:p>
          <a:p>
            <a:pPr algn="just">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Personal financial services: </a:t>
            </a:r>
            <a:r>
              <a:rPr lang="en-US" dirty="0">
                <a:latin typeface="Calibri" panose="020F0502020204030204" pitchFamily="34" charset="0"/>
                <a:ea typeface="Calibri" panose="020F0502020204030204" pitchFamily="34" charset="0"/>
                <a:cs typeface="Times New Roman" panose="02020603050405020304" pitchFamily="18" charset="0"/>
              </a:rPr>
              <a:t>These services are designed to help individuals manage their personal finances, such as savings and checking accounts, mortgages, and personal loans.</a:t>
            </a:r>
          </a:p>
          <a:p>
            <a:pPr algn="just">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Consumer financial services: </a:t>
            </a:r>
            <a:r>
              <a:rPr lang="en-US" dirty="0">
                <a:latin typeface="Calibri" panose="020F0502020204030204" pitchFamily="34" charset="0"/>
                <a:ea typeface="Calibri" panose="020F0502020204030204" pitchFamily="34" charset="0"/>
                <a:cs typeface="Times New Roman" panose="02020603050405020304" pitchFamily="18" charset="0"/>
              </a:rPr>
              <a:t>These services are aimed at meeting the everyday financial needs of consumers, such as credit cards and other forms of borrowing.</a:t>
            </a:r>
          </a:p>
          <a:p>
            <a:pPr algn="just">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Corporate financial services</a:t>
            </a:r>
            <a:r>
              <a:rPr lang="en-US" dirty="0">
                <a:latin typeface="Calibri" panose="020F0502020204030204" pitchFamily="34" charset="0"/>
                <a:ea typeface="Calibri" panose="020F0502020204030204" pitchFamily="34" charset="0"/>
                <a:cs typeface="Times New Roman" panose="02020603050405020304" pitchFamily="18" charset="0"/>
              </a:rPr>
              <a:t>: These services are intended for businesses and corporations, and include investment banking, corporate lending, and other financial services tailored to the needs of larger organizations.</a:t>
            </a:r>
          </a:p>
          <a:p>
            <a:pPr algn="just">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043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724897"/>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What is the difference between a financial service and a financial product? </a:t>
            </a:r>
          </a:p>
        </p:txBody>
      </p:sp>
      <p:sp>
        <p:nvSpPr>
          <p:cNvPr id="10" name="TextBox 9">
            <a:extLst>
              <a:ext uri="{FF2B5EF4-FFF2-40B4-BE49-F238E27FC236}">
                <a16:creationId xmlns:a16="http://schemas.microsoft.com/office/drawing/2014/main" id="{CEC724B7-50A8-DDD4-684F-2E6D9762E534}"/>
              </a:ext>
            </a:extLst>
          </p:cNvPr>
          <p:cNvSpPr txBox="1"/>
          <p:nvPr/>
        </p:nvSpPr>
        <p:spPr>
          <a:xfrm>
            <a:off x="656624" y="1192232"/>
            <a:ext cx="7996537" cy="195951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Financial services and financial products are related, but distinct, concepts.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Financial services </a:t>
            </a:r>
            <a:r>
              <a:rPr lang="en-US" dirty="0">
                <a:latin typeface="Calibri" panose="020F0502020204030204" pitchFamily="34" charset="0"/>
                <a:ea typeface="Calibri" panose="020F0502020204030204" pitchFamily="34" charset="0"/>
                <a:cs typeface="Times New Roman" panose="02020603050405020304" pitchFamily="18" charset="0"/>
              </a:rPr>
              <a:t>refer to the activities and processes that help individuals and organizations manage their money.</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Financial products</a:t>
            </a:r>
            <a:r>
              <a:rPr lang="en-US" dirty="0">
                <a:latin typeface="Calibri" panose="020F0502020204030204" pitchFamily="34" charset="0"/>
                <a:ea typeface="Calibri" panose="020F0502020204030204" pitchFamily="34" charset="0"/>
                <a:cs typeface="Times New Roman" panose="02020603050405020304" pitchFamily="18" charset="0"/>
              </a:rPr>
              <a:t>, on the other hand, refer to specific products or investments that individuals or organizations can purchase in order to meet their financial goals.</a:t>
            </a:r>
          </a:p>
        </p:txBody>
      </p:sp>
      <p:pic>
        <p:nvPicPr>
          <p:cNvPr id="5" name="Picture 4">
            <a:extLst>
              <a:ext uri="{FF2B5EF4-FFF2-40B4-BE49-F238E27FC236}">
                <a16:creationId xmlns:a16="http://schemas.microsoft.com/office/drawing/2014/main" id="{381339CE-DA8E-31CC-B7A2-80307B5AC7A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74810" y="3066288"/>
            <a:ext cx="3124893" cy="1769959"/>
          </a:xfrm>
          <a:prstGeom prst="rect">
            <a:avLst/>
          </a:prstGeom>
        </p:spPr>
      </p:pic>
    </p:spTree>
    <p:extLst>
      <p:ext uri="{BB962C8B-B14F-4D97-AF65-F5344CB8AC3E}">
        <p14:creationId xmlns:p14="http://schemas.microsoft.com/office/powerpoint/2010/main" val="145229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75552"/>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RISK WHEN USING FINANCIAL SERVICES </a:t>
            </a:r>
          </a:p>
        </p:txBody>
      </p:sp>
      <p:sp>
        <p:nvSpPr>
          <p:cNvPr id="4" name="TextBox 3">
            <a:extLst>
              <a:ext uri="{FF2B5EF4-FFF2-40B4-BE49-F238E27FC236}">
                <a16:creationId xmlns:a16="http://schemas.microsoft.com/office/drawing/2014/main" id="{88A18317-8D3D-3F90-2424-BA0BCA240D2E}"/>
              </a:ext>
            </a:extLst>
          </p:cNvPr>
          <p:cNvSpPr txBox="1"/>
          <p:nvPr/>
        </p:nvSpPr>
        <p:spPr>
          <a:xfrm>
            <a:off x="668981" y="1555869"/>
            <a:ext cx="7996537" cy="264687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Fraud and scams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Cybersecurity and data privacy</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Interest rate risk</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Operational risk</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Market risks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Liquidity risks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Other, i.e. political, regulatory, legal, etc.</a:t>
            </a:r>
          </a:p>
        </p:txBody>
      </p:sp>
    </p:spTree>
    <p:extLst>
      <p:ext uri="{BB962C8B-B14F-4D97-AF65-F5344CB8AC3E}">
        <p14:creationId xmlns:p14="http://schemas.microsoft.com/office/powerpoint/2010/main" val="310655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197" y="1035172"/>
            <a:ext cx="8166100" cy="375552"/>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BENEFITS </a:t>
            </a:r>
            <a:r>
              <a:rPr lang="en-US" b="1" dirty="0">
                <a:latin typeface="Calibri" panose="020F0502020204030204" pitchFamily="34" charset="0"/>
                <a:ea typeface="Calibri" panose="020F0502020204030204" pitchFamily="34" charset="0"/>
                <a:cs typeface="Times New Roman" panose="02020603050405020304" pitchFamily="18" charset="0"/>
              </a:rPr>
              <a:t>OF</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USING FINANCIAL SERVICES </a:t>
            </a:r>
          </a:p>
        </p:txBody>
      </p:sp>
      <p:sp>
        <p:nvSpPr>
          <p:cNvPr id="4" name="TextBox 3">
            <a:extLst>
              <a:ext uri="{FF2B5EF4-FFF2-40B4-BE49-F238E27FC236}">
                <a16:creationId xmlns:a16="http://schemas.microsoft.com/office/drawing/2014/main" id="{88A18317-8D3D-3F90-2424-BA0BCA240D2E}"/>
              </a:ext>
            </a:extLst>
          </p:cNvPr>
          <p:cNvSpPr txBox="1"/>
          <p:nvPr/>
        </p:nvSpPr>
        <p:spPr>
          <a:xfrm>
            <a:off x="668979" y="1504669"/>
            <a:ext cx="7996537" cy="340606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Convenient access </a:t>
            </a:r>
            <a:r>
              <a:rPr lang="en-US" sz="1400" dirty="0">
                <a:latin typeface="Calibri" panose="020F0502020204030204" pitchFamily="34" charset="0"/>
                <a:ea typeface="Calibri" panose="020F0502020204030204" pitchFamily="34" charset="0"/>
                <a:cs typeface="Times New Roman" panose="02020603050405020304" pitchFamily="18" charset="0"/>
              </a:rPr>
              <a:t>to financial services and products which are available 24/7 and are customized to meet needs of each user. </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Improved financial management </a:t>
            </a:r>
            <a:r>
              <a:rPr lang="en-US" sz="1400" dirty="0">
                <a:latin typeface="Calibri" panose="020F0502020204030204" pitchFamily="34" charset="0"/>
                <a:ea typeface="Calibri" panose="020F0502020204030204" pitchFamily="34" charset="0"/>
                <a:cs typeface="Times New Roman" panose="02020603050405020304" pitchFamily="18" charset="0"/>
              </a:rPr>
              <a:t>for individuals and businesses helping them to better manage their finance, access funds and make more informed </a:t>
            </a:r>
            <a:r>
              <a:rPr lang="en-US" sz="1400" dirty="0" err="1">
                <a:latin typeface="Calibri" panose="020F0502020204030204" pitchFamily="34" charset="0"/>
                <a:ea typeface="Calibri" panose="020F0502020204030204" pitchFamily="34" charset="0"/>
                <a:cs typeface="Times New Roman" panose="02020603050405020304" pitchFamily="18" charset="0"/>
              </a:rPr>
              <a:t>fecisions</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Access to funds </a:t>
            </a:r>
            <a:r>
              <a:rPr lang="en-US" sz="1400" dirty="0">
                <a:latin typeface="Calibri" panose="020F0502020204030204" pitchFamily="34" charset="0"/>
                <a:ea typeface="Calibri" panose="020F0502020204030204" pitchFamily="34" charset="0"/>
                <a:cs typeface="Times New Roman" panose="02020603050405020304" pitchFamily="18" charset="0"/>
              </a:rPr>
              <a:t>- providing individuals and businesses (i.e. startups, small businesses, self-employed) with access to credit, enabling them to finance large purchases or investments that may not otherwise be possible.</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Access to expertise </a:t>
            </a:r>
            <a:r>
              <a:rPr lang="en-US" sz="1400" dirty="0">
                <a:latin typeface="Calibri" panose="020F0502020204030204" pitchFamily="34" charset="0"/>
                <a:ea typeface="Calibri" panose="020F0502020204030204" pitchFamily="34" charset="0"/>
                <a:cs typeface="Times New Roman" panose="02020603050405020304" pitchFamily="18" charset="0"/>
              </a:rPr>
              <a:t>– nowadays there is improved access to professional expertise and advice that can help better manage personal and corporate finance to achieve the financial goals. </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Facilitate trade and foster purchase </a:t>
            </a:r>
            <a:r>
              <a:rPr lang="en-US" sz="1400" dirty="0">
                <a:latin typeface="Calibri" panose="020F0502020204030204" pitchFamily="34" charset="0"/>
                <a:ea typeface="Calibri" panose="020F0502020204030204" pitchFamily="34" charset="0"/>
                <a:cs typeface="Times New Roman" panose="02020603050405020304" pitchFamily="18" charset="0"/>
              </a:rPr>
              <a:t>by enabling e-commerce and transactions between individuals and business. </a:t>
            </a:r>
          </a:p>
          <a:p>
            <a:pPr marL="285750" indent="-285750" algn="just">
              <a:spcAft>
                <a:spcPts val="800"/>
              </a:spcAft>
              <a:buFont typeface="Arial" panose="020B0604020202020204" pitchFamily="34" charset="0"/>
              <a:buChar char="•"/>
            </a:pPr>
            <a:r>
              <a:rPr lang="en-US" sz="1400" b="1" dirty="0">
                <a:latin typeface="Calibri" panose="020F0502020204030204" pitchFamily="34" charset="0"/>
                <a:ea typeface="Calibri" panose="020F0502020204030204" pitchFamily="34" charset="0"/>
                <a:cs typeface="Times New Roman" panose="02020603050405020304" pitchFamily="18" charset="0"/>
              </a:rPr>
              <a:t>Facilitate access of youth to education by helping manage costs and smooth payments related to education. </a:t>
            </a:r>
          </a:p>
        </p:txBody>
      </p:sp>
    </p:spTree>
    <p:extLst>
      <p:ext uri="{BB962C8B-B14F-4D97-AF65-F5344CB8AC3E}">
        <p14:creationId xmlns:p14="http://schemas.microsoft.com/office/powerpoint/2010/main" val="72195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198" y="1129117"/>
            <a:ext cx="8166100" cy="375552"/>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TIPS WHEN USING FINANCIAL SERVICES</a:t>
            </a:r>
          </a:p>
        </p:txBody>
      </p:sp>
      <p:sp>
        <p:nvSpPr>
          <p:cNvPr id="4" name="TextBox 3">
            <a:extLst>
              <a:ext uri="{FF2B5EF4-FFF2-40B4-BE49-F238E27FC236}">
                <a16:creationId xmlns:a16="http://schemas.microsoft.com/office/drawing/2014/main" id="{88A18317-8D3D-3F90-2424-BA0BCA240D2E}"/>
              </a:ext>
            </a:extLst>
          </p:cNvPr>
          <p:cNvSpPr txBox="1"/>
          <p:nvPr/>
        </p:nvSpPr>
        <p:spPr>
          <a:xfrm>
            <a:off x="668980" y="1645147"/>
            <a:ext cx="7996537" cy="317009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Be cautious</a:t>
            </a:r>
            <a:r>
              <a:rPr lang="en-US" sz="1600" dirty="0">
                <a:latin typeface="Calibri" panose="020F0502020204030204" pitchFamily="34" charset="0"/>
                <a:ea typeface="Calibri" panose="020F0502020204030204" pitchFamily="34" charset="0"/>
                <a:cs typeface="Times New Roman" panose="02020603050405020304" pitchFamily="18" charset="0"/>
              </a:rPr>
              <a:t> of unsolicited emails, phone calls, or letters requesting personal or financial information.</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Watch out for overdraft fees!</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Always read the contracts </a:t>
            </a:r>
            <a:r>
              <a:rPr lang="en-US" sz="1600" dirty="0">
                <a:latin typeface="Calibri" panose="020F0502020204030204" pitchFamily="34" charset="0"/>
                <a:ea typeface="Calibri" panose="020F0502020204030204" pitchFamily="34" charset="0"/>
                <a:cs typeface="Times New Roman" panose="02020603050405020304" pitchFamily="18" charset="0"/>
              </a:rPr>
              <a:t>that you sign financial institutions and watch for hidden fees. </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Be careful for high-interest credit products</a:t>
            </a:r>
            <a:r>
              <a:rPr lang="en-US" sz="1600" dirty="0">
                <a:latin typeface="Calibri" panose="020F0502020204030204" pitchFamily="34" charset="0"/>
                <a:ea typeface="Calibri" panose="020F0502020204030204" pitchFamily="34" charset="0"/>
                <a:cs typeface="Times New Roman" panose="02020603050405020304" pitchFamily="18" charset="0"/>
              </a:rPr>
              <a:t>, i.e. credit cards, consumer loans, fast credits, etc. </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Be mindful for online security and protect your personal information. </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It is always </a:t>
            </a:r>
            <a:r>
              <a:rPr lang="en-US" sz="1600" b="1" dirty="0">
                <a:latin typeface="Calibri" panose="020F0502020204030204" pitchFamily="34" charset="0"/>
                <a:ea typeface="Calibri" panose="020F0502020204030204" pitchFamily="34" charset="0"/>
                <a:cs typeface="Times New Roman" panose="02020603050405020304" pitchFamily="18" charset="0"/>
              </a:rPr>
              <a:t>good to consult with an experienced financial consultant </a:t>
            </a:r>
            <a:r>
              <a:rPr lang="en-US" sz="1600" dirty="0">
                <a:latin typeface="Calibri" panose="020F0502020204030204" pitchFamily="34" charset="0"/>
                <a:ea typeface="Calibri" panose="020F0502020204030204" pitchFamily="34" charset="0"/>
                <a:cs typeface="Times New Roman" panose="02020603050405020304" pitchFamily="18" charset="0"/>
              </a:rPr>
              <a:t>before taking a decision to use a financial service or a product, especially these which are related to debt. </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Make sure you understand the risks involved before investing.  </a:t>
            </a:r>
          </a:p>
        </p:txBody>
      </p:sp>
    </p:spTree>
    <p:extLst>
      <p:ext uri="{BB962C8B-B14F-4D97-AF65-F5344CB8AC3E}">
        <p14:creationId xmlns:p14="http://schemas.microsoft.com/office/powerpoint/2010/main" val="180074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1754326"/>
          </a:xfrm>
          <a:prstGeom prst="rect">
            <a:avLst/>
          </a:prstGeom>
          <a:noFill/>
        </p:spPr>
        <p:txBody>
          <a:bodyPr wrap="square" rtlCol="0">
            <a:spAutoFit/>
          </a:bodyPr>
          <a:lstStyle/>
          <a:p>
            <a:r>
              <a:rPr lang="en-US" sz="3600" b="1" dirty="0"/>
              <a:t>Unit 3: </a:t>
            </a:r>
          </a:p>
          <a:p>
            <a:r>
              <a:rPr lang="en-US" sz="3600" b="1" dirty="0"/>
              <a:t>The future of financial services industry </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146589" y="1556087"/>
            <a:ext cx="3397156" cy="2031325"/>
          </a:xfrm>
          <a:prstGeom prst="rect">
            <a:avLst/>
          </a:prstGeom>
          <a:noFill/>
        </p:spPr>
        <p:txBody>
          <a:bodyPr wrap="square">
            <a:spAutoFit/>
          </a:bodyPr>
          <a:lstStyle/>
          <a:p>
            <a:pPr algn="l"/>
            <a:r>
              <a:rPr lang="en-US" i="1" dirty="0">
                <a:solidFill>
                  <a:srgbClr val="3C3F44"/>
                </a:solidFill>
                <a:effectLst/>
                <a:latin typeface="-apple-system"/>
              </a:rPr>
              <a:t>“The future of money is rooted in increasing access to the financial services system for more people — and beneath it is the underlying holy grail, which is data.”</a:t>
            </a:r>
            <a:endParaRPr lang="en-US" i="0" dirty="0">
              <a:solidFill>
                <a:srgbClr val="3C3F44"/>
              </a:solidFill>
              <a:effectLst/>
              <a:latin typeface="-apple-system"/>
            </a:endParaRPr>
          </a:p>
          <a:p>
            <a:pPr algn="l"/>
            <a:r>
              <a:rPr lang="en-US" b="1" i="1" dirty="0">
                <a:solidFill>
                  <a:srgbClr val="3C3F44"/>
                </a:solidFill>
                <a:latin typeface="-apple-system"/>
              </a:rPr>
              <a:t>Kelly Fryer, Executive Director of FinTech Sandbox</a:t>
            </a:r>
            <a:endParaRPr lang="en-US" b="0" i="0" dirty="0">
              <a:solidFill>
                <a:srgbClr val="3C3F44"/>
              </a:solidFill>
              <a:effectLst/>
              <a:latin typeface="-apple-system"/>
            </a:endParaRPr>
          </a:p>
        </p:txBody>
      </p:sp>
    </p:spTree>
    <p:extLst>
      <p:ext uri="{BB962C8B-B14F-4D97-AF65-F5344CB8AC3E}">
        <p14:creationId xmlns:p14="http://schemas.microsoft.com/office/powerpoint/2010/main" val="32290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80962" y="1548976"/>
            <a:ext cx="4223774" cy="1754326"/>
          </a:xfrm>
          <a:prstGeom prst="rect">
            <a:avLst/>
          </a:prstGeom>
          <a:noFill/>
        </p:spPr>
        <p:txBody>
          <a:bodyPr wrap="square" rtlCol="0">
            <a:spAutoFit/>
          </a:bodyPr>
          <a:lstStyle/>
          <a:p>
            <a:r>
              <a:rPr lang="en-US" sz="3600" b="1" dirty="0"/>
              <a:t>MODULE </a:t>
            </a:r>
            <a:r>
              <a:rPr lang="bg-BG" sz="3600" b="1" dirty="0"/>
              <a:t>3</a:t>
            </a:r>
            <a:r>
              <a:rPr lang="en-US" sz="3600" b="1" dirty="0"/>
              <a:t>: </a:t>
            </a:r>
          </a:p>
          <a:p>
            <a:r>
              <a:rPr lang="en-GB" sz="3600" dirty="0"/>
              <a:t>FINANCIAL SERVICES</a:t>
            </a:r>
            <a:r>
              <a:rPr lang="bg-BG" sz="3600" dirty="0"/>
              <a:t> - </a:t>
            </a:r>
            <a:r>
              <a:rPr lang="en-GB" sz="3600" dirty="0"/>
              <a:t> A WALK-THROUGH</a:t>
            </a:r>
            <a:r>
              <a:rPr lang="bg-BG" sz="3600" dirty="0"/>
              <a:t> </a:t>
            </a:r>
            <a:endParaRPr lang="en-GB" sz="3600" dirty="0"/>
          </a:p>
        </p:txBody>
      </p:sp>
      <p:pic>
        <p:nvPicPr>
          <p:cNvPr id="6" name="Picture 5" descr="Text, letter&#10;&#10;Description automatically generated">
            <a:extLst>
              <a:ext uri="{FF2B5EF4-FFF2-40B4-BE49-F238E27FC236}">
                <a16:creationId xmlns:a16="http://schemas.microsoft.com/office/drawing/2014/main" id="{B29CA984-4340-1145-AB6C-C35853ECE5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22662" y="1383956"/>
            <a:ext cx="3603163" cy="29069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6220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8610"/>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52883" y="577360"/>
            <a:ext cx="8166100" cy="407035"/>
          </a:xfrm>
          <a:prstGeom prst="rect">
            <a:avLst/>
          </a:prstGeom>
          <a:noFill/>
        </p:spPr>
        <p:txBody>
          <a:bodyPr wrap="square" rtlCol="0">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DIGITAL PAYMENTS AND MONEY TRANSFER SERVICES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63AD46-400B-5956-8655-FE477B2FF648}"/>
              </a:ext>
            </a:extLst>
          </p:cNvPr>
          <p:cNvSpPr txBox="1"/>
          <p:nvPr/>
        </p:nvSpPr>
        <p:spPr>
          <a:xfrm>
            <a:off x="787976" y="1129970"/>
            <a:ext cx="7996537" cy="254428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Digital wallets such as </a:t>
            </a:r>
            <a:r>
              <a:rPr lang="en-US" dirty="0" err="1">
                <a:latin typeface="Calibri" panose="020F0502020204030204" pitchFamily="34" charset="0"/>
                <a:ea typeface="Calibri" panose="020F0502020204030204" pitchFamily="34" charset="0"/>
                <a:cs typeface="Times New Roman" panose="02020603050405020304" pitchFamily="18" charset="0"/>
              </a:rPr>
              <a:t>Dwolla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GooglePlay</a:t>
            </a:r>
            <a:r>
              <a:rPr lang="en-US" dirty="0">
                <a:latin typeface="Calibri" panose="020F0502020204030204" pitchFamily="34" charset="0"/>
                <a:ea typeface="Calibri" panose="020F0502020204030204" pitchFamily="34" charset="0"/>
                <a:cs typeface="Times New Roman" panose="02020603050405020304" pitchFamily="18" charset="0"/>
              </a:rPr>
              <a:t>, PayPal, Zell, etc. </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P2P payment apps </a:t>
            </a:r>
            <a:r>
              <a:rPr lang="en-US" dirty="0">
                <a:latin typeface="Calibri" panose="020F0502020204030204" pitchFamily="34" charset="0"/>
                <a:ea typeface="Calibri" panose="020F0502020204030204" pitchFamily="34" charset="0"/>
                <a:cs typeface="Times New Roman" panose="02020603050405020304" pitchFamily="18" charset="0"/>
              </a:rPr>
              <a:t>(Venmo, </a:t>
            </a:r>
            <a:r>
              <a:rPr lang="en-US" dirty="0" err="1">
                <a:latin typeface="Calibri" panose="020F0502020204030204" pitchFamily="34" charset="0"/>
                <a:ea typeface="Calibri" panose="020F0502020204030204" pitchFamily="34" charset="0"/>
                <a:cs typeface="Times New Roman" panose="02020603050405020304" pitchFamily="18" charset="0"/>
              </a:rPr>
              <a:t>Zelle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Revoult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Paysera</a:t>
            </a:r>
            <a:r>
              <a:rPr lang="en-US" dirty="0">
                <a:latin typeface="Calibri" panose="020F0502020204030204" pitchFamily="34" charset="0"/>
                <a:ea typeface="Calibri" panose="020F0502020204030204" pitchFamily="34" charset="0"/>
                <a:cs typeface="Times New Roman" panose="02020603050405020304" pitchFamily="18" charset="0"/>
              </a:rPr>
              <a:t>, etc.).</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Mobile banking apps </a:t>
            </a:r>
            <a:r>
              <a:rPr lang="en-US" dirty="0">
                <a:latin typeface="Calibri" panose="020F0502020204030204" pitchFamily="34" charset="0"/>
                <a:ea typeface="Calibri" panose="020F0502020204030204" pitchFamily="34" charset="0"/>
                <a:cs typeface="Times New Roman" panose="02020603050405020304" pitchFamily="18" charset="0"/>
              </a:rPr>
              <a:t>(these are offered by traditional banks).</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Online payment systems </a:t>
            </a:r>
            <a:r>
              <a:rPr lang="en-US" dirty="0">
                <a:latin typeface="Calibri" panose="020F0502020204030204" pitchFamily="34" charset="0"/>
                <a:ea typeface="Calibri" panose="020F0502020204030204" pitchFamily="34" charset="0"/>
                <a:cs typeface="Times New Roman" panose="02020603050405020304" pitchFamily="18" charset="0"/>
              </a:rPr>
              <a:t>(i.e. Skrill, Stripe, </a:t>
            </a:r>
            <a:r>
              <a:rPr lang="en-US" dirty="0" err="1">
                <a:latin typeface="Calibri" panose="020F0502020204030204" pitchFamily="34" charset="0"/>
                <a:ea typeface="Calibri" panose="020F0502020204030204" pitchFamily="34" charset="0"/>
                <a:cs typeface="Times New Roman" panose="02020603050405020304" pitchFamily="18" charset="0"/>
              </a:rPr>
              <a:t>PayPall</a:t>
            </a:r>
            <a:r>
              <a:rPr lang="en-US" dirty="0">
                <a:latin typeface="Calibri" panose="020F0502020204030204" pitchFamily="34" charset="0"/>
                <a:ea typeface="Calibri" panose="020F0502020204030204" pitchFamily="34" charset="0"/>
                <a:cs typeface="Times New Roman" panose="02020603050405020304" pitchFamily="18" charset="0"/>
              </a:rPr>
              <a:t>, etc.).</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Cryptocurrency exchange </a:t>
            </a:r>
            <a:r>
              <a:rPr lang="en-US" b="1" dirty="0" err="1">
                <a:latin typeface="Calibri" panose="020F0502020204030204" pitchFamily="34" charset="0"/>
                <a:ea typeface="Calibri" panose="020F0502020204030204" pitchFamily="34" charset="0"/>
                <a:cs typeface="Times New Roman" panose="02020603050405020304" pitchFamily="18" charset="0"/>
              </a:rPr>
              <a:t>platformsn</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(e.g. </a:t>
            </a:r>
            <a:r>
              <a:rPr lang="en-US" dirty="0" err="1">
                <a:latin typeface="Calibri" panose="020F0502020204030204" pitchFamily="34" charset="0"/>
                <a:ea typeface="Calibri" panose="020F0502020204030204" pitchFamily="34" charset="0"/>
                <a:cs typeface="Times New Roman" panose="02020603050405020304" pitchFamily="18" charset="0"/>
              </a:rPr>
              <a:t>Nexo</a:t>
            </a:r>
            <a:r>
              <a:rPr lang="en-US" dirty="0">
                <a:latin typeface="Calibri" panose="020F0502020204030204" pitchFamily="34" charset="0"/>
                <a:ea typeface="Calibri" panose="020F0502020204030204" pitchFamily="34" charset="0"/>
                <a:cs typeface="Times New Roman" panose="02020603050405020304" pitchFamily="18" charset="0"/>
              </a:rPr>
              <a:t>, Kraken, Coinbase, </a:t>
            </a:r>
            <a:r>
              <a:rPr lang="en-US" dirty="0" err="1">
                <a:latin typeface="Calibri" panose="020F0502020204030204" pitchFamily="34" charset="0"/>
                <a:ea typeface="Calibri" panose="020F0502020204030204" pitchFamily="34" charset="0"/>
                <a:cs typeface="Times New Roman" panose="02020603050405020304" pitchFamily="18" charset="0"/>
              </a:rPr>
              <a:t>Bitstamp</a:t>
            </a:r>
            <a:r>
              <a:rPr lang="en-US" dirty="0">
                <a:latin typeface="Calibri" panose="020F0502020204030204" pitchFamily="34" charset="0"/>
                <a:ea typeface="Calibri" panose="020F0502020204030204" pitchFamily="34" charset="0"/>
                <a:cs typeface="Times New Roman" panose="02020603050405020304" pitchFamily="18" charset="0"/>
              </a:rPr>
              <a:t>, etc.).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Digital remittance services </a:t>
            </a:r>
            <a:r>
              <a:rPr lang="en-US" dirty="0">
                <a:latin typeface="Calibri" panose="020F0502020204030204" pitchFamily="34" charset="0"/>
                <a:ea typeface="Calibri" panose="020F0502020204030204" pitchFamily="34" charset="0"/>
                <a:cs typeface="Times New Roman" panose="02020603050405020304" pitchFamily="18" charset="0"/>
              </a:rPr>
              <a:t>(TransferWise, </a:t>
            </a:r>
            <a:r>
              <a:rPr lang="en-US" dirty="0" err="1">
                <a:latin typeface="Calibri" panose="020F0502020204030204" pitchFamily="34" charset="0"/>
                <a:ea typeface="Calibri" panose="020F0502020204030204" pitchFamily="34" charset="0"/>
                <a:cs typeface="Times New Roman" panose="02020603050405020304" pitchFamily="18" charset="0"/>
              </a:rPr>
              <a:t>Xoom</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dirty="0" err="1">
                <a:latin typeface="Calibri" panose="020F0502020204030204" pitchFamily="34" charset="0"/>
                <a:ea typeface="Calibri" panose="020F0502020204030204" pitchFamily="34" charset="0"/>
                <a:cs typeface="Times New Roman" panose="02020603050405020304" pitchFamily="18" charset="0"/>
              </a:rPr>
              <a:t>WorldRemit</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2BB3FC76-0EBC-6C60-36CB-A799728F2AF1}"/>
              </a:ext>
            </a:extLst>
          </p:cNvPr>
          <p:cNvSpPr txBox="1"/>
          <p:nvPr/>
        </p:nvSpPr>
        <p:spPr>
          <a:xfrm>
            <a:off x="488950" y="4044888"/>
            <a:ext cx="8166100" cy="532903"/>
          </a:xfrm>
          <a:prstGeom prst="rect">
            <a:avLst/>
          </a:prstGeom>
          <a:noFill/>
        </p:spPr>
        <p:txBody>
          <a:bodyPr wrap="square" rtlCol="0">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What do you use?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07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73731" y="1036890"/>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DIGITAL TOOLS FOR PERSONAL FINANCIAL MANAGEMENT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58513" y="1552920"/>
            <a:ext cx="7996537" cy="3149580"/>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Mint </a:t>
            </a:r>
            <a:r>
              <a:rPr lang="en-US" sz="1600" dirty="0">
                <a:latin typeface="Calibri" panose="020F0502020204030204" pitchFamily="34" charset="0"/>
                <a:ea typeface="Calibri" panose="020F0502020204030204" pitchFamily="34" charset="0"/>
                <a:cs typeface="Times New Roman" panose="02020603050405020304" pitchFamily="18" charset="0"/>
              </a:rPr>
              <a:t>is a complete personal finance management tool that allows users to track their spending, budget and investments in one place.  Watch </a:t>
            </a:r>
            <a:r>
              <a:rPr lang="en-US" sz="1600" b="1" dirty="0">
                <a:latin typeface="Calibri" panose="020F0502020204030204" pitchFamily="34" charset="0"/>
                <a:ea typeface="Calibri" panose="020F0502020204030204" pitchFamily="34" charset="0"/>
                <a:cs typeface="Times New Roman" panose="02020603050405020304" pitchFamily="18" charset="0"/>
                <a:hlinkClick r:id="rId4"/>
              </a:rPr>
              <a:t>this video </a:t>
            </a:r>
            <a:r>
              <a:rPr lang="en-US" sz="1600" dirty="0">
                <a:latin typeface="Calibri" panose="020F0502020204030204" pitchFamily="34" charset="0"/>
                <a:ea typeface="Calibri" panose="020F0502020204030204" pitchFamily="34" charset="0"/>
                <a:cs typeface="Times New Roman" panose="02020603050405020304" pitchFamily="18" charset="0"/>
              </a:rPr>
              <a:t>to see some of the features of Mint. </a:t>
            </a:r>
          </a:p>
          <a:p>
            <a:pPr marL="285750" indent="-285750" algn="just">
              <a:spcAft>
                <a:spcPts val="800"/>
              </a:spcAft>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Times New Roman" panose="02020603050405020304" pitchFamily="18" charset="0"/>
              </a:rPr>
              <a:t>You Need A Budget (YNAB)</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is a free spending and effortless saving with a friendly, flexible method for managing your finances. Their slogan is “</a:t>
            </a:r>
            <a:r>
              <a:rPr lang="en-US" sz="1600" b="0" i="0" dirty="0">
                <a:solidFill>
                  <a:srgbClr val="244564"/>
                </a:solidFill>
                <a:effectLst/>
                <a:latin typeface="Gilroy Heavy"/>
              </a:rPr>
              <a:t>Money Doesn’t Have To Be Messy”. Here is a </a:t>
            </a:r>
            <a:r>
              <a:rPr lang="en-US" sz="1600" b="1" i="0" dirty="0">
                <a:solidFill>
                  <a:srgbClr val="244564"/>
                </a:solidFill>
                <a:effectLst/>
                <a:latin typeface="Gilroy Heavy"/>
                <a:hlinkClick r:id="rId5"/>
              </a:rPr>
              <a:t>video</a:t>
            </a:r>
            <a:r>
              <a:rPr lang="en-US" sz="1600" b="0" i="0" dirty="0">
                <a:solidFill>
                  <a:srgbClr val="244564"/>
                </a:solidFill>
                <a:effectLst/>
                <a:latin typeface="Gilroy Heavy"/>
              </a:rPr>
              <a:t> of how YNAB works. </a:t>
            </a:r>
          </a:p>
          <a:p>
            <a:pPr marL="285750" indent="-285750" algn="just">
              <a:spcAft>
                <a:spcPts val="800"/>
              </a:spcAft>
              <a:buFont typeface="Arial" panose="020B0604020202020204" pitchFamily="34" charset="0"/>
              <a:buChar char="•"/>
            </a:pPr>
            <a:r>
              <a:rPr lang="en-US" sz="2000" b="1" dirty="0">
                <a:latin typeface="Gilroy Heavy"/>
              </a:rPr>
              <a:t>Zeta</a:t>
            </a:r>
            <a:r>
              <a:rPr lang="en-US" sz="1600" dirty="0">
                <a:solidFill>
                  <a:srgbClr val="244564"/>
                </a:solidFill>
                <a:latin typeface="Gilroy Heavy"/>
              </a:rPr>
              <a:t> is modern-day app for banking to help your family thrive. It is one of the few free budgeting apps designed specifically for couples,  and joint finance management. </a:t>
            </a:r>
          </a:p>
          <a:p>
            <a:pPr marL="285750" indent="-285750" algn="just">
              <a:spcAft>
                <a:spcPts val="800"/>
              </a:spcAft>
              <a:buFont typeface="Arial" panose="020B0604020202020204" pitchFamily="34" charset="0"/>
              <a:buChar char="•"/>
            </a:pPr>
            <a:r>
              <a:rPr lang="en-US" sz="1600" i="0" dirty="0">
                <a:solidFill>
                  <a:srgbClr val="244564"/>
                </a:solidFill>
                <a:effectLst/>
                <a:latin typeface="Gilroy Heavy"/>
              </a:rPr>
              <a:t>Here are</a:t>
            </a:r>
            <a:r>
              <a:rPr lang="en-US" sz="1600" dirty="0">
                <a:solidFill>
                  <a:srgbClr val="244564"/>
                </a:solidFill>
                <a:latin typeface="Gilroy Heavy"/>
              </a:rPr>
              <a:t> some other examples</a:t>
            </a:r>
            <a:r>
              <a:rPr lang="en-US" sz="1600" b="1" dirty="0">
                <a:solidFill>
                  <a:srgbClr val="244564"/>
                </a:solidFill>
                <a:latin typeface="Gilroy Heavy"/>
              </a:rPr>
              <a:t>: </a:t>
            </a:r>
            <a:r>
              <a:rPr lang="en-US" sz="1600" b="1" dirty="0" err="1">
                <a:solidFill>
                  <a:srgbClr val="244564"/>
                </a:solidFill>
                <a:latin typeface="Gilroy Heavy"/>
              </a:rPr>
              <a:t>Simnplifi</a:t>
            </a:r>
            <a:r>
              <a:rPr lang="en-US" sz="1600" b="1" dirty="0">
                <a:solidFill>
                  <a:srgbClr val="244564"/>
                </a:solidFill>
                <a:latin typeface="Gilroy Heavy"/>
              </a:rPr>
              <a:t>, Pocket Guard, Stash…..</a:t>
            </a:r>
            <a:endParaRPr lang="en-US" sz="1600" b="1" i="0" dirty="0">
              <a:solidFill>
                <a:srgbClr val="244564"/>
              </a:solidFill>
              <a:effectLst/>
              <a:latin typeface="Gilroy Heavy"/>
            </a:endParaRPr>
          </a:p>
          <a:p>
            <a:pPr marL="285750" indent="-285750" algn="just">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2545CD-CED0-A618-704C-93EC1D96D7B4}"/>
              </a:ext>
            </a:extLst>
          </p:cNvPr>
          <p:cNvSpPr txBox="1"/>
          <p:nvPr/>
        </p:nvSpPr>
        <p:spPr>
          <a:xfrm>
            <a:off x="488950" y="4436049"/>
            <a:ext cx="8166100" cy="532903"/>
          </a:xfrm>
          <a:prstGeom prst="rect">
            <a:avLst/>
          </a:prstGeom>
          <a:noFill/>
        </p:spPr>
        <p:txBody>
          <a:bodyPr wrap="square" rtlCol="0">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What do you use?</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21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375552"/>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EMBEDDED FINANCE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what is it and how it changes the financial services sector?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ACEB564D-E1E6-8BCD-7FC1-376A18EA88D3}"/>
              </a:ext>
            </a:extLst>
          </p:cNvPr>
          <p:cNvSpPr txBox="1"/>
          <p:nvPr/>
        </p:nvSpPr>
        <p:spPr>
          <a:xfrm>
            <a:off x="668980" y="1645147"/>
            <a:ext cx="7996537" cy="321113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Embedded finance refers to the integration of financial services and products into non-financial products and services</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To put it simple, </a:t>
            </a:r>
            <a:r>
              <a:rPr lang="en-US" sz="1600" b="1" dirty="0">
                <a:latin typeface="Calibri" panose="020F0502020204030204" pitchFamily="34" charset="0"/>
                <a:ea typeface="Calibri" panose="020F0502020204030204" pitchFamily="34" charset="0"/>
                <a:cs typeface="Times New Roman" panose="02020603050405020304" pitchFamily="18" charset="0"/>
              </a:rPr>
              <a:t>embedded finance allows non-financial businesses to integrate financial services</a:t>
            </a:r>
            <a:r>
              <a:rPr lang="en-US" sz="1600" dirty="0">
                <a:latin typeface="Calibri" panose="020F0502020204030204" pitchFamily="34" charset="0"/>
                <a:ea typeface="Calibri" panose="020F0502020204030204" pitchFamily="34" charset="0"/>
                <a:cs typeface="Times New Roman" panose="02020603050405020304" pitchFamily="18" charset="0"/>
              </a:rPr>
              <a:t> directly into their products and services.</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It encompasses many products and services such as </a:t>
            </a:r>
            <a:r>
              <a:rPr lang="en-US" sz="1600" b="1" dirty="0">
                <a:latin typeface="Calibri" panose="020F0502020204030204" pitchFamily="34" charset="0"/>
                <a:ea typeface="Calibri" panose="020F0502020204030204" pitchFamily="34" charset="0"/>
                <a:cs typeface="Times New Roman" panose="02020603050405020304" pitchFamily="18" charset="0"/>
              </a:rPr>
              <a:t>embedded banking, embedded payments, embedded lending, embedded insurance, </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It could be an </a:t>
            </a:r>
            <a:r>
              <a:rPr lang="en-US" sz="1600" b="1" dirty="0">
                <a:latin typeface="Calibri" panose="020F0502020204030204" pitchFamily="34" charset="0"/>
                <a:ea typeface="Calibri" panose="020F0502020204030204" pitchFamily="34" charset="0"/>
                <a:cs typeface="Times New Roman" panose="02020603050405020304" pitchFamily="18" charset="0"/>
              </a:rPr>
              <a:t>e-commerce merchant providing insurance</a:t>
            </a:r>
            <a:r>
              <a:rPr lang="en-US" sz="1600" dirty="0">
                <a:latin typeface="Calibri" panose="020F0502020204030204" pitchFamily="34" charset="0"/>
                <a:ea typeface="Calibri" panose="020F0502020204030204" pitchFamily="34" charset="0"/>
                <a:cs typeface="Times New Roman" panose="02020603050405020304" pitchFamily="18" charset="0"/>
              </a:rPr>
              <a:t>, a </a:t>
            </a:r>
            <a:r>
              <a:rPr lang="en-US" sz="1600" b="1" dirty="0">
                <a:latin typeface="Calibri" panose="020F0502020204030204" pitchFamily="34" charset="0"/>
                <a:ea typeface="Calibri" panose="020F0502020204030204" pitchFamily="34" charset="0"/>
                <a:cs typeface="Times New Roman" panose="02020603050405020304" pitchFamily="18" charset="0"/>
              </a:rPr>
              <a:t>coffee shop app that offers 1-click payments</a:t>
            </a:r>
            <a:r>
              <a:rPr lang="en-US" sz="1600" dirty="0">
                <a:latin typeface="Calibri" panose="020F0502020204030204" pitchFamily="34" charset="0"/>
                <a:ea typeface="Calibri" panose="020F0502020204030204" pitchFamily="34" charset="0"/>
                <a:cs typeface="Times New Roman" panose="02020603050405020304" pitchFamily="18" charset="0"/>
              </a:rPr>
              <a:t>, or a </a:t>
            </a:r>
            <a:r>
              <a:rPr lang="en-US" sz="1600" b="1" dirty="0">
                <a:latin typeface="Calibri" panose="020F0502020204030204" pitchFamily="34" charset="0"/>
                <a:ea typeface="Calibri" panose="020F0502020204030204" pitchFamily="34" charset="0"/>
                <a:cs typeface="Times New Roman" panose="02020603050405020304" pitchFamily="18" charset="0"/>
              </a:rPr>
              <a:t>department store's branded credit card</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When </a:t>
            </a:r>
            <a:r>
              <a:rPr lang="en-US" sz="1600" b="1" dirty="0">
                <a:latin typeface="Calibri" panose="020F0502020204030204" pitchFamily="34" charset="0"/>
                <a:ea typeface="Calibri" panose="020F0502020204030204" pitchFamily="34" charset="0"/>
                <a:cs typeface="Times New Roman" panose="02020603050405020304" pitchFamily="18" charset="0"/>
              </a:rPr>
              <a:t>a financial service or a product is embedded into a non-bank environment</a:t>
            </a:r>
            <a:r>
              <a:rPr lang="en-US" sz="1600" dirty="0">
                <a:latin typeface="Calibri" panose="020F0502020204030204" pitchFamily="34" charset="0"/>
                <a:ea typeface="Calibri" panose="020F0502020204030204" pitchFamily="34" charset="0"/>
                <a:cs typeface="Times New Roman" panose="02020603050405020304" pitchFamily="18" charset="0"/>
              </a:rPr>
              <a:t>, it </a:t>
            </a:r>
            <a:r>
              <a:rPr lang="en-US" sz="1600" b="1" dirty="0">
                <a:latin typeface="Calibri" panose="020F0502020204030204" pitchFamily="34" charset="0"/>
                <a:ea typeface="Calibri" panose="020F0502020204030204" pitchFamily="34" charset="0"/>
                <a:cs typeface="Times New Roman" panose="02020603050405020304" pitchFamily="18" charset="0"/>
              </a:rPr>
              <a:t>creates better customer experience </a:t>
            </a:r>
            <a:r>
              <a:rPr lang="en-US" sz="1600" dirty="0">
                <a:latin typeface="Calibri" panose="020F0502020204030204" pitchFamily="34" charset="0"/>
                <a:ea typeface="Calibri" panose="020F0502020204030204" pitchFamily="34" charset="0"/>
                <a:cs typeface="Times New Roman" panose="02020603050405020304" pitchFamily="18" charset="0"/>
              </a:rPr>
              <a:t>and for </a:t>
            </a:r>
            <a:r>
              <a:rPr lang="en-US" sz="1600" b="1" dirty="0">
                <a:latin typeface="Calibri" panose="020F0502020204030204" pitchFamily="34" charset="0"/>
                <a:ea typeface="Calibri" panose="020F0502020204030204" pitchFamily="34" charset="0"/>
                <a:cs typeface="Times New Roman" panose="02020603050405020304" pitchFamily="18" charset="0"/>
              </a:rPr>
              <a:t>banks it opens opportunities for new revenue streams. </a:t>
            </a:r>
          </a:p>
        </p:txBody>
      </p:sp>
    </p:spTree>
    <p:extLst>
      <p:ext uri="{BB962C8B-B14F-4D97-AF65-F5344CB8AC3E}">
        <p14:creationId xmlns:p14="http://schemas.microsoft.com/office/powerpoint/2010/main" val="177603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407035"/>
          </a:xfrm>
          <a:prstGeom prst="rect">
            <a:avLst/>
          </a:prstGeom>
          <a:noFill/>
        </p:spPr>
        <p:txBody>
          <a:bodyPr wrap="square" rtlCol="0">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OTHER FINANCIAL INNOVATIONS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68979" y="1613832"/>
            <a:ext cx="7996537" cy="243143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Peer-to-peer lending</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Robo-advisors and AI</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Blockchain technology</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Biometric authentication</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Cryptocurrencies</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Crowdfunding </a:t>
            </a:r>
          </a:p>
          <a:p>
            <a:pPr marL="285750" indent="-285750" algn="just">
              <a:spcAft>
                <a:spcPts val="800"/>
              </a:spcAft>
              <a:buFont typeface="Arial" panose="020B0604020202020204" pitchFamily="34" charset="0"/>
              <a:buChar char="•"/>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9C2BBEA-40F1-1174-677B-24E91D4FF576}"/>
              </a:ext>
            </a:extLst>
          </p:cNvPr>
          <p:cNvSpPr txBox="1"/>
          <p:nvPr/>
        </p:nvSpPr>
        <p:spPr>
          <a:xfrm>
            <a:off x="499416" y="4329578"/>
            <a:ext cx="8166100" cy="532903"/>
          </a:xfrm>
          <a:prstGeom prst="rect">
            <a:avLst/>
          </a:prstGeom>
          <a:noFill/>
        </p:spPr>
        <p:txBody>
          <a:bodyPr wrap="square" rtlCol="0">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Have you heard of other financial innovations?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05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How to become financially future-proof? Here are few tips: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87768" y="1582948"/>
            <a:ext cx="7996537" cy="312906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Start saving early</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Live within your means</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Create a budget and manage your money</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Invest in your education</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Build an emergency fund</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Get insurance</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Get acquainted with the concept of financial planning</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Avoid impulse purchases (well, not always)</a:t>
            </a: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Donate and support others. </a:t>
            </a:r>
          </a:p>
        </p:txBody>
      </p:sp>
    </p:spTree>
    <p:extLst>
      <p:ext uri="{BB962C8B-B14F-4D97-AF65-F5344CB8AC3E}">
        <p14:creationId xmlns:p14="http://schemas.microsoft.com/office/powerpoint/2010/main" val="20038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299589" y="916327"/>
            <a:ext cx="4684162" cy="646331"/>
          </a:xfrm>
          <a:prstGeom prst="rect">
            <a:avLst/>
          </a:prstGeom>
          <a:noFill/>
        </p:spPr>
        <p:txBody>
          <a:bodyPr wrap="square" rtlCol="0">
            <a:spAutoFit/>
          </a:bodyPr>
          <a:lstStyle/>
          <a:p>
            <a:r>
              <a:rPr lang="en-US" sz="3600" b="1" dirty="0"/>
              <a:t>Group discussion</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682669" y="1613820"/>
            <a:ext cx="8033903" cy="3477875"/>
          </a:xfrm>
          <a:prstGeom prst="rect">
            <a:avLst/>
          </a:prstGeom>
          <a:noFill/>
        </p:spPr>
        <p:txBody>
          <a:bodyPr wrap="square">
            <a:spAutoFit/>
          </a:bodyPr>
          <a:lstStyle/>
          <a:p>
            <a:pPr algn="l"/>
            <a:r>
              <a:rPr lang="en-US" sz="2000" b="1" i="1" dirty="0">
                <a:solidFill>
                  <a:srgbClr val="3C3F44"/>
                </a:solidFill>
                <a:effectLst/>
                <a:latin typeface="-apple-system"/>
              </a:rPr>
              <a:t>Your experience in using a financial service!</a:t>
            </a:r>
          </a:p>
          <a:p>
            <a:pPr algn="l"/>
            <a:endParaRPr lang="en-US" sz="2000" b="1" i="1" dirty="0">
              <a:solidFill>
                <a:srgbClr val="3C3F44"/>
              </a:solidFill>
              <a:effectLst/>
              <a:latin typeface="-apple-system"/>
            </a:endParaRPr>
          </a:p>
          <a:p>
            <a:pPr marL="285750" indent="-285750" algn="l">
              <a:buFontTx/>
              <a:buChar char="-"/>
            </a:pPr>
            <a:r>
              <a:rPr lang="en-US" b="1" i="1" dirty="0">
                <a:solidFill>
                  <a:srgbClr val="3C3F44"/>
                </a:solidFill>
                <a:latin typeface="-apple-system"/>
              </a:rPr>
              <a:t>What kind of service or a product have you used? </a:t>
            </a:r>
            <a:r>
              <a:rPr lang="en-US" i="1" dirty="0">
                <a:solidFill>
                  <a:srgbClr val="3C3F44"/>
                </a:solidFill>
                <a:latin typeface="-apple-system"/>
              </a:rPr>
              <a:t>(e.g. bank, online payment, digital currency, online/mobile app, etc.).</a:t>
            </a:r>
          </a:p>
          <a:p>
            <a:pPr marL="285750" indent="-285750" algn="l">
              <a:buFontTx/>
              <a:buChar char="-"/>
            </a:pPr>
            <a:r>
              <a:rPr lang="en-US" b="1" i="1" dirty="0">
                <a:solidFill>
                  <a:srgbClr val="3C3F44"/>
                </a:solidFill>
                <a:latin typeface="-apple-system"/>
              </a:rPr>
              <a:t>Have you faced any challenges / drawback </a:t>
            </a:r>
            <a:r>
              <a:rPr lang="en-US" i="1" dirty="0">
                <a:solidFill>
                  <a:srgbClr val="3C3F44"/>
                </a:solidFill>
                <a:latin typeface="-apple-system"/>
              </a:rPr>
              <a:t>while using this particular product / service?</a:t>
            </a:r>
          </a:p>
          <a:p>
            <a:pPr marL="285750" indent="-285750" algn="l">
              <a:buFontTx/>
              <a:buChar char="-"/>
            </a:pPr>
            <a:r>
              <a:rPr lang="en-US" b="1" i="1" dirty="0">
                <a:solidFill>
                  <a:srgbClr val="3C3F44"/>
                </a:solidFill>
                <a:latin typeface="-apple-system"/>
              </a:rPr>
              <a:t>What improvements you want to see in these services</a:t>
            </a:r>
            <a:r>
              <a:rPr lang="en-US" i="1" dirty="0">
                <a:solidFill>
                  <a:srgbClr val="3C3F44"/>
                </a:solidFill>
                <a:latin typeface="-apple-system"/>
              </a:rPr>
              <a:t>, i.e. what could have been better?</a:t>
            </a:r>
          </a:p>
          <a:p>
            <a:pPr marL="285750" indent="-285750" algn="l">
              <a:buFontTx/>
              <a:buChar char="-"/>
            </a:pPr>
            <a:r>
              <a:rPr lang="en-US" b="1" i="1" dirty="0">
                <a:solidFill>
                  <a:srgbClr val="3C3F44"/>
                </a:solidFill>
                <a:latin typeface="-apple-system"/>
              </a:rPr>
              <a:t>Your tips and advice </a:t>
            </a:r>
            <a:r>
              <a:rPr lang="en-US" i="1" dirty="0">
                <a:solidFill>
                  <a:srgbClr val="3C3F44"/>
                </a:solidFill>
                <a:latin typeface="-apple-system"/>
              </a:rPr>
              <a:t>for others who are thinking about using a financial service?</a:t>
            </a:r>
          </a:p>
          <a:p>
            <a:pPr marL="285750" indent="-285750" algn="l">
              <a:buFontTx/>
              <a:buChar char="-"/>
            </a:pPr>
            <a:endParaRPr lang="en-US" i="1" dirty="0">
              <a:solidFill>
                <a:srgbClr val="3C3F44"/>
              </a:solidFill>
              <a:latin typeface="-apple-system"/>
            </a:endParaRPr>
          </a:p>
          <a:p>
            <a:pPr algn="l"/>
            <a:r>
              <a:rPr lang="en-US" b="1" i="1" dirty="0">
                <a:solidFill>
                  <a:srgbClr val="3C3F44"/>
                </a:solidFill>
                <a:latin typeface="-apple-system"/>
              </a:rPr>
              <a:t>Time to think – 5 minutes!!</a:t>
            </a:r>
          </a:p>
          <a:p>
            <a:pPr marL="285750" indent="-285750" algn="l">
              <a:buFontTx/>
              <a:buChar char="-"/>
            </a:pPr>
            <a:endParaRPr lang="en-US" b="0" i="0" dirty="0">
              <a:solidFill>
                <a:srgbClr val="3C3F44"/>
              </a:solidFill>
              <a:effectLst/>
              <a:latin typeface="-apple-system"/>
            </a:endParaRPr>
          </a:p>
        </p:txBody>
      </p:sp>
    </p:spTree>
    <p:extLst>
      <p:ext uri="{BB962C8B-B14F-4D97-AF65-F5344CB8AC3E}">
        <p14:creationId xmlns:p14="http://schemas.microsoft.com/office/powerpoint/2010/main" val="102725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232024" y="2110084"/>
            <a:ext cx="5612168" cy="1569660"/>
          </a:xfrm>
          <a:prstGeom prst="rect">
            <a:avLst/>
          </a:prstGeom>
          <a:noFill/>
        </p:spPr>
        <p:txBody>
          <a:bodyPr wrap="square" rtlCol="0">
            <a:spAutoFit/>
          </a:bodyPr>
          <a:lstStyle/>
          <a:p>
            <a:pPr algn="ctr"/>
            <a:r>
              <a:rPr lang="en-US" sz="2400" b="1" dirty="0"/>
              <a:t>TO  BE CONTINUED..</a:t>
            </a:r>
          </a:p>
          <a:p>
            <a:pPr algn="ctr"/>
            <a:endParaRPr lang="en-US" sz="2400" b="1" dirty="0"/>
          </a:p>
          <a:p>
            <a:pPr algn="ctr"/>
            <a:r>
              <a:rPr lang="en-US" sz="2400" b="1"/>
              <a:t>Module </a:t>
            </a:r>
            <a:r>
              <a:rPr lang="en-US" sz="2400" b="1" smtClean="0"/>
              <a:t>4: </a:t>
            </a:r>
            <a:r>
              <a:rPr lang="en-US" sz="2400" b="1" dirty="0"/>
              <a:t>Budgeting: The whereabouts of my money</a:t>
            </a:r>
            <a:endParaRPr lang="en-US" sz="2800" b="1" dirty="0"/>
          </a:p>
        </p:txBody>
      </p:sp>
    </p:spTree>
    <p:extLst>
      <p:ext uri="{BB962C8B-B14F-4D97-AF65-F5344CB8AC3E}">
        <p14:creationId xmlns:p14="http://schemas.microsoft.com/office/powerpoint/2010/main" val="12348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8C2331-E73C-428F-BB51-FB5D85724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98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47"/>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358729"/>
            <a:ext cx="8166100" cy="369332"/>
          </a:xfrm>
          <a:prstGeom prst="rect">
            <a:avLst/>
          </a:prstGeom>
          <a:noFill/>
        </p:spPr>
        <p:txBody>
          <a:bodyPr wrap="square" rtlCol="0">
            <a:spAutoFit/>
          </a:bodyPr>
          <a:lstStyle/>
          <a:p>
            <a:r>
              <a:rPr lang="en-US" b="1" dirty="0"/>
              <a:t>Before we start - what are the objectives of the session?</a:t>
            </a:r>
            <a:endParaRPr lang="en-US" dirty="0"/>
          </a:p>
        </p:txBody>
      </p:sp>
      <p:sp>
        <p:nvSpPr>
          <p:cNvPr id="5" name="TextBox 4">
            <a:extLst>
              <a:ext uri="{FF2B5EF4-FFF2-40B4-BE49-F238E27FC236}">
                <a16:creationId xmlns:a16="http://schemas.microsoft.com/office/drawing/2014/main" id="{6EB4F7BA-257A-52CF-39F5-13E591BCBDB8}"/>
              </a:ext>
            </a:extLst>
          </p:cNvPr>
          <p:cNvSpPr txBox="1"/>
          <p:nvPr/>
        </p:nvSpPr>
        <p:spPr>
          <a:xfrm>
            <a:off x="905133" y="1793832"/>
            <a:ext cx="7299754" cy="25489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2400" i="1" dirty="0">
                <a:effectLst/>
                <a:latin typeface="Calibri" panose="020F0502020204030204" pitchFamily="34" charset="0"/>
                <a:ea typeface="Calibri" panose="020F0502020204030204" pitchFamily="34" charset="0"/>
                <a:cs typeface="Times New Roman" panose="02020603050405020304" pitchFamily="18" charset="0"/>
              </a:rPr>
              <a:t>Understand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financial services sectors, their role, and how they affect personal finances</a:t>
            </a:r>
            <a:r>
              <a:rPr lang="bg-BG" sz="1800" b="1"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400" i="1" dirty="0">
                <a:effectLst/>
                <a:latin typeface="Calibri" panose="020F0502020204030204" pitchFamily="34" charset="0"/>
                <a:ea typeface="Calibri" panose="020F0502020204030204" pitchFamily="34" charset="0"/>
                <a:cs typeface="Times New Roman" panose="02020603050405020304" pitchFamily="18" charset="0"/>
              </a:rPr>
              <a:t>Be able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to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evaluate and use the most common financial services </a:t>
            </a:r>
          </a:p>
          <a:p>
            <a:pPr marL="342900" lvl="0" indent="-342900">
              <a:lnSpc>
                <a:spcPct val="107000"/>
              </a:lnSpc>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Understand the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main risks and benefits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financial services and products</a:t>
            </a:r>
          </a:p>
          <a:p>
            <a:pPr marL="342900" lvl="0" indent="-342900">
              <a:lnSpc>
                <a:spcPct val="107000"/>
              </a:lnSpc>
              <a:buFont typeface="Symbol" panose="05050102010706020507" pitchFamily="18" charset="2"/>
              <a:buChar char=""/>
            </a:pPr>
            <a:r>
              <a:rPr lang="en-US" sz="2400" i="1" dirty="0">
                <a:effectLst/>
                <a:latin typeface="Calibri" panose="020F0502020204030204" pitchFamily="34" charset="0"/>
                <a:ea typeface="Calibri" panose="020F0502020204030204" pitchFamily="34" charset="0"/>
                <a:cs typeface="Times New Roman" panose="02020603050405020304" pitchFamily="18" charset="0"/>
              </a:rPr>
              <a:t>Learn more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 the digital tools that can support young people in in using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financial services and products</a:t>
            </a:r>
            <a:r>
              <a:rPr lang="en-US" b="1" i="1" dirty="0">
                <a:latin typeface="Calibri" panose="020F0502020204030204" pitchFamily="34" charset="0"/>
                <a:ea typeface="Calibri" panose="020F0502020204030204" pitchFamily="34" charset="0"/>
                <a:cs typeface="Times New Roman" panose="02020603050405020304" pitchFamily="18" charset="0"/>
              </a:rPr>
              <a:t>.</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21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630"/>
            <a:ext cx="9144000" cy="5142857"/>
          </a:xfrm>
          <a:prstGeom prst="rect">
            <a:avLst/>
          </a:prstGeom>
        </p:spPr>
      </p:pic>
      <p:sp>
        <p:nvSpPr>
          <p:cNvPr id="6" name="TextBox 5">
            <a:extLst>
              <a:ext uri="{FF2B5EF4-FFF2-40B4-BE49-F238E27FC236}">
                <a16:creationId xmlns:a16="http://schemas.microsoft.com/office/drawing/2014/main" id="{F570AB11-D84A-3E63-19CF-89CCDA402A26}"/>
              </a:ext>
            </a:extLst>
          </p:cNvPr>
          <p:cNvSpPr txBox="1"/>
          <p:nvPr/>
        </p:nvSpPr>
        <p:spPr>
          <a:xfrm>
            <a:off x="949582" y="2310713"/>
            <a:ext cx="7398265" cy="954107"/>
          </a:xfrm>
          <a:prstGeom prst="rect">
            <a:avLst/>
          </a:prstGeom>
          <a:noFill/>
        </p:spPr>
        <p:txBody>
          <a:bodyPr wrap="square" rtlCol="0">
            <a:spAutoFit/>
          </a:bodyPr>
          <a:lstStyle/>
          <a:p>
            <a:r>
              <a:rPr lang="en-US" sz="2800" b="1" i="1" dirty="0"/>
              <a:t>What would you rather have – 10 million euro now, or 20 million euro in 20 years from now?</a:t>
            </a:r>
          </a:p>
        </p:txBody>
      </p:sp>
    </p:spTree>
    <p:extLst>
      <p:ext uri="{BB962C8B-B14F-4D97-AF65-F5344CB8AC3E}">
        <p14:creationId xmlns:p14="http://schemas.microsoft.com/office/powerpoint/2010/main" val="227470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838295"/>
          </a:xfrm>
          <a:prstGeom prst="rect">
            <a:avLst/>
          </a:prstGeom>
          <a:noFill/>
        </p:spPr>
        <p:txBody>
          <a:bodyPr wrap="square" rtlCol="0">
            <a:spAutoFit/>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today’s session we will cover the following topics:</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700" i="1" dirty="0">
                <a:effectLst/>
                <a:latin typeface="Calibri" panose="020F0502020204030204" pitchFamily="34" charset="0"/>
                <a:ea typeface="Calibri" panose="020F0502020204030204" pitchFamily="34" charset="0"/>
                <a:cs typeface="Times New Roman" panose="02020603050405020304" pitchFamily="18" charset="0"/>
              </a:rPr>
              <a:t>The</a:t>
            </a:r>
            <a:r>
              <a:rPr lang="en-US" sz="1700" b="1" i="1" dirty="0">
                <a:effectLst/>
                <a:latin typeface="Calibri" panose="020F0502020204030204" pitchFamily="34" charset="0"/>
                <a:ea typeface="Calibri" panose="020F0502020204030204" pitchFamily="34" charset="0"/>
                <a:cs typeface="Times New Roman" panose="02020603050405020304" pitchFamily="18" charset="0"/>
              </a:rPr>
              <a:t> financial services industry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the “geography of the sector” and why it is important for the economy and overall prosperity of the society, main actors and how they interact among them, </a:t>
            </a:r>
            <a:r>
              <a:rPr lang="en-US" sz="17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what is the difference between financial services and financial products.</a:t>
            </a:r>
          </a:p>
          <a:p>
            <a:pPr marL="342900" lvl="0" indent="-342900">
              <a:lnSpc>
                <a:spcPct val="107000"/>
              </a:lnSpc>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Times New Roman" panose="02020603050405020304" pitchFamily="18" charset="0"/>
              </a:rPr>
              <a:t>Using financial services and products</a:t>
            </a:r>
            <a:r>
              <a:rPr lang="en-US" sz="1700" dirty="0">
                <a:effectLst/>
                <a:latin typeface="Calibri" panose="020F0502020204030204" pitchFamily="34" charset="0"/>
                <a:ea typeface="Calibri" panose="020F0502020204030204" pitchFamily="34" charset="0"/>
                <a:cs typeface="Times New Roman" panose="02020603050405020304" pitchFamily="18" charset="0"/>
              </a:rPr>
              <a:t> – what are the different types of financial services, the most popular financial services, sharing your personal experience of using financial services, risks and benefits and do’s and </a:t>
            </a:r>
            <a:r>
              <a:rPr lang="en-US" sz="1700" dirty="0" err="1">
                <a:effectLst/>
                <a:latin typeface="Calibri" panose="020F0502020204030204" pitchFamily="34" charset="0"/>
                <a:ea typeface="Calibri" panose="020F0502020204030204" pitchFamily="34" charset="0"/>
                <a:cs typeface="Times New Roman" panose="02020603050405020304" pitchFamily="18" charset="0"/>
              </a:rPr>
              <a:t>don’t’s</a:t>
            </a:r>
            <a:r>
              <a:rPr lang="en-US" sz="1700" dirty="0">
                <a:effectLst/>
                <a:latin typeface="Calibri" panose="020F0502020204030204" pitchFamily="34" charset="0"/>
                <a:ea typeface="Calibri" panose="020F0502020204030204" pitchFamily="34" charset="0"/>
                <a:cs typeface="Times New Roman" panose="02020603050405020304" pitchFamily="18" charset="0"/>
              </a:rPr>
              <a:t> when using financial services. </a:t>
            </a:r>
          </a:p>
          <a:p>
            <a:pPr marL="342900" lvl="0" indent="-342900">
              <a:lnSpc>
                <a:spcPct val="107000"/>
              </a:lnSpc>
              <a:buFont typeface="Symbol" panose="05050102010706020507" pitchFamily="18" charset="2"/>
              <a:buChar char=""/>
            </a:pPr>
            <a:r>
              <a:rPr lang="en-US" sz="1700" b="1" dirty="0">
                <a:effectLst/>
                <a:latin typeface="Calibri" panose="020F0502020204030204" pitchFamily="34" charset="0"/>
                <a:ea typeface="Calibri" panose="020F0502020204030204" pitchFamily="34" charset="0"/>
                <a:cs typeface="Times New Roman" panose="02020603050405020304" pitchFamily="18" charset="0"/>
              </a:rPr>
              <a:t>The future of financial services industry</a:t>
            </a:r>
            <a:r>
              <a:rPr lang="en-US" sz="1700" dirty="0">
                <a:effectLst/>
                <a:latin typeface="Calibri" panose="020F0502020204030204" pitchFamily="34" charset="0"/>
                <a:ea typeface="Calibri" panose="020F0502020204030204" pitchFamily="34" charset="0"/>
                <a:cs typeface="Times New Roman" panose="02020603050405020304" pitchFamily="18" charset="0"/>
              </a:rPr>
              <a:t> – how do we expect the financial service sector to evolve, what is embedded finance and how it can change the sector, what ar</a:t>
            </a:r>
            <a:r>
              <a:rPr lang="en-US" sz="1700" dirty="0">
                <a:latin typeface="Calibri" panose="020F0502020204030204" pitchFamily="34" charset="0"/>
                <a:ea typeface="Calibri" panose="020F0502020204030204" pitchFamily="34" charset="0"/>
                <a:cs typeface="Times New Roman" panose="02020603050405020304" pitchFamily="18" charset="0"/>
              </a:rPr>
              <a:t>e the latest innovations in the financial services industry, and last, but not least, tips on how can you (as a young person) become future proof by developing healthy financial habits. .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5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1754326"/>
          </a:xfrm>
          <a:prstGeom prst="rect">
            <a:avLst/>
          </a:prstGeom>
          <a:noFill/>
        </p:spPr>
        <p:txBody>
          <a:bodyPr wrap="square" rtlCol="0">
            <a:spAutoFit/>
          </a:bodyPr>
          <a:lstStyle/>
          <a:p>
            <a:r>
              <a:rPr lang="en-US" sz="3600" b="1" dirty="0"/>
              <a:t>Unit 1: </a:t>
            </a:r>
          </a:p>
          <a:p>
            <a:r>
              <a:rPr lang="en-GB" sz="3600" b="1" dirty="0"/>
              <a:t>THE FINANCIAL SERVICES INDUSTRY </a:t>
            </a:r>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923330"/>
          </a:xfrm>
          <a:prstGeom prst="rect">
            <a:avLst/>
          </a:prstGeom>
          <a:noFill/>
        </p:spPr>
        <p:txBody>
          <a:bodyPr wrap="square">
            <a:spAutoFit/>
          </a:bodyPr>
          <a:lstStyle/>
          <a:p>
            <a:pPr algn="l"/>
            <a:r>
              <a:rPr lang="en-US" b="1" i="1" dirty="0">
                <a:solidFill>
                  <a:srgbClr val="3C3F44"/>
                </a:solidFill>
                <a:effectLst/>
                <a:latin typeface="-apple-system"/>
              </a:rPr>
              <a:t>“Money is a terrible master but an excellent servant.”</a:t>
            </a:r>
            <a:endParaRPr lang="en-US" b="0" i="0" dirty="0">
              <a:solidFill>
                <a:srgbClr val="3C3F44"/>
              </a:solidFill>
              <a:effectLst/>
              <a:latin typeface="-apple-system"/>
            </a:endParaRPr>
          </a:p>
          <a:p>
            <a:pPr algn="l"/>
            <a:r>
              <a:rPr lang="en-US" b="1" i="1" dirty="0">
                <a:solidFill>
                  <a:srgbClr val="3C3F44"/>
                </a:solidFill>
                <a:effectLst/>
                <a:latin typeface="-apple-system"/>
              </a:rPr>
              <a:t>– P.T. Barnum</a:t>
            </a:r>
            <a:endParaRPr lang="en-US" b="0" i="0" dirty="0">
              <a:solidFill>
                <a:srgbClr val="3C3F44"/>
              </a:solidFill>
              <a:effectLst/>
              <a:latin typeface="-apple-system"/>
            </a:endParaRPr>
          </a:p>
        </p:txBody>
      </p:sp>
    </p:spTree>
    <p:extLst>
      <p:ext uri="{BB962C8B-B14F-4D97-AF65-F5344CB8AC3E}">
        <p14:creationId xmlns:p14="http://schemas.microsoft.com/office/powerpoint/2010/main" val="188534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FINANCIAL SERVICE INDUSTRY ……… WHAT IS IT?</a:t>
            </a:r>
          </a:p>
        </p:txBody>
      </p:sp>
      <p:sp>
        <p:nvSpPr>
          <p:cNvPr id="4" name="TextBox 3">
            <a:extLst>
              <a:ext uri="{FF2B5EF4-FFF2-40B4-BE49-F238E27FC236}">
                <a16:creationId xmlns:a16="http://schemas.microsoft.com/office/drawing/2014/main" id="{53D850F6-1246-B164-860E-FEEDAA5492EC}"/>
              </a:ext>
            </a:extLst>
          </p:cNvPr>
          <p:cNvSpPr txBox="1"/>
          <p:nvPr/>
        </p:nvSpPr>
        <p:spPr>
          <a:xfrm>
            <a:off x="643410" y="1719360"/>
            <a:ext cx="8166100" cy="2450094"/>
          </a:xfrm>
          <a:prstGeom prst="rect">
            <a:avLst/>
          </a:prstGeom>
          <a:noFill/>
        </p:spPr>
        <p:txBody>
          <a:bodyPr wrap="square" rtlCol="0">
            <a:spAutoFit/>
          </a:bodyPr>
          <a:lstStyle/>
          <a:p>
            <a:pPr algn="just">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financial services industry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encompasses a wide range of businesses and organizations that manage money, including banks, credit unions, insurance companies, investment firms, and stockbrokers. These companies provide services such as savings and checking accounts, loans, mortgages, insurance policies, investment advice, and securities trading. The goal of the sector is to help individuals and businesses manage their finances effectively, grow their wealth, and plan for the future. The financial services industry is a critical component of the global economy, and its success depends on the stability and confidence of financial markets”.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23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802674"/>
            <a:ext cx="8166100" cy="375552"/>
          </a:xfrm>
          <a:prstGeom prst="rect">
            <a:avLst/>
          </a:prstGeom>
          <a:noFill/>
        </p:spPr>
        <p:txBody>
          <a:bodyPr wrap="square" rtlCol="0">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WHY THE FS SECTOR IS IMPORTANT?</a:t>
            </a:r>
          </a:p>
        </p:txBody>
      </p:sp>
      <p:sp>
        <p:nvSpPr>
          <p:cNvPr id="5" name="TextBox 4">
            <a:extLst>
              <a:ext uri="{FF2B5EF4-FFF2-40B4-BE49-F238E27FC236}">
                <a16:creationId xmlns:a16="http://schemas.microsoft.com/office/drawing/2014/main" id="{08A1546E-6F92-0443-B3F3-B9BEBE3D7797}"/>
              </a:ext>
            </a:extLst>
          </p:cNvPr>
          <p:cNvSpPr txBox="1"/>
          <p:nvPr/>
        </p:nvSpPr>
        <p:spPr>
          <a:xfrm>
            <a:off x="572185" y="1254388"/>
            <a:ext cx="8166100" cy="671915"/>
          </a:xfrm>
          <a:prstGeom prst="rect">
            <a:avLst/>
          </a:prstGeom>
          <a:noFill/>
        </p:spPr>
        <p:txBody>
          <a:bodyPr wrap="square" rtlCol="0">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financial services sector is crucial for the economy and to the well-being of society</a:t>
            </a:r>
            <a:r>
              <a:rPr lang="bg-BG"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Here are some examples why:</a:t>
            </a:r>
          </a:p>
        </p:txBody>
      </p:sp>
      <p:pic>
        <p:nvPicPr>
          <p:cNvPr id="9" name="Picture 8" descr="A picture containing graphical user interface&#10;&#10;Description automatically generated">
            <a:extLst>
              <a:ext uri="{FF2B5EF4-FFF2-40B4-BE49-F238E27FC236}">
                <a16:creationId xmlns:a16="http://schemas.microsoft.com/office/drawing/2014/main" id="{8B60D8B4-09E2-0581-8DD4-1FCF6057B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92930"/>
            <a:ext cx="4318477" cy="2044529"/>
          </a:xfrm>
          <a:prstGeom prst="rect">
            <a:avLst/>
          </a:prstGeom>
        </p:spPr>
      </p:pic>
      <p:sp>
        <p:nvSpPr>
          <p:cNvPr id="10" name="TextBox 9">
            <a:extLst>
              <a:ext uri="{FF2B5EF4-FFF2-40B4-BE49-F238E27FC236}">
                <a16:creationId xmlns:a16="http://schemas.microsoft.com/office/drawing/2014/main" id="{CEC724B7-50A8-DDD4-684F-2E6D9762E534}"/>
              </a:ext>
            </a:extLst>
          </p:cNvPr>
          <p:cNvSpPr txBox="1"/>
          <p:nvPr/>
        </p:nvSpPr>
        <p:spPr>
          <a:xfrm>
            <a:off x="632906" y="2193545"/>
            <a:ext cx="5767893" cy="2370329"/>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Access to credit</a:t>
            </a:r>
          </a:p>
          <a:p>
            <a:pPr marL="285750" indent="-285750" algn="just">
              <a:lnSpc>
                <a:spcPct val="107000"/>
              </a:lnSpc>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Wealth management</a:t>
            </a:r>
          </a:p>
          <a:p>
            <a:pPr marL="285750" indent="-285750" algn="just">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Economic stability</a:t>
            </a:r>
          </a:p>
          <a:p>
            <a:pPr marL="285750" indent="-285750" algn="just">
              <a:lnSpc>
                <a:spcPct val="107000"/>
              </a:lnSpc>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Innovation </a:t>
            </a:r>
          </a:p>
          <a:p>
            <a:pPr marL="285750" indent="-285750" algn="just">
              <a:lnSpc>
                <a:spcPct val="107000"/>
              </a:lnSpc>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Supporting entrepreneurship</a:t>
            </a:r>
          </a:p>
          <a:p>
            <a:pPr marL="285750" indent="-285750" algn="just">
              <a:lnSpc>
                <a:spcPct val="107000"/>
              </a:lnSpc>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Boost</a:t>
            </a:r>
            <a:r>
              <a:rPr lang="en-US" b="1" dirty="0">
                <a:latin typeface="Calibri" panose="020F0502020204030204" pitchFamily="34" charset="0"/>
                <a:ea typeface="Calibri" panose="020F0502020204030204" pitchFamily="34" charset="0"/>
                <a:cs typeface="Times New Roman" panose="02020603050405020304" pitchFamily="18" charset="0"/>
              </a:rPr>
              <a:t>s confidence and purchasing power of consumers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16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5" name="TextBox 4">
            <a:extLst>
              <a:ext uri="{FF2B5EF4-FFF2-40B4-BE49-F238E27FC236}">
                <a16:creationId xmlns:a16="http://schemas.microsoft.com/office/drawing/2014/main" id="{08A1546E-6F92-0443-B3F3-B9BEBE3D7797}"/>
              </a:ext>
            </a:extLst>
          </p:cNvPr>
          <p:cNvSpPr txBox="1"/>
          <p:nvPr/>
        </p:nvSpPr>
        <p:spPr>
          <a:xfrm>
            <a:off x="406057" y="990450"/>
            <a:ext cx="7511123" cy="3362011"/>
          </a:xfrm>
          <a:prstGeom prst="rect">
            <a:avLst/>
          </a:prstGeom>
          <a:noFill/>
        </p:spPr>
        <p:txBody>
          <a:bodyPr wrap="square" rtlCol="0">
            <a:spAutoFit/>
          </a:bodyPr>
          <a:lstStyle/>
          <a:p>
            <a:pPr algn="just">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But what happens if the FS industry is underdeveloped?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 failing and weak financial system can drag the </a:t>
            </a:r>
            <a:r>
              <a:rPr lang="en-US" b="1" dirty="0">
                <a:latin typeface="Calibri" panose="020F0502020204030204" pitchFamily="34" charset="0"/>
                <a:ea typeface="Calibri" panose="020F0502020204030204" pitchFamily="34" charset="0"/>
                <a:cs typeface="Times New Roman" panose="02020603050405020304" pitchFamily="18" charset="0"/>
              </a:rPr>
              <a:t>economy down into recession </a:t>
            </a:r>
            <a:r>
              <a:rPr lang="en-US" dirty="0">
                <a:latin typeface="Calibri" panose="020F0502020204030204" pitchFamily="34" charset="0"/>
                <a:ea typeface="Calibri" panose="020F0502020204030204" pitchFamily="34" charset="0"/>
                <a:cs typeface="Times New Roman" panose="02020603050405020304" pitchFamily="18" charset="0"/>
              </a:rPr>
              <a:t>leading to:</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Contraction of credit and reduced credit activity by financial institutions.</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Decline in economic activity and hence increase in the unemployment. </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Rapid expansion of credit and money supply (due to lack of regulations), which can lead to inflation. </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Shortage of foreign currency, increased costs, wealth erosion. </a:t>
            </a:r>
          </a:p>
          <a:p>
            <a:pPr marL="285750" indent="-285750" algn="just">
              <a:lnSpc>
                <a:spcPct val="107000"/>
              </a:lnSpc>
              <a:spcAft>
                <a:spcPts val="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Strained government finance. </a:t>
            </a:r>
          </a:p>
          <a:p>
            <a:pPr algn="just">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hart, histogram&#10;&#10;Description automatically generated">
            <a:extLst>
              <a:ext uri="{FF2B5EF4-FFF2-40B4-BE49-F238E27FC236}">
                <a16:creationId xmlns:a16="http://schemas.microsoft.com/office/drawing/2014/main" id="{1F531A1F-1915-BC6C-9581-D608652C6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56710"/>
            <a:ext cx="4572000" cy="3046809"/>
          </a:xfrm>
          <a:prstGeom prst="rect">
            <a:avLst/>
          </a:prstGeom>
        </p:spPr>
      </p:pic>
    </p:spTree>
    <p:extLst>
      <p:ext uri="{BB962C8B-B14F-4D97-AF65-F5344CB8AC3E}">
        <p14:creationId xmlns:p14="http://schemas.microsoft.com/office/powerpoint/2010/main" val="178551667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7059</TotalTime>
  <Words>6494</Words>
  <Application>Microsoft Office PowerPoint</Application>
  <PresentationFormat>On-screen Show (16:9)</PresentationFormat>
  <Paragraphs>417</Paragraphs>
  <Slides>27</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-apple-system</vt:lpstr>
      <vt:lpstr>Arial</vt:lpstr>
      <vt:lpstr>Calibri</vt:lpstr>
      <vt:lpstr>Calibri Light</vt:lpstr>
      <vt:lpstr>Georgia</vt:lpstr>
      <vt:lpstr>Gilroy Heavy</vt:lpstr>
      <vt:lpstr>Hero New</vt:lpstr>
      <vt:lpstr>Lato</vt:lpstr>
      <vt:lpstr>Segoe UI</vt:lpstr>
      <vt:lpstr>Söhne</vt:lpstr>
      <vt:lpstr>Symbol</vt:lpstr>
      <vt:lpstr>Times New Roman</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Asus_Flip_13</cp:lastModifiedBy>
  <cp:revision>62</cp:revision>
  <dcterms:created xsi:type="dcterms:W3CDTF">2022-03-09T08:32:52Z</dcterms:created>
  <dcterms:modified xsi:type="dcterms:W3CDTF">2023-03-12T07:31:37Z</dcterms:modified>
</cp:coreProperties>
</file>