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000000"/>
          </p15:clr>
        </p15:guide>
        <p15:guide id="2" pos="2880">
          <p15:clr>
            <a:srgbClr val="000000"/>
          </p15:clr>
        </p15:guide>
      </p15:sldGuideLst>
    </p:ext>
    <p:ext uri="GoogleSlidesCustomDataVersion2">
      <go:slidesCustomData xmlns:go="http://customooxmlschemas.google.com/" r:id="rId39" roundtripDataSignature="AMtx7mj9h4LHbDagtgRot/z6kEV0H0CW6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BE4F3AD-EEE0-442A-A95F-BEE48786922C}">
  <a:tblStyle styleId="{BBE4F3AD-EEE0-442A-A95F-BEE48786922C}"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customschemas.google.com/relationships/presentationmetadata" Target="metadata"/><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investopedia.com/family-finances-4689715" TargetMode="External"/><Relationship Id="rId3" Type="http://schemas.openxmlformats.org/officeDocument/2006/relationships/hyperlink" Target="https://www.apa.org/topics/money/family"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1" lang="en-US"/>
              <a:t>Notes for the Trainer:</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just">
              <a:lnSpc>
                <a:spcPct val="100000"/>
              </a:lnSpc>
              <a:spcBef>
                <a:spcPts val="0"/>
              </a:spcBef>
              <a:spcAft>
                <a:spcPts val="0"/>
              </a:spcAft>
              <a:buSzPts val="1400"/>
              <a:buNone/>
            </a:pPr>
            <a:r>
              <a:rPr lang="en-US"/>
              <a:t>The Role of the Trainer in this Training Provision and especially in this Module is supporting the learners (who are supposed to be young people with low level of financial knowledge or completely lacking it) and giving them real life examples of the definitions, and the basic terms and concepts of Financial Literacy. Furthermore, the aim is to make the learners think and understand why it is very important to be Financially Literate and to make them understand that Financial Literacy is not only for people working in finance but for everyone, especially young people who are just starting to manage their money by themselves and who have so many important financial decisions awaiting ahead.</a:t>
            </a:r>
            <a:endParaRPr/>
          </a:p>
          <a:p>
            <a:pPr indent="0" lvl="0" marL="0" rtl="0" algn="just">
              <a:lnSpc>
                <a:spcPct val="100000"/>
              </a:lnSpc>
              <a:spcBef>
                <a:spcPts val="0"/>
              </a:spcBef>
              <a:spcAft>
                <a:spcPts val="0"/>
              </a:spcAft>
              <a:buSzPts val="1400"/>
              <a:buNone/>
            </a:pPr>
            <a:r>
              <a:t/>
            </a:r>
            <a:endParaRPr/>
          </a:p>
          <a:p>
            <a:pPr indent="0" lvl="0" marL="0" rtl="0" algn="just">
              <a:lnSpc>
                <a:spcPct val="100000"/>
              </a:lnSpc>
              <a:spcBef>
                <a:spcPts val="0"/>
              </a:spcBef>
              <a:spcAft>
                <a:spcPts val="0"/>
              </a:spcAft>
              <a:buSzPts val="1400"/>
              <a:buNone/>
            </a:pPr>
            <a:r>
              <a:rPr lang="en-US"/>
              <a:t>To make learning sessions attractive for the trainees, the facilitator is encouraged to revise the Module prior to the training and to adapt the learning outcomes to the target group.</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3dfb39c1d0_0_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g23dfb39c1d0_0_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1" lang="en-US"/>
              <a:t>Notes for the Trainer: N/A </a:t>
            </a:r>
            <a:endParaRPr/>
          </a:p>
          <a:p>
            <a:pPr indent="0" lvl="0" marL="0" marR="0" rtl="0" algn="l">
              <a:lnSpc>
                <a:spcPct val="100000"/>
              </a:lnSpc>
              <a:spcBef>
                <a:spcPts val="0"/>
              </a:spcBef>
              <a:spcAft>
                <a:spcPts val="0"/>
              </a:spcAft>
              <a:buClr>
                <a:schemeClr val="dk1"/>
              </a:buClr>
              <a:buSzPts val="1200"/>
              <a:buFont typeface="Calibri"/>
              <a:buNone/>
            </a:pPr>
            <a:r>
              <a:t/>
            </a:r>
            <a:endParaRPr b="1" i="1"/>
          </a:p>
          <a:p>
            <a:pPr indent="0" lvl="0" marL="0" marR="0" rtl="0" algn="l">
              <a:lnSpc>
                <a:spcPct val="100000"/>
              </a:lnSpc>
              <a:spcBef>
                <a:spcPts val="0"/>
              </a:spcBef>
              <a:spcAft>
                <a:spcPts val="0"/>
              </a:spcAft>
              <a:buClr>
                <a:schemeClr val="dk1"/>
              </a:buClr>
              <a:buSzPts val="1200"/>
              <a:buFont typeface="Calibri"/>
              <a:buNone/>
            </a:pPr>
            <a:r>
              <a:t/>
            </a:r>
            <a:endParaRPr b="0" i="0"/>
          </a:p>
          <a:p>
            <a:pPr indent="0" lvl="0" marL="0" rtl="0" algn="l">
              <a:lnSpc>
                <a:spcPct val="100000"/>
              </a:lnSpc>
              <a:spcBef>
                <a:spcPts val="0"/>
              </a:spcBef>
              <a:spcAft>
                <a:spcPts val="0"/>
              </a:spcAft>
              <a:buSzPts val="1400"/>
              <a:buNone/>
            </a:pPr>
            <a:r>
              <a:t/>
            </a:r>
            <a:endParaRPr/>
          </a:p>
        </p:txBody>
      </p:sp>
      <p:sp>
        <p:nvSpPr>
          <p:cNvPr id="156" name="Google Shape;156;g23dfb39c1d0_0_3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3dfb39c1d0_0_2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g23dfb39c1d0_0_2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1" lang="en-US"/>
              <a:t>Notes for the Trainer: N/A </a:t>
            </a:r>
            <a:endParaRPr/>
          </a:p>
          <a:p>
            <a:pPr indent="0" lvl="0" marL="0" marR="0" rtl="0" algn="l">
              <a:lnSpc>
                <a:spcPct val="100000"/>
              </a:lnSpc>
              <a:spcBef>
                <a:spcPts val="0"/>
              </a:spcBef>
              <a:spcAft>
                <a:spcPts val="0"/>
              </a:spcAft>
              <a:buClr>
                <a:schemeClr val="dk1"/>
              </a:buClr>
              <a:buSzPts val="1200"/>
              <a:buFont typeface="Calibri"/>
              <a:buNone/>
            </a:pPr>
            <a:r>
              <a:t/>
            </a:r>
            <a:endParaRPr b="1" i="1"/>
          </a:p>
          <a:p>
            <a:pPr indent="0" lvl="0" marL="0" marR="0" rtl="0" algn="l">
              <a:lnSpc>
                <a:spcPct val="100000"/>
              </a:lnSpc>
              <a:spcBef>
                <a:spcPts val="0"/>
              </a:spcBef>
              <a:spcAft>
                <a:spcPts val="0"/>
              </a:spcAft>
              <a:buClr>
                <a:schemeClr val="dk1"/>
              </a:buClr>
              <a:buSzPts val="1200"/>
              <a:buFont typeface="Calibri"/>
              <a:buNone/>
            </a:pPr>
            <a:r>
              <a:t/>
            </a:r>
            <a:endParaRPr b="0" i="0"/>
          </a:p>
          <a:p>
            <a:pPr indent="0" lvl="0" marL="0" rtl="0" algn="l">
              <a:lnSpc>
                <a:spcPct val="100000"/>
              </a:lnSpc>
              <a:spcBef>
                <a:spcPts val="0"/>
              </a:spcBef>
              <a:spcAft>
                <a:spcPts val="0"/>
              </a:spcAft>
              <a:buSzPts val="1400"/>
              <a:buNone/>
            </a:pPr>
            <a:r>
              <a:t/>
            </a:r>
            <a:endParaRPr/>
          </a:p>
        </p:txBody>
      </p:sp>
      <p:sp>
        <p:nvSpPr>
          <p:cNvPr id="164" name="Google Shape;164;g23dfb39c1d0_0_2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3dfb39c1d0_0_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g23dfb39c1d0_0_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1" lang="en-US"/>
              <a:t>Notes for the Trainer: N/A </a:t>
            </a:r>
            <a:endParaRPr/>
          </a:p>
          <a:p>
            <a:pPr indent="0" lvl="0" marL="0" marR="0" rtl="0" algn="l">
              <a:lnSpc>
                <a:spcPct val="100000"/>
              </a:lnSpc>
              <a:spcBef>
                <a:spcPts val="0"/>
              </a:spcBef>
              <a:spcAft>
                <a:spcPts val="0"/>
              </a:spcAft>
              <a:buClr>
                <a:schemeClr val="dk1"/>
              </a:buClr>
              <a:buSzPts val="1200"/>
              <a:buFont typeface="Calibri"/>
              <a:buNone/>
            </a:pPr>
            <a:r>
              <a:t/>
            </a:r>
            <a:endParaRPr b="1" i="1"/>
          </a:p>
          <a:p>
            <a:pPr indent="0" lvl="0" marL="0" marR="0" rtl="0" algn="l">
              <a:lnSpc>
                <a:spcPct val="100000"/>
              </a:lnSpc>
              <a:spcBef>
                <a:spcPts val="0"/>
              </a:spcBef>
              <a:spcAft>
                <a:spcPts val="0"/>
              </a:spcAft>
              <a:buClr>
                <a:schemeClr val="dk1"/>
              </a:buClr>
              <a:buSzPts val="1200"/>
              <a:buFont typeface="Calibri"/>
              <a:buNone/>
            </a:pPr>
            <a:r>
              <a:t/>
            </a:r>
            <a:endParaRPr b="0" i="0"/>
          </a:p>
          <a:p>
            <a:pPr indent="0" lvl="0" marL="0" rtl="0" algn="l">
              <a:lnSpc>
                <a:spcPct val="100000"/>
              </a:lnSpc>
              <a:spcBef>
                <a:spcPts val="0"/>
              </a:spcBef>
              <a:spcAft>
                <a:spcPts val="0"/>
              </a:spcAft>
              <a:buSzPts val="1400"/>
              <a:buNone/>
            </a:pPr>
            <a:r>
              <a:t/>
            </a:r>
            <a:endParaRPr/>
          </a:p>
        </p:txBody>
      </p:sp>
      <p:sp>
        <p:nvSpPr>
          <p:cNvPr id="172" name="Google Shape;172;g23dfb39c1d0_0_4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55d62be4cc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g255d62be4cc_0_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1" lang="en-US"/>
              <a:t>Notes for the Trainer: N/A </a:t>
            </a:r>
            <a:endParaRPr/>
          </a:p>
          <a:p>
            <a:pPr indent="0" lvl="0" marL="0" marR="0" rtl="0" algn="l">
              <a:lnSpc>
                <a:spcPct val="100000"/>
              </a:lnSpc>
              <a:spcBef>
                <a:spcPts val="0"/>
              </a:spcBef>
              <a:spcAft>
                <a:spcPts val="0"/>
              </a:spcAft>
              <a:buClr>
                <a:schemeClr val="dk1"/>
              </a:buClr>
              <a:buSzPts val="1200"/>
              <a:buFont typeface="Calibri"/>
              <a:buNone/>
            </a:pPr>
            <a:r>
              <a:t/>
            </a:r>
            <a:endParaRPr b="1" i="1"/>
          </a:p>
          <a:p>
            <a:pPr indent="0" lvl="0" marL="0" marR="0" rtl="0" algn="l">
              <a:lnSpc>
                <a:spcPct val="100000"/>
              </a:lnSpc>
              <a:spcBef>
                <a:spcPts val="0"/>
              </a:spcBef>
              <a:spcAft>
                <a:spcPts val="0"/>
              </a:spcAft>
              <a:buClr>
                <a:schemeClr val="dk1"/>
              </a:buClr>
              <a:buSzPts val="1200"/>
              <a:buFont typeface="Calibri"/>
              <a:buNone/>
            </a:pPr>
            <a:r>
              <a:t/>
            </a:r>
            <a:endParaRPr b="0" i="0"/>
          </a:p>
          <a:p>
            <a:pPr indent="0" lvl="0" marL="0" rtl="0" algn="l">
              <a:lnSpc>
                <a:spcPct val="100000"/>
              </a:lnSpc>
              <a:spcBef>
                <a:spcPts val="0"/>
              </a:spcBef>
              <a:spcAft>
                <a:spcPts val="0"/>
              </a:spcAft>
              <a:buSzPts val="1400"/>
              <a:buNone/>
            </a:pPr>
            <a:r>
              <a:t/>
            </a:r>
            <a:endParaRPr/>
          </a:p>
        </p:txBody>
      </p:sp>
      <p:sp>
        <p:nvSpPr>
          <p:cNvPr id="180" name="Google Shape;180;g255d62be4cc_0_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3dfb39c1d0_0_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g23dfb39c1d0_0_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1" lang="en-US"/>
              <a:t>Notes for the Trainer: N/A </a:t>
            </a:r>
            <a:endParaRPr/>
          </a:p>
          <a:p>
            <a:pPr indent="0" lvl="0" marL="0" marR="0" rtl="0" algn="l">
              <a:lnSpc>
                <a:spcPct val="100000"/>
              </a:lnSpc>
              <a:spcBef>
                <a:spcPts val="0"/>
              </a:spcBef>
              <a:spcAft>
                <a:spcPts val="0"/>
              </a:spcAft>
              <a:buClr>
                <a:schemeClr val="dk1"/>
              </a:buClr>
              <a:buSzPts val="1200"/>
              <a:buFont typeface="Calibri"/>
              <a:buNone/>
            </a:pPr>
            <a:r>
              <a:t/>
            </a:r>
            <a:endParaRPr b="1" i="1"/>
          </a:p>
          <a:p>
            <a:pPr indent="0" lvl="0" marL="0" marR="0" rtl="0" algn="l">
              <a:lnSpc>
                <a:spcPct val="100000"/>
              </a:lnSpc>
              <a:spcBef>
                <a:spcPts val="0"/>
              </a:spcBef>
              <a:spcAft>
                <a:spcPts val="0"/>
              </a:spcAft>
              <a:buClr>
                <a:schemeClr val="dk1"/>
              </a:buClr>
              <a:buSzPts val="1200"/>
              <a:buFont typeface="Calibri"/>
              <a:buNone/>
            </a:pPr>
            <a:r>
              <a:t/>
            </a:r>
            <a:endParaRPr b="0" i="0"/>
          </a:p>
          <a:p>
            <a:pPr indent="0" lvl="0" marL="0" rtl="0" algn="l">
              <a:lnSpc>
                <a:spcPct val="100000"/>
              </a:lnSpc>
              <a:spcBef>
                <a:spcPts val="0"/>
              </a:spcBef>
              <a:spcAft>
                <a:spcPts val="0"/>
              </a:spcAft>
              <a:buSzPts val="1400"/>
              <a:buNone/>
            </a:pPr>
            <a:r>
              <a:t/>
            </a:r>
            <a:endParaRPr/>
          </a:p>
        </p:txBody>
      </p:sp>
      <p:sp>
        <p:nvSpPr>
          <p:cNvPr id="189" name="Google Shape;189;g23dfb39c1d0_0_5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3dfb39c1d0_0_2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g23dfb39c1d0_0_2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1" lang="en-US"/>
              <a:t>Notes for the Trainer: N/A </a:t>
            </a:r>
            <a:endParaRPr/>
          </a:p>
          <a:p>
            <a:pPr indent="0" lvl="0" marL="0" marR="0" rtl="0" algn="l">
              <a:lnSpc>
                <a:spcPct val="100000"/>
              </a:lnSpc>
              <a:spcBef>
                <a:spcPts val="0"/>
              </a:spcBef>
              <a:spcAft>
                <a:spcPts val="0"/>
              </a:spcAft>
              <a:buClr>
                <a:schemeClr val="dk1"/>
              </a:buClr>
              <a:buSzPts val="1200"/>
              <a:buFont typeface="Calibri"/>
              <a:buNone/>
            </a:pPr>
            <a:r>
              <a:t/>
            </a:r>
            <a:endParaRPr b="1" i="1"/>
          </a:p>
          <a:p>
            <a:pPr indent="0" lvl="0" marL="0" marR="0" rtl="0" algn="l">
              <a:lnSpc>
                <a:spcPct val="100000"/>
              </a:lnSpc>
              <a:spcBef>
                <a:spcPts val="0"/>
              </a:spcBef>
              <a:spcAft>
                <a:spcPts val="0"/>
              </a:spcAft>
              <a:buClr>
                <a:schemeClr val="dk1"/>
              </a:buClr>
              <a:buSzPts val="1200"/>
              <a:buFont typeface="Calibri"/>
              <a:buNone/>
            </a:pPr>
            <a:r>
              <a:t/>
            </a:r>
            <a:endParaRPr b="0" i="0"/>
          </a:p>
          <a:p>
            <a:pPr indent="0" lvl="0" marL="0" rtl="0" algn="l">
              <a:lnSpc>
                <a:spcPct val="100000"/>
              </a:lnSpc>
              <a:spcBef>
                <a:spcPts val="0"/>
              </a:spcBef>
              <a:spcAft>
                <a:spcPts val="0"/>
              </a:spcAft>
              <a:buSzPts val="1400"/>
              <a:buNone/>
            </a:pPr>
            <a:r>
              <a:t/>
            </a:r>
            <a:endParaRPr/>
          </a:p>
        </p:txBody>
      </p:sp>
      <p:sp>
        <p:nvSpPr>
          <p:cNvPr id="197" name="Google Shape;197;g23dfb39c1d0_0_2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3dfb39c1d0_0_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4" name="Google Shape;204;g23dfb39c1d0_0_6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1" lang="en-US"/>
              <a:t>Notes for the Trainer: N/A </a:t>
            </a:r>
            <a:endParaRPr/>
          </a:p>
          <a:p>
            <a:pPr indent="0" lvl="0" marL="0" marR="0" rtl="0" algn="l">
              <a:lnSpc>
                <a:spcPct val="100000"/>
              </a:lnSpc>
              <a:spcBef>
                <a:spcPts val="0"/>
              </a:spcBef>
              <a:spcAft>
                <a:spcPts val="0"/>
              </a:spcAft>
              <a:buClr>
                <a:schemeClr val="dk1"/>
              </a:buClr>
              <a:buSzPts val="1200"/>
              <a:buFont typeface="Calibri"/>
              <a:buNone/>
            </a:pPr>
            <a:r>
              <a:t/>
            </a:r>
            <a:endParaRPr b="1" i="1"/>
          </a:p>
          <a:p>
            <a:pPr indent="0" lvl="0" marL="0" marR="0" rtl="0" algn="l">
              <a:lnSpc>
                <a:spcPct val="100000"/>
              </a:lnSpc>
              <a:spcBef>
                <a:spcPts val="0"/>
              </a:spcBef>
              <a:spcAft>
                <a:spcPts val="0"/>
              </a:spcAft>
              <a:buClr>
                <a:schemeClr val="dk1"/>
              </a:buClr>
              <a:buSzPts val="1200"/>
              <a:buFont typeface="Calibri"/>
              <a:buNone/>
            </a:pPr>
            <a:r>
              <a:t/>
            </a:r>
            <a:endParaRPr b="0" i="0"/>
          </a:p>
          <a:p>
            <a:pPr indent="0" lvl="0" marL="0" rtl="0" algn="l">
              <a:lnSpc>
                <a:spcPct val="100000"/>
              </a:lnSpc>
              <a:spcBef>
                <a:spcPts val="0"/>
              </a:spcBef>
              <a:spcAft>
                <a:spcPts val="0"/>
              </a:spcAft>
              <a:buSzPts val="1400"/>
              <a:buNone/>
            </a:pPr>
            <a:r>
              <a:t/>
            </a:r>
            <a:endParaRPr/>
          </a:p>
        </p:txBody>
      </p:sp>
      <p:sp>
        <p:nvSpPr>
          <p:cNvPr id="205" name="Google Shape;205;g23dfb39c1d0_0_6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3dfb39c1d0_0_1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g23dfb39c1d0_0_18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1" lang="en-US"/>
              <a:t>Notes for the Trainer: N/A </a:t>
            </a:r>
            <a:endParaRPr/>
          </a:p>
          <a:p>
            <a:pPr indent="0" lvl="0" marL="0" marR="0" rtl="0" algn="l">
              <a:lnSpc>
                <a:spcPct val="100000"/>
              </a:lnSpc>
              <a:spcBef>
                <a:spcPts val="0"/>
              </a:spcBef>
              <a:spcAft>
                <a:spcPts val="0"/>
              </a:spcAft>
              <a:buClr>
                <a:schemeClr val="dk1"/>
              </a:buClr>
              <a:buSzPts val="1200"/>
              <a:buFont typeface="Calibri"/>
              <a:buNone/>
            </a:pPr>
            <a:r>
              <a:t/>
            </a:r>
            <a:endParaRPr b="1" i="1"/>
          </a:p>
          <a:p>
            <a:pPr indent="0" lvl="0" marL="0" marR="0" rtl="0" algn="l">
              <a:lnSpc>
                <a:spcPct val="100000"/>
              </a:lnSpc>
              <a:spcBef>
                <a:spcPts val="0"/>
              </a:spcBef>
              <a:spcAft>
                <a:spcPts val="0"/>
              </a:spcAft>
              <a:buClr>
                <a:schemeClr val="dk1"/>
              </a:buClr>
              <a:buSzPts val="1200"/>
              <a:buFont typeface="Calibri"/>
              <a:buNone/>
            </a:pPr>
            <a:r>
              <a:t/>
            </a:r>
            <a:endParaRPr b="0" i="0"/>
          </a:p>
          <a:p>
            <a:pPr indent="0" lvl="0" marL="0" rtl="0" algn="l">
              <a:lnSpc>
                <a:spcPct val="100000"/>
              </a:lnSpc>
              <a:spcBef>
                <a:spcPts val="0"/>
              </a:spcBef>
              <a:spcAft>
                <a:spcPts val="0"/>
              </a:spcAft>
              <a:buSzPts val="1400"/>
              <a:buNone/>
            </a:pPr>
            <a:r>
              <a:t/>
            </a:r>
            <a:endParaRPr/>
          </a:p>
        </p:txBody>
      </p:sp>
      <p:sp>
        <p:nvSpPr>
          <p:cNvPr id="215" name="Google Shape;215;g23dfb39c1d0_0_18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23dfb39c1d0_0_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g23dfb39c1d0_0_6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1" lang="en-US"/>
              <a:t>Notes for the Trainer: N/A </a:t>
            </a:r>
            <a:endParaRPr/>
          </a:p>
          <a:p>
            <a:pPr indent="0" lvl="0" marL="0" marR="0" rtl="0" algn="l">
              <a:lnSpc>
                <a:spcPct val="100000"/>
              </a:lnSpc>
              <a:spcBef>
                <a:spcPts val="0"/>
              </a:spcBef>
              <a:spcAft>
                <a:spcPts val="0"/>
              </a:spcAft>
              <a:buClr>
                <a:schemeClr val="dk1"/>
              </a:buClr>
              <a:buSzPts val="1200"/>
              <a:buFont typeface="Calibri"/>
              <a:buNone/>
            </a:pPr>
            <a:r>
              <a:t/>
            </a:r>
            <a:endParaRPr b="1" i="1"/>
          </a:p>
          <a:p>
            <a:pPr indent="0" lvl="0" marL="0" marR="0" rtl="0" algn="l">
              <a:lnSpc>
                <a:spcPct val="100000"/>
              </a:lnSpc>
              <a:spcBef>
                <a:spcPts val="0"/>
              </a:spcBef>
              <a:spcAft>
                <a:spcPts val="0"/>
              </a:spcAft>
              <a:buClr>
                <a:schemeClr val="dk1"/>
              </a:buClr>
              <a:buSzPts val="1200"/>
              <a:buFont typeface="Calibri"/>
              <a:buNone/>
            </a:pPr>
            <a:r>
              <a:t/>
            </a:r>
            <a:endParaRPr b="0" i="0"/>
          </a:p>
          <a:p>
            <a:pPr indent="0" lvl="0" marL="0" rtl="0" algn="l">
              <a:lnSpc>
                <a:spcPct val="100000"/>
              </a:lnSpc>
              <a:spcBef>
                <a:spcPts val="0"/>
              </a:spcBef>
              <a:spcAft>
                <a:spcPts val="0"/>
              </a:spcAft>
              <a:buSzPts val="1400"/>
              <a:buNone/>
            </a:pPr>
            <a:r>
              <a:t/>
            </a:r>
            <a:endParaRPr/>
          </a:p>
        </p:txBody>
      </p:sp>
      <p:sp>
        <p:nvSpPr>
          <p:cNvPr id="223" name="Google Shape;223;g23dfb39c1d0_0_6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23dfb39c1d0_0_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g23dfb39c1d0_0_7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1" lang="en-US"/>
              <a:t>Notes for the Trainer: N/A </a:t>
            </a:r>
            <a:endParaRPr/>
          </a:p>
          <a:p>
            <a:pPr indent="0" lvl="0" marL="0" marR="0" rtl="0" algn="l">
              <a:lnSpc>
                <a:spcPct val="100000"/>
              </a:lnSpc>
              <a:spcBef>
                <a:spcPts val="0"/>
              </a:spcBef>
              <a:spcAft>
                <a:spcPts val="0"/>
              </a:spcAft>
              <a:buClr>
                <a:schemeClr val="dk1"/>
              </a:buClr>
              <a:buSzPts val="1200"/>
              <a:buFont typeface="Calibri"/>
              <a:buNone/>
            </a:pPr>
            <a:r>
              <a:t/>
            </a:r>
            <a:endParaRPr b="1" i="1"/>
          </a:p>
          <a:p>
            <a:pPr indent="0" lvl="0" marL="0" marR="0" rtl="0" algn="l">
              <a:lnSpc>
                <a:spcPct val="100000"/>
              </a:lnSpc>
              <a:spcBef>
                <a:spcPts val="0"/>
              </a:spcBef>
              <a:spcAft>
                <a:spcPts val="0"/>
              </a:spcAft>
              <a:buClr>
                <a:schemeClr val="dk1"/>
              </a:buClr>
              <a:buSzPts val="1200"/>
              <a:buFont typeface="Calibri"/>
              <a:buNone/>
            </a:pPr>
            <a:r>
              <a:t/>
            </a:r>
            <a:endParaRPr b="0" i="0"/>
          </a:p>
          <a:p>
            <a:pPr indent="0" lvl="0" marL="0" rtl="0" algn="l">
              <a:lnSpc>
                <a:spcPct val="100000"/>
              </a:lnSpc>
              <a:spcBef>
                <a:spcPts val="0"/>
              </a:spcBef>
              <a:spcAft>
                <a:spcPts val="0"/>
              </a:spcAft>
              <a:buSzPts val="1400"/>
              <a:buNone/>
            </a:pPr>
            <a:r>
              <a:t/>
            </a:r>
            <a:endParaRPr/>
          </a:p>
        </p:txBody>
      </p:sp>
      <p:sp>
        <p:nvSpPr>
          <p:cNvPr id="232" name="Google Shape;232;g23dfb39c1d0_0_7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 name="Google Shape;92;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i="1" lang="en-US"/>
              <a:t>Notes for the Trainer:</a:t>
            </a:r>
            <a:endParaRPr/>
          </a:p>
          <a:p>
            <a:pPr indent="0" lvl="0" marL="0" rtl="0" algn="l">
              <a:lnSpc>
                <a:spcPct val="100000"/>
              </a:lnSpc>
              <a:spcBef>
                <a:spcPts val="0"/>
              </a:spcBef>
              <a:spcAft>
                <a:spcPts val="0"/>
              </a:spcAft>
              <a:buSzPts val="1400"/>
              <a:buNone/>
            </a:pPr>
            <a:r>
              <a:t/>
            </a:r>
            <a:endParaRPr b="0" i="0"/>
          </a:p>
          <a:p>
            <a:pPr indent="0" lvl="0" marL="0" rtl="0" algn="l">
              <a:lnSpc>
                <a:spcPct val="100000"/>
              </a:lnSpc>
              <a:spcBef>
                <a:spcPts val="0"/>
              </a:spcBef>
              <a:spcAft>
                <a:spcPts val="0"/>
              </a:spcAft>
              <a:buSzPts val="1400"/>
              <a:buNone/>
            </a:pPr>
            <a:r>
              <a:t/>
            </a:r>
            <a:endParaRPr b="0" i="0"/>
          </a:p>
        </p:txBody>
      </p:sp>
      <p:sp>
        <p:nvSpPr>
          <p:cNvPr id="93" name="Google Shape;93;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23dfb39c1d0_0_1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9" name="Google Shape;239;g23dfb39c1d0_0_17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1" lang="en-US"/>
              <a:t>Notes for the Trainer: N/A </a:t>
            </a:r>
            <a:endParaRPr/>
          </a:p>
          <a:p>
            <a:pPr indent="0" lvl="0" marL="0" marR="0" rtl="0" algn="l">
              <a:lnSpc>
                <a:spcPct val="100000"/>
              </a:lnSpc>
              <a:spcBef>
                <a:spcPts val="0"/>
              </a:spcBef>
              <a:spcAft>
                <a:spcPts val="0"/>
              </a:spcAft>
              <a:buClr>
                <a:schemeClr val="dk1"/>
              </a:buClr>
              <a:buSzPts val="1200"/>
              <a:buFont typeface="Calibri"/>
              <a:buNone/>
            </a:pPr>
            <a:r>
              <a:t/>
            </a:r>
            <a:endParaRPr b="1" i="1"/>
          </a:p>
          <a:p>
            <a:pPr indent="0" lvl="0" marL="0" marR="0" rtl="0" algn="l">
              <a:lnSpc>
                <a:spcPct val="100000"/>
              </a:lnSpc>
              <a:spcBef>
                <a:spcPts val="0"/>
              </a:spcBef>
              <a:spcAft>
                <a:spcPts val="0"/>
              </a:spcAft>
              <a:buClr>
                <a:schemeClr val="dk1"/>
              </a:buClr>
              <a:buSzPts val="1200"/>
              <a:buFont typeface="Calibri"/>
              <a:buNone/>
            </a:pPr>
            <a:r>
              <a:t/>
            </a:r>
            <a:endParaRPr b="0" i="0"/>
          </a:p>
          <a:p>
            <a:pPr indent="0" lvl="0" marL="0" rtl="0" algn="l">
              <a:lnSpc>
                <a:spcPct val="100000"/>
              </a:lnSpc>
              <a:spcBef>
                <a:spcPts val="0"/>
              </a:spcBef>
              <a:spcAft>
                <a:spcPts val="0"/>
              </a:spcAft>
              <a:buSzPts val="1400"/>
              <a:buNone/>
            </a:pPr>
            <a:r>
              <a:t/>
            </a:r>
            <a:endParaRPr/>
          </a:p>
        </p:txBody>
      </p:sp>
      <p:sp>
        <p:nvSpPr>
          <p:cNvPr id="240" name="Google Shape;240;g23dfb39c1d0_0_17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3dfb39c1d0_0_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7" name="Google Shape;247;g23dfb39c1d0_0_8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1" lang="en-US"/>
              <a:t>Notes for the Trainer: N/A </a:t>
            </a:r>
            <a:endParaRPr/>
          </a:p>
          <a:p>
            <a:pPr indent="0" lvl="0" marL="0" marR="0" rtl="0" algn="l">
              <a:lnSpc>
                <a:spcPct val="100000"/>
              </a:lnSpc>
              <a:spcBef>
                <a:spcPts val="0"/>
              </a:spcBef>
              <a:spcAft>
                <a:spcPts val="0"/>
              </a:spcAft>
              <a:buClr>
                <a:schemeClr val="dk1"/>
              </a:buClr>
              <a:buSzPts val="1200"/>
              <a:buFont typeface="Calibri"/>
              <a:buNone/>
            </a:pPr>
            <a:r>
              <a:t/>
            </a:r>
            <a:endParaRPr b="1" i="1"/>
          </a:p>
          <a:p>
            <a:pPr indent="0" lvl="0" marL="0" marR="0" rtl="0" algn="l">
              <a:lnSpc>
                <a:spcPct val="100000"/>
              </a:lnSpc>
              <a:spcBef>
                <a:spcPts val="0"/>
              </a:spcBef>
              <a:spcAft>
                <a:spcPts val="0"/>
              </a:spcAft>
              <a:buClr>
                <a:schemeClr val="dk1"/>
              </a:buClr>
              <a:buSzPts val="1200"/>
              <a:buFont typeface="Calibri"/>
              <a:buNone/>
            </a:pPr>
            <a:r>
              <a:t/>
            </a:r>
            <a:endParaRPr b="0" i="0"/>
          </a:p>
          <a:p>
            <a:pPr indent="0" lvl="0" marL="0" rtl="0" algn="l">
              <a:lnSpc>
                <a:spcPct val="100000"/>
              </a:lnSpc>
              <a:spcBef>
                <a:spcPts val="0"/>
              </a:spcBef>
              <a:spcAft>
                <a:spcPts val="0"/>
              </a:spcAft>
              <a:buSzPts val="1400"/>
              <a:buNone/>
            </a:pPr>
            <a:r>
              <a:t/>
            </a:r>
            <a:endParaRPr/>
          </a:p>
        </p:txBody>
      </p:sp>
      <p:sp>
        <p:nvSpPr>
          <p:cNvPr id="248" name="Google Shape;248;g23dfb39c1d0_0_8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rPr b="1" i="1" lang="en-US" sz="1400"/>
              <a:t>Notes for the Trainer:</a:t>
            </a:r>
            <a:endParaRPr/>
          </a:p>
          <a:p>
            <a:pPr indent="0" lvl="0" marL="0" marR="0" rtl="0" algn="l">
              <a:lnSpc>
                <a:spcPct val="100000"/>
              </a:lnSpc>
              <a:spcBef>
                <a:spcPts val="0"/>
              </a:spcBef>
              <a:spcAft>
                <a:spcPts val="0"/>
              </a:spcAft>
              <a:buClr>
                <a:schemeClr val="dk1"/>
              </a:buClr>
              <a:buSzPts val="1400"/>
              <a:buFont typeface="Calibri"/>
              <a:buNone/>
            </a:pPr>
            <a:r>
              <a:t/>
            </a:r>
            <a:endParaRPr b="1" i="1" sz="1400"/>
          </a:p>
          <a:p>
            <a:pPr indent="0" lvl="0" marL="0" rtl="0" algn="l">
              <a:lnSpc>
                <a:spcPct val="100000"/>
              </a:lnSpc>
              <a:spcBef>
                <a:spcPts val="0"/>
              </a:spcBef>
              <a:spcAft>
                <a:spcPts val="0"/>
              </a:spcAft>
              <a:buSzPts val="1400"/>
              <a:buNone/>
            </a:pPr>
            <a:r>
              <a:rPr b="1" lang="en-US" sz="1400">
                <a:solidFill>
                  <a:schemeClr val="dk1"/>
                </a:solidFill>
                <a:latin typeface="Calibri"/>
                <a:ea typeface="Calibri"/>
                <a:cs typeface="Calibri"/>
                <a:sym typeface="Calibri"/>
              </a:rPr>
              <a:t>Step 1: </a:t>
            </a:r>
            <a:r>
              <a:rPr lang="en-US" sz="1400">
                <a:solidFill>
                  <a:schemeClr val="dk1"/>
                </a:solidFill>
                <a:latin typeface="Calibri"/>
                <a:ea typeface="Calibri"/>
                <a:cs typeface="Calibri"/>
                <a:sym typeface="Calibri"/>
              </a:rPr>
              <a:t>The facilitator prepares the case study and distributes it to the group, then introduces the activity.</a:t>
            </a:r>
            <a:endParaRPr/>
          </a:p>
          <a:p>
            <a:pPr indent="0" lvl="0" marL="0" rtl="0" algn="l">
              <a:lnSpc>
                <a:spcPct val="100000"/>
              </a:lnSpc>
              <a:spcBef>
                <a:spcPts val="0"/>
              </a:spcBef>
              <a:spcAft>
                <a:spcPts val="0"/>
              </a:spcAft>
              <a:buSzPts val="1400"/>
              <a:buNone/>
            </a:pPr>
            <a:r>
              <a:rPr b="1" lang="en-US" sz="1400">
                <a:solidFill>
                  <a:schemeClr val="dk1"/>
                </a:solidFill>
                <a:latin typeface="Calibri"/>
                <a:ea typeface="Calibri"/>
                <a:cs typeface="Calibri"/>
                <a:sym typeface="Calibri"/>
              </a:rPr>
              <a:t> </a:t>
            </a:r>
            <a:endParaRPr sz="14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1" lang="en-US" sz="1400">
                <a:solidFill>
                  <a:schemeClr val="dk1"/>
                </a:solidFill>
                <a:latin typeface="Calibri"/>
                <a:ea typeface="Calibri"/>
                <a:cs typeface="Calibri"/>
                <a:sym typeface="Calibri"/>
              </a:rPr>
              <a:t>Step 2: </a:t>
            </a:r>
            <a:r>
              <a:rPr lang="en-US" sz="1400">
                <a:solidFill>
                  <a:schemeClr val="dk1"/>
                </a:solidFill>
                <a:latin typeface="Calibri"/>
                <a:ea typeface="Calibri"/>
                <a:cs typeface="Calibri"/>
                <a:sym typeface="Calibri"/>
              </a:rPr>
              <a:t>Case study: "You are a 35-year-old doctor working in a small local hospital. Your net salary is 3,300 EUR. Besides the loan, which is 800.00 EUR, and living expenses (house bills - 300.00 EUR, car - 400.00 EUR, food - 500.00 EUR, going out - 300.00 EUR) of 1,500 EUR per month, you support your younger brother who has just started studying in a capital city. These costs amount to about 600.00 per month. You also support your family with about 400.00 per month. You would like to travel to Japan with your friends this year, but this trip would cost you about 5,000 and you have no savings. At the same time, the government has announced a significant increase in the cost of living due to the energy crisis."</a:t>
            </a:r>
            <a:endParaRPr/>
          </a:p>
          <a:p>
            <a:pPr indent="0" lvl="0" marL="0" rtl="0" algn="l">
              <a:lnSpc>
                <a:spcPct val="100000"/>
              </a:lnSpc>
              <a:spcBef>
                <a:spcPts val="0"/>
              </a:spcBef>
              <a:spcAft>
                <a:spcPts val="0"/>
              </a:spcAft>
              <a:buSzPts val="1400"/>
              <a:buNone/>
            </a:pPr>
            <a:r>
              <a:rPr lang="en-US" sz="1400">
                <a:solidFill>
                  <a:schemeClr val="dk1"/>
                </a:solidFill>
                <a:latin typeface="Calibri"/>
                <a:ea typeface="Calibri"/>
                <a:cs typeface="Calibri"/>
                <a:sym typeface="Calibri"/>
              </a:rPr>
              <a:t>The task is to find the best way to deal with the situation. The group is given 10 min to prepare the solution, then 3 volunteers are asked to prepare their solutions. </a:t>
            </a:r>
            <a:endParaRPr/>
          </a:p>
          <a:p>
            <a:pPr indent="0" lvl="0" marL="0" rtl="0" algn="l">
              <a:lnSpc>
                <a:spcPct val="100000"/>
              </a:lnSpc>
              <a:spcBef>
                <a:spcPts val="0"/>
              </a:spcBef>
              <a:spcAft>
                <a:spcPts val="0"/>
              </a:spcAft>
              <a:buSzPts val="1400"/>
              <a:buNone/>
            </a:pPr>
            <a:r>
              <a:rPr b="1" lang="en-US" sz="1400">
                <a:solidFill>
                  <a:schemeClr val="dk1"/>
                </a:solidFill>
                <a:latin typeface="Calibri"/>
                <a:ea typeface="Calibri"/>
                <a:cs typeface="Calibri"/>
                <a:sym typeface="Calibri"/>
              </a:rPr>
              <a:t> </a:t>
            </a:r>
            <a:endParaRPr sz="14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1" lang="en-US" sz="1400">
                <a:solidFill>
                  <a:schemeClr val="dk1"/>
                </a:solidFill>
                <a:latin typeface="Calibri"/>
                <a:ea typeface="Calibri"/>
                <a:cs typeface="Calibri"/>
                <a:sym typeface="Calibri"/>
              </a:rPr>
              <a:t>Step 3: </a:t>
            </a:r>
            <a:r>
              <a:rPr lang="en-US" sz="1400">
                <a:solidFill>
                  <a:schemeClr val="dk1"/>
                </a:solidFill>
                <a:latin typeface="Calibri"/>
                <a:ea typeface="Calibri"/>
                <a:cs typeface="Calibri"/>
                <a:sym typeface="Calibri"/>
              </a:rPr>
              <a:t>The exercise is followed by presentations and debriefing in face-to-face sessions or a verification quiz in the online version. Practical task: Use this debriefing with the following questions to discuss the topic with the participants and draw conclusions.</a:t>
            </a:r>
            <a:endParaRPr/>
          </a:p>
          <a:p>
            <a:pPr indent="0" lvl="0" marL="0" rtl="0" algn="l">
              <a:lnSpc>
                <a:spcPct val="100000"/>
              </a:lnSpc>
              <a:spcBef>
                <a:spcPts val="0"/>
              </a:spcBef>
              <a:spcAft>
                <a:spcPts val="0"/>
              </a:spcAft>
              <a:buSzPts val="1400"/>
              <a:buNone/>
            </a:pPr>
            <a:r>
              <a:rPr lang="en-US" sz="1400">
                <a:solidFill>
                  <a:schemeClr val="dk1"/>
                </a:solidFill>
                <a:latin typeface="Calibri"/>
                <a:ea typeface="Calibri"/>
                <a:cs typeface="Calibri"/>
                <a:sym typeface="Calibri"/>
              </a:rPr>
              <a:t> </a:t>
            </a:r>
            <a:endParaRPr/>
          </a:p>
          <a:p>
            <a:pPr indent="0" lvl="0" marL="0" rtl="0" algn="l">
              <a:lnSpc>
                <a:spcPct val="100000"/>
              </a:lnSpc>
              <a:spcBef>
                <a:spcPts val="0"/>
              </a:spcBef>
              <a:spcAft>
                <a:spcPts val="0"/>
              </a:spcAft>
              <a:buSzPts val="1400"/>
              <a:buNone/>
            </a:pPr>
            <a:r>
              <a:rPr b="1" lang="en-US" sz="1400">
                <a:solidFill>
                  <a:schemeClr val="dk1"/>
                </a:solidFill>
                <a:latin typeface="Calibri"/>
                <a:ea typeface="Calibri"/>
                <a:cs typeface="Calibri"/>
                <a:sym typeface="Calibri"/>
              </a:rPr>
              <a:t>Questions for debriefing: </a:t>
            </a:r>
            <a:endParaRPr/>
          </a:p>
          <a:p>
            <a:pPr indent="0" lvl="1" marL="457200" rtl="0" algn="l">
              <a:lnSpc>
                <a:spcPct val="100000"/>
              </a:lnSpc>
              <a:spcBef>
                <a:spcPts val="0"/>
              </a:spcBef>
              <a:spcAft>
                <a:spcPts val="0"/>
              </a:spcAft>
              <a:buSzPts val="1400"/>
              <a:buNone/>
            </a:pPr>
            <a:r>
              <a:rPr lang="en-US" sz="1400">
                <a:solidFill>
                  <a:schemeClr val="dk1"/>
                </a:solidFill>
                <a:latin typeface="Calibri"/>
                <a:ea typeface="Calibri"/>
                <a:cs typeface="Calibri"/>
                <a:sym typeface="Calibri"/>
              </a:rPr>
              <a:t>What do you feel about the case study and your personal plan? </a:t>
            </a:r>
            <a:endParaRPr/>
          </a:p>
          <a:p>
            <a:pPr indent="0" lvl="1" marL="457200" rtl="0" algn="l">
              <a:lnSpc>
                <a:spcPct val="100000"/>
              </a:lnSpc>
              <a:spcBef>
                <a:spcPts val="0"/>
              </a:spcBef>
              <a:spcAft>
                <a:spcPts val="0"/>
              </a:spcAft>
              <a:buSzPts val="1400"/>
              <a:buNone/>
            </a:pPr>
            <a:r>
              <a:rPr lang="en-US" sz="1400">
                <a:solidFill>
                  <a:schemeClr val="dk1"/>
                </a:solidFill>
                <a:latin typeface="Calibri"/>
                <a:ea typeface="Calibri"/>
                <a:cs typeface="Calibri"/>
                <a:sym typeface="Calibri"/>
              </a:rPr>
              <a:t>How can you use this learning exercise in real-life environment? </a:t>
            </a:r>
            <a:endParaRPr/>
          </a:p>
          <a:p>
            <a:pPr indent="0" lvl="1" marL="457200" rtl="0" algn="l">
              <a:lnSpc>
                <a:spcPct val="100000"/>
              </a:lnSpc>
              <a:spcBef>
                <a:spcPts val="0"/>
              </a:spcBef>
              <a:spcAft>
                <a:spcPts val="0"/>
              </a:spcAft>
              <a:buSzPts val="1400"/>
              <a:buNone/>
            </a:pPr>
            <a:r>
              <a:t/>
            </a:r>
            <a:endParaRPr sz="14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More about the family finances:  </a:t>
            </a:r>
            <a:endParaRPr sz="14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en-US" sz="1200" u="sng">
                <a:solidFill>
                  <a:schemeClr val="dk1"/>
                </a:solidFill>
                <a:latin typeface="Calibri"/>
                <a:ea typeface="Calibri"/>
                <a:cs typeface="Calibri"/>
                <a:sym typeface="Calibri"/>
                <a:hlinkClick r:id="rId2">
                  <a:extLst>
                    <a:ext uri="{A12FA001-AC4F-418D-AE19-62706E023703}">
                      <ahyp:hlinkClr val="tx"/>
                    </a:ext>
                  </a:extLst>
                </a:hlinkClick>
              </a:rPr>
              <a:t>https://www.investopedia.com/family-finances-4689715</a:t>
            </a:r>
            <a:r>
              <a:rPr lang="en-US" sz="1200">
                <a:solidFill>
                  <a:schemeClr val="dk1"/>
                </a:solidFill>
                <a:latin typeface="Calibri"/>
                <a:ea typeface="Calibri"/>
                <a:cs typeface="Calibri"/>
                <a:sym typeface="Calibri"/>
              </a:rPr>
              <a:t> </a:t>
            </a:r>
            <a:endParaRPr sz="14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 </a:t>
            </a:r>
            <a:endParaRPr sz="14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Creating good family habits:  </a:t>
            </a:r>
            <a:endParaRPr sz="14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en-US" sz="1200" u="sng">
                <a:solidFill>
                  <a:schemeClr val="dk1"/>
                </a:solidFill>
                <a:latin typeface="Calibri"/>
                <a:ea typeface="Calibri"/>
                <a:cs typeface="Calibri"/>
                <a:sym typeface="Calibri"/>
                <a:hlinkClick r:id="rId3">
                  <a:extLst>
                    <a:ext uri="{A12FA001-AC4F-418D-AE19-62706E023703}">
                      <ahyp:hlinkClr val="tx"/>
                    </a:ext>
                  </a:extLst>
                </a:hlinkClick>
              </a:rPr>
              <a:t>https://www.apa.org/topics/money/family</a:t>
            </a:r>
            <a:r>
              <a:rPr lang="en-US" sz="12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p:txBody>
      </p:sp>
      <p:sp>
        <p:nvSpPr>
          <p:cNvPr id="256" name="Google Shape;256;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1" lang="en-US"/>
              <a:t>Notes for the Trainer:</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263" name="Google Shape;263;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23dfb39c1d0_0_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1" name="Google Shape;271;g23dfb39c1d0_0_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1" lang="en-US"/>
              <a:t>Notes for the Trainer: N/A </a:t>
            </a:r>
            <a:endParaRPr/>
          </a:p>
          <a:p>
            <a:pPr indent="0" lvl="0" marL="0" marR="0" rtl="0" algn="l">
              <a:lnSpc>
                <a:spcPct val="100000"/>
              </a:lnSpc>
              <a:spcBef>
                <a:spcPts val="0"/>
              </a:spcBef>
              <a:spcAft>
                <a:spcPts val="0"/>
              </a:spcAft>
              <a:buClr>
                <a:schemeClr val="dk1"/>
              </a:buClr>
              <a:buSzPts val="1200"/>
              <a:buFont typeface="Calibri"/>
              <a:buNone/>
            </a:pPr>
            <a:r>
              <a:t/>
            </a:r>
            <a:endParaRPr b="1" i="1"/>
          </a:p>
          <a:p>
            <a:pPr indent="0" lvl="0" marL="0" marR="0" rtl="0" algn="l">
              <a:lnSpc>
                <a:spcPct val="100000"/>
              </a:lnSpc>
              <a:spcBef>
                <a:spcPts val="0"/>
              </a:spcBef>
              <a:spcAft>
                <a:spcPts val="0"/>
              </a:spcAft>
              <a:buClr>
                <a:schemeClr val="dk1"/>
              </a:buClr>
              <a:buSzPts val="1200"/>
              <a:buFont typeface="Calibri"/>
              <a:buNone/>
            </a:pPr>
            <a:r>
              <a:t/>
            </a:r>
            <a:endParaRPr b="0" i="0"/>
          </a:p>
          <a:p>
            <a:pPr indent="0" lvl="0" marL="0" rtl="0" algn="l">
              <a:lnSpc>
                <a:spcPct val="100000"/>
              </a:lnSpc>
              <a:spcBef>
                <a:spcPts val="0"/>
              </a:spcBef>
              <a:spcAft>
                <a:spcPts val="0"/>
              </a:spcAft>
              <a:buSzPts val="1400"/>
              <a:buNone/>
            </a:pPr>
            <a:r>
              <a:t/>
            </a:r>
            <a:endParaRPr/>
          </a:p>
        </p:txBody>
      </p:sp>
      <p:sp>
        <p:nvSpPr>
          <p:cNvPr id="272" name="Google Shape;272;g23dfb39c1d0_0_9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23dfb39c1d0_0_1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0" name="Google Shape;280;g23dfb39c1d0_0_10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1" lang="en-US"/>
              <a:t>Notes for the Trainer: N/A </a:t>
            </a:r>
            <a:endParaRPr/>
          </a:p>
          <a:p>
            <a:pPr indent="0" lvl="0" marL="0" marR="0" rtl="0" algn="l">
              <a:lnSpc>
                <a:spcPct val="100000"/>
              </a:lnSpc>
              <a:spcBef>
                <a:spcPts val="0"/>
              </a:spcBef>
              <a:spcAft>
                <a:spcPts val="0"/>
              </a:spcAft>
              <a:buClr>
                <a:schemeClr val="dk1"/>
              </a:buClr>
              <a:buSzPts val="1200"/>
              <a:buFont typeface="Calibri"/>
              <a:buNone/>
            </a:pPr>
            <a:r>
              <a:t/>
            </a:r>
            <a:endParaRPr b="1" i="1"/>
          </a:p>
          <a:p>
            <a:pPr indent="0" lvl="0" marL="0" marR="0" rtl="0" algn="l">
              <a:lnSpc>
                <a:spcPct val="100000"/>
              </a:lnSpc>
              <a:spcBef>
                <a:spcPts val="0"/>
              </a:spcBef>
              <a:spcAft>
                <a:spcPts val="0"/>
              </a:spcAft>
              <a:buClr>
                <a:schemeClr val="dk1"/>
              </a:buClr>
              <a:buSzPts val="1200"/>
              <a:buFont typeface="Calibri"/>
              <a:buNone/>
            </a:pPr>
            <a:r>
              <a:t/>
            </a:r>
            <a:endParaRPr b="0" i="0"/>
          </a:p>
          <a:p>
            <a:pPr indent="0" lvl="0" marL="0" rtl="0" algn="l">
              <a:lnSpc>
                <a:spcPct val="100000"/>
              </a:lnSpc>
              <a:spcBef>
                <a:spcPts val="0"/>
              </a:spcBef>
              <a:spcAft>
                <a:spcPts val="0"/>
              </a:spcAft>
              <a:buSzPts val="1400"/>
              <a:buNone/>
            </a:pPr>
            <a:r>
              <a:t/>
            </a:r>
            <a:endParaRPr/>
          </a:p>
        </p:txBody>
      </p:sp>
      <p:sp>
        <p:nvSpPr>
          <p:cNvPr id="281" name="Google Shape;281;g23dfb39c1d0_0_10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23dfb39c1d0_0_2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8" name="Google Shape;288;g23dfb39c1d0_0_20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1" lang="en-US"/>
              <a:t>Notes for the Trainer: N/A </a:t>
            </a:r>
            <a:endParaRPr/>
          </a:p>
          <a:p>
            <a:pPr indent="0" lvl="0" marL="0" marR="0" rtl="0" algn="l">
              <a:lnSpc>
                <a:spcPct val="100000"/>
              </a:lnSpc>
              <a:spcBef>
                <a:spcPts val="0"/>
              </a:spcBef>
              <a:spcAft>
                <a:spcPts val="0"/>
              </a:spcAft>
              <a:buClr>
                <a:schemeClr val="dk1"/>
              </a:buClr>
              <a:buSzPts val="1200"/>
              <a:buFont typeface="Calibri"/>
              <a:buNone/>
            </a:pPr>
            <a:r>
              <a:t/>
            </a:r>
            <a:endParaRPr b="1" i="1"/>
          </a:p>
          <a:p>
            <a:pPr indent="0" lvl="0" marL="0" marR="0" rtl="0" algn="l">
              <a:lnSpc>
                <a:spcPct val="100000"/>
              </a:lnSpc>
              <a:spcBef>
                <a:spcPts val="0"/>
              </a:spcBef>
              <a:spcAft>
                <a:spcPts val="0"/>
              </a:spcAft>
              <a:buClr>
                <a:schemeClr val="dk1"/>
              </a:buClr>
              <a:buSzPts val="1200"/>
              <a:buFont typeface="Calibri"/>
              <a:buNone/>
            </a:pPr>
            <a:r>
              <a:t/>
            </a:r>
            <a:endParaRPr b="0" i="0"/>
          </a:p>
          <a:p>
            <a:pPr indent="0" lvl="0" marL="0" rtl="0" algn="l">
              <a:lnSpc>
                <a:spcPct val="100000"/>
              </a:lnSpc>
              <a:spcBef>
                <a:spcPts val="0"/>
              </a:spcBef>
              <a:spcAft>
                <a:spcPts val="0"/>
              </a:spcAft>
              <a:buSzPts val="1400"/>
              <a:buNone/>
            </a:pPr>
            <a:r>
              <a:t/>
            </a:r>
            <a:endParaRPr/>
          </a:p>
        </p:txBody>
      </p:sp>
      <p:sp>
        <p:nvSpPr>
          <p:cNvPr id="289" name="Google Shape;289;g23dfb39c1d0_0_20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23dfb39c1d0_0_1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6" name="Google Shape;296;g23dfb39c1d0_0_19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1" lang="en-US"/>
              <a:t>Notes for the Trainer: N/A </a:t>
            </a:r>
            <a:endParaRPr/>
          </a:p>
          <a:p>
            <a:pPr indent="0" lvl="0" marL="0" marR="0" rtl="0" algn="l">
              <a:lnSpc>
                <a:spcPct val="100000"/>
              </a:lnSpc>
              <a:spcBef>
                <a:spcPts val="0"/>
              </a:spcBef>
              <a:spcAft>
                <a:spcPts val="0"/>
              </a:spcAft>
              <a:buClr>
                <a:schemeClr val="dk1"/>
              </a:buClr>
              <a:buSzPts val="1200"/>
              <a:buFont typeface="Calibri"/>
              <a:buNone/>
            </a:pPr>
            <a:r>
              <a:t/>
            </a:r>
            <a:endParaRPr b="1" i="1"/>
          </a:p>
          <a:p>
            <a:pPr indent="0" lvl="0" marL="0" marR="0" rtl="0" algn="l">
              <a:lnSpc>
                <a:spcPct val="100000"/>
              </a:lnSpc>
              <a:spcBef>
                <a:spcPts val="0"/>
              </a:spcBef>
              <a:spcAft>
                <a:spcPts val="0"/>
              </a:spcAft>
              <a:buClr>
                <a:schemeClr val="dk1"/>
              </a:buClr>
              <a:buSzPts val="1200"/>
              <a:buFont typeface="Calibri"/>
              <a:buNone/>
            </a:pPr>
            <a:r>
              <a:t/>
            </a:r>
            <a:endParaRPr b="0" i="0"/>
          </a:p>
          <a:p>
            <a:pPr indent="0" lvl="0" marL="0" rtl="0" algn="l">
              <a:lnSpc>
                <a:spcPct val="100000"/>
              </a:lnSpc>
              <a:spcBef>
                <a:spcPts val="0"/>
              </a:spcBef>
              <a:spcAft>
                <a:spcPts val="0"/>
              </a:spcAft>
              <a:buSzPts val="1400"/>
              <a:buNone/>
            </a:pPr>
            <a:r>
              <a:t/>
            </a:r>
            <a:endParaRPr/>
          </a:p>
        </p:txBody>
      </p:sp>
      <p:sp>
        <p:nvSpPr>
          <p:cNvPr id="297" name="Google Shape;297;g23dfb39c1d0_0_19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23dfb39c1d0_0_1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4" name="Google Shape;304;g23dfb39c1d0_0_1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1" lang="en-US"/>
              <a:t>Notes for the Trainer: N/A </a:t>
            </a:r>
            <a:endParaRPr/>
          </a:p>
          <a:p>
            <a:pPr indent="0" lvl="0" marL="0" marR="0" rtl="0" algn="l">
              <a:lnSpc>
                <a:spcPct val="100000"/>
              </a:lnSpc>
              <a:spcBef>
                <a:spcPts val="0"/>
              </a:spcBef>
              <a:spcAft>
                <a:spcPts val="0"/>
              </a:spcAft>
              <a:buClr>
                <a:schemeClr val="dk1"/>
              </a:buClr>
              <a:buSzPts val="1200"/>
              <a:buFont typeface="Calibri"/>
              <a:buNone/>
            </a:pPr>
            <a:r>
              <a:t/>
            </a:r>
            <a:endParaRPr b="1" i="1"/>
          </a:p>
          <a:p>
            <a:pPr indent="0" lvl="0" marL="0" marR="0" rtl="0" algn="l">
              <a:lnSpc>
                <a:spcPct val="100000"/>
              </a:lnSpc>
              <a:spcBef>
                <a:spcPts val="0"/>
              </a:spcBef>
              <a:spcAft>
                <a:spcPts val="0"/>
              </a:spcAft>
              <a:buClr>
                <a:schemeClr val="dk1"/>
              </a:buClr>
              <a:buSzPts val="1200"/>
              <a:buFont typeface="Calibri"/>
              <a:buNone/>
            </a:pPr>
            <a:r>
              <a:t/>
            </a:r>
            <a:endParaRPr b="0" i="0"/>
          </a:p>
          <a:p>
            <a:pPr indent="0" lvl="0" marL="0" rtl="0" algn="l">
              <a:lnSpc>
                <a:spcPct val="100000"/>
              </a:lnSpc>
              <a:spcBef>
                <a:spcPts val="0"/>
              </a:spcBef>
              <a:spcAft>
                <a:spcPts val="0"/>
              </a:spcAft>
              <a:buSzPts val="1400"/>
              <a:buNone/>
            </a:pPr>
            <a:r>
              <a:t/>
            </a:r>
            <a:endParaRPr/>
          </a:p>
        </p:txBody>
      </p:sp>
      <p:sp>
        <p:nvSpPr>
          <p:cNvPr id="305" name="Google Shape;305;g23dfb39c1d0_0_13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3" name="Google Shape;313;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i="1" lang="en-US"/>
              <a:t>Notes for the Trainer:</a:t>
            </a:r>
            <a:endParaRPr/>
          </a:p>
          <a:p>
            <a:pPr indent="0" lvl="0" marL="0" rtl="0" algn="l">
              <a:lnSpc>
                <a:spcPct val="100000"/>
              </a:lnSpc>
              <a:spcBef>
                <a:spcPts val="0"/>
              </a:spcBef>
              <a:spcAft>
                <a:spcPts val="0"/>
              </a:spcAft>
              <a:buSzPts val="1400"/>
              <a:buNone/>
            </a:pPr>
            <a:r>
              <a:t/>
            </a:r>
            <a:endParaRPr b="1" i="1"/>
          </a:p>
          <a:p>
            <a:pPr indent="0" lvl="0" marL="0" rtl="0" algn="l">
              <a:lnSpc>
                <a:spcPct val="100000"/>
              </a:lnSpc>
              <a:spcBef>
                <a:spcPts val="0"/>
              </a:spcBef>
              <a:spcAft>
                <a:spcPts val="0"/>
              </a:spcAft>
              <a:buSzPts val="1400"/>
              <a:buNone/>
            </a:pPr>
            <a:r>
              <a:rPr b="1" lang="en-US" sz="1200">
                <a:solidFill>
                  <a:schemeClr val="dk1"/>
                </a:solidFill>
                <a:latin typeface="Calibri"/>
                <a:ea typeface="Calibri"/>
                <a:cs typeface="Calibri"/>
                <a:sym typeface="Calibri"/>
              </a:rPr>
              <a:t>Step 1: Self-assessment </a:t>
            </a:r>
            <a:r>
              <a:rPr lang="en-US" sz="1200">
                <a:solidFill>
                  <a:schemeClr val="dk1"/>
                </a:solidFill>
                <a:latin typeface="Calibri"/>
                <a:ea typeface="Calibri"/>
                <a:cs typeface="Calibri"/>
                <a:sym typeface="Calibri"/>
              </a:rPr>
              <a:t>(15 min) </a:t>
            </a:r>
            <a:endParaRPr/>
          </a:p>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Use a short questionnaire Content, Unit 1) to check participants’ basic understanding of personal finance, and 5 key aspects. Try to answer additional questions from participants. </a:t>
            </a:r>
            <a:endParaRPr/>
          </a:p>
          <a:p>
            <a:pPr indent="0" lvl="0" marL="0" rtl="0" algn="l">
              <a:lnSpc>
                <a:spcPct val="100000"/>
              </a:lnSpc>
              <a:spcBef>
                <a:spcPts val="0"/>
              </a:spcBef>
              <a:spcAft>
                <a:spcPts val="0"/>
              </a:spcAft>
              <a:buSzPts val="1400"/>
              <a:buNone/>
            </a:pPr>
            <a:r>
              <a:t/>
            </a:r>
            <a:endParaRPr b="1" i="1"/>
          </a:p>
          <a:p>
            <a:pPr indent="0" lvl="0" marL="0" rtl="0" algn="l">
              <a:lnSpc>
                <a:spcPct val="100000"/>
              </a:lnSpc>
              <a:spcBef>
                <a:spcPts val="0"/>
              </a:spcBef>
              <a:spcAft>
                <a:spcPts val="0"/>
              </a:spcAft>
              <a:buSzPts val="1400"/>
              <a:buNone/>
            </a:pPr>
            <a:r>
              <a:t/>
            </a:r>
            <a:endParaRPr b="0" i="0"/>
          </a:p>
          <a:p>
            <a:pPr indent="0" lvl="0" marL="0" rtl="0" algn="l">
              <a:lnSpc>
                <a:spcPct val="100000"/>
              </a:lnSpc>
              <a:spcBef>
                <a:spcPts val="0"/>
              </a:spcBef>
              <a:spcAft>
                <a:spcPts val="0"/>
              </a:spcAft>
              <a:buSzPts val="1400"/>
              <a:buNone/>
            </a:pPr>
            <a:r>
              <a:t/>
            </a:r>
            <a:endParaRPr b="0" i="0"/>
          </a:p>
        </p:txBody>
      </p:sp>
      <p:sp>
        <p:nvSpPr>
          <p:cNvPr id="314" name="Google Shape;314;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3dfb39c1d0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 name="Google Shape;100;g23dfb39c1d0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i="1" lang="en-US"/>
              <a:t>Notes for the Trainer:</a:t>
            </a:r>
            <a:endParaRPr/>
          </a:p>
          <a:p>
            <a:pPr indent="0" lvl="0" marL="0" rtl="0" algn="l">
              <a:lnSpc>
                <a:spcPct val="100000"/>
              </a:lnSpc>
              <a:spcBef>
                <a:spcPts val="0"/>
              </a:spcBef>
              <a:spcAft>
                <a:spcPts val="0"/>
              </a:spcAft>
              <a:buSzPts val="1400"/>
              <a:buNone/>
            </a:pPr>
            <a:r>
              <a:t/>
            </a:r>
            <a:endParaRPr b="0" i="0"/>
          </a:p>
          <a:p>
            <a:pPr indent="0" lvl="0" marL="0" rtl="0" algn="l">
              <a:lnSpc>
                <a:spcPct val="100000"/>
              </a:lnSpc>
              <a:spcBef>
                <a:spcPts val="0"/>
              </a:spcBef>
              <a:spcAft>
                <a:spcPts val="0"/>
              </a:spcAft>
              <a:buSzPts val="1400"/>
              <a:buNone/>
            </a:pPr>
            <a:r>
              <a:t/>
            </a:r>
            <a:endParaRPr b="0" i="0"/>
          </a:p>
        </p:txBody>
      </p:sp>
      <p:sp>
        <p:nvSpPr>
          <p:cNvPr id="101" name="Google Shape;101;g23dfb39c1d0_0_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0" name="Google Shape;320;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i="1" lang="en-US"/>
              <a:t>Notes for the Trainer: N/A </a:t>
            </a:r>
            <a:endParaRPr/>
          </a:p>
          <a:p>
            <a:pPr indent="0" lvl="0" marL="0" rtl="0" algn="l">
              <a:lnSpc>
                <a:spcPct val="100000"/>
              </a:lnSpc>
              <a:spcBef>
                <a:spcPts val="0"/>
              </a:spcBef>
              <a:spcAft>
                <a:spcPts val="0"/>
              </a:spcAft>
              <a:buSzPts val="1400"/>
              <a:buNone/>
            </a:pPr>
            <a:r>
              <a:t/>
            </a:r>
            <a:endParaRPr b="1" i="1"/>
          </a:p>
          <a:p>
            <a:pPr indent="0" lvl="0" marL="0" rtl="0" algn="l">
              <a:lnSpc>
                <a:spcPct val="100000"/>
              </a:lnSpc>
              <a:spcBef>
                <a:spcPts val="0"/>
              </a:spcBef>
              <a:spcAft>
                <a:spcPts val="0"/>
              </a:spcAft>
              <a:buSzPts val="1400"/>
              <a:buNone/>
            </a:pPr>
            <a:r>
              <a:t/>
            </a:r>
            <a:endParaRPr/>
          </a:p>
        </p:txBody>
      </p:sp>
      <p:sp>
        <p:nvSpPr>
          <p:cNvPr id="321" name="Google Shape;321;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7" name="Google Shape;327;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1" lang="en-US"/>
              <a:t>Notes for the Trainer:</a:t>
            </a:r>
            <a:endParaRPr/>
          </a:p>
          <a:p>
            <a:pPr indent="0" lvl="0" marL="0" rtl="0" algn="l">
              <a:lnSpc>
                <a:spcPct val="100000"/>
              </a:lnSpc>
              <a:spcBef>
                <a:spcPts val="0"/>
              </a:spcBef>
              <a:spcAft>
                <a:spcPts val="0"/>
              </a:spcAft>
              <a:buSzPts val="1400"/>
              <a:buNone/>
            </a:pPr>
            <a:r>
              <a:rPr lang="en-US"/>
              <a:t>Introduce the module 3. </a:t>
            </a:r>
            <a:endParaRPr/>
          </a:p>
        </p:txBody>
      </p:sp>
      <p:sp>
        <p:nvSpPr>
          <p:cNvPr id="328" name="Google Shape;328;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4" name="Google Shape;334;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3dfb39c1d0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 name="Google Shape;108;g23dfb39c1d0_0_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i="1" lang="en-US"/>
              <a:t>Notes for the Trainer: N/A </a:t>
            </a:r>
            <a:endParaRPr/>
          </a:p>
          <a:p>
            <a:pPr indent="0" lvl="0" marL="0" rtl="0" algn="l">
              <a:lnSpc>
                <a:spcPct val="100000"/>
              </a:lnSpc>
              <a:spcBef>
                <a:spcPts val="0"/>
              </a:spcBef>
              <a:spcAft>
                <a:spcPts val="0"/>
              </a:spcAft>
              <a:buSzPts val="1400"/>
              <a:buNone/>
            </a:pPr>
            <a:r>
              <a:t/>
            </a:r>
            <a:endParaRPr b="1" i="1"/>
          </a:p>
          <a:p>
            <a:pPr indent="0" lvl="0" marL="0" rtl="0" algn="l">
              <a:lnSpc>
                <a:spcPct val="100000"/>
              </a:lnSpc>
              <a:spcBef>
                <a:spcPts val="0"/>
              </a:spcBef>
              <a:spcAft>
                <a:spcPts val="0"/>
              </a:spcAft>
              <a:buSzPts val="1400"/>
              <a:buNone/>
            </a:pPr>
            <a:r>
              <a:t/>
            </a:r>
            <a:endParaRPr/>
          </a:p>
        </p:txBody>
      </p:sp>
      <p:sp>
        <p:nvSpPr>
          <p:cNvPr id="109" name="Google Shape;109;g23dfb39c1d0_0_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55d62be4cc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 name="Google Shape;115;g255d62be4cc_0_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i="1" lang="en-US"/>
              <a:t>Notes for the Trainer: N/A </a:t>
            </a:r>
            <a:endParaRPr/>
          </a:p>
          <a:p>
            <a:pPr indent="0" lvl="0" marL="0" rtl="0" algn="l">
              <a:lnSpc>
                <a:spcPct val="100000"/>
              </a:lnSpc>
              <a:spcBef>
                <a:spcPts val="0"/>
              </a:spcBef>
              <a:spcAft>
                <a:spcPts val="0"/>
              </a:spcAft>
              <a:buSzPts val="1400"/>
              <a:buNone/>
            </a:pPr>
            <a:r>
              <a:t/>
            </a:r>
            <a:endParaRPr b="1" i="1"/>
          </a:p>
          <a:p>
            <a:pPr indent="0" lvl="0" marL="0" rtl="0" algn="l">
              <a:lnSpc>
                <a:spcPct val="100000"/>
              </a:lnSpc>
              <a:spcBef>
                <a:spcPts val="0"/>
              </a:spcBef>
              <a:spcAft>
                <a:spcPts val="0"/>
              </a:spcAft>
              <a:buSzPts val="1400"/>
              <a:buNone/>
            </a:pPr>
            <a:r>
              <a:t/>
            </a:r>
            <a:endParaRPr/>
          </a:p>
        </p:txBody>
      </p:sp>
      <p:sp>
        <p:nvSpPr>
          <p:cNvPr id="116" name="Google Shape;116;g255d62be4cc_0_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 name="Google Shape;12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1" lang="en-US"/>
              <a:t>Notes for the Trainer: N/A </a:t>
            </a:r>
            <a:endParaRPr/>
          </a:p>
          <a:p>
            <a:pPr indent="0" lvl="0" marL="0" marR="0" rtl="0" algn="l">
              <a:lnSpc>
                <a:spcPct val="100000"/>
              </a:lnSpc>
              <a:spcBef>
                <a:spcPts val="0"/>
              </a:spcBef>
              <a:spcAft>
                <a:spcPts val="0"/>
              </a:spcAft>
              <a:buClr>
                <a:schemeClr val="dk1"/>
              </a:buClr>
              <a:buSzPts val="1200"/>
              <a:buFont typeface="Calibri"/>
              <a:buNone/>
            </a:pPr>
            <a:r>
              <a:t/>
            </a:r>
            <a:endParaRPr b="1" i="1"/>
          </a:p>
          <a:p>
            <a:pPr indent="0" lvl="0" marL="0" marR="0" rtl="0" algn="l">
              <a:lnSpc>
                <a:spcPct val="100000"/>
              </a:lnSpc>
              <a:spcBef>
                <a:spcPts val="0"/>
              </a:spcBef>
              <a:spcAft>
                <a:spcPts val="0"/>
              </a:spcAft>
              <a:buClr>
                <a:schemeClr val="dk1"/>
              </a:buClr>
              <a:buSzPts val="1200"/>
              <a:buFont typeface="Calibri"/>
              <a:buNone/>
            </a:pPr>
            <a:r>
              <a:t/>
            </a:r>
            <a:endParaRPr b="0" i="0"/>
          </a:p>
          <a:p>
            <a:pPr indent="0" lvl="0" marL="0" rtl="0" algn="l">
              <a:lnSpc>
                <a:spcPct val="100000"/>
              </a:lnSpc>
              <a:spcBef>
                <a:spcPts val="0"/>
              </a:spcBef>
              <a:spcAft>
                <a:spcPts val="0"/>
              </a:spcAft>
              <a:buSzPts val="1400"/>
              <a:buNone/>
            </a:pPr>
            <a:r>
              <a:t/>
            </a:r>
            <a:endParaRPr/>
          </a:p>
        </p:txBody>
      </p:sp>
      <p:sp>
        <p:nvSpPr>
          <p:cNvPr id="124" name="Google Shape;124;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3dfb39c1d0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g23dfb39c1d0_0_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1" lang="en-US"/>
              <a:t>Notes for the Trainer: N/A </a:t>
            </a:r>
            <a:endParaRPr/>
          </a:p>
          <a:p>
            <a:pPr indent="0" lvl="0" marL="0" marR="0" rtl="0" algn="l">
              <a:lnSpc>
                <a:spcPct val="100000"/>
              </a:lnSpc>
              <a:spcBef>
                <a:spcPts val="0"/>
              </a:spcBef>
              <a:spcAft>
                <a:spcPts val="0"/>
              </a:spcAft>
              <a:buClr>
                <a:schemeClr val="dk1"/>
              </a:buClr>
              <a:buSzPts val="1200"/>
              <a:buFont typeface="Calibri"/>
              <a:buNone/>
            </a:pPr>
            <a:r>
              <a:t/>
            </a:r>
            <a:endParaRPr b="1" i="1"/>
          </a:p>
          <a:p>
            <a:pPr indent="0" lvl="0" marL="0" marR="0" rtl="0" algn="l">
              <a:lnSpc>
                <a:spcPct val="100000"/>
              </a:lnSpc>
              <a:spcBef>
                <a:spcPts val="0"/>
              </a:spcBef>
              <a:spcAft>
                <a:spcPts val="0"/>
              </a:spcAft>
              <a:buClr>
                <a:schemeClr val="dk1"/>
              </a:buClr>
              <a:buSzPts val="1200"/>
              <a:buFont typeface="Calibri"/>
              <a:buNone/>
            </a:pPr>
            <a:r>
              <a:t/>
            </a:r>
            <a:endParaRPr b="0" i="0"/>
          </a:p>
          <a:p>
            <a:pPr indent="0" lvl="0" marL="0" rtl="0" algn="l">
              <a:lnSpc>
                <a:spcPct val="100000"/>
              </a:lnSpc>
              <a:spcBef>
                <a:spcPts val="0"/>
              </a:spcBef>
              <a:spcAft>
                <a:spcPts val="0"/>
              </a:spcAft>
              <a:buSzPts val="1400"/>
              <a:buNone/>
            </a:pPr>
            <a:r>
              <a:t/>
            </a:r>
            <a:endParaRPr/>
          </a:p>
        </p:txBody>
      </p:sp>
      <p:sp>
        <p:nvSpPr>
          <p:cNvPr id="132" name="Google Shape;132;g23dfb39c1d0_0_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3dfb39c1d0_0_1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 name="Google Shape;138;g23dfb39c1d0_0_16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1" lang="en-US"/>
              <a:t>Notes for the Trainer: N/A </a:t>
            </a:r>
            <a:endParaRPr/>
          </a:p>
          <a:p>
            <a:pPr indent="0" lvl="0" marL="0" marR="0" rtl="0" algn="l">
              <a:lnSpc>
                <a:spcPct val="100000"/>
              </a:lnSpc>
              <a:spcBef>
                <a:spcPts val="0"/>
              </a:spcBef>
              <a:spcAft>
                <a:spcPts val="0"/>
              </a:spcAft>
              <a:buClr>
                <a:schemeClr val="dk1"/>
              </a:buClr>
              <a:buSzPts val="1200"/>
              <a:buFont typeface="Calibri"/>
              <a:buNone/>
            </a:pPr>
            <a:r>
              <a:t/>
            </a:r>
            <a:endParaRPr b="1" i="1"/>
          </a:p>
          <a:p>
            <a:pPr indent="0" lvl="0" marL="0" marR="0" rtl="0" algn="l">
              <a:lnSpc>
                <a:spcPct val="100000"/>
              </a:lnSpc>
              <a:spcBef>
                <a:spcPts val="0"/>
              </a:spcBef>
              <a:spcAft>
                <a:spcPts val="0"/>
              </a:spcAft>
              <a:buClr>
                <a:schemeClr val="dk1"/>
              </a:buClr>
              <a:buSzPts val="1200"/>
              <a:buFont typeface="Calibri"/>
              <a:buNone/>
            </a:pPr>
            <a:r>
              <a:t/>
            </a:r>
            <a:endParaRPr b="0" i="0"/>
          </a:p>
          <a:p>
            <a:pPr indent="0" lvl="0" marL="0" rtl="0" algn="l">
              <a:lnSpc>
                <a:spcPct val="100000"/>
              </a:lnSpc>
              <a:spcBef>
                <a:spcPts val="0"/>
              </a:spcBef>
              <a:spcAft>
                <a:spcPts val="0"/>
              </a:spcAft>
              <a:buSzPts val="1400"/>
              <a:buNone/>
            </a:pPr>
            <a:r>
              <a:t/>
            </a:r>
            <a:endParaRPr/>
          </a:p>
        </p:txBody>
      </p:sp>
      <p:sp>
        <p:nvSpPr>
          <p:cNvPr id="139" name="Google Shape;139;g23dfb39c1d0_0_16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3dfb39c1d0_0_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g23dfb39c1d0_0_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1" lang="en-US"/>
              <a:t>Notes for the Trainer: N/A </a:t>
            </a:r>
            <a:endParaRPr/>
          </a:p>
          <a:p>
            <a:pPr indent="0" lvl="0" marL="0" marR="0" rtl="0" algn="l">
              <a:lnSpc>
                <a:spcPct val="100000"/>
              </a:lnSpc>
              <a:spcBef>
                <a:spcPts val="0"/>
              </a:spcBef>
              <a:spcAft>
                <a:spcPts val="0"/>
              </a:spcAft>
              <a:buClr>
                <a:schemeClr val="dk1"/>
              </a:buClr>
              <a:buSzPts val="1200"/>
              <a:buFont typeface="Calibri"/>
              <a:buNone/>
            </a:pPr>
            <a:r>
              <a:t/>
            </a:r>
            <a:endParaRPr b="1" i="1"/>
          </a:p>
          <a:p>
            <a:pPr indent="0" lvl="0" marL="0" marR="0" rtl="0" algn="l">
              <a:lnSpc>
                <a:spcPct val="100000"/>
              </a:lnSpc>
              <a:spcBef>
                <a:spcPts val="0"/>
              </a:spcBef>
              <a:spcAft>
                <a:spcPts val="0"/>
              </a:spcAft>
              <a:buClr>
                <a:schemeClr val="dk1"/>
              </a:buClr>
              <a:buSzPts val="1200"/>
              <a:buFont typeface="Calibri"/>
              <a:buNone/>
            </a:pPr>
            <a:r>
              <a:t/>
            </a:r>
            <a:endParaRPr b="0" i="0"/>
          </a:p>
          <a:p>
            <a:pPr indent="0" lvl="0" marL="0" rtl="0" algn="l">
              <a:lnSpc>
                <a:spcPct val="100000"/>
              </a:lnSpc>
              <a:spcBef>
                <a:spcPts val="0"/>
              </a:spcBef>
              <a:spcAft>
                <a:spcPts val="0"/>
              </a:spcAft>
              <a:buSzPts val="1400"/>
              <a:buNone/>
            </a:pPr>
            <a:r>
              <a:t/>
            </a:r>
            <a:endParaRPr/>
          </a:p>
        </p:txBody>
      </p:sp>
      <p:sp>
        <p:nvSpPr>
          <p:cNvPr id="147" name="Google Shape;147;g23dfb39c1d0_0_2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Διαφάνεια τίτλου" type="title">
  <p:cSld name="TITLE">
    <p:spTree>
      <p:nvGrpSpPr>
        <p:cNvPr id="15" name="Shape 15"/>
        <p:cNvGrpSpPr/>
        <p:nvPr/>
      </p:nvGrpSpPr>
      <p:grpSpPr>
        <a:xfrm>
          <a:off x="0" y="0"/>
          <a:ext cx="0" cy="0"/>
          <a:chOff x="0" y="0"/>
          <a:chExt cx="0" cy="0"/>
        </a:xfrm>
      </p:grpSpPr>
      <p:sp>
        <p:nvSpPr>
          <p:cNvPr id="16" name="Google Shape;16;p21"/>
          <p:cNvSpPr txBox="1"/>
          <p:nvPr>
            <p:ph type="ctrTitle"/>
          </p:nvPr>
        </p:nvSpPr>
        <p:spPr>
          <a:xfrm>
            <a:off x="1143000" y="841772"/>
            <a:ext cx="6858000" cy="1790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1"/>
          <p:cNvSpPr txBox="1"/>
          <p:nvPr>
            <p:ph idx="1" type="subTitle"/>
          </p:nvPr>
        </p:nvSpPr>
        <p:spPr>
          <a:xfrm>
            <a:off x="1143000" y="2701528"/>
            <a:ext cx="6858000" cy="124182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18" name="Google Shape;18;p21"/>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1"/>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1"/>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Τίτλος και Κατακόρυφο κείμενο" type="vertTx">
  <p:cSld name="VERTICAL_TEXT">
    <p:spTree>
      <p:nvGrpSpPr>
        <p:cNvPr id="72" name="Shape 72"/>
        <p:cNvGrpSpPr/>
        <p:nvPr/>
      </p:nvGrpSpPr>
      <p:grpSpPr>
        <a:xfrm>
          <a:off x="0" y="0"/>
          <a:ext cx="0" cy="0"/>
          <a:chOff x="0" y="0"/>
          <a:chExt cx="0" cy="0"/>
        </a:xfrm>
      </p:grpSpPr>
      <p:sp>
        <p:nvSpPr>
          <p:cNvPr id="73" name="Google Shape;73;p30"/>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0"/>
          <p:cNvSpPr txBox="1"/>
          <p:nvPr>
            <p:ph idx="1" type="body"/>
          </p:nvPr>
        </p:nvSpPr>
        <p:spPr>
          <a:xfrm rot="5400000">
            <a:off x="2940248" y="-942379"/>
            <a:ext cx="3263504"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5" name="Google Shape;75;p30"/>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0"/>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0"/>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ατακόρυφος τίτλος και Κείμενο" type="vertTitleAndTx">
  <p:cSld name="VERTICAL_TITLE_AND_VERTICAL_TEXT">
    <p:spTree>
      <p:nvGrpSpPr>
        <p:cNvPr id="78" name="Shape 78"/>
        <p:cNvGrpSpPr/>
        <p:nvPr/>
      </p:nvGrpSpPr>
      <p:grpSpPr>
        <a:xfrm>
          <a:off x="0" y="0"/>
          <a:ext cx="0" cy="0"/>
          <a:chOff x="0" y="0"/>
          <a:chExt cx="0" cy="0"/>
        </a:xfrm>
      </p:grpSpPr>
      <p:sp>
        <p:nvSpPr>
          <p:cNvPr id="79" name="Google Shape;79;p31"/>
          <p:cNvSpPr txBox="1"/>
          <p:nvPr>
            <p:ph type="title"/>
          </p:nvPr>
        </p:nvSpPr>
        <p:spPr>
          <a:xfrm rot="5400000">
            <a:off x="5350073" y="1467446"/>
            <a:ext cx="4358879"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1"/>
          <p:cNvSpPr txBox="1"/>
          <p:nvPr>
            <p:ph idx="1" type="body"/>
          </p:nvPr>
        </p:nvSpPr>
        <p:spPr>
          <a:xfrm rot="5400000">
            <a:off x="1349573" y="-447079"/>
            <a:ext cx="4358879"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1" name="Google Shape;81;p31"/>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1"/>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1"/>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Τίτλος και περιεχόμενο" type="obj">
  <p:cSld name="OBJECT">
    <p:spTree>
      <p:nvGrpSpPr>
        <p:cNvPr id="21" name="Shape 21"/>
        <p:cNvGrpSpPr/>
        <p:nvPr/>
      </p:nvGrpSpPr>
      <p:grpSpPr>
        <a:xfrm>
          <a:off x="0" y="0"/>
          <a:ext cx="0" cy="0"/>
          <a:chOff x="0" y="0"/>
          <a:chExt cx="0" cy="0"/>
        </a:xfrm>
      </p:grpSpPr>
      <p:sp>
        <p:nvSpPr>
          <p:cNvPr id="22" name="Google Shape;22;p22"/>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2"/>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4" name="Google Shape;24;p22"/>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2"/>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2"/>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εφαλίδα ενότητας" type="secHead">
  <p:cSld name="SECTION_HEADER">
    <p:spTree>
      <p:nvGrpSpPr>
        <p:cNvPr id="27" name="Shape 27"/>
        <p:cNvGrpSpPr/>
        <p:nvPr/>
      </p:nvGrpSpPr>
      <p:grpSpPr>
        <a:xfrm>
          <a:off x="0" y="0"/>
          <a:ext cx="0" cy="0"/>
          <a:chOff x="0" y="0"/>
          <a:chExt cx="0" cy="0"/>
        </a:xfrm>
      </p:grpSpPr>
      <p:sp>
        <p:nvSpPr>
          <p:cNvPr id="28" name="Google Shape;28;p23"/>
          <p:cNvSpPr txBox="1"/>
          <p:nvPr>
            <p:ph type="title"/>
          </p:nvPr>
        </p:nvSpPr>
        <p:spPr>
          <a:xfrm>
            <a:off x="623888" y="1282304"/>
            <a:ext cx="7886700" cy="213955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3"/>
          <p:cNvSpPr txBox="1"/>
          <p:nvPr>
            <p:ph idx="1" type="body"/>
          </p:nvPr>
        </p:nvSpPr>
        <p:spPr>
          <a:xfrm>
            <a:off x="623888" y="3442098"/>
            <a:ext cx="7886700" cy="112514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888888"/>
              </a:buClr>
              <a:buSzPts val="1800"/>
              <a:buNone/>
              <a:defRPr sz="1800">
                <a:solidFill>
                  <a:srgbClr val="888888"/>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30" name="Google Shape;30;p23"/>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3"/>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3"/>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Δύο περιεχόμενα" type="twoObj">
  <p:cSld name="TWO_OBJECTS">
    <p:spTree>
      <p:nvGrpSpPr>
        <p:cNvPr id="33" name="Shape 33"/>
        <p:cNvGrpSpPr/>
        <p:nvPr/>
      </p:nvGrpSpPr>
      <p:grpSpPr>
        <a:xfrm>
          <a:off x="0" y="0"/>
          <a:ext cx="0" cy="0"/>
          <a:chOff x="0" y="0"/>
          <a:chExt cx="0" cy="0"/>
        </a:xfrm>
      </p:grpSpPr>
      <p:sp>
        <p:nvSpPr>
          <p:cNvPr id="34" name="Google Shape;34;p24"/>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4"/>
          <p:cNvSpPr txBox="1"/>
          <p:nvPr>
            <p:ph idx="1" type="body"/>
          </p:nvPr>
        </p:nvSpPr>
        <p:spPr>
          <a:xfrm>
            <a:off x="628650" y="1369219"/>
            <a:ext cx="3886200" cy="32635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6" name="Google Shape;36;p24"/>
          <p:cNvSpPr txBox="1"/>
          <p:nvPr>
            <p:ph idx="2" type="body"/>
          </p:nvPr>
        </p:nvSpPr>
        <p:spPr>
          <a:xfrm>
            <a:off x="4629150" y="1369219"/>
            <a:ext cx="3886200" cy="32635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7" name="Google Shape;37;p24"/>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4"/>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4"/>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Σύγκριση" type="twoTxTwoObj">
  <p:cSld name="TWO_OBJECTS_WITH_TEXT">
    <p:spTree>
      <p:nvGrpSpPr>
        <p:cNvPr id="40" name="Shape 40"/>
        <p:cNvGrpSpPr/>
        <p:nvPr/>
      </p:nvGrpSpPr>
      <p:grpSpPr>
        <a:xfrm>
          <a:off x="0" y="0"/>
          <a:ext cx="0" cy="0"/>
          <a:chOff x="0" y="0"/>
          <a:chExt cx="0" cy="0"/>
        </a:xfrm>
      </p:grpSpPr>
      <p:sp>
        <p:nvSpPr>
          <p:cNvPr id="41" name="Google Shape;41;p25"/>
          <p:cNvSpPr txBox="1"/>
          <p:nvPr>
            <p:ph type="title"/>
          </p:nvPr>
        </p:nvSpPr>
        <p:spPr>
          <a:xfrm>
            <a:off x="629841"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5"/>
          <p:cNvSpPr txBox="1"/>
          <p:nvPr>
            <p:ph idx="1" type="body"/>
          </p:nvPr>
        </p:nvSpPr>
        <p:spPr>
          <a:xfrm>
            <a:off x="629842" y="1260872"/>
            <a:ext cx="3868340" cy="6179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43" name="Google Shape;43;p25"/>
          <p:cNvSpPr txBox="1"/>
          <p:nvPr>
            <p:ph idx="2" type="body"/>
          </p:nvPr>
        </p:nvSpPr>
        <p:spPr>
          <a:xfrm>
            <a:off x="629842" y="1878806"/>
            <a:ext cx="3868340" cy="276344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4" name="Google Shape;44;p25"/>
          <p:cNvSpPr txBox="1"/>
          <p:nvPr>
            <p:ph idx="3" type="body"/>
          </p:nvPr>
        </p:nvSpPr>
        <p:spPr>
          <a:xfrm>
            <a:off x="4629150" y="1260872"/>
            <a:ext cx="3887391" cy="6179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45" name="Google Shape;45;p25"/>
          <p:cNvSpPr txBox="1"/>
          <p:nvPr>
            <p:ph idx="4" type="body"/>
          </p:nvPr>
        </p:nvSpPr>
        <p:spPr>
          <a:xfrm>
            <a:off x="4629150" y="1878806"/>
            <a:ext cx="3887391" cy="276344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6" name="Google Shape;46;p25"/>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5"/>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5"/>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Μόνο τίτλος" type="titleOnly">
  <p:cSld name="TITLE_ONLY">
    <p:spTree>
      <p:nvGrpSpPr>
        <p:cNvPr id="49" name="Shape 49"/>
        <p:cNvGrpSpPr/>
        <p:nvPr/>
      </p:nvGrpSpPr>
      <p:grpSpPr>
        <a:xfrm>
          <a:off x="0" y="0"/>
          <a:ext cx="0" cy="0"/>
          <a:chOff x="0" y="0"/>
          <a:chExt cx="0" cy="0"/>
        </a:xfrm>
      </p:grpSpPr>
      <p:sp>
        <p:nvSpPr>
          <p:cNvPr id="50" name="Google Shape;50;p26"/>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6"/>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6"/>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6"/>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ενό" type="blank">
  <p:cSld name="BLANK">
    <p:spTree>
      <p:nvGrpSpPr>
        <p:cNvPr id="54" name="Shape 54"/>
        <p:cNvGrpSpPr/>
        <p:nvPr/>
      </p:nvGrpSpPr>
      <p:grpSpPr>
        <a:xfrm>
          <a:off x="0" y="0"/>
          <a:ext cx="0" cy="0"/>
          <a:chOff x="0" y="0"/>
          <a:chExt cx="0" cy="0"/>
        </a:xfrm>
      </p:grpSpPr>
      <p:sp>
        <p:nvSpPr>
          <p:cNvPr id="55" name="Google Shape;55;p27"/>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7"/>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7"/>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Περιεχόμενο με λεζάντα" type="objTx">
  <p:cSld name="OBJECT_WITH_CAPTION_TEXT">
    <p:spTree>
      <p:nvGrpSpPr>
        <p:cNvPr id="58" name="Shape 58"/>
        <p:cNvGrpSpPr/>
        <p:nvPr/>
      </p:nvGrpSpPr>
      <p:grpSpPr>
        <a:xfrm>
          <a:off x="0" y="0"/>
          <a:ext cx="0" cy="0"/>
          <a:chOff x="0" y="0"/>
          <a:chExt cx="0" cy="0"/>
        </a:xfrm>
      </p:grpSpPr>
      <p:sp>
        <p:nvSpPr>
          <p:cNvPr id="59" name="Google Shape;59;p28"/>
          <p:cNvSpPr txBox="1"/>
          <p:nvPr>
            <p:ph type="title"/>
          </p:nvPr>
        </p:nvSpPr>
        <p:spPr>
          <a:xfrm>
            <a:off x="629841" y="342900"/>
            <a:ext cx="2949178" cy="12001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8"/>
          <p:cNvSpPr txBox="1"/>
          <p:nvPr>
            <p:ph idx="1" type="body"/>
          </p:nvPr>
        </p:nvSpPr>
        <p:spPr>
          <a:xfrm>
            <a:off x="3887391" y="740569"/>
            <a:ext cx="4629150" cy="3655219"/>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61" name="Google Shape;61;p28"/>
          <p:cNvSpPr txBox="1"/>
          <p:nvPr>
            <p:ph idx="2" type="body"/>
          </p:nvPr>
        </p:nvSpPr>
        <p:spPr>
          <a:xfrm>
            <a:off x="629841" y="1543050"/>
            <a:ext cx="2949178" cy="285869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62" name="Google Shape;62;p28"/>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8"/>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8"/>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Εικόνα με λεζάντα" type="picTx">
  <p:cSld name="PICTURE_WITH_CAPTION_TEXT">
    <p:spTree>
      <p:nvGrpSpPr>
        <p:cNvPr id="65" name="Shape 65"/>
        <p:cNvGrpSpPr/>
        <p:nvPr/>
      </p:nvGrpSpPr>
      <p:grpSpPr>
        <a:xfrm>
          <a:off x="0" y="0"/>
          <a:ext cx="0" cy="0"/>
          <a:chOff x="0" y="0"/>
          <a:chExt cx="0" cy="0"/>
        </a:xfrm>
      </p:grpSpPr>
      <p:sp>
        <p:nvSpPr>
          <p:cNvPr id="66" name="Google Shape;66;p29"/>
          <p:cNvSpPr txBox="1"/>
          <p:nvPr>
            <p:ph type="title"/>
          </p:nvPr>
        </p:nvSpPr>
        <p:spPr>
          <a:xfrm>
            <a:off x="629841" y="342900"/>
            <a:ext cx="2949178" cy="12001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9"/>
          <p:cNvSpPr/>
          <p:nvPr>
            <p:ph idx="2" type="pic"/>
          </p:nvPr>
        </p:nvSpPr>
        <p:spPr>
          <a:xfrm>
            <a:off x="3887391" y="740569"/>
            <a:ext cx="4629150" cy="3655219"/>
          </a:xfrm>
          <a:prstGeom prst="rect">
            <a:avLst/>
          </a:prstGeom>
          <a:noFill/>
          <a:ln>
            <a:noFill/>
          </a:ln>
        </p:spPr>
      </p:sp>
      <p:sp>
        <p:nvSpPr>
          <p:cNvPr id="68" name="Google Shape;68;p29"/>
          <p:cNvSpPr txBox="1"/>
          <p:nvPr>
            <p:ph idx="1" type="body"/>
          </p:nvPr>
        </p:nvSpPr>
        <p:spPr>
          <a:xfrm>
            <a:off x="629841" y="1543050"/>
            <a:ext cx="2949178" cy="285869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69" name="Google Shape;69;p29"/>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9"/>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9"/>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0"/>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0"/>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2" name="Google Shape;12;p20"/>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0"/>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0"/>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jp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jpg"/><Relationship Id="rId4" Type="http://schemas.openxmlformats.org/officeDocument/2006/relationships/image" Target="../media/image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jpg"/><Relationship Id="rId4" Type="http://schemas.openxmlformats.org/officeDocument/2006/relationships/image" Target="../media/image1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jp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jp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b="0" l="0" r="0" t="0"/>
          <a:stretch/>
        </p:blipFill>
        <p:spPr>
          <a:xfrm>
            <a:off x="0" y="321"/>
            <a:ext cx="9144000" cy="514285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pic>
        <p:nvPicPr>
          <p:cNvPr id="158" name="Google Shape;158;g23dfb39c1d0_0_37"/>
          <p:cNvPicPr preferRelativeResize="0"/>
          <p:nvPr/>
        </p:nvPicPr>
        <p:blipFill rotWithShape="1">
          <a:blip r:embed="rId3">
            <a:alphaModFix/>
          </a:blip>
          <a:srcRect b="0" l="0" r="0" t="0"/>
          <a:stretch/>
        </p:blipFill>
        <p:spPr>
          <a:xfrm>
            <a:off x="0" y="643"/>
            <a:ext cx="9143998" cy="5142858"/>
          </a:xfrm>
          <a:prstGeom prst="rect">
            <a:avLst/>
          </a:prstGeom>
          <a:noFill/>
          <a:ln>
            <a:noFill/>
          </a:ln>
        </p:spPr>
      </p:pic>
      <p:sp>
        <p:nvSpPr>
          <p:cNvPr id="159" name="Google Shape;159;g23dfb39c1d0_0_37"/>
          <p:cNvSpPr/>
          <p:nvPr/>
        </p:nvSpPr>
        <p:spPr>
          <a:xfrm>
            <a:off x="196425" y="1097175"/>
            <a:ext cx="8616900" cy="4046400"/>
          </a:xfrm>
          <a:prstGeom prst="rect">
            <a:avLst/>
          </a:prstGeom>
          <a:noFill/>
          <a:ln>
            <a:noFill/>
          </a:ln>
        </p:spPr>
        <p:txBody>
          <a:bodyPr anchorCtr="0" anchor="t" bIns="45700" lIns="91425" spcFirstLastPara="1" rIns="91425" wrap="square" tIns="45700">
            <a:noAutofit/>
          </a:bodyPr>
          <a:lstStyle/>
          <a:p>
            <a:pPr indent="0" lvl="0" marL="0" marR="0" rtl="0" algn="just">
              <a:lnSpc>
                <a:spcPct val="115000"/>
              </a:lnSpc>
              <a:spcBef>
                <a:spcPts val="1200"/>
              </a:spcBef>
              <a:spcAft>
                <a:spcPts val="0"/>
              </a:spcAft>
              <a:buClr>
                <a:schemeClr val="dk1"/>
              </a:buClr>
              <a:buSzPts val="1100"/>
              <a:buFont typeface="Arial"/>
              <a:buNone/>
            </a:pPr>
            <a:r>
              <a:rPr b="0" i="0" lang="en-US" sz="1700" u="none" cap="none" strike="noStrike">
                <a:solidFill>
                  <a:schemeClr val="dk1"/>
                </a:solidFill>
                <a:latin typeface="Calibri"/>
                <a:ea typeface="Calibri"/>
                <a:cs typeface="Calibri"/>
                <a:sym typeface="Calibri"/>
              </a:rPr>
              <a:t>Also, the </a:t>
            </a:r>
            <a:r>
              <a:rPr b="1" i="0" lang="en-US" sz="1700" u="none" cap="none" strike="noStrike">
                <a:solidFill>
                  <a:schemeClr val="dk1"/>
                </a:solidFill>
                <a:highlight>
                  <a:srgbClr val="FFFFFF"/>
                </a:highlight>
                <a:latin typeface="Calibri"/>
                <a:ea typeface="Calibri"/>
                <a:cs typeface="Calibri"/>
                <a:sym typeface="Calibri"/>
              </a:rPr>
              <a:t>taxes</a:t>
            </a:r>
            <a:r>
              <a:rPr b="0" i="0" lang="en-US" sz="1700" u="none" cap="none" strike="noStrike">
                <a:solidFill>
                  <a:schemeClr val="dk1"/>
                </a:solidFill>
                <a:highlight>
                  <a:srgbClr val="FFFFFF"/>
                </a:highlight>
                <a:latin typeface="Calibri"/>
                <a:ea typeface="Calibri"/>
                <a:cs typeface="Calibri"/>
                <a:sym typeface="Calibri"/>
              </a:rPr>
              <a:t> are the primary source of revenue for most governments. </a:t>
            </a:r>
            <a:r>
              <a:rPr b="0" i="0" lang="en-US" sz="1700" u="none" cap="none" strike="noStrike">
                <a:solidFill>
                  <a:schemeClr val="dk1"/>
                </a:solidFill>
                <a:latin typeface="Calibri"/>
                <a:ea typeface="Calibri"/>
                <a:cs typeface="Calibri"/>
                <a:sym typeface="Calibri"/>
              </a:rPr>
              <a:t>This involves understanding your tax obligations and filing your taxes accurately and on time each year.</a:t>
            </a:r>
            <a:endParaRPr b="0" i="0" sz="1700" u="none" cap="none" strike="noStrike">
              <a:solidFill>
                <a:schemeClr val="dk1"/>
              </a:solidFill>
              <a:latin typeface="Calibri"/>
              <a:ea typeface="Calibri"/>
              <a:cs typeface="Calibri"/>
              <a:sym typeface="Calibri"/>
            </a:endParaRPr>
          </a:p>
          <a:p>
            <a:pPr indent="-336550" lvl="0" marL="457200" marR="0" rtl="0" algn="just">
              <a:lnSpc>
                <a:spcPct val="115000"/>
              </a:lnSpc>
              <a:spcBef>
                <a:spcPts val="1200"/>
              </a:spcBef>
              <a:spcAft>
                <a:spcPts val="0"/>
              </a:spcAft>
              <a:buClr>
                <a:schemeClr val="dk1"/>
              </a:buClr>
              <a:buSzPts val="1700"/>
              <a:buFont typeface="Calibri"/>
              <a:buChar char="●"/>
            </a:pPr>
            <a:r>
              <a:rPr b="1" i="0" lang="en-US" sz="1700" u="none" cap="none" strike="noStrike">
                <a:solidFill>
                  <a:schemeClr val="dk1"/>
                </a:solidFill>
                <a:latin typeface="Calibri"/>
                <a:ea typeface="Calibri"/>
                <a:cs typeface="Calibri"/>
                <a:sym typeface="Calibri"/>
              </a:rPr>
              <a:t>Debt management </a:t>
            </a:r>
            <a:r>
              <a:rPr b="0" i="0" lang="en-US" sz="1700" u="none" cap="none" strike="noStrike">
                <a:solidFill>
                  <a:schemeClr val="dk1"/>
                </a:solidFill>
                <a:latin typeface="Calibri"/>
                <a:ea typeface="Calibri"/>
                <a:cs typeface="Calibri"/>
                <a:sym typeface="Calibri"/>
              </a:rPr>
              <a:t>involves managing any debts you may have, such as credit card debt or student loans, and paying them off in a timely and efficient manner. With this concept, arises the concept of interests and how they can rise with a bad debt management plan.</a:t>
            </a:r>
            <a:endParaRPr b="0" i="0" sz="1700" u="none" cap="none" strike="noStrike">
              <a:solidFill>
                <a:schemeClr val="dk1"/>
              </a:solidFill>
              <a:latin typeface="Calibri"/>
              <a:ea typeface="Calibri"/>
              <a:cs typeface="Calibri"/>
              <a:sym typeface="Calibri"/>
            </a:endParaRPr>
          </a:p>
          <a:p>
            <a:pPr indent="0" lvl="0" marL="0" marR="0" rtl="0" algn="just">
              <a:lnSpc>
                <a:spcPct val="115000"/>
              </a:lnSpc>
              <a:spcBef>
                <a:spcPts val="120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a:p>
            <a:pPr indent="-336550" lvl="0" marL="457200" marR="0" rtl="0" algn="just">
              <a:lnSpc>
                <a:spcPct val="115000"/>
              </a:lnSpc>
              <a:spcBef>
                <a:spcPts val="0"/>
              </a:spcBef>
              <a:spcAft>
                <a:spcPts val="0"/>
              </a:spcAft>
              <a:buClr>
                <a:schemeClr val="dk1"/>
              </a:buClr>
              <a:buSzPts val="1700"/>
              <a:buFont typeface="Calibri"/>
              <a:buAutoNum type="arabicPeriod" startAt="3"/>
            </a:pPr>
            <a:r>
              <a:rPr b="1" i="0" lang="en-US" sz="1700" u="sng" cap="none" strike="noStrike">
                <a:solidFill>
                  <a:schemeClr val="dk1"/>
                </a:solidFill>
                <a:latin typeface="Calibri"/>
                <a:ea typeface="Calibri"/>
                <a:cs typeface="Calibri"/>
                <a:sym typeface="Calibri"/>
              </a:rPr>
              <a:t>Savings </a:t>
            </a:r>
            <a:endParaRPr b="1" i="0" sz="1700" u="sng"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700"/>
              <a:buFont typeface="Arial"/>
              <a:buNone/>
            </a:pPr>
            <a:r>
              <a:rPr b="0" i="0" lang="en-US" sz="1700" u="none" cap="none" strike="noStrike">
                <a:solidFill>
                  <a:schemeClr val="dk1"/>
                </a:solidFill>
                <a:latin typeface="Calibri"/>
                <a:ea typeface="Calibri"/>
                <a:cs typeface="Calibri"/>
                <a:sym typeface="Calibri"/>
              </a:rPr>
              <a:t>Savings is the income that is left over after expenses. Everyone should aim to have savings to cover major expenses or emergencies. Cash that is not in an emergency or spending account should instead be invested in something that will maintain or increase its value, such as investments. Savings refer to the money that a person puts aside from their income, this serves to future financial purposes such as needs or goals. </a:t>
            </a:r>
            <a:endParaRPr b="1" i="0" sz="1700" u="none" cap="none" strike="noStrike">
              <a:solidFill>
                <a:schemeClr val="dk1"/>
              </a:solidFill>
              <a:latin typeface="Calibri"/>
              <a:ea typeface="Calibri"/>
              <a:cs typeface="Calibri"/>
              <a:sym typeface="Calibri"/>
            </a:endParaRPr>
          </a:p>
        </p:txBody>
      </p:sp>
      <p:sp>
        <p:nvSpPr>
          <p:cNvPr id="160" name="Google Shape;160;g23dfb39c1d0_0_37"/>
          <p:cNvSpPr txBox="1"/>
          <p:nvPr/>
        </p:nvSpPr>
        <p:spPr>
          <a:xfrm>
            <a:off x="542875" y="3502050"/>
            <a:ext cx="7932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pic>
        <p:nvPicPr>
          <p:cNvPr id="166" name="Google Shape;166;g23dfb39c1d0_0_214"/>
          <p:cNvPicPr preferRelativeResize="0"/>
          <p:nvPr/>
        </p:nvPicPr>
        <p:blipFill rotWithShape="1">
          <a:blip r:embed="rId3">
            <a:alphaModFix/>
          </a:blip>
          <a:srcRect b="0" l="0" r="0" t="0"/>
          <a:stretch/>
        </p:blipFill>
        <p:spPr>
          <a:xfrm>
            <a:off x="0" y="643"/>
            <a:ext cx="9143998" cy="5142858"/>
          </a:xfrm>
          <a:prstGeom prst="rect">
            <a:avLst/>
          </a:prstGeom>
          <a:noFill/>
          <a:ln>
            <a:noFill/>
          </a:ln>
        </p:spPr>
      </p:pic>
      <p:sp>
        <p:nvSpPr>
          <p:cNvPr id="167" name="Google Shape;167;g23dfb39c1d0_0_214"/>
          <p:cNvSpPr/>
          <p:nvPr/>
        </p:nvSpPr>
        <p:spPr>
          <a:xfrm>
            <a:off x="120225" y="867025"/>
            <a:ext cx="8808600" cy="4393800"/>
          </a:xfrm>
          <a:prstGeom prst="rect">
            <a:avLst/>
          </a:prstGeom>
          <a:noFill/>
          <a:ln>
            <a:noFill/>
          </a:ln>
        </p:spPr>
        <p:txBody>
          <a:bodyPr anchorCtr="0" anchor="t" bIns="45700" lIns="91425" spcFirstLastPara="1" rIns="91425" wrap="square" tIns="45700">
            <a:noAutofit/>
          </a:bodyPr>
          <a:lstStyle/>
          <a:p>
            <a:pPr indent="0" lvl="0" marL="0" marR="0" rtl="0" algn="just">
              <a:lnSpc>
                <a:spcPct val="115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a:p>
            <a:pPr indent="-336550" lvl="0" marL="457200" marR="0" rtl="0" algn="just">
              <a:lnSpc>
                <a:spcPct val="115000"/>
              </a:lnSpc>
              <a:spcBef>
                <a:spcPts val="1200"/>
              </a:spcBef>
              <a:spcAft>
                <a:spcPts val="0"/>
              </a:spcAft>
              <a:buClr>
                <a:schemeClr val="dk1"/>
              </a:buClr>
              <a:buSzPts val="1700"/>
              <a:buFont typeface="Calibri"/>
              <a:buChar char="●"/>
            </a:pPr>
            <a:r>
              <a:rPr b="1" i="0" lang="en-US" sz="1700" u="none" cap="none" strike="noStrike">
                <a:solidFill>
                  <a:schemeClr val="dk1"/>
                </a:solidFill>
                <a:latin typeface="Calibri"/>
                <a:ea typeface="Calibri"/>
                <a:cs typeface="Calibri"/>
                <a:sym typeface="Calibri"/>
              </a:rPr>
              <a:t>Planning for retirement</a:t>
            </a:r>
            <a:r>
              <a:rPr b="0" i="0" lang="en-US" sz="1700" u="none" cap="none" strike="noStrike">
                <a:solidFill>
                  <a:schemeClr val="dk1"/>
                </a:solidFill>
                <a:latin typeface="Calibri"/>
                <a:ea typeface="Calibri"/>
                <a:cs typeface="Calibri"/>
                <a:sym typeface="Calibri"/>
              </a:rPr>
              <a:t> by saving in retirement accounts such as 401(k)s and IRAs, as well as considering social security benefits, is essential to ensuring financial security later in life.</a:t>
            </a:r>
            <a:br>
              <a:rPr b="0" i="0" lang="en-US" sz="1700" u="none" cap="none" strike="noStrike">
                <a:solidFill>
                  <a:schemeClr val="dk1"/>
                </a:solidFill>
                <a:latin typeface="Calibri"/>
                <a:ea typeface="Calibri"/>
                <a:cs typeface="Calibri"/>
                <a:sym typeface="Calibri"/>
              </a:rPr>
            </a:br>
            <a:endParaRPr b="0" i="0" sz="1700" u="none" cap="none" strike="noStrike">
              <a:solidFill>
                <a:schemeClr val="dk1"/>
              </a:solidFill>
              <a:latin typeface="Calibri"/>
              <a:ea typeface="Calibri"/>
              <a:cs typeface="Calibri"/>
              <a:sym typeface="Calibri"/>
            </a:endParaRPr>
          </a:p>
          <a:p>
            <a:pPr indent="-336550" lvl="0" marL="457200" marR="0" rtl="0" algn="just">
              <a:lnSpc>
                <a:spcPct val="115000"/>
              </a:lnSpc>
              <a:spcBef>
                <a:spcPts val="0"/>
              </a:spcBef>
              <a:spcAft>
                <a:spcPts val="0"/>
              </a:spcAft>
              <a:buClr>
                <a:schemeClr val="dk1"/>
              </a:buClr>
              <a:buSzPts val="1700"/>
              <a:buFont typeface="Calibri"/>
              <a:buChar char="●"/>
            </a:pPr>
            <a:r>
              <a:rPr b="1" i="0" lang="en-US" sz="1700" u="none" cap="none" strike="noStrike">
                <a:solidFill>
                  <a:schemeClr val="dk1"/>
                </a:solidFill>
                <a:latin typeface="Calibri"/>
                <a:ea typeface="Calibri"/>
                <a:cs typeface="Calibri"/>
                <a:sym typeface="Calibri"/>
              </a:rPr>
              <a:t>Budgeting! </a:t>
            </a:r>
            <a:r>
              <a:rPr b="0" i="0" lang="en-US" sz="1700" u="none" cap="none" strike="noStrike">
                <a:solidFill>
                  <a:schemeClr val="dk1"/>
                </a:solidFill>
                <a:latin typeface="Calibri"/>
                <a:ea typeface="Calibri"/>
                <a:cs typeface="Calibri"/>
                <a:sym typeface="Calibri"/>
              </a:rPr>
              <a:t> A budget is a system in which you set some boundaries about how much money you can spend. This involves creating a plan for your income and expenses each month, so you can manage your money effectively and avoid overspending.  </a:t>
            </a:r>
            <a:r>
              <a:rPr b="1" i="0" lang="en-US" sz="1700" u="none" cap="none" strike="noStrike">
                <a:solidFill>
                  <a:schemeClr val="dk1"/>
                </a:solidFill>
                <a:latin typeface="Calibri"/>
                <a:ea typeface="Calibri"/>
                <a:cs typeface="Calibri"/>
                <a:sym typeface="Calibri"/>
              </a:rPr>
              <a:t>This concept will be addressed more in depth in module 4</a:t>
            </a:r>
            <a:r>
              <a:rPr b="0" i="0" lang="en-US" sz="1700" u="none" cap="none" strike="noStrike">
                <a:solidFill>
                  <a:schemeClr val="dk1"/>
                </a:solidFill>
                <a:latin typeface="Calibri"/>
                <a:ea typeface="Calibri"/>
                <a:cs typeface="Calibri"/>
                <a:sym typeface="Calibri"/>
              </a:rPr>
              <a:t>.</a:t>
            </a:r>
            <a:endParaRPr b="0" i="0" sz="1700" u="none" cap="none" strike="noStrike">
              <a:solidFill>
                <a:schemeClr val="dk1"/>
              </a:solidFill>
              <a:latin typeface="Calibri"/>
              <a:ea typeface="Calibri"/>
              <a:cs typeface="Calibri"/>
              <a:sym typeface="Calibri"/>
            </a:endParaRPr>
          </a:p>
          <a:p>
            <a:pPr indent="0" lvl="0" marL="457200" marR="0" rtl="0" algn="just">
              <a:lnSpc>
                <a:spcPct val="115000"/>
              </a:lnSpc>
              <a:spcBef>
                <a:spcPts val="0"/>
              </a:spcBef>
              <a:spcAft>
                <a:spcPts val="0"/>
              </a:spcAft>
              <a:buClr>
                <a:srgbClr val="000000"/>
              </a:buClr>
              <a:buSzPts val="1700"/>
              <a:buFont typeface="Arial"/>
              <a:buNone/>
            </a:pPr>
            <a:r>
              <a:t/>
            </a:r>
            <a:endParaRPr b="0" i="0" sz="1700" u="none" cap="none" strike="noStrike">
              <a:solidFill>
                <a:schemeClr val="dk1"/>
              </a:solidFill>
              <a:latin typeface="Calibri"/>
              <a:ea typeface="Calibri"/>
              <a:cs typeface="Calibri"/>
              <a:sym typeface="Calibri"/>
            </a:endParaRPr>
          </a:p>
          <a:p>
            <a:pPr indent="-336550" lvl="0" marL="457200" marR="0" rtl="0" algn="just">
              <a:lnSpc>
                <a:spcPct val="115000"/>
              </a:lnSpc>
              <a:spcBef>
                <a:spcPts val="0"/>
              </a:spcBef>
              <a:spcAft>
                <a:spcPts val="0"/>
              </a:spcAft>
              <a:buClr>
                <a:schemeClr val="dk1"/>
              </a:buClr>
              <a:buSzPts val="1700"/>
              <a:buFont typeface="Calibri"/>
              <a:buAutoNum type="arabicPeriod" startAt="4"/>
            </a:pPr>
            <a:r>
              <a:rPr b="1" i="0" lang="en-US" sz="1700" u="sng" cap="none" strike="noStrike">
                <a:solidFill>
                  <a:schemeClr val="dk1"/>
                </a:solidFill>
                <a:latin typeface="Calibri"/>
                <a:ea typeface="Calibri"/>
                <a:cs typeface="Calibri"/>
                <a:sym typeface="Calibri"/>
              </a:rPr>
              <a:t>Investing </a:t>
            </a:r>
            <a:endParaRPr b="1" i="0" sz="17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1100"/>
              <a:buFont typeface="Arial"/>
              <a:buNone/>
            </a:pPr>
            <a:r>
              <a:rPr b="0" i="0" lang="en-US" sz="1700" u="none" cap="none" strike="noStrike">
                <a:solidFill>
                  <a:schemeClr val="dk1"/>
                </a:solidFill>
                <a:latin typeface="Calibri"/>
                <a:ea typeface="Calibri"/>
                <a:cs typeface="Calibri"/>
                <a:sym typeface="Calibri"/>
              </a:rPr>
              <a:t>Investing means acquiring goods in order to earn a return on the money invested. It involves putting your money into various types of financial products, such as stocks, bonds, mutual funds, real estate, and commodities, with the expectation of earning a return on your investment over time.</a:t>
            </a:r>
            <a:endParaRPr b="0" i="0" sz="17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1100"/>
              <a:buFont typeface="Arial"/>
              <a:buNone/>
            </a:pPr>
            <a:r>
              <a:t/>
            </a:r>
            <a:endParaRPr b="1" i="0" sz="1700" u="none" cap="none" strike="noStrike">
              <a:solidFill>
                <a:schemeClr val="dk1"/>
              </a:solidFill>
              <a:highlight>
                <a:srgbClr val="EFEFEF"/>
              </a:highlight>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3000"/>
              <a:buFont typeface="Arial"/>
              <a:buNone/>
            </a:pPr>
            <a:r>
              <a:t/>
            </a:r>
            <a:endParaRPr b="1" i="0" sz="3000" u="none" cap="none" strike="noStrike">
              <a:solidFill>
                <a:schemeClr val="dk1"/>
              </a:solidFill>
              <a:latin typeface="Calibri"/>
              <a:ea typeface="Calibri"/>
              <a:cs typeface="Calibri"/>
              <a:sym typeface="Calibri"/>
            </a:endParaRPr>
          </a:p>
        </p:txBody>
      </p:sp>
      <p:sp>
        <p:nvSpPr>
          <p:cNvPr id="168" name="Google Shape;168;g23dfb39c1d0_0_214"/>
          <p:cNvSpPr txBox="1"/>
          <p:nvPr/>
        </p:nvSpPr>
        <p:spPr>
          <a:xfrm>
            <a:off x="542875" y="3502050"/>
            <a:ext cx="7932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pic>
        <p:nvPicPr>
          <p:cNvPr id="174" name="Google Shape;174;g23dfb39c1d0_0_45"/>
          <p:cNvPicPr preferRelativeResize="0"/>
          <p:nvPr/>
        </p:nvPicPr>
        <p:blipFill rotWithShape="1">
          <a:blip r:embed="rId3">
            <a:alphaModFix/>
          </a:blip>
          <a:srcRect b="0" l="0" r="0" t="0"/>
          <a:stretch/>
        </p:blipFill>
        <p:spPr>
          <a:xfrm>
            <a:off x="0" y="643"/>
            <a:ext cx="9143998" cy="5142858"/>
          </a:xfrm>
          <a:prstGeom prst="rect">
            <a:avLst/>
          </a:prstGeom>
          <a:noFill/>
          <a:ln>
            <a:noFill/>
          </a:ln>
        </p:spPr>
      </p:pic>
      <p:sp>
        <p:nvSpPr>
          <p:cNvPr id="175" name="Google Shape;175;g23dfb39c1d0_0_45"/>
          <p:cNvSpPr/>
          <p:nvPr/>
        </p:nvSpPr>
        <p:spPr>
          <a:xfrm>
            <a:off x="240850" y="1020975"/>
            <a:ext cx="8670300" cy="4128300"/>
          </a:xfrm>
          <a:prstGeom prst="rect">
            <a:avLst/>
          </a:prstGeom>
          <a:noFill/>
          <a:ln>
            <a:noFill/>
          </a:ln>
        </p:spPr>
        <p:txBody>
          <a:bodyPr anchorCtr="0" anchor="t" bIns="45700" lIns="91425" spcFirstLastPara="1" rIns="91425" wrap="square" tIns="45700">
            <a:noAutofit/>
          </a:bodyPr>
          <a:lstStyle/>
          <a:p>
            <a:pPr indent="0" lvl="0" marL="0" marR="0" rtl="0" algn="just">
              <a:lnSpc>
                <a:spcPct val="115000"/>
              </a:lnSpc>
              <a:spcBef>
                <a:spcPts val="0"/>
              </a:spcBef>
              <a:spcAft>
                <a:spcPts val="0"/>
              </a:spcAft>
              <a:buClr>
                <a:srgbClr val="000000"/>
              </a:buClr>
              <a:buSzPts val="1700"/>
              <a:buFont typeface="Arial"/>
              <a:buNone/>
            </a:pPr>
            <a:r>
              <a:rPr b="1" i="1" lang="en-US" sz="1700" u="none" cap="none" strike="noStrike">
                <a:solidFill>
                  <a:srgbClr val="181818"/>
                </a:solidFill>
                <a:highlight>
                  <a:srgbClr val="EFEFEF"/>
                </a:highlight>
                <a:latin typeface="Calibri"/>
                <a:ea typeface="Calibri"/>
                <a:cs typeface="Calibri"/>
                <a:sym typeface="Calibri"/>
              </a:rPr>
              <a:t>“When you work on something that only has the capacity to make you 5 dollars, it does not matter how much harder you work – the most you will make is 5 dollars.” </a:t>
            </a:r>
            <a:r>
              <a:rPr b="1" i="0" lang="en-US" sz="1700" u="none" cap="none" strike="noStrike">
                <a:solidFill>
                  <a:srgbClr val="181818"/>
                </a:solidFill>
                <a:highlight>
                  <a:srgbClr val="EFEFEF"/>
                </a:highlight>
                <a:latin typeface="Calibri"/>
                <a:ea typeface="Calibri"/>
                <a:cs typeface="Calibri"/>
                <a:sym typeface="Calibri"/>
              </a:rPr>
              <a:t>- </a:t>
            </a:r>
            <a:r>
              <a:rPr b="1" i="0" lang="en-US" sz="1700" u="none" cap="none" strike="noStrike">
                <a:solidFill>
                  <a:srgbClr val="333333"/>
                </a:solidFill>
                <a:highlight>
                  <a:srgbClr val="EFEFEF"/>
                </a:highlight>
                <a:latin typeface="Calibri"/>
                <a:ea typeface="Calibri"/>
                <a:cs typeface="Calibri"/>
                <a:sym typeface="Calibri"/>
              </a:rPr>
              <a:t>idowu koyenikan</a:t>
            </a:r>
            <a:endParaRPr b="0" i="0" sz="1700" u="none" cap="none" strike="noStrike">
              <a:solidFill>
                <a:schemeClr val="dk1"/>
              </a:solidFill>
              <a:latin typeface="Calibri"/>
              <a:ea typeface="Calibri"/>
              <a:cs typeface="Calibri"/>
              <a:sym typeface="Calibri"/>
            </a:endParaRPr>
          </a:p>
          <a:p>
            <a:pPr indent="-336550" lvl="0" marL="457200" marR="0" rtl="0" algn="just">
              <a:lnSpc>
                <a:spcPct val="115000"/>
              </a:lnSpc>
              <a:spcBef>
                <a:spcPts val="1200"/>
              </a:spcBef>
              <a:spcAft>
                <a:spcPts val="0"/>
              </a:spcAft>
              <a:buClr>
                <a:schemeClr val="dk1"/>
              </a:buClr>
              <a:buSzPts val="1700"/>
              <a:buFont typeface="Calibri"/>
              <a:buAutoNum type="arabicPeriod" startAt="5"/>
            </a:pPr>
            <a:r>
              <a:rPr b="1" i="0" lang="en-US" sz="1700" u="sng" cap="none" strike="noStrike">
                <a:solidFill>
                  <a:schemeClr val="dk1"/>
                </a:solidFill>
                <a:latin typeface="Calibri"/>
                <a:ea typeface="Calibri"/>
                <a:cs typeface="Calibri"/>
                <a:sym typeface="Calibri"/>
              </a:rPr>
              <a:t>Insurance </a:t>
            </a:r>
            <a:endParaRPr b="1" i="0" sz="1700" u="none" cap="none" strike="noStrike">
              <a:solidFill>
                <a:schemeClr val="dk1"/>
              </a:solidFill>
              <a:latin typeface="Calibri"/>
              <a:ea typeface="Calibri"/>
              <a:cs typeface="Calibri"/>
              <a:sym typeface="Calibri"/>
            </a:endParaRPr>
          </a:p>
          <a:p>
            <a:pPr indent="0" lvl="0" marL="0" marR="0" rtl="0" algn="just">
              <a:lnSpc>
                <a:spcPct val="115000"/>
              </a:lnSpc>
              <a:spcBef>
                <a:spcPts val="1200"/>
              </a:spcBef>
              <a:spcAft>
                <a:spcPts val="0"/>
              </a:spcAft>
              <a:buClr>
                <a:srgbClr val="000000"/>
              </a:buClr>
              <a:buSzPts val="1100"/>
              <a:buFont typeface="Arial"/>
              <a:buNone/>
            </a:pPr>
            <a:r>
              <a:rPr b="0" i="0" lang="en-US" sz="1700" u="none" cap="none" strike="noStrike">
                <a:solidFill>
                  <a:schemeClr val="dk1"/>
                </a:solidFill>
                <a:latin typeface="Calibri"/>
                <a:ea typeface="Calibri"/>
                <a:cs typeface="Calibri"/>
                <a:sym typeface="Calibri"/>
              </a:rPr>
              <a:t>The term protection refers to the steps people take to protect themselves from unexpected events, such as illness or accidents, and to preserve their goods. This involves protecting yourself and your assets from potential risks, such as car accidents or medical emergencies, by purchasing insurance policies. </a:t>
            </a:r>
            <a:r>
              <a:rPr b="0" i="0" lang="en-US" sz="1700" u="none" cap="none" strike="noStrike">
                <a:solidFill>
                  <a:srgbClr val="111111"/>
                </a:solidFill>
                <a:highlight>
                  <a:srgbClr val="FFFFFF"/>
                </a:highlight>
                <a:latin typeface="Calibri"/>
                <a:ea typeface="Calibri"/>
                <a:cs typeface="Calibri"/>
                <a:sym typeface="Calibri"/>
              </a:rPr>
              <a:t>The majority of people have some insurance: for their car, their house, their healthcare, or their life.</a:t>
            </a:r>
            <a:br>
              <a:rPr b="0" i="0" lang="en-US" sz="1700" u="none" cap="none" strike="noStrike">
                <a:solidFill>
                  <a:srgbClr val="111111"/>
                </a:solidFill>
                <a:highlight>
                  <a:srgbClr val="FFFFFF"/>
                </a:highlight>
                <a:latin typeface="Calibri"/>
                <a:ea typeface="Calibri"/>
                <a:cs typeface="Calibri"/>
                <a:sym typeface="Calibri"/>
              </a:rPr>
            </a:br>
            <a:r>
              <a:rPr b="0" i="0" lang="en-US" sz="1700" u="none" cap="none" strike="noStrike">
                <a:solidFill>
                  <a:srgbClr val="111111"/>
                </a:solidFill>
                <a:highlight>
                  <a:srgbClr val="FFFFFF"/>
                </a:highlight>
                <a:latin typeface="Calibri"/>
                <a:ea typeface="Calibri"/>
                <a:cs typeface="Calibri"/>
                <a:sym typeface="Calibri"/>
              </a:rPr>
              <a:t>Insure suits not only for individuals but also for business companies.  </a:t>
            </a:r>
            <a:endParaRPr b="0" i="0" sz="1700" u="none" cap="none" strike="noStrike">
              <a:solidFill>
                <a:srgbClr val="111111"/>
              </a:solidFill>
              <a:highlight>
                <a:srgbClr val="FFFFFF"/>
              </a:highlight>
              <a:latin typeface="Calibri"/>
              <a:ea typeface="Calibri"/>
              <a:cs typeface="Calibri"/>
              <a:sym typeface="Calibri"/>
            </a:endParaRPr>
          </a:p>
          <a:p>
            <a:pPr indent="-336550" lvl="0" marL="457200" marR="0" rtl="0" algn="just">
              <a:lnSpc>
                <a:spcPct val="115000"/>
              </a:lnSpc>
              <a:spcBef>
                <a:spcPts val="1200"/>
              </a:spcBef>
              <a:spcAft>
                <a:spcPts val="0"/>
              </a:spcAft>
              <a:buClr>
                <a:srgbClr val="111111"/>
              </a:buClr>
              <a:buSzPts val="1700"/>
              <a:buFont typeface="Calibri"/>
              <a:buChar char="●"/>
            </a:pPr>
            <a:r>
              <a:rPr b="1" i="0" lang="en-US" sz="1700" u="none" cap="none" strike="noStrike">
                <a:solidFill>
                  <a:srgbClr val="111111"/>
                </a:solidFill>
                <a:highlight>
                  <a:srgbClr val="FFFFFF"/>
                </a:highlight>
                <a:latin typeface="Calibri"/>
                <a:ea typeface="Calibri"/>
                <a:cs typeface="Calibri"/>
                <a:sym typeface="Calibri"/>
              </a:rPr>
              <a:t>For example:</a:t>
            </a:r>
            <a:r>
              <a:rPr b="0" i="0" lang="en-US" sz="1700" u="none" cap="none" strike="noStrike">
                <a:solidFill>
                  <a:srgbClr val="111111"/>
                </a:solidFill>
                <a:highlight>
                  <a:srgbClr val="FFFFFF"/>
                </a:highlight>
                <a:latin typeface="Calibri"/>
                <a:ea typeface="Calibri"/>
                <a:cs typeface="Calibri"/>
                <a:sym typeface="Calibri"/>
              </a:rPr>
              <a:t> A construction company has to ensure that their employees are insured in case they get hurt from their duties. This way the company and the worker get their insurance benefits.</a:t>
            </a:r>
            <a:endParaRPr b="0" i="0" sz="1700" u="none" cap="none" strike="noStrike">
              <a:solidFill>
                <a:srgbClr val="111111"/>
              </a:solidFill>
              <a:highlight>
                <a:srgbClr val="FFFFFF"/>
              </a:highlight>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700"/>
              <a:buFont typeface="Arial"/>
              <a:buNone/>
            </a:pPr>
            <a:r>
              <a:t/>
            </a:r>
            <a:endParaRPr b="0" i="0" sz="1700" u="none" cap="none" strike="noStrike">
              <a:solidFill>
                <a:schemeClr val="dk1"/>
              </a:solidFill>
              <a:latin typeface="Calibri"/>
              <a:ea typeface="Calibri"/>
              <a:cs typeface="Calibri"/>
              <a:sym typeface="Calibri"/>
            </a:endParaRPr>
          </a:p>
        </p:txBody>
      </p:sp>
      <p:sp>
        <p:nvSpPr>
          <p:cNvPr id="176" name="Google Shape;176;g23dfb39c1d0_0_45"/>
          <p:cNvSpPr txBox="1"/>
          <p:nvPr/>
        </p:nvSpPr>
        <p:spPr>
          <a:xfrm>
            <a:off x="542875" y="3502050"/>
            <a:ext cx="7932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pic>
        <p:nvPicPr>
          <p:cNvPr id="182" name="Google Shape;182;g255d62be4cc_0_16"/>
          <p:cNvPicPr preferRelativeResize="0"/>
          <p:nvPr/>
        </p:nvPicPr>
        <p:blipFill rotWithShape="1">
          <a:blip r:embed="rId3">
            <a:alphaModFix/>
          </a:blip>
          <a:srcRect b="0" l="0" r="0" t="0"/>
          <a:stretch/>
        </p:blipFill>
        <p:spPr>
          <a:xfrm>
            <a:off x="0" y="643"/>
            <a:ext cx="9143998" cy="5142858"/>
          </a:xfrm>
          <a:prstGeom prst="rect">
            <a:avLst/>
          </a:prstGeom>
          <a:noFill/>
          <a:ln>
            <a:noFill/>
          </a:ln>
        </p:spPr>
      </p:pic>
      <p:sp>
        <p:nvSpPr>
          <p:cNvPr id="183" name="Google Shape;183;g255d62be4cc_0_16"/>
          <p:cNvSpPr txBox="1"/>
          <p:nvPr/>
        </p:nvSpPr>
        <p:spPr>
          <a:xfrm>
            <a:off x="542875" y="3502050"/>
            <a:ext cx="7932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84" name="Google Shape;184;g255d62be4cc_0_16"/>
          <p:cNvSpPr txBox="1"/>
          <p:nvPr/>
        </p:nvSpPr>
        <p:spPr>
          <a:xfrm>
            <a:off x="261200" y="1365200"/>
            <a:ext cx="4023600" cy="3090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US" sz="3200">
                <a:solidFill>
                  <a:srgbClr val="111111"/>
                </a:solidFill>
                <a:latin typeface="Calibri"/>
                <a:ea typeface="Calibri"/>
                <a:cs typeface="Calibri"/>
                <a:sym typeface="Calibri"/>
              </a:rPr>
              <a:t>WHAT ARE THE DIFFERENCES BETWEEN </a:t>
            </a:r>
            <a:r>
              <a:rPr b="1" i="1" lang="en-US" sz="4400">
                <a:solidFill>
                  <a:srgbClr val="111111"/>
                </a:solidFill>
                <a:latin typeface="Calibri"/>
                <a:ea typeface="Calibri"/>
                <a:cs typeface="Calibri"/>
                <a:sym typeface="Calibri"/>
              </a:rPr>
              <a:t>CREDIT</a:t>
            </a:r>
            <a:r>
              <a:rPr b="1" lang="en-US" sz="3200">
                <a:solidFill>
                  <a:srgbClr val="111111"/>
                </a:solidFill>
                <a:latin typeface="Calibri"/>
                <a:ea typeface="Calibri"/>
                <a:cs typeface="Calibri"/>
                <a:sym typeface="Calibri"/>
              </a:rPr>
              <a:t> </a:t>
            </a:r>
            <a:r>
              <a:rPr lang="en-US" sz="3200">
                <a:solidFill>
                  <a:srgbClr val="111111"/>
                </a:solidFill>
                <a:latin typeface="Calibri"/>
                <a:ea typeface="Calibri"/>
                <a:cs typeface="Calibri"/>
                <a:sym typeface="Calibri"/>
              </a:rPr>
              <a:t>AND</a:t>
            </a:r>
            <a:r>
              <a:rPr b="1" lang="en-US" sz="3200">
                <a:solidFill>
                  <a:srgbClr val="111111"/>
                </a:solidFill>
                <a:latin typeface="Calibri"/>
                <a:ea typeface="Calibri"/>
                <a:cs typeface="Calibri"/>
                <a:sym typeface="Calibri"/>
              </a:rPr>
              <a:t> </a:t>
            </a:r>
            <a:r>
              <a:rPr b="1" i="1" lang="en-US" sz="4400">
                <a:solidFill>
                  <a:srgbClr val="111111"/>
                </a:solidFill>
                <a:latin typeface="Calibri"/>
                <a:ea typeface="Calibri"/>
                <a:cs typeface="Calibri"/>
                <a:sym typeface="Calibri"/>
              </a:rPr>
              <a:t>DEBIT CARD</a:t>
            </a:r>
            <a:r>
              <a:rPr lang="en-US" sz="3200">
                <a:solidFill>
                  <a:srgbClr val="111111"/>
                </a:solidFill>
                <a:latin typeface="Calibri"/>
                <a:ea typeface="Calibri"/>
                <a:cs typeface="Calibri"/>
                <a:sym typeface="Calibri"/>
              </a:rPr>
              <a:t>? </a:t>
            </a:r>
            <a:r>
              <a:rPr b="1" lang="en-US" sz="3200">
                <a:solidFill>
                  <a:srgbClr val="111111"/>
                </a:solidFill>
                <a:latin typeface="Calibri"/>
                <a:ea typeface="Calibri"/>
                <a:cs typeface="Calibri"/>
                <a:sym typeface="Calibri"/>
              </a:rPr>
              <a:t> </a:t>
            </a:r>
            <a:endParaRPr sz="3400">
              <a:solidFill>
                <a:srgbClr val="111111"/>
              </a:solidFill>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pic>
        <p:nvPicPr>
          <p:cNvPr id="185" name="Google Shape;185;g255d62be4cc_0_16"/>
          <p:cNvPicPr preferRelativeResize="0"/>
          <p:nvPr/>
        </p:nvPicPr>
        <p:blipFill>
          <a:blip r:embed="rId4">
            <a:alphaModFix/>
          </a:blip>
          <a:stretch>
            <a:fillRect/>
          </a:stretch>
        </p:blipFill>
        <p:spPr>
          <a:xfrm>
            <a:off x="4455625" y="1393850"/>
            <a:ext cx="4544700" cy="302980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pic>
        <p:nvPicPr>
          <p:cNvPr id="191" name="Google Shape;191;g23dfb39c1d0_0_52"/>
          <p:cNvPicPr preferRelativeResize="0"/>
          <p:nvPr/>
        </p:nvPicPr>
        <p:blipFill rotWithShape="1">
          <a:blip r:embed="rId3">
            <a:alphaModFix/>
          </a:blip>
          <a:srcRect b="0" l="0" r="0" t="0"/>
          <a:stretch/>
        </p:blipFill>
        <p:spPr>
          <a:xfrm>
            <a:off x="0" y="643"/>
            <a:ext cx="9143998" cy="5142858"/>
          </a:xfrm>
          <a:prstGeom prst="rect">
            <a:avLst/>
          </a:prstGeom>
          <a:noFill/>
          <a:ln>
            <a:noFill/>
          </a:ln>
        </p:spPr>
      </p:pic>
      <p:sp>
        <p:nvSpPr>
          <p:cNvPr id="192" name="Google Shape;192;g23dfb39c1d0_0_52"/>
          <p:cNvSpPr/>
          <p:nvPr/>
        </p:nvSpPr>
        <p:spPr>
          <a:xfrm>
            <a:off x="196425" y="1060100"/>
            <a:ext cx="8616900" cy="3372000"/>
          </a:xfrm>
          <a:prstGeom prst="rect">
            <a:avLst/>
          </a:prstGeom>
          <a:noFill/>
          <a:ln>
            <a:noFill/>
          </a:ln>
        </p:spPr>
        <p:txBody>
          <a:bodyPr anchorCtr="0" anchor="t" bIns="45700" lIns="91425" spcFirstLastPara="1" rIns="91425" wrap="square" tIns="45700">
            <a:noAutofit/>
          </a:bodyPr>
          <a:lstStyle/>
          <a:p>
            <a:pPr indent="0" lvl="0" marL="0" marR="0" rtl="0" algn="just">
              <a:lnSpc>
                <a:spcPct val="115000"/>
              </a:lnSpc>
              <a:spcBef>
                <a:spcPts val="0"/>
              </a:spcBef>
              <a:spcAft>
                <a:spcPts val="0"/>
              </a:spcAft>
              <a:buClr>
                <a:schemeClr val="dk1"/>
              </a:buClr>
              <a:buSzPts val="1100"/>
              <a:buFont typeface="Arial"/>
              <a:buNone/>
            </a:pPr>
            <a:r>
              <a:rPr b="1" i="0" lang="en-US" sz="1800" u="none" cap="none" strike="noStrike">
                <a:solidFill>
                  <a:schemeClr val="dk1"/>
                </a:solidFill>
                <a:latin typeface="Calibri"/>
                <a:ea typeface="Calibri"/>
                <a:cs typeface="Calibri"/>
                <a:sym typeface="Calibri"/>
              </a:rPr>
              <a:t>What is a credit card?</a:t>
            </a:r>
            <a:endParaRPr b="1" i="0" sz="18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A credit card is a card issued by a financial institution, usually a bank, that allows the cardholder to borrow money from that institution. Cardholders agree to repay the money with interest according to the terms and conditions of the institution.. Credit cards can be used for various types of transactions, such as buying goods and services online or at physical locations or withdrawing cash from an ATM. Credit cards often come with various benefits, such as cashback or reward points for purchases, travel insurance, and other perks. However, it is important to use credit wisely and avoid overspending or carrying a balance, which can lead to high-interest charges, fees, and long-term debt.</a:t>
            </a:r>
            <a:endParaRPr b="0" i="0" sz="1100" u="none" cap="none" strike="noStrike">
              <a:solidFill>
                <a:schemeClr val="dk1"/>
              </a:solidFill>
              <a:latin typeface="Calibri"/>
              <a:ea typeface="Calibri"/>
              <a:cs typeface="Calibri"/>
              <a:sym typeface="Calibri"/>
            </a:endParaRPr>
          </a:p>
        </p:txBody>
      </p:sp>
      <p:sp>
        <p:nvSpPr>
          <p:cNvPr id="193" name="Google Shape;193;g23dfb39c1d0_0_52"/>
          <p:cNvSpPr txBox="1"/>
          <p:nvPr/>
        </p:nvSpPr>
        <p:spPr>
          <a:xfrm>
            <a:off x="542875" y="3502050"/>
            <a:ext cx="7932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pic>
        <p:nvPicPr>
          <p:cNvPr id="199" name="Google Shape;199;g23dfb39c1d0_0_228"/>
          <p:cNvPicPr preferRelativeResize="0"/>
          <p:nvPr/>
        </p:nvPicPr>
        <p:blipFill rotWithShape="1">
          <a:blip r:embed="rId3">
            <a:alphaModFix/>
          </a:blip>
          <a:srcRect b="0" l="0" r="0" t="0"/>
          <a:stretch/>
        </p:blipFill>
        <p:spPr>
          <a:xfrm>
            <a:off x="0" y="643"/>
            <a:ext cx="9143998" cy="5142858"/>
          </a:xfrm>
          <a:prstGeom prst="rect">
            <a:avLst/>
          </a:prstGeom>
          <a:noFill/>
          <a:ln>
            <a:noFill/>
          </a:ln>
        </p:spPr>
      </p:pic>
      <p:sp>
        <p:nvSpPr>
          <p:cNvPr id="200" name="Google Shape;200;g23dfb39c1d0_0_228"/>
          <p:cNvSpPr/>
          <p:nvPr/>
        </p:nvSpPr>
        <p:spPr>
          <a:xfrm>
            <a:off x="196425" y="1060100"/>
            <a:ext cx="8616900" cy="3372000"/>
          </a:xfrm>
          <a:prstGeom prst="rect">
            <a:avLst/>
          </a:prstGeom>
          <a:noFill/>
          <a:ln>
            <a:noFill/>
          </a:ln>
        </p:spPr>
        <p:txBody>
          <a:bodyPr anchorCtr="0" anchor="t" bIns="45700" lIns="91425" spcFirstLastPara="1" rIns="91425" wrap="square" tIns="45700">
            <a:noAutofit/>
          </a:bodyPr>
          <a:lstStyle/>
          <a:p>
            <a:pPr indent="0" lvl="0" marL="0" marR="0" rtl="0" algn="just">
              <a:lnSpc>
                <a:spcPct val="115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What is a debit card?</a:t>
            </a:r>
            <a:endParaRPr b="1" i="0" sz="18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A debit card is a payment card used to debit payments directly from the consumer's current account, rather than on credit from a bank or card issuer. Debit cards offer the convenience of credit cards and many of the same consumer protections when issued by major payment service providers such as Visa or Mastercard. Unlike a credit card, the user doesn't borrow money from a lender when using a debit card but instead is using their own funds or deposit. So, there is no interest charge on debit card transactions. The amount that can be spent using a debit card is limited to the available balance in the account it is linked to.</a:t>
            </a:r>
            <a:endParaRPr b="0" i="0" sz="18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201" name="Google Shape;201;g23dfb39c1d0_0_228"/>
          <p:cNvSpPr txBox="1"/>
          <p:nvPr/>
        </p:nvSpPr>
        <p:spPr>
          <a:xfrm>
            <a:off x="542875" y="3502050"/>
            <a:ext cx="7932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pic>
        <p:nvPicPr>
          <p:cNvPr id="207" name="Google Shape;207;g23dfb39c1d0_0_60"/>
          <p:cNvPicPr preferRelativeResize="0"/>
          <p:nvPr/>
        </p:nvPicPr>
        <p:blipFill rotWithShape="1">
          <a:blip r:embed="rId3">
            <a:alphaModFix/>
          </a:blip>
          <a:srcRect b="0" l="0" r="0" t="0"/>
          <a:stretch/>
        </p:blipFill>
        <p:spPr>
          <a:xfrm>
            <a:off x="0" y="643"/>
            <a:ext cx="9143998" cy="5142858"/>
          </a:xfrm>
          <a:prstGeom prst="rect">
            <a:avLst/>
          </a:prstGeom>
          <a:noFill/>
          <a:ln>
            <a:noFill/>
          </a:ln>
        </p:spPr>
      </p:pic>
      <p:sp>
        <p:nvSpPr>
          <p:cNvPr id="208" name="Google Shape;208;g23dfb39c1d0_0_60"/>
          <p:cNvSpPr/>
          <p:nvPr/>
        </p:nvSpPr>
        <p:spPr>
          <a:xfrm>
            <a:off x="196425" y="1441100"/>
            <a:ext cx="8616900" cy="33720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200"/>
              <a:buFont typeface="Arial"/>
              <a:buNone/>
            </a:pPr>
            <a:r>
              <a:t/>
            </a:r>
            <a:endParaRPr b="1" i="0" sz="1200" u="none" cap="none" strike="noStrike">
              <a:solidFill>
                <a:srgbClr val="00B0F0"/>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209" name="Google Shape;209;g23dfb39c1d0_0_60"/>
          <p:cNvSpPr txBox="1"/>
          <p:nvPr/>
        </p:nvSpPr>
        <p:spPr>
          <a:xfrm>
            <a:off x="542875" y="3502050"/>
            <a:ext cx="7932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10" name="Google Shape;210;g23dfb39c1d0_0_60"/>
          <p:cNvSpPr txBox="1"/>
          <p:nvPr/>
        </p:nvSpPr>
        <p:spPr>
          <a:xfrm>
            <a:off x="647100" y="1488275"/>
            <a:ext cx="3161700" cy="2995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3000"/>
              <a:buFont typeface="Arial"/>
              <a:buNone/>
            </a:pPr>
            <a:r>
              <a:rPr b="1" i="0" lang="en-US" sz="3600" u="none" cap="none" strike="noStrike">
                <a:solidFill>
                  <a:schemeClr val="dk1"/>
                </a:solidFill>
                <a:latin typeface="Calibri"/>
                <a:ea typeface="Calibri"/>
                <a:cs typeface="Calibri"/>
                <a:sym typeface="Calibri"/>
              </a:rPr>
              <a:t>U</a:t>
            </a:r>
            <a:r>
              <a:rPr b="1" lang="en-US" sz="3600">
                <a:solidFill>
                  <a:schemeClr val="dk1"/>
                </a:solidFill>
                <a:latin typeface="Calibri"/>
                <a:ea typeface="Calibri"/>
                <a:cs typeface="Calibri"/>
                <a:sym typeface="Calibri"/>
              </a:rPr>
              <a:t>nit </a:t>
            </a:r>
            <a:r>
              <a:rPr b="1" i="0" lang="en-US" sz="3600" u="none" cap="none" strike="noStrike">
                <a:solidFill>
                  <a:schemeClr val="dk1"/>
                </a:solidFill>
                <a:latin typeface="Calibri"/>
                <a:ea typeface="Calibri"/>
                <a:cs typeface="Calibri"/>
                <a:sym typeface="Calibri"/>
              </a:rPr>
              <a:t>2. PLANNING PERSONAL FINANCE </a:t>
            </a:r>
            <a:endParaRPr b="1" i="0" sz="36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700"/>
              <a:buFont typeface="Arial"/>
              <a:buNone/>
            </a:pPr>
            <a:r>
              <a:t/>
            </a:r>
            <a:endParaRPr b="1" i="0" sz="1700" u="none" cap="none" strike="noStrike">
              <a:solidFill>
                <a:srgbClr val="00B0F0"/>
              </a:solidFill>
              <a:latin typeface="Calibri"/>
              <a:ea typeface="Calibri"/>
              <a:cs typeface="Calibri"/>
              <a:sym typeface="Calibri"/>
            </a:endParaRPr>
          </a:p>
        </p:txBody>
      </p:sp>
      <p:pic>
        <p:nvPicPr>
          <p:cNvPr id="211" name="Google Shape;211;g23dfb39c1d0_0_60"/>
          <p:cNvPicPr preferRelativeResize="0"/>
          <p:nvPr/>
        </p:nvPicPr>
        <p:blipFill rotWithShape="1">
          <a:blip r:embed="rId4">
            <a:alphaModFix/>
          </a:blip>
          <a:srcRect b="0" l="0" r="0" t="0"/>
          <a:stretch/>
        </p:blipFill>
        <p:spPr>
          <a:xfrm>
            <a:off x="3812119" y="1627475"/>
            <a:ext cx="4791975" cy="25089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pic>
        <p:nvPicPr>
          <p:cNvPr id="217" name="Google Shape;217;g23dfb39c1d0_0_188"/>
          <p:cNvPicPr preferRelativeResize="0"/>
          <p:nvPr/>
        </p:nvPicPr>
        <p:blipFill rotWithShape="1">
          <a:blip r:embed="rId3">
            <a:alphaModFix/>
          </a:blip>
          <a:srcRect b="0" l="0" r="0" t="0"/>
          <a:stretch/>
        </p:blipFill>
        <p:spPr>
          <a:xfrm>
            <a:off x="0" y="643"/>
            <a:ext cx="9143998" cy="5142858"/>
          </a:xfrm>
          <a:prstGeom prst="rect">
            <a:avLst/>
          </a:prstGeom>
          <a:noFill/>
          <a:ln>
            <a:noFill/>
          </a:ln>
        </p:spPr>
      </p:pic>
      <p:sp>
        <p:nvSpPr>
          <p:cNvPr id="218" name="Google Shape;218;g23dfb39c1d0_0_188"/>
          <p:cNvSpPr/>
          <p:nvPr/>
        </p:nvSpPr>
        <p:spPr>
          <a:xfrm>
            <a:off x="196425" y="1441100"/>
            <a:ext cx="8616900" cy="3372000"/>
          </a:xfrm>
          <a:prstGeom prst="rect">
            <a:avLst/>
          </a:prstGeom>
          <a:noFill/>
          <a:ln>
            <a:noFill/>
          </a:ln>
        </p:spPr>
        <p:txBody>
          <a:bodyPr anchorCtr="0" anchor="t" bIns="45700" lIns="91425" spcFirstLastPara="1" rIns="91425" wrap="square" tIns="45700">
            <a:noAutofit/>
          </a:bodyPr>
          <a:lstStyle/>
          <a:p>
            <a:pPr indent="-336550" lvl="0" marL="457200" marR="0" rtl="0" algn="just">
              <a:lnSpc>
                <a:spcPct val="115000"/>
              </a:lnSpc>
              <a:spcBef>
                <a:spcPts val="0"/>
              </a:spcBef>
              <a:spcAft>
                <a:spcPts val="0"/>
              </a:spcAft>
              <a:buClr>
                <a:schemeClr val="dk1"/>
              </a:buClr>
              <a:buSzPts val="1700"/>
              <a:buFont typeface="Calibri"/>
              <a:buChar char="●"/>
            </a:pPr>
            <a:r>
              <a:rPr b="0" i="0" lang="en-US" sz="1700" u="none" cap="none" strike="noStrike">
                <a:solidFill>
                  <a:schemeClr val="dk1"/>
                </a:solidFill>
                <a:highlight>
                  <a:srgbClr val="FFFFFF"/>
                </a:highlight>
                <a:latin typeface="Calibri"/>
                <a:ea typeface="Calibri"/>
                <a:cs typeface="Calibri"/>
                <a:sym typeface="Calibri"/>
              </a:rPr>
              <a:t>Personal Financial Planning is a systematic approach whereby an individual maximizes the existing financial resources through proper management. This way a case study will be introduced and can help to develop a critical way of thinking about your financial decisions and rethink about each step to a final and positive financial goal.</a:t>
            </a:r>
            <a:endParaRPr b="1" i="0" sz="1700" u="none" cap="none" strike="noStrike">
              <a:solidFill>
                <a:srgbClr val="00B0F0"/>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a:p>
            <a:pPr indent="0" lvl="0" marL="0" marR="0" rtl="0" algn="ctr">
              <a:lnSpc>
                <a:spcPct val="115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a:p>
            <a:pPr indent="0" lvl="0" marL="0" marR="0" rtl="0" algn="ctr">
              <a:lnSpc>
                <a:spcPct val="115000"/>
              </a:lnSpc>
              <a:spcBef>
                <a:spcPts val="0"/>
              </a:spcBef>
              <a:spcAft>
                <a:spcPts val="0"/>
              </a:spcAft>
              <a:buClr>
                <a:srgbClr val="000000"/>
              </a:buClr>
              <a:buSzPts val="1800"/>
              <a:buFont typeface="Arial"/>
              <a:buNone/>
            </a:pPr>
            <a:r>
              <a:rPr b="1" i="1" lang="en-US" sz="1800" u="none" cap="none" strike="noStrike">
                <a:solidFill>
                  <a:schemeClr val="dk1"/>
                </a:solidFill>
                <a:highlight>
                  <a:srgbClr val="EFEFEF"/>
                </a:highlight>
                <a:latin typeface="Calibri"/>
                <a:ea typeface="Calibri"/>
                <a:cs typeface="Calibri"/>
                <a:sym typeface="Calibri"/>
              </a:rPr>
              <a:t>“A simple fact that is hard to learn is that the time to safe money, is when you have some”</a:t>
            </a:r>
            <a:r>
              <a:rPr b="1" i="0" lang="en-US" sz="1800" u="none" cap="none" strike="noStrike">
                <a:solidFill>
                  <a:schemeClr val="dk1"/>
                </a:solidFill>
                <a:latin typeface="Calibri"/>
                <a:ea typeface="Calibri"/>
                <a:cs typeface="Calibri"/>
                <a:sym typeface="Calibri"/>
              </a:rPr>
              <a:t> -  Joe Moore</a:t>
            </a:r>
            <a:endParaRPr b="1" i="0" sz="18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219" name="Google Shape;219;g23dfb39c1d0_0_188"/>
          <p:cNvSpPr txBox="1"/>
          <p:nvPr/>
        </p:nvSpPr>
        <p:spPr>
          <a:xfrm>
            <a:off x="271425" y="937925"/>
            <a:ext cx="6179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800">
                <a:latin typeface="Calibri"/>
                <a:ea typeface="Calibri"/>
                <a:cs typeface="Calibri"/>
                <a:sym typeface="Calibri"/>
              </a:rPr>
              <a:t>PERSONAL FINANCE…. WHAT IS IT? </a:t>
            </a:r>
            <a:endParaRPr b="1" sz="1800">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pic>
        <p:nvPicPr>
          <p:cNvPr id="225" name="Google Shape;225;g23dfb39c1d0_0_69"/>
          <p:cNvPicPr preferRelativeResize="0"/>
          <p:nvPr/>
        </p:nvPicPr>
        <p:blipFill rotWithShape="1">
          <a:blip r:embed="rId3">
            <a:alphaModFix/>
          </a:blip>
          <a:srcRect b="0" l="0" r="0" t="0"/>
          <a:stretch/>
        </p:blipFill>
        <p:spPr>
          <a:xfrm>
            <a:off x="0" y="643"/>
            <a:ext cx="9143998" cy="5142858"/>
          </a:xfrm>
          <a:prstGeom prst="rect">
            <a:avLst/>
          </a:prstGeom>
          <a:noFill/>
          <a:ln>
            <a:noFill/>
          </a:ln>
        </p:spPr>
      </p:pic>
      <p:sp>
        <p:nvSpPr>
          <p:cNvPr id="226" name="Google Shape;226;g23dfb39c1d0_0_69"/>
          <p:cNvSpPr txBox="1"/>
          <p:nvPr/>
        </p:nvSpPr>
        <p:spPr>
          <a:xfrm>
            <a:off x="542875" y="3502050"/>
            <a:ext cx="7932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27" name="Google Shape;227;g23dfb39c1d0_0_69"/>
          <p:cNvSpPr txBox="1"/>
          <p:nvPr/>
        </p:nvSpPr>
        <p:spPr>
          <a:xfrm>
            <a:off x="223075" y="951125"/>
            <a:ext cx="8714400" cy="3933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0" lang="en-US" sz="1800" u="none" cap="none" strike="noStrike">
                <a:latin typeface="Calibri"/>
                <a:ea typeface="Calibri"/>
                <a:cs typeface="Calibri"/>
                <a:sym typeface="Calibri"/>
              </a:rPr>
              <a:t>THE MICRO AND THE MACRO IN PERSONAL FINANCES:</a:t>
            </a:r>
            <a:endParaRPr b="1" i="0" sz="1800" u="none" cap="none" strike="noStrike">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800"/>
              <a:buFont typeface="Arial"/>
              <a:buNone/>
            </a:pPr>
            <a:r>
              <a:rPr b="1" i="0" lang="en-US" sz="1800" u="none" cap="none" strike="noStrike">
                <a:solidFill>
                  <a:srgbClr val="0070C0"/>
                </a:solidFill>
                <a:latin typeface="Calibri"/>
                <a:ea typeface="Calibri"/>
                <a:cs typeface="Calibri"/>
                <a:sym typeface="Calibri"/>
              </a:rPr>
              <a:t> </a:t>
            </a:r>
            <a:endParaRPr b="1" i="0" sz="1800" u="none" cap="none" strike="noStrike">
              <a:solidFill>
                <a:srgbClr val="0070C0"/>
              </a:solidFill>
              <a:latin typeface="Calibri"/>
              <a:ea typeface="Calibri"/>
              <a:cs typeface="Calibri"/>
              <a:sym typeface="Calibri"/>
            </a:endParaRPr>
          </a:p>
          <a:p>
            <a:pPr indent="-336550" lvl="0" marL="457200" marR="0" rtl="0" algn="just">
              <a:lnSpc>
                <a:spcPct val="115000"/>
              </a:lnSpc>
              <a:spcBef>
                <a:spcPts val="0"/>
              </a:spcBef>
              <a:spcAft>
                <a:spcPts val="0"/>
              </a:spcAft>
              <a:buClr>
                <a:schemeClr val="dk1"/>
              </a:buClr>
              <a:buSzPts val="1700"/>
              <a:buFont typeface="Calibri"/>
              <a:buChar char="❖"/>
            </a:pPr>
            <a:r>
              <a:rPr b="1" i="1" lang="en-US" sz="2100" u="none" cap="none" strike="noStrike">
                <a:solidFill>
                  <a:schemeClr val="dk1"/>
                </a:solidFill>
                <a:latin typeface="Calibri"/>
                <a:ea typeface="Calibri"/>
                <a:cs typeface="Calibri"/>
                <a:sym typeface="Calibri"/>
              </a:rPr>
              <a:t>On a micro level</a:t>
            </a:r>
            <a:r>
              <a:rPr b="0" i="0" lang="en-US" sz="1700" u="none" cap="none" strike="noStrike">
                <a:solidFill>
                  <a:schemeClr val="dk1"/>
                </a:solidFill>
                <a:latin typeface="Calibri"/>
                <a:ea typeface="Calibri"/>
                <a:cs typeface="Calibri"/>
                <a:sym typeface="Calibri"/>
              </a:rPr>
              <a:t>, individuals can analyze and manage their own finances by creating a budget, monitoring their spending, and making informed decisions about saving and investing. This involves assessing their income and expenses, identifying areas where they can reduce spending or increase earnings, and setting financial goals.</a:t>
            </a:r>
            <a:endParaRPr b="0" i="0" sz="1700" u="none" cap="none" strike="noStrike">
              <a:solidFill>
                <a:schemeClr val="dk1"/>
              </a:solidFill>
              <a:latin typeface="Calibri"/>
              <a:ea typeface="Calibri"/>
              <a:cs typeface="Calibri"/>
              <a:sym typeface="Calibri"/>
            </a:endParaRPr>
          </a:p>
          <a:p>
            <a:pPr indent="-336550" lvl="0" marL="457200" marR="0" rtl="0" algn="just">
              <a:lnSpc>
                <a:spcPct val="115000"/>
              </a:lnSpc>
              <a:spcBef>
                <a:spcPts val="0"/>
              </a:spcBef>
              <a:spcAft>
                <a:spcPts val="0"/>
              </a:spcAft>
              <a:buClr>
                <a:schemeClr val="dk1"/>
              </a:buClr>
              <a:buSzPts val="1700"/>
              <a:buFont typeface="Calibri"/>
              <a:buChar char="❖"/>
            </a:pPr>
            <a:r>
              <a:rPr b="1" i="1" lang="en-US" sz="2100" u="none" cap="none" strike="noStrike">
                <a:solidFill>
                  <a:schemeClr val="dk1"/>
                </a:solidFill>
                <a:latin typeface="Calibri"/>
                <a:ea typeface="Calibri"/>
                <a:cs typeface="Calibri"/>
                <a:sym typeface="Calibri"/>
              </a:rPr>
              <a:t>On a macro level</a:t>
            </a:r>
            <a:r>
              <a:rPr b="0" i="0" lang="en-US" sz="1700" u="none" cap="none" strike="noStrike">
                <a:solidFill>
                  <a:schemeClr val="dk1"/>
                </a:solidFill>
                <a:latin typeface="Calibri"/>
                <a:ea typeface="Calibri"/>
                <a:cs typeface="Calibri"/>
                <a:sym typeface="Calibri"/>
              </a:rPr>
              <a:t>, personal finances can be affected by other issues. Economic factors such as inflation, interest rates, and the overall health of the economy. These factors can influence job availability, wage levels, and the cost of living, all of which can impact an individual's ability to manage their finances effectively.</a:t>
            </a:r>
            <a:endParaRPr b="0" i="0" sz="17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1100"/>
              <a:buFont typeface="Arial"/>
              <a:buNone/>
            </a:pPr>
            <a:r>
              <a:rPr b="0" i="0" lang="en-US" sz="1700" u="none" cap="none" strike="noStrike">
                <a:solidFill>
                  <a:schemeClr val="dk1"/>
                </a:solidFill>
                <a:latin typeface="Calibri"/>
                <a:ea typeface="Calibri"/>
                <a:cs typeface="Calibri"/>
                <a:sym typeface="Calibri"/>
              </a:rPr>
              <a:t>By understanding these concepts, individuals can make informed decisions about their personal finances.</a:t>
            </a:r>
            <a:endParaRPr b="0" i="0" sz="1700" u="none" cap="none" strike="noStrike">
              <a:solidFill>
                <a:schemeClr val="dk1"/>
              </a:solidFill>
              <a:highlight>
                <a:srgbClr val="FFFFFF"/>
              </a:highlight>
              <a:latin typeface="Calibri"/>
              <a:ea typeface="Calibri"/>
              <a:cs typeface="Calibri"/>
              <a:sym typeface="Calibri"/>
            </a:endParaRPr>
          </a:p>
        </p:txBody>
      </p:sp>
      <p:sp>
        <p:nvSpPr>
          <p:cNvPr id="228" name="Google Shape;228;g23dfb39c1d0_0_69"/>
          <p:cNvSpPr txBox="1"/>
          <p:nvPr/>
        </p:nvSpPr>
        <p:spPr>
          <a:xfrm>
            <a:off x="534000" y="1903025"/>
            <a:ext cx="9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pic>
        <p:nvPicPr>
          <p:cNvPr id="234" name="Google Shape;234;g23dfb39c1d0_0_78"/>
          <p:cNvPicPr preferRelativeResize="0"/>
          <p:nvPr/>
        </p:nvPicPr>
        <p:blipFill rotWithShape="1">
          <a:blip r:embed="rId3">
            <a:alphaModFix/>
          </a:blip>
          <a:srcRect b="0" l="0" r="0" t="0"/>
          <a:stretch/>
        </p:blipFill>
        <p:spPr>
          <a:xfrm>
            <a:off x="0" y="643"/>
            <a:ext cx="9143998" cy="5142858"/>
          </a:xfrm>
          <a:prstGeom prst="rect">
            <a:avLst/>
          </a:prstGeom>
          <a:noFill/>
          <a:ln>
            <a:noFill/>
          </a:ln>
        </p:spPr>
      </p:pic>
      <p:sp>
        <p:nvSpPr>
          <p:cNvPr id="235" name="Google Shape;235;g23dfb39c1d0_0_78"/>
          <p:cNvSpPr/>
          <p:nvPr/>
        </p:nvSpPr>
        <p:spPr>
          <a:xfrm>
            <a:off x="196425" y="907700"/>
            <a:ext cx="8616900" cy="40320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rPr b="1" i="0" lang="en-US" sz="1800" u="none" cap="none" strike="noStrike">
                <a:solidFill>
                  <a:srgbClr val="111111"/>
                </a:solidFill>
                <a:latin typeface="Calibri"/>
                <a:ea typeface="Calibri"/>
                <a:cs typeface="Calibri"/>
                <a:sym typeface="Calibri"/>
              </a:rPr>
              <a:t>TIME IN FINANCIAL PLANNING: </a:t>
            </a:r>
            <a:endParaRPr b="1" i="0" sz="1800" u="none" cap="none" strike="noStrike">
              <a:solidFill>
                <a:srgbClr val="111111"/>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800"/>
              <a:buFont typeface="Arial"/>
              <a:buNone/>
            </a:pPr>
            <a:r>
              <a:t/>
            </a:r>
            <a:endParaRPr b="1" i="0" sz="1800" u="none" cap="none" strike="noStrike">
              <a:solidFill>
                <a:srgbClr val="0070C0"/>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700"/>
              <a:buFont typeface="Arial"/>
              <a:buNone/>
            </a:pPr>
            <a:r>
              <a:rPr b="0" i="0" lang="en-US" sz="1700" u="none" cap="none" strike="noStrike">
                <a:solidFill>
                  <a:schemeClr val="dk1"/>
                </a:solidFill>
                <a:latin typeface="Calibri"/>
                <a:ea typeface="Calibri"/>
                <a:cs typeface="Calibri"/>
                <a:sym typeface="Calibri"/>
              </a:rPr>
              <a:t>Time is essential in financial planning. Proper financial planning involves setting priorities, identifying goals and planning out steps to achieve those goals within a designated timeframe. Here are some reasons why time is important in financial planning:</a:t>
            </a:r>
            <a:endParaRPr b="0" i="0" sz="17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700"/>
              <a:buFont typeface="Arial"/>
              <a:buNone/>
            </a:pPr>
            <a:r>
              <a:t/>
            </a:r>
            <a:endParaRPr b="0" i="0" sz="17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700"/>
              <a:buFont typeface="Arial"/>
              <a:buNone/>
            </a:pPr>
            <a:r>
              <a:rPr b="1" i="0" lang="en-US" sz="1700" u="none" cap="none" strike="noStrike">
                <a:solidFill>
                  <a:schemeClr val="dk1"/>
                </a:solidFill>
                <a:latin typeface="Calibri"/>
                <a:ea typeface="Calibri"/>
                <a:cs typeface="Calibri"/>
                <a:sym typeface="Calibri"/>
              </a:rPr>
              <a:t>1. Time allows for compounding interest:</a:t>
            </a:r>
            <a:r>
              <a:rPr b="0" i="0" lang="en-US" sz="1700" u="none" cap="none" strike="noStrike">
                <a:solidFill>
                  <a:schemeClr val="dk1"/>
                </a:solidFill>
                <a:latin typeface="Calibri"/>
                <a:ea typeface="Calibri"/>
                <a:cs typeface="Calibri"/>
                <a:sym typeface="Calibri"/>
              </a:rPr>
              <a:t> The longer you keep your investment, the more interest it earns, which is called compounding interest. This process allows you to earn more interest on your initial investment by reinvesting the interest you've already earned. </a:t>
            </a:r>
            <a:endParaRPr b="0" i="0" sz="17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700"/>
              <a:buFont typeface="Arial"/>
              <a:buNone/>
            </a:pPr>
            <a:r>
              <a:t/>
            </a:r>
            <a:endParaRPr b="0" i="0" sz="17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700"/>
              <a:buFont typeface="Arial"/>
              <a:buNone/>
            </a:pPr>
            <a:r>
              <a:rPr b="1" i="0" lang="en-US" sz="1700" u="none" cap="none" strike="noStrike">
                <a:solidFill>
                  <a:schemeClr val="dk1"/>
                </a:solidFill>
                <a:latin typeface="Calibri"/>
                <a:ea typeface="Calibri"/>
                <a:cs typeface="Calibri"/>
                <a:sym typeface="Calibri"/>
              </a:rPr>
              <a:t>2. Time allows for goal setting and achievement:</a:t>
            </a:r>
            <a:r>
              <a:rPr b="0" i="0" lang="en-US" sz="1700" u="none" cap="none" strike="noStrike">
                <a:solidFill>
                  <a:schemeClr val="dk1"/>
                </a:solidFill>
                <a:latin typeface="Calibri"/>
                <a:ea typeface="Calibri"/>
                <a:cs typeface="Calibri"/>
                <a:sym typeface="Calibri"/>
              </a:rPr>
              <a:t> Setting financial goals is important in financial planning because it helps individuals determine the steps they need to take in order to achieve those goals within a specific timeframe. </a:t>
            </a:r>
            <a:endParaRPr b="0" i="0" sz="11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236" name="Google Shape;236;g23dfb39c1d0_0_78"/>
          <p:cNvSpPr txBox="1"/>
          <p:nvPr/>
        </p:nvSpPr>
        <p:spPr>
          <a:xfrm>
            <a:off x="542875" y="3502050"/>
            <a:ext cx="7932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p2"/>
          <p:cNvPicPr preferRelativeResize="0"/>
          <p:nvPr/>
        </p:nvPicPr>
        <p:blipFill rotWithShape="1">
          <a:blip r:embed="rId3">
            <a:alphaModFix/>
          </a:blip>
          <a:srcRect b="0" l="0" r="0" t="0"/>
          <a:stretch/>
        </p:blipFill>
        <p:spPr>
          <a:xfrm>
            <a:off x="0" y="588149"/>
            <a:ext cx="9144000" cy="5142857"/>
          </a:xfrm>
          <a:prstGeom prst="rect">
            <a:avLst/>
          </a:prstGeom>
          <a:noFill/>
          <a:ln>
            <a:noFill/>
          </a:ln>
        </p:spPr>
      </p:pic>
      <p:sp>
        <p:nvSpPr>
          <p:cNvPr id="96" name="Google Shape;96;p2"/>
          <p:cNvSpPr txBox="1"/>
          <p:nvPr/>
        </p:nvSpPr>
        <p:spPr>
          <a:xfrm>
            <a:off x="361221" y="1843950"/>
            <a:ext cx="4149600" cy="1754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600" u="none" cap="none" strike="noStrike">
                <a:solidFill>
                  <a:schemeClr val="dk1"/>
                </a:solidFill>
                <a:latin typeface="Calibri"/>
                <a:ea typeface="Calibri"/>
                <a:cs typeface="Calibri"/>
                <a:sym typeface="Calibri"/>
              </a:rPr>
              <a:t>MODULE 2</a:t>
            </a:r>
            <a:r>
              <a:rPr b="1" lang="en-US" sz="3600">
                <a:solidFill>
                  <a:schemeClr val="dk1"/>
                </a:solidFill>
                <a:latin typeface="Calibri"/>
                <a:ea typeface="Calibri"/>
                <a:cs typeface="Calibri"/>
                <a:sym typeface="Calibri"/>
              </a:rPr>
              <a:t>:</a:t>
            </a:r>
            <a:r>
              <a:rPr b="1" i="0" lang="en-US" sz="3600" u="none" cap="none" strike="noStrike">
                <a:solidFill>
                  <a:schemeClr val="dk1"/>
                </a:solidFill>
                <a:latin typeface="Calibri"/>
                <a:ea typeface="Calibri"/>
                <a:cs typeface="Calibri"/>
                <a:sym typeface="Calibri"/>
              </a:rPr>
              <a:t> </a:t>
            </a:r>
            <a:r>
              <a:rPr i="0" lang="en-US" sz="3600" u="none" cap="none" strike="noStrike">
                <a:solidFill>
                  <a:schemeClr val="dk1"/>
                </a:solidFill>
                <a:latin typeface="Calibri"/>
                <a:ea typeface="Calibri"/>
                <a:cs typeface="Calibri"/>
                <a:sym typeface="Calibri"/>
              </a:rPr>
              <a:t>PLANNING PERSONAL FINANCE</a:t>
            </a:r>
            <a:endParaRPr b="0" i="0" sz="3700" u="none" cap="none" strike="noStrike">
              <a:solidFill>
                <a:schemeClr val="dk1"/>
              </a:solidFill>
              <a:latin typeface="Calibri"/>
              <a:ea typeface="Calibri"/>
              <a:cs typeface="Calibri"/>
              <a:sym typeface="Calibri"/>
            </a:endParaRPr>
          </a:p>
        </p:txBody>
      </p:sp>
      <p:pic>
        <p:nvPicPr>
          <p:cNvPr id="97" name="Google Shape;97;p2"/>
          <p:cNvPicPr preferRelativeResize="0"/>
          <p:nvPr/>
        </p:nvPicPr>
        <p:blipFill rotWithShape="1">
          <a:blip r:embed="rId4">
            <a:alphaModFix/>
          </a:blip>
          <a:srcRect b="0" l="0" r="0" t="0"/>
          <a:stretch/>
        </p:blipFill>
        <p:spPr>
          <a:xfrm>
            <a:off x="5064525" y="1947475"/>
            <a:ext cx="3358800" cy="30213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pic>
        <p:nvPicPr>
          <p:cNvPr id="242" name="Google Shape;242;g23dfb39c1d0_0_175"/>
          <p:cNvPicPr preferRelativeResize="0"/>
          <p:nvPr/>
        </p:nvPicPr>
        <p:blipFill rotWithShape="1">
          <a:blip r:embed="rId3">
            <a:alphaModFix/>
          </a:blip>
          <a:srcRect b="0" l="0" r="0" t="0"/>
          <a:stretch/>
        </p:blipFill>
        <p:spPr>
          <a:xfrm>
            <a:off x="0" y="643"/>
            <a:ext cx="9143998" cy="5142858"/>
          </a:xfrm>
          <a:prstGeom prst="rect">
            <a:avLst/>
          </a:prstGeom>
          <a:noFill/>
          <a:ln>
            <a:noFill/>
          </a:ln>
        </p:spPr>
      </p:pic>
      <p:sp>
        <p:nvSpPr>
          <p:cNvPr id="243" name="Google Shape;243;g23dfb39c1d0_0_175"/>
          <p:cNvSpPr/>
          <p:nvPr/>
        </p:nvSpPr>
        <p:spPr>
          <a:xfrm>
            <a:off x="196425" y="907700"/>
            <a:ext cx="8616900" cy="3372000"/>
          </a:xfrm>
          <a:prstGeom prst="rect">
            <a:avLst/>
          </a:prstGeom>
          <a:noFill/>
          <a:ln>
            <a:noFill/>
          </a:ln>
        </p:spPr>
        <p:txBody>
          <a:bodyPr anchorCtr="0" anchor="t" bIns="45700" lIns="91425" spcFirstLastPara="1" rIns="91425" wrap="square" tIns="45700">
            <a:noAutofit/>
          </a:bodyPr>
          <a:lstStyle/>
          <a:p>
            <a:pPr indent="0" lvl="0" marL="0" marR="0" rtl="0" algn="just">
              <a:lnSpc>
                <a:spcPct val="115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700"/>
              <a:buFont typeface="Arial"/>
              <a:buNone/>
            </a:pPr>
            <a:r>
              <a:rPr b="1" i="0" lang="en-US" sz="1700" u="none" cap="none" strike="noStrike">
                <a:solidFill>
                  <a:schemeClr val="dk1"/>
                </a:solidFill>
                <a:latin typeface="Calibri"/>
                <a:ea typeface="Calibri"/>
                <a:cs typeface="Calibri"/>
                <a:sym typeface="Calibri"/>
              </a:rPr>
              <a:t>3. Time allows for financial stability:</a:t>
            </a:r>
            <a:r>
              <a:rPr b="0" i="0" lang="en-US" sz="1700" u="none" cap="none" strike="noStrike">
                <a:solidFill>
                  <a:schemeClr val="dk1"/>
                </a:solidFill>
                <a:latin typeface="Calibri"/>
                <a:ea typeface="Calibri"/>
                <a:cs typeface="Calibri"/>
                <a:sym typeface="Calibri"/>
              </a:rPr>
              <a:t> By planning for the future, individuals can ensure that they are financially stable in the long run. Time can help individuals to save and invest, allowing them to accumulate wealth and build a solid financial foundation. </a:t>
            </a:r>
            <a:endParaRPr b="0" i="0" sz="17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700"/>
              <a:buFont typeface="Arial"/>
              <a:buNone/>
            </a:pPr>
            <a:r>
              <a:t/>
            </a:r>
            <a:endParaRPr b="0" i="0" sz="17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700"/>
              <a:buFont typeface="Arial"/>
              <a:buNone/>
            </a:pPr>
            <a:r>
              <a:rPr b="1" i="0" lang="en-US" sz="1700" u="none" cap="none" strike="noStrike">
                <a:solidFill>
                  <a:schemeClr val="dk1"/>
                </a:solidFill>
                <a:latin typeface="Calibri"/>
                <a:ea typeface="Calibri"/>
                <a:cs typeface="Calibri"/>
                <a:sym typeface="Calibri"/>
              </a:rPr>
              <a:t>4. Time helps to reduce financial stress:</a:t>
            </a:r>
            <a:r>
              <a:rPr b="0" i="0" lang="en-US" sz="1700" u="none" cap="none" strike="noStrike">
                <a:solidFill>
                  <a:schemeClr val="dk1"/>
                </a:solidFill>
                <a:latin typeface="Calibri"/>
                <a:ea typeface="Calibri"/>
                <a:cs typeface="Calibri"/>
                <a:sym typeface="Calibri"/>
              </a:rPr>
              <a:t> By planning finances in advance, individuals can mitigate financial stress. By having a long-term outlook and planning accordingly, individuals can be better prepared for unexpected expenses and events.</a:t>
            </a:r>
            <a:endParaRPr b="0" i="0" sz="17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700"/>
              <a:buFont typeface="Arial"/>
              <a:buNone/>
            </a:pPr>
            <a:r>
              <a:t/>
            </a:r>
            <a:endParaRPr b="0" i="0" sz="17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700"/>
              <a:buFont typeface="Arial"/>
              <a:buNone/>
            </a:pPr>
            <a:r>
              <a:rPr b="0" i="0" lang="en-US" sz="1700" u="none" cap="none" strike="noStrike">
                <a:solidFill>
                  <a:schemeClr val="dk1"/>
                </a:solidFill>
                <a:latin typeface="Calibri"/>
                <a:ea typeface="Calibri"/>
                <a:cs typeface="Calibri"/>
                <a:sym typeface="Calibri"/>
              </a:rPr>
              <a:t>In conclusion, time plays an important role in financial planning. It is critical for wealth accumulation, goal setting, financial stability, and reducing financial stress.</a:t>
            </a:r>
            <a:endParaRPr b="0" i="0" sz="17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200"/>
              <a:buFont typeface="Arial"/>
              <a:buNone/>
            </a:pPr>
            <a:r>
              <a:t/>
            </a:r>
            <a:endParaRPr b="1" i="0" sz="1200" u="none" cap="none" strike="noStrike">
              <a:solidFill>
                <a:srgbClr val="00B0F0"/>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244" name="Google Shape;244;g23dfb39c1d0_0_175"/>
          <p:cNvSpPr txBox="1"/>
          <p:nvPr/>
        </p:nvSpPr>
        <p:spPr>
          <a:xfrm>
            <a:off x="542875" y="3502050"/>
            <a:ext cx="7932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pic>
        <p:nvPicPr>
          <p:cNvPr id="250" name="Google Shape;250;g23dfb39c1d0_0_87"/>
          <p:cNvPicPr preferRelativeResize="0"/>
          <p:nvPr/>
        </p:nvPicPr>
        <p:blipFill rotWithShape="1">
          <a:blip r:embed="rId3">
            <a:alphaModFix/>
          </a:blip>
          <a:srcRect b="0" l="0" r="0" t="0"/>
          <a:stretch/>
        </p:blipFill>
        <p:spPr>
          <a:xfrm>
            <a:off x="0" y="643"/>
            <a:ext cx="9143998" cy="5142858"/>
          </a:xfrm>
          <a:prstGeom prst="rect">
            <a:avLst/>
          </a:prstGeom>
          <a:noFill/>
          <a:ln>
            <a:noFill/>
          </a:ln>
        </p:spPr>
      </p:pic>
      <p:sp>
        <p:nvSpPr>
          <p:cNvPr id="251" name="Google Shape;251;g23dfb39c1d0_0_87"/>
          <p:cNvSpPr/>
          <p:nvPr/>
        </p:nvSpPr>
        <p:spPr>
          <a:xfrm>
            <a:off x="196425" y="983900"/>
            <a:ext cx="8616900" cy="39663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rPr b="1" i="0" lang="en-US" sz="1800" u="none" cap="none" strike="noStrike">
                <a:latin typeface="Calibri"/>
                <a:ea typeface="Calibri"/>
                <a:cs typeface="Calibri"/>
                <a:sym typeface="Calibri"/>
              </a:rPr>
              <a:t>SOCIAL RESPONSIBLE PERSONAL FINANCES: </a:t>
            </a:r>
            <a:endParaRPr b="1" i="0" sz="1800" u="none" cap="none" strike="noStrike">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800"/>
              <a:buFont typeface="Arial"/>
              <a:buNone/>
            </a:pPr>
            <a:r>
              <a:t/>
            </a:r>
            <a:endParaRPr b="1" i="0" sz="1800" u="none" cap="none" strike="noStrike">
              <a:solidFill>
                <a:srgbClr val="0070C0"/>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700"/>
              <a:buFont typeface="Arial"/>
              <a:buNone/>
            </a:pPr>
            <a:r>
              <a:rPr b="0" i="0" lang="en-US" sz="1700" u="none" cap="none" strike="noStrike">
                <a:solidFill>
                  <a:schemeClr val="dk1"/>
                </a:solidFill>
                <a:latin typeface="Calibri"/>
                <a:ea typeface="Calibri"/>
                <a:cs typeface="Calibri"/>
                <a:sym typeface="Calibri"/>
              </a:rPr>
              <a:t>Socially responsible personal finance is the practice of managing your money in a way that aligns with your personal values and contributes to positive social, environmental, and ethical outcomes. It involves making conscious decisions about where to save, invest, and spend your money in order to support companies and initiatives that benefit society as a whole.</a:t>
            </a:r>
            <a:endParaRPr b="0" i="0" sz="17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700"/>
              <a:buFont typeface="Arial"/>
              <a:buNone/>
            </a:pPr>
            <a:r>
              <a:rPr b="0" i="0" lang="en-US" sz="1700" u="none" cap="none" strike="noStrike">
                <a:solidFill>
                  <a:schemeClr val="dk1"/>
                </a:solidFill>
                <a:latin typeface="Calibri"/>
                <a:ea typeface="Calibri"/>
                <a:cs typeface="Calibri"/>
                <a:sym typeface="Calibri"/>
              </a:rPr>
              <a:t>Some ways to practice socially responsible personal finance is to:</a:t>
            </a:r>
            <a:endParaRPr b="0" i="0" sz="1700" u="none" cap="none" strike="noStrike">
              <a:solidFill>
                <a:schemeClr val="dk1"/>
              </a:solidFill>
              <a:latin typeface="Calibri"/>
              <a:ea typeface="Calibri"/>
              <a:cs typeface="Calibri"/>
              <a:sym typeface="Calibri"/>
            </a:endParaRPr>
          </a:p>
          <a:p>
            <a:pPr indent="-336550" lvl="0" marL="457200" marR="0" rtl="0" algn="just">
              <a:lnSpc>
                <a:spcPct val="115000"/>
              </a:lnSpc>
              <a:spcBef>
                <a:spcPts val="0"/>
              </a:spcBef>
              <a:spcAft>
                <a:spcPts val="0"/>
              </a:spcAft>
              <a:buClr>
                <a:schemeClr val="dk1"/>
              </a:buClr>
              <a:buSzPts val="1700"/>
              <a:buFont typeface="Calibri"/>
              <a:buChar char="●"/>
            </a:pPr>
            <a:r>
              <a:rPr b="1" i="0" lang="en-US" sz="1700" u="none" cap="none" strike="noStrike">
                <a:solidFill>
                  <a:schemeClr val="dk1"/>
                </a:solidFill>
                <a:latin typeface="Calibri"/>
                <a:ea typeface="Calibri"/>
                <a:cs typeface="Calibri"/>
                <a:sym typeface="Calibri"/>
              </a:rPr>
              <a:t>Choose ethical investments</a:t>
            </a:r>
            <a:r>
              <a:rPr b="0" i="0" lang="en-US" sz="1700" u="none" cap="none" strike="noStrike">
                <a:solidFill>
                  <a:schemeClr val="dk1"/>
                </a:solidFill>
                <a:latin typeface="Calibri"/>
                <a:ea typeface="Calibri"/>
                <a:cs typeface="Calibri"/>
                <a:sym typeface="Calibri"/>
              </a:rPr>
              <a:t> (invest in companies that prioritize social and environmental responsibility);</a:t>
            </a:r>
            <a:endParaRPr b="0" i="0" sz="1700" u="none" cap="none" strike="noStrike">
              <a:solidFill>
                <a:schemeClr val="dk1"/>
              </a:solidFill>
              <a:latin typeface="Calibri"/>
              <a:ea typeface="Calibri"/>
              <a:cs typeface="Calibri"/>
              <a:sym typeface="Calibri"/>
            </a:endParaRPr>
          </a:p>
          <a:p>
            <a:pPr indent="-336550" lvl="0" marL="457200" marR="0" rtl="0" algn="just">
              <a:lnSpc>
                <a:spcPct val="115000"/>
              </a:lnSpc>
              <a:spcBef>
                <a:spcPts val="0"/>
              </a:spcBef>
              <a:spcAft>
                <a:spcPts val="0"/>
              </a:spcAft>
              <a:buClr>
                <a:schemeClr val="dk1"/>
              </a:buClr>
              <a:buSzPts val="1700"/>
              <a:buFont typeface="Calibri"/>
              <a:buChar char="●"/>
            </a:pPr>
            <a:r>
              <a:rPr b="1" i="0" lang="en-US" sz="1700" u="none" cap="none" strike="noStrike">
                <a:solidFill>
                  <a:schemeClr val="dk1"/>
                </a:solidFill>
                <a:latin typeface="Calibri"/>
                <a:ea typeface="Calibri"/>
                <a:cs typeface="Calibri"/>
                <a:sym typeface="Calibri"/>
              </a:rPr>
              <a:t>Support local business</a:t>
            </a:r>
            <a:r>
              <a:rPr b="0" i="0" lang="en-US" sz="1700" u="none" cap="none" strike="noStrike">
                <a:solidFill>
                  <a:schemeClr val="dk1"/>
                </a:solidFill>
                <a:latin typeface="Calibri"/>
                <a:ea typeface="Calibri"/>
                <a:cs typeface="Calibri"/>
                <a:sym typeface="Calibri"/>
              </a:rPr>
              <a:t> (support resilient local economies); </a:t>
            </a:r>
            <a:endParaRPr b="0" i="0" sz="1700" u="none" cap="none" strike="noStrike">
              <a:solidFill>
                <a:schemeClr val="dk1"/>
              </a:solidFill>
              <a:latin typeface="Calibri"/>
              <a:ea typeface="Calibri"/>
              <a:cs typeface="Calibri"/>
              <a:sym typeface="Calibri"/>
            </a:endParaRPr>
          </a:p>
          <a:p>
            <a:pPr indent="-336550" lvl="0" marL="457200" marR="0" rtl="0" algn="just">
              <a:lnSpc>
                <a:spcPct val="115000"/>
              </a:lnSpc>
              <a:spcBef>
                <a:spcPts val="0"/>
              </a:spcBef>
              <a:spcAft>
                <a:spcPts val="0"/>
              </a:spcAft>
              <a:buClr>
                <a:schemeClr val="dk1"/>
              </a:buClr>
              <a:buSzPts val="1700"/>
              <a:buFont typeface="Calibri"/>
              <a:buChar char="●"/>
            </a:pPr>
            <a:r>
              <a:rPr b="1" i="0" lang="en-US" sz="1700" u="none" cap="none" strike="noStrike">
                <a:solidFill>
                  <a:schemeClr val="dk1"/>
                </a:solidFill>
                <a:latin typeface="Calibri"/>
                <a:ea typeface="Calibri"/>
                <a:cs typeface="Calibri"/>
                <a:sym typeface="Calibri"/>
              </a:rPr>
              <a:t>Use credit responsibility</a:t>
            </a:r>
            <a:r>
              <a:rPr b="0" i="0" lang="en-US" sz="1700" u="none" cap="none" strike="noStrike">
                <a:solidFill>
                  <a:schemeClr val="dk1"/>
                </a:solidFill>
                <a:latin typeface="Calibri"/>
                <a:ea typeface="Calibri"/>
                <a:cs typeface="Calibri"/>
                <a:sym typeface="Calibri"/>
              </a:rPr>
              <a:t> (avoid high interest credit cards) ;</a:t>
            </a:r>
            <a:endParaRPr b="0" i="0" sz="1700" u="none" cap="none" strike="noStrike">
              <a:solidFill>
                <a:schemeClr val="dk1"/>
              </a:solidFill>
              <a:latin typeface="Calibri"/>
              <a:ea typeface="Calibri"/>
              <a:cs typeface="Calibri"/>
              <a:sym typeface="Calibri"/>
            </a:endParaRPr>
          </a:p>
          <a:p>
            <a:pPr indent="-336550" lvl="0" marL="457200" marR="0" rtl="0" algn="just">
              <a:lnSpc>
                <a:spcPct val="115000"/>
              </a:lnSpc>
              <a:spcBef>
                <a:spcPts val="0"/>
              </a:spcBef>
              <a:spcAft>
                <a:spcPts val="0"/>
              </a:spcAft>
              <a:buClr>
                <a:schemeClr val="dk1"/>
              </a:buClr>
              <a:buSzPts val="1700"/>
              <a:buFont typeface="Calibri"/>
              <a:buChar char="●"/>
            </a:pPr>
            <a:r>
              <a:rPr b="1" i="0" lang="en-US" sz="1700" u="none" cap="none" strike="noStrike">
                <a:solidFill>
                  <a:schemeClr val="dk1"/>
                </a:solidFill>
                <a:latin typeface="Calibri"/>
                <a:ea typeface="Calibri"/>
                <a:cs typeface="Calibri"/>
                <a:sym typeface="Calibri"/>
              </a:rPr>
              <a:t>Consider sustainable lifestyle choices </a:t>
            </a:r>
            <a:r>
              <a:rPr b="0" i="0" lang="en-US" sz="1700" u="none" cap="none" strike="noStrike">
                <a:solidFill>
                  <a:schemeClr val="dk1"/>
                </a:solidFill>
                <a:latin typeface="Calibri"/>
                <a:ea typeface="Calibri"/>
                <a:cs typeface="Calibri"/>
                <a:sym typeface="Calibri"/>
              </a:rPr>
              <a:t>(reducing waste and promoting recycling);</a:t>
            </a:r>
            <a:endParaRPr b="0" i="0" sz="17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700"/>
              <a:buFont typeface="Arial"/>
              <a:buNone/>
            </a:pPr>
            <a:r>
              <a:t/>
            </a:r>
            <a:endParaRPr b="0" i="0" sz="17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200"/>
              <a:buFont typeface="Arial"/>
              <a:buNone/>
            </a:pPr>
            <a:r>
              <a:t/>
            </a:r>
            <a:endParaRPr b="1" i="0" sz="1200" u="none" cap="none" strike="noStrike">
              <a:solidFill>
                <a:srgbClr val="00B0F0"/>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252" name="Google Shape;252;g23dfb39c1d0_0_87"/>
          <p:cNvSpPr txBox="1"/>
          <p:nvPr/>
        </p:nvSpPr>
        <p:spPr>
          <a:xfrm>
            <a:off x="542875" y="3502050"/>
            <a:ext cx="7932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pic>
        <p:nvPicPr>
          <p:cNvPr id="258" name="Google Shape;258;p12"/>
          <p:cNvPicPr preferRelativeResize="0"/>
          <p:nvPr/>
        </p:nvPicPr>
        <p:blipFill rotWithShape="1">
          <a:blip r:embed="rId3">
            <a:alphaModFix/>
          </a:blip>
          <a:srcRect b="0" l="0" r="0" t="0"/>
          <a:stretch/>
        </p:blipFill>
        <p:spPr>
          <a:xfrm>
            <a:off x="-87464" y="0"/>
            <a:ext cx="9144000" cy="5142857"/>
          </a:xfrm>
          <a:prstGeom prst="rect">
            <a:avLst/>
          </a:prstGeom>
          <a:noFill/>
          <a:ln>
            <a:noFill/>
          </a:ln>
        </p:spPr>
      </p:pic>
      <p:sp>
        <p:nvSpPr>
          <p:cNvPr id="259" name="Google Shape;259;p12"/>
          <p:cNvSpPr txBox="1"/>
          <p:nvPr/>
        </p:nvSpPr>
        <p:spPr>
          <a:xfrm>
            <a:off x="286871" y="1123818"/>
            <a:ext cx="8516400" cy="36018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000"/>
              <a:buFont typeface="Arial"/>
              <a:buNone/>
            </a:pPr>
            <a:r>
              <a:rPr b="1" i="0" lang="en-US" sz="2000" u="none" cap="none" strike="noStrike">
                <a:solidFill>
                  <a:srgbClr val="111111"/>
                </a:solidFill>
                <a:latin typeface="Calibri"/>
                <a:ea typeface="Calibri"/>
                <a:cs typeface="Calibri"/>
                <a:sym typeface="Calibri"/>
              </a:rPr>
              <a:t>Unit 2. Case study </a:t>
            </a:r>
            <a:endParaRPr i="0" sz="1400" u="none" cap="none" strike="noStrike">
              <a:solidFill>
                <a:srgbClr val="11111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“You are a 35-years old doctor working in a small local hospital. Your salary net is 3,300 EUR. Beside the loan, which accounts 800,00 and costs of living (house bills - 300,00, car - 400,00, food – 500,00, going out - 300,00) amounting to 1,500 a month, you financially support your younger brother who has just started studying in the capital city. Those costs are around 600,00 a month. Also, you support your family with approximately 400,00 per month. You would like to travel this year to Japan with your friends but this trip would cost you around 5,000 and you do not have savings. At the same time, the government has announced a significant increase of living costs due to the energy crisis.”</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b="1" i="0" sz="1800" u="none" cap="none" strike="noStrike">
              <a:solidFill>
                <a:srgbClr val="0070C0"/>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pic>
        <p:nvPicPr>
          <p:cNvPr id="265" name="Google Shape;265;p13"/>
          <p:cNvPicPr preferRelativeResize="0"/>
          <p:nvPr/>
        </p:nvPicPr>
        <p:blipFill rotWithShape="1">
          <a:blip r:embed="rId3">
            <a:alphaModFix/>
          </a:blip>
          <a:srcRect b="0" l="0" r="0" t="0"/>
          <a:stretch/>
        </p:blipFill>
        <p:spPr>
          <a:xfrm>
            <a:off x="0" y="0"/>
            <a:ext cx="9144000" cy="5142857"/>
          </a:xfrm>
          <a:prstGeom prst="rect">
            <a:avLst/>
          </a:prstGeom>
          <a:noFill/>
          <a:ln>
            <a:noFill/>
          </a:ln>
        </p:spPr>
      </p:pic>
      <p:sp>
        <p:nvSpPr>
          <p:cNvPr id="266" name="Google Shape;266;p13"/>
          <p:cNvSpPr txBox="1"/>
          <p:nvPr/>
        </p:nvSpPr>
        <p:spPr>
          <a:xfrm>
            <a:off x="536499" y="1003836"/>
            <a:ext cx="81888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3600" u="none" cap="none" strike="noStrike">
                <a:solidFill>
                  <a:srgbClr val="111111"/>
                </a:solidFill>
                <a:latin typeface="Calibri"/>
                <a:ea typeface="Calibri"/>
                <a:cs typeface="Calibri"/>
                <a:sym typeface="Calibri"/>
              </a:rPr>
              <a:t>Questions for reflection:  </a:t>
            </a:r>
            <a:endParaRPr b="1" i="0" sz="1800" u="none" cap="none" strike="noStrike">
              <a:solidFill>
                <a:srgbClr val="0070C0"/>
              </a:solidFill>
              <a:latin typeface="Calibri"/>
              <a:ea typeface="Calibri"/>
              <a:cs typeface="Calibri"/>
              <a:sym typeface="Calibri"/>
            </a:endParaRPr>
          </a:p>
        </p:txBody>
      </p:sp>
      <p:sp>
        <p:nvSpPr>
          <p:cNvPr id="267" name="Google Shape;267;p13"/>
          <p:cNvSpPr txBox="1"/>
          <p:nvPr/>
        </p:nvSpPr>
        <p:spPr>
          <a:xfrm>
            <a:off x="374875" y="2108025"/>
            <a:ext cx="3714900" cy="2062500"/>
          </a:xfrm>
          <a:prstGeom prst="rect">
            <a:avLst/>
          </a:prstGeom>
          <a:noFill/>
          <a:ln>
            <a:noFill/>
          </a:ln>
        </p:spPr>
        <p:txBody>
          <a:bodyPr anchorCtr="0" anchor="t" bIns="91425" lIns="91425" spcFirstLastPara="1" rIns="91425" wrap="square" tIns="91425">
            <a:spAutoFit/>
          </a:bodyPr>
          <a:lstStyle/>
          <a:p>
            <a:pPr indent="-285750" lvl="0" marL="285750" rtl="0" algn="l">
              <a:spcBef>
                <a:spcPts val="0"/>
              </a:spcBef>
              <a:spcAft>
                <a:spcPts val="0"/>
              </a:spcAft>
              <a:buClr>
                <a:schemeClr val="dk1"/>
              </a:buClr>
              <a:buSzPts val="1800"/>
              <a:buFont typeface="Noto Sans Symbols"/>
              <a:buChar char="✔"/>
            </a:pPr>
            <a:r>
              <a:rPr b="1" lang="en-US" sz="1800" u="sng">
                <a:solidFill>
                  <a:schemeClr val="dk1"/>
                </a:solidFill>
                <a:latin typeface="Calibri"/>
                <a:ea typeface="Calibri"/>
                <a:cs typeface="Calibri"/>
                <a:sym typeface="Calibri"/>
              </a:rPr>
              <a:t>What do you feel about the case study and your personal plan? </a:t>
            </a:r>
            <a:endParaRPr b="1" sz="1800" u="sng">
              <a:solidFill>
                <a:schemeClr val="dk1"/>
              </a:solidFill>
              <a:latin typeface="Calibri"/>
              <a:ea typeface="Calibri"/>
              <a:cs typeface="Calibri"/>
              <a:sym typeface="Calibri"/>
            </a:endParaRPr>
          </a:p>
          <a:p>
            <a:pPr indent="0" lvl="0" marL="457200" rtl="0" algn="l">
              <a:spcBef>
                <a:spcPts val="0"/>
              </a:spcBef>
              <a:spcAft>
                <a:spcPts val="0"/>
              </a:spcAft>
              <a:buNone/>
            </a:pPr>
            <a:r>
              <a:t/>
            </a:r>
            <a:endParaRPr sz="1800">
              <a:solidFill>
                <a:schemeClr val="dk1"/>
              </a:solidFill>
              <a:latin typeface="Calibri"/>
              <a:ea typeface="Calibri"/>
              <a:cs typeface="Calibri"/>
              <a:sym typeface="Calibri"/>
            </a:endParaRPr>
          </a:p>
          <a:p>
            <a:pPr indent="-285750" lvl="0" marL="285750" rtl="0" algn="l">
              <a:spcBef>
                <a:spcPts val="0"/>
              </a:spcBef>
              <a:spcAft>
                <a:spcPts val="0"/>
              </a:spcAft>
              <a:buClr>
                <a:schemeClr val="dk1"/>
              </a:buClr>
              <a:buSzPts val="1800"/>
              <a:buFont typeface="Noto Sans Symbols"/>
              <a:buChar char="✔"/>
            </a:pPr>
            <a:r>
              <a:rPr b="1" lang="en-US" sz="1800" u="sng">
                <a:solidFill>
                  <a:schemeClr val="dk1"/>
                </a:solidFill>
                <a:latin typeface="Calibri"/>
                <a:ea typeface="Calibri"/>
                <a:cs typeface="Calibri"/>
                <a:sym typeface="Calibri"/>
              </a:rPr>
              <a:t>How can you use this learning exercise in a real-life environment?</a:t>
            </a:r>
            <a:endParaRPr b="1" u="sng">
              <a:solidFill>
                <a:schemeClr val="dk1"/>
              </a:solidFill>
            </a:endParaRPr>
          </a:p>
          <a:p>
            <a:pPr indent="0" lvl="0" marL="0" rtl="0" algn="l">
              <a:spcBef>
                <a:spcPts val="0"/>
              </a:spcBef>
              <a:spcAft>
                <a:spcPts val="0"/>
              </a:spcAft>
              <a:buNone/>
            </a:pPr>
            <a:r>
              <a:t/>
            </a:r>
            <a:endParaRPr>
              <a:latin typeface="Calibri"/>
              <a:ea typeface="Calibri"/>
              <a:cs typeface="Calibri"/>
              <a:sym typeface="Calibri"/>
            </a:endParaRPr>
          </a:p>
        </p:txBody>
      </p:sp>
      <p:pic>
        <p:nvPicPr>
          <p:cNvPr id="268" name="Google Shape;268;p13"/>
          <p:cNvPicPr preferRelativeResize="0"/>
          <p:nvPr/>
        </p:nvPicPr>
        <p:blipFill>
          <a:blip r:embed="rId4">
            <a:alphaModFix/>
          </a:blip>
          <a:stretch>
            <a:fillRect/>
          </a:stretch>
        </p:blipFill>
        <p:spPr>
          <a:xfrm>
            <a:off x="4089775" y="1926825"/>
            <a:ext cx="4836975" cy="24929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pic>
        <p:nvPicPr>
          <p:cNvPr id="274" name="Google Shape;274;g23dfb39c1d0_0_96"/>
          <p:cNvPicPr preferRelativeResize="0"/>
          <p:nvPr/>
        </p:nvPicPr>
        <p:blipFill rotWithShape="1">
          <a:blip r:embed="rId3">
            <a:alphaModFix/>
          </a:blip>
          <a:srcRect b="0" l="0" r="0" t="0"/>
          <a:stretch/>
        </p:blipFill>
        <p:spPr>
          <a:xfrm>
            <a:off x="0" y="643"/>
            <a:ext cx="9143998" cy="5142858"/>
          </a:xfrm>
          <a:prstGeom prst="rect">
            <a:avLst/>
          </a:prstGeom>
          <a:noFill/>
          <a:ln>
            <a:noFill/>
          </a:ln>
        </p:spPr>
      </p:pic>
      <p:sp>
        <p:nvSpPr>
          <p:cNvPr id="275" name="Google Shape;275;g23dfb39c1d0_0_96"/>
          <p:cNvSpPr/>
          <p:nvPr/>
        </p:nvSpPr>
        <p:spPr>
          <a:xfrm>
            <a:off x="215225" y="1288700"/>
            <a:ext cx="3896400" cy="3372000"/>
          </a:xfrm>
          <a:prstGeom prst="rect">
            <a:avLst/>
          </a:prstGeom>
          <a:noFill/>
          <a:ln>
            <a:noFill/>
          </a:ln>
        </p:spPr>
        <p:txBody>
          <a:bodyPr anchorCtr="0" anchor="t" bIns="45700" lIns="91425" spcFirstLastPara="1" rIns="91425" wrap="square" tIns="45700">
            <a:noAutofit/>
          </a:bodyPr>
          <a:lstStyle/>
          <a:p>
            <a:pPr indent="0" lvl="0" marL="0" marR="0" rtl="0" algn="just">
              <a:lnSpc>
                <a:spcPct val="115000"/>
              </a:lnSpc>
              <a:spcBef>
                <a:spcPts val="0"/>
              </a:spcBef>
              <a:spcAft>
                <a:spcPts val="0"/>
              </a:spcAft>
              <a:buClr>
                <a:schemeClr val="dk1"/>
              </a:buClr>
              <a:buSzPts val="1100"/>
              <a:buFont typeface="Arial"/>
              <a:buNone/>
            </a:pPr>
            <a:r>
              <a:rPr b="1" i="0" lang="en-US" sz="3600" u="none" cap="none" strike="noStrike">
                <a:solidFill>
                  <a:schemeClr val="dk1"/>
                </a:solidFill>
                <a:latin typeface="Calibri"/>
                <a:ea typeface="Calibri"/>
                <a:cs typeface="Calibri"/>
                <a:sym typeface="Calibri"/>
              </a:rPr>
              <a:t>U</a:t>
            </a:r>
            <a:r>
              <a:rPr b="1" lang="en-US" sz="3600">
                <a:solidFill>
                  <a:schemeClr val="dk1"/>
                </a:solidFill>
                <a:latin typeface="Calibri"/>
                <a:ea typeface="Calibri"/>
                <a:cs typeface="Calibri"/>
                <a:sym typeface="Calibri"/>
              </a:rPr>
              <a:t>nit</a:t>
            </a:r>
            <a:r>
              <a:rPr b="1" i="0" lang="en-US" sz="3600" u="none" cap="none" strike="noStrike">
                <a:solidFill>
                  <a:schemeClr val="dk1"/>
                </a:solidFill>
                <a:latin typeface="Calibri"/>
                <a:ea typeface="Calibri"/>
                <a:cs typeface="Calibri"/>
                <a:sym typeface="Calibri"/>
              </a:rPr>
              <a:t> 3. </a:t>
            </a:r>
            <a:endParaRPr b="1" i="0" sz="36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1100"/>
              <a:buFont typeface="Arial"/>
              <a:buNone/>
            </a:pPr>
            <a:r>
              <a:rPr b="1" i="0" lang="en-US" sz="3600" u="none" cap="none" strike="noStrike">
                <a:solidFill>
                  <a:schemeClr val="dk1"/>
                </a:solidFill>
                <a:latin typeface="Calibri"/>
                <a:ea typeface="Calibri"/>
                <a:cs typeface="Calibri"/>
                <a:sym typeface="Calibri"/>
              </a:rPr>
              <a:t>TIPS AND TRICKS ON PERSONAL FINANCE</a:t>
            </a:r>
            <a:endParaRPr b="1" i="0" sz="3600" u="none" cap="none" strike="noStrike">
              <a:solidFill>
                <a:schemeClr val="dk1"/>
              </a:solidFill>
              <a:latin typeface="Calibri"/>
              <a:ea typeface="Calibri"/>
              <a:cs typeface="Calibri"/>
              <a:sym typeface="Calibri"/>
            </a:endParaRPr>
          </a:p>
        </p:txBody>
      </p:sp>
      <p:sp>
        <p:nvSpPr>
          <p:cNvPr id="276" name="Google Shape;276;g23dfb39c1d0_0_96"/>
          <p:cNvSpPr txBox="1"/>
          <p:nvPr/>
        </p:nvSpPr>
        <p:spPr>
          <a:xfrm>
            <a:off x="542875" y="3502050"/>
            <a:ext cx="7932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pic>
        <p:nvPicPr>
          <p:cNvPr id="277" name="Google Shape;277;g23dfb39c1d0_0_96"/>
          <p:cNvPicPr preferRelativeResize="0"/>
          <p:nvPr/>
        </p:nvPicPr>
        <p:blipFill>
          <a:blip r:embed="rId4">
            <a:alphaModFix/>
          </a:blip>
          <a:stretch>
            <a:fillRect/>
          </a:stretch>
        </p:blipFill>
        <p:spPr>
          <a:xfrm>
            <a:off x="4111600" y="1288700"/>
            <a:ext cx="4693600" cy="31290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pic>
        <p:nvPicPr>
          <p:cNvPr id="283" name="Google Shape;283;g23dfb39c1d0_0_108"/>
          <p:cNvPicPr preferRelativeResize="0"/>
          <p:nvPr/>
        </p:nvPicPr>
        <p:blipFill rotWithShape="1">
          <a:blip r:embed="rId3">
            <a:alphaModFix/>
          </a:blip>
          <a:srcRect b="0" l="0" r="0" t="0"/>
          <a:stretch/>
        </p:blipFill>
        <p:spPr>
          <a:xfrm>
            <a:off x="0" y="643"/>
            <a:ext cx="9143998" cy="5142858"/>
          </a:xfrm>
          <a:prstGeom prst="rect">
            <a:avLst/>
          </a:prstGeom>
          <a:noFill/>
          <a:ln>
            <a:noFill/>
          </a:ln>
        </p:spPr>
      </p:pic>
      <p:sp>
        <p:nvSpPr>
          <p:cNvPr id="284" name="Google Shape;284;g23dfb39c1d0_0_108"/>
          <p:cNvSpPr/>
          <p:nvPr/>
        </p:nvSpPr>
        <p:spPr>
          <a:xfrm>
            <a:off x="160900" y="981550"/>
            <a:ext cx="8892300" cy="4057200"/>
          </a:xfrm>
          <a:prstGeom prst="rect">
            <a:avLst/>
          </a:prstGeom>
          <a:noFill/>
          <a:ln>
            <a:noFill/>
          </a:ln>
        </p:spPr>
        <p:txBody>
          <a:bodyPr anchorCtr="0" anchor="t" bIns="45700" lIns="91425" spcFirstLastPara="1" rIns="91425" wrap="square" tIns="45700">
            <a:noAutofit/>
          </a:bodyPr>
          <a:lstStyle/>
          <a:p>
            <a:pPr indent="0" lvl="0" marL="0" marR="0" rtl="0" algn="just">
              <a:lnSpc>
                <a:spcPct val="115000"/>
              </a:lnSpc>
              <a:spcBef>
                <a:spcPts val="0"/>
              </a:spcBef>
              <a:spcAft>
                <a:spcPts val="0"/>
              </a:spcAft>
              <a:buClr>
                <a:srgbClr val="000000"/>
              </a:buClr>
              <a:buSzPts val="1700"/>
              <a:buFont typeface="Arial"/>
              <a:buNone/>
            </a:pPr>
            <a:r>
              <a:rPr b="0" i="0" lang="en-US" sz="1700" u="none" cap="none" strike="noStrike">
                <a:solidFill>
                  <a:schemeClr val="dk1"/>
                </a:solidFill>
                <a:latin typeface="Calibri"/>
                <a:ea typeface="Calibri"/>
                <a:cs typeface="Calibri"/>
                <a:sym typeface="Calibri"/>
              </a:rPr>
              <a:t>Managing personal finances can be hard and challenging, however with the right tips and tricks individuals can achieve financial stability, success and control. </a:t>
            </a:r>
            <a:endParaRPr b="0" i="0" sz="17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700"/>
              <a:buFont typeface="Arial"/>
              <a:buNone/>
            </a:pPr>
            <a:r>
              <a:t/>
            </a:r>
            <a:endParaRPr b="0" i="0" sz="17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700"/>
              <a:buFont typeface="Arial"/>
              <a:buNone/>
            </a:pPr>
            <a:r>
              <a:rPr b="1" i="0" lang="en-US" sz="1700" u="sng" cap="none" strike="noStrike">
                <a:solidFill>
                  <a:schemeClr val="dk1"/>
                </a:solidFill>
                <a:latin typeface="Calibri"/>
                <a:ea typeface="Calibri"/>
                <a:cs typeface="Calibri"/>
                <a:sym typeface="Calibri"/>
              </a:rPr>
              <a:t>This is the list of advice for healthy personal finances:</a:t>
            </a:r>
            <a:endParaRPr b="0" i="0" sz="1700" u="none" cap="none" strike="noStrike">
              <a:solidFill>
                <a:schemeClr val="dk1"/>
              </a:solidFill>
              <a:latin typeface="Calibri"/>
              <a:ea typeface="Calibri"/>
              <a:cs typeface="Calibri"/>
              <a:sym typeface="Calibri"/>
            </a:endParaRPr>
          </a:p>
          <a:p>
            <a:pPr indent="-336550" lvl="0" marL="457200" marR="0" rtl="0" algn="just">
              <a:lnSpc>
                <a:spcPct val="115000"/>
              </a:lnSpc>
              <a:spcBef>
                <a:spcPts val="0"/>
              </a:spcBef>
              <a:spcAft>
                <a:spcPts val="0"/>
              </a:spcAft>
              <a:buClr>
                <a:schemeClr val="dk1"/>
              </a:buClr>
              <a:buSzPts val="1700"/>
              <a:buFont typeface="Calibri"/>
              <a:buChar char="●"/>
            </a:pPr>
            <a:r>
              <a:rPr b="1" i="0" lang="en-US" sz="1700" u="none" cap="none" strike="noStrike">
                <a:solidFill>
                  <a:schemeClr val="dk1"/>
                </a:solidFill>
                <a:latin typeface="Calibri"/>
                <a:ea typeface="Calibri"/>
                <a:cs typeface="Calibri"/>
                <a:sym typeface="Calibri"/>
              </a:rPr>
              <a:t>Be precise with your income!</a:t>
            </a:r>
            <a:endParaRPr b="1" i="0" sz="17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700"/>
              <a:buFont typeface="Arial"/>
              <a:buNone/>
            </a:pPr>
            <a:r>
              <a:rPr b="0" i="0" lang="en-US" sz="1700" u="none" cap="none" strike="noStrike">
                <a:solidFill>
                  <a:schemeClr val="dk1"/>
                </a:solidFill>
                <a:latin typeface="Calibri"/>
                <a:ea typeface="Calibri"/>
                <a:cs typeface="Calibri"/>
                <a:sym typeface="Calibri"/>
              </a:rPr>
              <a:t>Be sure how much you bring home after deducting all taxes and bills. Don’t forget to include any income you receive irregularly.</a:t>
            </a:r>
            <a:endParaRPr b="0" i="0" sz="1700" u="none" cap="none" strike="noStrike">
              <a:solidFill>
                <a:schemeClr val="dk1"/>
              </a:solidFill>
              <a:latin typeface="Calibri"/>
              <a:ea typeface="Calibri"/>
              <a:cs typeface="Calibri"/>
              <a:sym typeface="Calibri"/>
            </a:endParaRPr>
          </a:p>
          <a:p>
            <a:pPr indent="-336550" lvl="0" marL="457200" marR="0" rtl="0" algn="just">
              <a:lnSpc>
                <a:spcPct val="115000"/>
              </a:lnSpc>
              <a:spcBef>
                <a:spcPts val="0"/>
              </a:spcBef>
              <a:spcAft>
                <a:spcPts val="0"/>
              </a:spcAft>
              <a:buClr>
                <a:schemeClr val="dk1"/>
              </a:buClr>
              <a:buSzPts val="1700"/>
              <a:buFont typeface="Calibri"/>
              <a:buChar char="●"/>
            </a:pPr>
            <a:r>
              <a:rPr b="1" i="0" lang="en-US" sz="1700" u="none" cap="none" strike="noStrike">
                <a:solidFill>
                  <a:schemeClr val="dk1"/>
                </a:solidFill>
                <a:latin typeface="Calibri"/>
                <a:ea typeface="Calibri"/>
                <a:cs typeface="Calibri"/>
                <a:sym typeface="Calibri"/>
              </a:rPr>
              <a:t>Reduce debts! </a:t>
            </a:r>
            <a:endParaRPr b="1" i="0" sz="17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700"/>
              <a:buFont typeface="Arial"/>
              <a:buNone/>
            </a:pPr>
            <a:r>
              <a:rPr b="0" i="0" lang="en-US" sz="1700" u="none" cap="none" strike="noStrike">
                <a:solidFill>
                  <a:schemeClr val="dk1"/>
                </a:solidFill>
                <a:latin typeface="Calibri"/>
                <a:ea typeface="Calibri"/>
                <a:cs typeface="Calibri"/>
                <a:sym typeface="Calibri"/>
              </a:rPr>
              <a:t>Do not spend more than you earn so that your debts do not get out of hand. Taking out a mortgage to buy a house could be one such case.</a:t>
            </a:r>
            <a:endParaRPr b="0" i="0" sz="1700" u="none" cap="none" strike="noStrike">
              <a:solidFill>
                <a:schemeClr val="dk1"/>
              </a:solidFill>
              <a:latin typeface="Calibri"/>
              <a:ea typeface="Calibri"/>
              <a:cs typeface="Calibri"/>
              <a:sym typeface="Calibri"/>
            </a:endParaRPr>
          </a:p>
          <a:p>
            <a:pPr indent="-336550" lvl="0" marL="457200" marR="0" rtl="0" algn="just">
              <a:lnSpc>
                <a:spcPct val="115000"/>
              </a:lnSpc>
              <a:spcBef>
                <a:spcPts val="0"/>
              </a:spcBef>
              <a:spcAft>
                <a:spcPts val="0"/>
              </a:spcAft>
              <a:buClr>
                <a:schemeClr val="dk1"/>
              </a:buClr>
              <a:buSzPts val="1700"/>
              <a:buFont typeface="Calibri"/>
              <a:buChar char="●"/>
            </a:pPr>
            <a:r>
              <a:rPr b="1" i="0" lang="en-US" sz="1700" u="none" cap="none" strike="noStrike">
                <a:solidFill>
                  <a:schemeClr val="dk1"/>
                </a:solidFill>
                <a:latin typeface="Calibri"/>
                <a:ea typeface="Calibri"/>
                <a:cs typeface="Calibri"/>
                <a:sym typeface="Calibri"/>
              </a:rPr>
              <a:t>Only take out as much money as you can pay back! </a:t>
            </a:r>
            <a:endParaRPr b="1" i="0" sz="17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700"/>
              <a:buFont typeface="Arial"/>
              <a:buNone/>
            </a:pPr>
            <a:r>
              <a:rPr b="0" i="0" lang="en-US" sz="1700" u="none" cap="none" strike="noStrike">
                <a:solidFill>
                  <a:schemeClr val="dk1"/>
                </a:solidFill>
                <a:latin typeface="Calibri"/>
                <a:ea typeface="Calibri"/>
                <a:cs typeface="Calibri"/>
                <a:sym typeface="Calibri"/>
              </a:rPr>
              <a:t>Credit cards can be a great debt trap, but it is unrealistic not to have one. Loans need to be managed properly.</a:t>
            </a:r>
            <a:endParaRPr b="1" i="0" sz="1700" u="none" cap="none" strike="noStrike">
              <a:solidFill>
                <a:schemeClr val="dk1"/>
              </a:solidFill>
              <a:latin typeface="Calibri"/>
              <a:ea typeface="Calibri"/>
              <a:cs typeface="Calibri"/>
              <a:sym typeface="Calibri"/>
            </a:endParaRPr>
          </a:p>
        </p:txBody>
      </p:sp>
      <p:sp>
        <p:nvSpPr>
          <p:cNvPr id="285" name="Google Shape;285;g23dfb39c1d0_0_108"/>
          <p:cNvSpPr txBox="1"/>
          <p:nvPr/>
        </p:nvSpPr>
        <p:spPr>
          <a:xfrm>
            <a:off x="542875" y="3502050"/>
            <a:ext cx="7932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pic>
        <p:nvPicPr>
          <p:cNvPr id="291" name="Google Shape;291;g23dfb39c1d0_0_207"/>
          <p:cNvPicPr preferRelativeResize="0"/>
          <p:nvPr/>
        </p:nvPicPr>
        <p:blipFill rotWithShape="1">
          <a:blip r:embed="rId3">
            <a:alphaModFix/>
          </a:blip>
          <a:srcRect b="0" l="0" r="0" t="0"/>
          <a:stretch/>
        </p:blipFill>
        <p:spPr>
          <a:xfrm>
            <a:off x="0" y="643"/>
            <a:ext cx="9143998" cy="5142858"/>
          </a:xfrm>
          <a:prstGeom prst="rect">
            <a:avLst/>
          </a:prstGeom>
          <a:noFill/>
          <a:ln>
            <a:noFill/>
          </a:ln>
        </p:spPr>
      </p:pic>
      <p:sp>
        <p:nvSpPr>
          <p:cNvPr id="292" name="Google Shape;292;g23dfb39c1d0_0_207"/>
          <p:cNvSpPr/>
          <p:nvPr/>
        </p:nvSpPr>
        <p:spPr>
          <a:xfrm>
            <a:off x="160900" y="981550"/>
            <a:ext cx="8892300" cy="4466700"/>
          </a:xfrm>
          <a:prstGeom prst="rect">
            <a:avLst/>
          </a:prstGeom>
          <a:noFill/>
          <a:ln>
            <a:noFill/>
          </a:ln>
        </p:spPr>
        <p:txBody>
          <a:bodyPr anchorCtr="0" anchor="t" bIns="45700" lIns="91425" spcFirstLastPara="1" rIns="91425" wrap="square" tIns="45700">
            <a:noAutofit/>
          </a:bodyPr>
          <a:lstStyle/>
          <a:p>
            <a:pPr indent="-336550" lvl="0" marL="457200" marR="0" rtl="0" algn="just">
              <a:lnSpc>
                <a:spcPct val="115000"/>
              </a:lnSpc>
              <a:spcBef>
                <a:spcPts val="0"/>
              </a:spcBef>
              <a:spcAft>
                <a:spcPts val="0"/>
              </a:spcAft>
              <a:buClr>
                <a:schemeClr val="dk1"/>
              </a:buClr>
              <a:buSzPts val="1700"/>
              <a:buFont typeface="Calibri"/>
              <a:buChar char="●"/>
            </a:pPr>
            <a:r>
              <a:rPr b="1" i="0" lang="en-US" sz="1700" u="none" cap="none" strike="noStrike">
                <a:solidFill>
                  <a:schemeClr val="dk1"/>
                </a:solidFill>
                <a:latin typeface="Calibri"/>
                <a:ea typeface="Calibri"/>
                <a:cs typeface="Calibri"/>
                <a:sym typeface="Calibri"/>
              </a:rPr>
              <a:t>Maximise tax savings!</a:t>
            </a:r>
            <a:endParaRPr b="1" i="0" sz="17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700"/>
              <a:buFont typeface="Arial"/>
              <a:buNone/>
            </a:pPr>
            <a:r>
              <a:rPr b="0" i="0" lang="en-US" sz="1700" u="none" cap="none" strike="noStrike">
                <a:solidFill>
                  <a:schemeClr val="dk1"/>
                </a:solidFill>
                <a:latin typeface="Calibri"/>
                <a:ea typeface="Calibri"/>
                <a:cs typeface="Calibri"/>
                <a:sym typeface="Calibri"/>
              </a:rPr>
              <a:t>When you maximise your tax savings, you free up money that you can invest in reducing past debts, enjoying the present and making plans for the future.</a:t>
            </a:r>
            <a:endParaRPr b="0" i="0" sz="1700" u="none" cap="none" strike="noStrike">
              <a:solidFill>
                <a:schemeClr val="dk1"/>
              </a:solidFill>
              <a:latin typeface="Calibri"/>
              <a:ea typeface="Calibri"/>
              <a:cs typeface="Calibri"/>
              <a:sym typeface="Calibri"/>
            </a:endParaRPr>
          </a:p>
          <a:p>
            <a:pPr indent="-336550" lvl="0" marL="457200" marR="0" rtl="0" algn="just">
              <a:lnSpc>
                <a:spcPct val="115000"/>
              </a:lnSpc>
              <a:spcBef>
                <a:spcPts val="0"/>
              </a:spcBef>
              <a:spcAft>
                <a:spcPts val="0"/>
              </a:spcAft>
              <a:buClr>
                <a:schemeClr val="dk1"/>
              </a:buClr>
              <a:buSzPts val="1700"/>
              <a:buFont typeface="Calibri"/>
              <a:buChar char="●"/>
            </a:pPr>
            <a:r>
              <a:rPr b="1" i="0" lang="en-US" sz="1700" u="none" cap="none" strike="noStrike">
                <a:solidFill>
                  <a:schemeClr val="dk1"/>
                </a:solidFill>
                <a:latin typeface="Calibri"/>
                <a:ea typeface="Calibri"/>
                <a:cs typeface="Calibri"/>
                <a:sym typeface="Calibri"/>
              </a:rPr>
              <a:t>Put money aside!</a:t>
            </a:r>
            <a:endParaRPr b="1" i="0" sz="17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700"/>
              <a:buFont typeface="Arial"/>
              <a:buNone/>
            </a:pPr>
            <a:r>
              <a:rPr b="0" i="0" lang="en-US" sz="1700" u="none" cap="none" strike="noStrike">
                <a:solidFill>
                  <a:schemeClr val="dk1"/>
                </a:solidFill>
                <a:latin typeface="Calibri"/>
                <a:ea typeface="Calibri"/>
                <a:cs typeface="Calibri"/>
                <a:sym typeface="Calibri"/>
              </a:rPr>
              <a:t>Please make sure you put money aside for unexpected expenses such as medical bills or car repairs.</a:t>
            </a:r>
            <a:endParaRPr b="0" i="0" sz="1700" u="none" cap="none" strike="noStrike">
              <a:solidFill>
                <a:schemeClr val="dk1"/>
              </a:solidFill>
              <a:latin typeface="Calibri"/>
              <a:ea typeface="Calibri"/>
              <a:cs typeface="Calibri"/>
              <a:sym typeface="Calibri"/>
            </a:endParaRPr>
          </a:p>
          <a:p>
            <a:pPr indent="-336550" lvl="0" marL="457200" marR="0" rtl="0" algn="just">
              <a:lnSpc>
                <a:spcPct val="115000"/>
              </a:lnSpc>
              <a:spcBef>
                <a:spcPts val="0"/>
              </a:spcBef>
              <a:spcAft>
                <a:spcPts val="0"/>
              </a:spcAft>
              <a:buClr>
                <a:schemeClr val="dk1"/>
              </a:buClr>
              <a:buSzPts val="1700"/>
              <a:buFont typeface="Calibri"/>
              <a:buChar char="●"/>
            </a:pPr>
            <a:r>
              <a:rPr b="1" i="0" lang="en-US" sz="1700" u="none" cap="none" strike="noStrike">
                <a:solidFill>
                  <a:schemeClr val="dk1"/>
                </a:solidFill>
                <a:latin typeface="Calibri"/>
                <a:ea typeface="Calibri"/>
                <a:cs typeface="Calibri"/>
                <a:sym typeface="Calibri"/>
              </a:rPr>
              <a:t>Buy insurance!</a:t>
            </a:r>
            <a:endParaRPr b="1" i="0" sz="17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700"/>
              <a:buFont typeface="Arial"/>
              <a:buNone/>
            </a:pPr>
            <a:r>
              <a:rPr b="0" i="0" lang="en-US" sz="1700" u="none" cap="none" strike="noStrike">
                <a:solidFill>
                  <a:schemeClr val="dk1"/>
                </a:solidFill>
                <a:latin typeface="Calibri"/>
                <a:ea typeface="Calibri"/>
                <a:cs typeface="Calibri"/>
                <a:sym typeface="Calibri"/>
              </a:rPr>
              <a:t>Insurance can cover most hospital bills in old age, leaving your hard-earned savings in the hands of your family - medical expenses are one of the main reasons for debt.</a:t>
            </a:r>
            <a:endParaRPr b="0" i="0" sz="1700" u="none" cap="none" strike="noStrike">
              <a:solidFill>
                <a:schemeClr val="dk1"/>
              </a:solidFill>
              <a:latin typeface="Calibri"/>
              <a:ea typeface="Calibri"/>
              <a:cs typeface="Calibri"/>
              <a:sym typeface="Calibri"/>
            </a:endParaRPr>
          </a:p>
          <a:p>
            <a:pPr indent="-336550" lvl="0" marL="457200" marR="0" rtl="0" algn="just">
              <a:lnSpc>
                <a:spcPct val="115000"/>
              </a:lnSpc>
              <a:spcBef>
                <a:spcPts val="0"/>
              </a:spcBef>
              <a:spcAft>
                <a:spcPts val="0"/>
              </a:spcAft>
              <a:buClr>
                <a:schemeClr val="dk1"/>
              </a:buClr>
              <a:buSzPts val="1700"/>
              <a:buFont typeface="Calibri"/>
              <a:buChar char="●"/>
            </a:pPr>
            <a:r>
              <a:rPr b="1" i="0" lang="en-US" sz="1700" u="none" cap="none" strike="noStrike">
                <a:solidFill>
                  <a:schemeClr val="dk1"/>
                </a:solidFill>
                <a:latin typeface="Calibri"/>
                <a:ea typeface="Calibri"/>
                <a:cs typeface="Calibri"/>
                <a:sym typeface="Calibri"/>
              </a:rPr>
              <a:t>Pension? </a:t>
            </a:r>
            <a:endParaRPr b="1" i="0" sz="17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700"/>
              <a:buFont typeface="Arial"/>
              <a:buNone/>
            </a:pPr>
            <a:r>
              <a:rPr b="0" i="0" lang="en-US" sz="1700" u="none" cap="none" strike="noStrike">
                <a:solidFill>
                  <a:schemeClr val="dk1"/>
                </a:solidFill>
                <a:latin typeface="Calibri"/>
                <a:ea typeface="Calibri"/>
                <a:cs typeface="Calibri"/>
                <a:sym typeface="Calibri"/>
              </a:rPr>
              <a:t>Retirement may seem like an eternity, but it comes much sooner than expected. The younger you start, the more you benefit</a:t>
            </a:r>
            <a:r>
              <a:rPr lang="en-US" sz="1700">
                <a:solidFill>
                  <a:schemeClr val="dk1"/>
                </a:solidFill>
                <a:latin typeface="Calibri"/>
                <a:ea typeface="Calibri"/>
                <a:cs typeface="Calibri"/>
                <a:sym typeface="Calibri"/>
              </a:rPr>
              <a:t>.</a:t>
            </a:r>
            <a:endParaRPr b="1" i="0" sz="3000" u="none" cap="none" strike="noStrike">
              <a:solidFill>
                <a:schemeClr val="dk1"/>
              </a:solidFill>
              <a:latin typeface="Calibri"/>
              <a:ea typeface="Calibri"/>
              <a:cs typeface="Calibri"/>
              <a:sym typeface="Calibri"/>
            </a:endParaRPr>
          </a:p>
        </p:txBody>
      </p:sp>
      <p:sp>
        <p:nvSpPr>
          <p:cNvPr id="293" name="Google Shape;293;g23dfb39c1d0_0_207"/>
          <p:cNvSpPr txBox="1"/>
          <p:nvPr/>
        </p:nvSpPr>
        <p:spPr>
          <a:xfrm>
            <a:off x="436275" y="3608650"/>
            <a:ext cx="7932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pic>
        <p:nvPicPr>
          <p:cNvPr id="299" name="Google Shape;299;g23dfb39c1d0_0_197"/>
          <p:cNvPicPr preferRelativeResize="0"/>
          <p:nvPr/>
        </p:nvPicPr>
        <p:blipFill rotWithShape="1">
          <a:blip r:embed="rId3">
            <a:alphaModFix/>
          </a:blip>
          <a:srcRect b="0" l="0" r="0" t="0"/>
          <a:stretch/>
        </p:blipFill>
        <p:spPr>
          <a:xfrm>
            <a:off x="0" y="643"/>
            <a:ext cx="9143998" cy="5142858"/>
          </a:xfrm>
          <a:prstGeom prst="rect">
            <a:avLst/>
          </a:prstGeom>
          <a:noFill/>
          <a:ln>
            <a:noFill/>
          </a:ln>
        </p:spPr>
      </p:pic>
      <p:sp>
        <p:nvSpPr>
          <p:cNvPr id="300" name="Google Shape;300;g23dfb39c1d0_0_197"/>
          <p:cNvSpPr/>
          <p:nvPr/>
        </p:nvSpPr>
        <p:spPr>
          <a:xfrm>
            <a:off x="120225" y="1212500"/>
            <a:ext cx="5133300" cy="3372000"/>
          </a:xfrm>
          <a:prstGeom prst="rect">
            <a:avLst/>
          </a:prstGeom>
          <a:noFill/>
          <a:ln>
            <a:noFill/>
          </a:ln>
        </p:spPr>
        <p:txBody>
          <a:bodyPr anchorCtr="0" anchor="t" bIns="45700" lIns="91425" spcFirstLastPara="1" rIns="91425" wrap="square" tIns="45700">
            <a:noAutofit/>
          </a:bodyPr>
          <a:lstStyle/>
          <a:p>
            <a:pPr indent="0" lvl="0" marL="0" marR="0" rtl="0" algn="just">
              <a:lnSpc>
                <a:spcPct val="115000"/>
              </a:lnSpc>
              <a:spcBef>
                <a:spcPts val="0"/>
              </a:spcBef>
              <a:spcAft>
                <a:spcPts val="0"/>
              </a:spcAft>
              <a:buClr>
                <a:srgbClr val="000000"/>
              </a:buClr>
              <a:buSzPts val="1800"/>
              <a:buFont typeface="Arial"/>
              <a:buNone/>
            </a:pPr>
            <a:r>
              <a:rPr b="1" i="0" lang="en-US" sz="4400" u="none" cap="none" strike="noStrike">
                <a:latin typeface="Calibri"/>
                <a:ea typeface="Calibri"/>
                <a:cs typeface="Calibri"/>
                <a:sym typeface="Calibri"/>
              </a:rPr>
              <a:t>DO’S</a:t>
            </a:r>
            <a:r>
              <a:rPr b="1" i="0" lang="en-US" sz="3200" u="none" cap="none" strike="noStrike">
                <a:latin typeface="Calibri"/>
                <a:ea typeface="Calibri"/>
                <a:cs typeface="Calibri"/>
                <a:sym typeface="Calibri"/>
              </a:rPr>
              <a:t> </a:t>
            </a:r>
            <a:r>
              <a:rPr i="0" lang="en-US" sz="3200" u="none" cap="none" strike="noStrike">
                <a:latin typeface="Calibri"/>
                <a:ea typeface="Calibri"/>
                <a:cs typeface="Calibri"/>
                <a:sym typeface="Calibri"/>
              </a:rPr>
              <a:t>AND</a:t>
            </a:r>
            <a:r>
              <a:rPr b="1" i="0" lang="en-US" sz="3200" u="none" cap="none" strike="noStrike">
                <a:latin typeface="Calibri"/>
                <a:ea typeface="Calibri"/>
                <a:cs typeface="Calibri"/>
                <a:sym typeface="Calibri"/>
              </a:rPr>
              <a:t> </a:t>
            </a:r>
            <a:r>
              <a:rPr b="1" i="0" lang="en-US" sz="4400" u="none" cap="none" strike="noStrike">
                <a:latin typeface="Calibri"/>
                <a:ea typeface="Calibri"/>
                <a:cs typeface="Calibri"/>
                <a:sym typeface="Calibri"/>
              </a:rPr>
              <a:t>DON’TS</a:t>
            </a:r>
            <a:r>
              <a:rPr b="1" i="0" lang="en-US" sz="3200" u="none" cap="none" strike="noStrike">
                <a:latin typeface="Calibri"/>
                <a:ea typeface="Calibri"/>
                <a:cs typeface="Calibri"/>
                <a:sym typeface="Calibri"/>
              </a:rPr>
              <a:t> </a:t>
            </a:r>
            <a:r>
              <a:rPr i="0" lang="en-US" sz="3200" u="none" cap="none" strike="noStrike">
                <a:latin typeface="Calibri"/>
                <a:ea typeface="Calibri"/>
                <a:cs typeface="Calibri"/>
                <a:sym typeface="Calibri"/>
              </a:rPr>
              <a:t>IN FINANCIAL PLANNING:</a:t>
            </a:r>
            <a:endParaRPr i="0" sz="3200" u="none" cap="none" strike="noStrike">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700"/>
              <a:buFont typeface="Arial"/>
              <a:buNone/>
            </a:pPr>
            <a:r>
              <a:t/>
            </a:r>
            <a:endParaRPr sz="1700">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700"/>
              <a:buFont typeface="Arial"/>
              <a:buNone/>
            </a:pPr>
            <a:r>
              <a:rPr b="0" i="0" lang="en-US" sz="1700" u="none" cap="none" strike="noStrike">
                <a:solidFill>
                  <a:schemeClr val="dk1"/>
                </a:solidFill>
                <a:latin typeface="Calibri"/>
                <a:ea typeface="Calibri"/>
                <a:cs typeface="Calibri"/>
                <a:sym typeface="Calibri"/>
              </a:rPr>
              <a:t>Financial planning is the process of managing your money in a way that you can achieve your</a:t>
            </a:r>
            <a:r>
              <a:rPr b="1" i="1" lang="en-US" sz="2000" u="none" cap="none" strike="noStrike">
                <a:solidFill>
                  <a:schemeClr val="dk1"/>
                </a:solidFill>
                <a:latin typeface="Calibri"/>
                <a:ea typeface="Calibri"/>
                <a:cs typeface="Calibri"/>
                <a:sym typeface="Calibri"/>
              </a:rPr>
              <a:t> goals and objectives</a:t>
            </a:r>
            <a:r>
              <a:rPr b="0" i="0" lang="en-US" sz="1700" u="none" cap="none" strike="noStrike">
                <a:solidFill>
                  <a:schemeClr val="dk1"/>
                </a:solidFill>
                <a:latin typeface="Calibri"/>
                <a:ea typeface="Calibri"/>
                <a:cs typeface="Calibri"/>
                <a:sym typeface="Calibri"/>
              </a:rPr>
              <a:t>. This way we present you a table with some “do’s and don’ts” to</a:t>
            </a:r>
            <a:r>
              <a:rPr b="0" i="0" lang="en-US" sz="2000" u="none" cap="none" strike="noStrike">
                <a:solidFill>
                  <a:schemeClr val="dk1"/>
                </a:solidFill>
                <a:latin typeface="Calibri"/>
                <a:ea typeface="Calibri"/>
                <a:cs typeface="Calibri"/>
                <a:sym typeface="Calibri"/>
              </a:rPr>
              <a:t> </a:t>
            </a:r>
            <a:r>
              <a:rPr b="1" i="1" lang="en-US" sz="2000" u="none" cap="none" strike="noStrike">
                <a:solidFill>
                  <a:schemeClr val="dk1"/>
                </a:solidFill>
                <a:latin typeface="Calibri"/>
                <a:ea typeface="Calibri"/>
                <a:cs typeface="Calibri"/>
                <a:sym typeface="Calibri"/>
              </a:rPr>
              <a:t>make the most of your financial planning. </a:t>
            </a:r>
            <a:endParaRPr b="1" i="1" sz="20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3600"/>
              <a:buFont typeface="Arial"/>
              <a:buNone/>
            </a:pPr>
            <a:r>
              <a:t/>
            </a:r>
            <a:endParaRPr b="1" i="1" sz="2000" u="none" cap="none" strike="noStrike">
              <a:solidFill>
                <a:schemeClr val="dk1"/>
              </a:solidFill>
              <a:latin typeface="Calibri"/>
              <a:ea typeface="Calibri"/>
              <a:cs typeface="Calibri"/>
              <a:sym typeface="Calibri"/>
            </a:endParaRPr>
          </a:p>
        </p:txBody>
      </p:sp>
      <p:pic>
        <p:nvPicPr>
          <p:cNvPr id="301" name="Google Shape;301;g23dfb39c1d0_0_197"/>
          <p:cNvPicPr preferRelativeResize="0"/>
          <p:nvPr/>
        </p:nvPicPr>
        <p:blipFill rotWithShape="1">
          <a:blip r:embed="rId4">
            <a:alphaModFix/>
          </a:blip>
          <a:srcRect b="0" l="0" r="0" t="0"/>
          <a:stretch/>
        </p:blipFill>
        <p:spPr>
          <a:xfrm>
            <a:off x="5405925" y="1689150"/>
            <a:ext cx="3498225" cy="20924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pic>
        <p:nvPicPr>
          <p:cNvPr id="307" name="Google Shape;307;g23dfb39c1d0_0_132"/>
          <p:cNvPicPr preferRelativeResize="0"/>
          <p:nvPr/>
        </p:nvPicPr>
        <p:blipFill rotWithShape="1">
          <a:blip r:embed="rId3">
            <a:alphaModFix/>
          </a:blip>
          <a:srcRect b="0" l="0" r="0" t="0"/>
          <a:stretch/>
        </p:blipFill>
        <p:spPr>
          <a:xfrm>
            <a:off x="0" y="643"/>
            <a:ext cx="9143998" cy="5142858"/>
          </a:xfrm>
          <a:prstGeom prst="rect">
            <a:avLst/>
          </a:prstGeom>
          <a:noFill/>
          <a:ln>
            <a:noFill/>
          </a:ln>
        </p:spPr>
      </p:pic>
      <p:sp>
        <p:nvSpPr>
          <p:cNvPr id="308" name="Google Shape;308;g23dfb39c1d0_0_132"/>
          <p:cNvSpPr txBox="1"/>
          <p:nvPr/>
        </p:nvSpPr>
        <p:spPr>
          <a:xfrm>
            <a:off x="542875" y="3502050"/>
            <a:ext cx="7932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graphicFrame>
        <p:nvGraphicFramePr>
          <p:cNvPr id="309" name="Google Shape;309;g23dfb39c1d0_0_132"/>
          <p:cNvGraphicFramePr/>
          <p:nvPr/>
        </p:nvGraphicFramePr>
        <p:xfrm>
          <a:off x="876300" y="1695450"/>
          <a:ext cx="3000000" cy="3000000"/>
        </p:xfrm>
        <a:graphic>
          <a:graphicData uri="http://schemas.openxmlformats.org/drawingml/2006/table">
            <a:tbl>
              <a:tblPr>
                <a:noFill/>
                <a:tableStyleId>{BBE4F3AD-EEE0-442A-A95F-BEE48786922C}</a:tableStyleId>
              </a:tblPr>
              <a:tblGrid>
                <a:gridCol w="3619500"/>
                <a:gridCol w="3619500"/>
              </a:tblGrid>
              <a:tr h="381000">
                <a:tc>
                  <a:txBody>
                    <a:bodyPr/>
                    <a:lstStyle/>
                    <a:p>
                      <a:pPr indent="0" lvl="0" marL="0" marR="0" rtl="0" algn="ctr">
                        <a:lnSpc>
                          <a:spcPct val="100000"/>
                        </a:lnSpc>
                        <a:spcBef>
                          <a:spcPts val="0"/>
                        </a:spcBef>
                        <a:spcAft>
                          <a:spcPts val="0"/>
                        </a:spcAft>
                        <a:buClr>
                          <a:srgbClr val="000000"/>
                        </a:buClr>
                        <a:buSzPts val="1700"/>
                        <a:buFont typeface="Arial"/>
                        <a:buNone/>
                      </a:pPr>
                      <a:r>
                        <a:rPr b="1" lang="en-US" sz="1700" u="none" cap="none" strike="noStrike">
                          <a:latin typeface="Calibri"/>
                          <a:ea typeface="Calibri"/>
                          <a:cs typeface="Calibri"/>
                          <a:sym typeface="Calibri"/>
                        </a:rPr>
                        <a:t>Do’s</a:t>
                      </a:r>
                      <a:endParaRPr b="1" sz="1700" u="none" cap="none" strike="noStrike">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700"/>
                        <a:buFont typeface="Arial"/>
                        <a:buNone/>
                      </a:pPr>
                      <a:r>
                        <a:rPr b="1" lang="en-US" sz="1700" u="none" cap="none" strike="noStrike">
                          <a:latin typeface="Calibri"/>
                          <a:ea typeface="Calibri"/>
                          <a:cs typeface="Calibri"/>
                          <a:sym typeface="Calibri"/>
                        </a:rPr>
                        <a:t>Don'ts </a:t>
                      </a:r>
                      <a:endParaRPr b="1" sz="1700" u="none" cap="none" strike="noStrike">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81000">
                <a:tc>
                  <a:txBody>
                    <a:bodyPr/>
                    <a:lstStyle/>
                    <a:p>
                      <a:pPr indent="-336550" lvl="0" marL="457200" marR="0" rtl="0" algn="l">
                        <a:lnSpc>
                          <a:spcPct val="100000"/>
                        </a:lnSpc>
                        <a:spcBef>
                          <a:spcPts val="0"/>
                        </a:spcBef>
                        <a:spcAft>
                          <a:spcPts val="0"/>
                        </a:spcAft>
                        <a:buClr>
                          <a:srgbClr val="000000"/>
                        </a:buClr>
                        <a:buSzPts val="1700"/>
                        <a:buFont typeface="Calibri"/>
                        <a:buChar char="●"/>
                      </a:pPr>
                      <a:r>
                        <a:rPr b="1" lang="en-US" sz="1700" u="none" cap="none" strike="noStrike">
                          <a:latin typeface="Calibri"/>
                          <a:ea typeface="Calibri"/>
                          <a:cs typeface="Calibri"/>
                          <a:sym typeface="Calibri"/>
                        </a:rPr>
                        <a:t>Set financial objectives;</a:t>
                      </a:r>
                      <a:endParaRPr b="1" sz="1700" u="none" cap="none" strike="noStrike">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36550" lvl="0" marL="457200" marR="0" rtl="0" algn="l">
                        <a:lnSpc>
                          <a:spcPct val="100000"/>
                        </a:lnSpc>
                        <a:spcBef>
                          <a:spcPts val="0"/>
                        </a:spcBef>
                        <a:spcAft>
                          <a:spcPts val="0"/>
                        </a:spcAft>
                        <a:buClr>
                          <a:srgbClr val="000000"/>
                        </a:buClr>
                        <a:buSzPts val="1700"/>
                        <a:buFont typeface="Calibri"/>
                        <a:buChar char="●"/>
                      </a:pPr>
                      <a:r>
                        <a:rPr b="1" lang="en-US" sz="1700" u="none" cap="none" strike="noStrike">
                          <a:latin typeface="Calibri"/>
                          <a:ea typeface="Calibri"/>
                          <a:cs typeface="Calibri"/>
                          <a:sym typeface="Calibri"/>
                        </a:rPr>
                        <a:t>Prioritizing “wants” instead of “needs”;</a:t>
                      </a:r>
                      <a:endParaRPr b="1" sz="1700" u="none" cap="none" strike="noStrike">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81000">
                <a:tc>
                  <a:txBody>
                    <a:bodyPr/>
                    <a:lstStyle/>
                    <a:p>
                      <a:pPr indent="-336550" lvl="0" marL="457200" marR="0" rtl="0" algn="l">
                        <a:lnSpc>
                          <a:spcPct val="100000"/>
                        </a:lnSpc>
                        <a:spcBef>
                          <a:spcPts val="0"/>
                        </a:spcBef>
                        <a:spcAft>
                          <a:spcPts val="0"/>
                        </a:spcAft>
                        <a:buClr>
                          <a:srgbClr val="000000"/>
                        </a:buClr>
                        <a:buSzPts val="1700"/>
                        <a:buFont typeface="Calibri"/>
                        <a:buChar char="●"/>
                      </a:pPr>
                      <a:r>
                        <a:rPr b="1" lang="en-US" sz="1700" u="none" cap="none" strike="noStrike">
                          <a:latin typeface="Calibri"/>
                          <a:ea typeface="Calibri"/>
                          <a:cs typeface="Calibri"/>
                          <a:sym typeface="Calibri"/>
                        </a:rPr>
                        <a:t>Insurance and emergency funds;</a:t>
                      </a:r>
                      <a:endParaRPr b="1" sz="1700" u="none" cap="none" strike="noStrike">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36550" lvl="0" marL="457200" marR="0" rtl="0" algn="l">
                        <a:lnSpc>
                          <a:spcPct val="100000"/>
                        </a:lnSpc>
                        <a:spcBef>
                          <a:spcPts val="0"/>
                        </a:spcBef>
                        <a:spcAft>
                          <a:spcPts val="0"/>
                        </a:spcAft>
                        <a:buClr>
                          <a:srgbClr val="000000"/>
                        </a:buClr>
                        <a:buSzPts val="1700"/>
                        <a:buFont typeface="Calibri"/>
                        <a:buChar char="●"/>
                      </a:pPr>
                      <a:r>
                        <a:rPr b="1" lang="en-US" sz="1700" u="none" cap="none" strike="noStrike">
                          <a:latin typeface="Calibri"/>
                          <a:ea typeface="Calibri"/>
                          <a:cs typeface="Calibri"/>
                          <a:sym typeface="Calibri"/>
                        </a:rPr>
                        <a:t>Getting stuck into a debt trap;</a:t>
                      </a:r>
                      <a:endParaRPr b="1" sz="1700" u="none" cap="none" strike="noStrike">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81000">
                <a:tc>
                  <a:txBody>
                    <a:bodyPr/>
                    <a:lstStyle/>
                    <a:p>
                      <a:pPr indent="-336550" lvl="0" marL="457200" marR="0" rtl="0" algn="l">
                        <a:lnSpc>
                          <a:spcPct val="100000"/>
                        </a:lnSpc>
                        <a:spcBef>
                          <a:spcPts val="0"/>
                        </a:spcBef>
                        <a:spcAft>
                          <a:spcPts val="0"/>
                        </a:spcAft>
                        <a:buClr>
                          <a:srgbClr val="000000"/>
                        </a:buClr>
                        <a:buSzPts val="1700"/>
                        <a:buFont typeface="Calibri"/>
                        <a:buChar char="●"/>
                      </a:pPr>
                      <a:r>
                        <a:rPr b="1" lang="en-US" sz="1700" u="none" cap="none" strike="noStrike">
                          <a:latin typeface="Calibri"/>
                          <a:ea typeface="Calibri"/>
                          <a:cs typeface="Calibri"/>
                          <a:sym typeface="Calibri"/>
                        </a:rPr>
                        <a:t>Create a budget; </a:t>
                      </a:r>
                      <a:endParaRPr b="1" sz="1700" u="none" cap="none" strike="noStrike">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36550" lvl="0" marL="457200" marR="0" rtl="0" algn="l">
                        <a:lnSpc>
                          <a:spcPct val="100000"/>
                        </a:lnSpc>
                        <a:spcBef>
                          <a:spcPts val="0"/>
                        </a:spcBef>
                        <a:spcAft>
                          <a:spcPts val="0"/>
                        </a:spcAft>
                        <a:buClr>
                          <a:srgbClr val="000000"/>
                        </a:buClr>
                        <a:buSzPts val="1700"/>
                        <a:buFont typeface="Calibri"/>
                        <a:buChar char="●"/>
                      </a:pPr>
                      <a:r>
                        <a:rPr b="1" lang="en-US" sz="1700" u="none" cap="none" strike="noStrike">
                          <a:latin typeface="Calibri"/>
                          <a:ea typeface="Calibri"/>
                          <a:cs typeface="Calibri"/>
                          <a:sym typeface="Calibri"/>
                        </a:rPr>
                        <a:t>Don’t neglect a savings plan;</a:t>
                      </a:r>
                      <a:endParaRPr b="1" sz="1700" u="none" cap="none" strike="noStrike">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81000">
                <a:tc>
                  <a:txBody>
                    <a:bodyPr/>
                    <a:lstStyle/>
                    <a:p>
                      <a:pPr indent="-336550" lvl="0" marL="457200" marR="0" rtl="0" algn="l">
                        <a:lnSpc>
                          <a:spcPct val="100000"/>
                        </a:lnSpc>
                        <a:spcBef>
                          <a:spcPts val="0"/>
                        </a:spcBef>
                        <a:spcAft>
                          <a:spcPts val="0"/>
                        </a:spcAft>
                        <a:buClr>
                          <a:srgbClr val="000000"/>
                        </a:buClr>
                        <a:buSzPts val="1700"/>
                        <a:buFont typeface="Calibri"/>
                        <a:buChar char="●"/>
                      </a:pPr>
                      <a:r>
                        <a:rPr b="1" lang="en-US" sz="1700" u="none" cap="none" strike="noStrike">
                          <a:latin typeface="Calibri"/>
                          <a:ea typeface="Calibri"/>
                          <a:cs typeface="Calibri"/>
                          <a:sym typeface="Calibri"/>
                        </a:rPr>
                        <a:t>Track your expenses;</a:t>
                      </a:r>
                      <a:endParaRPr b="1" sz="1700" u="none" cap="none" strike="noStrike">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36550" lvl="0" marL="457200" marR="0" rtl="0" algn="l">
                        <a:lnSpc>
                          <a:spcPct val="100000"/>
                        </a:lnSpc>
                        <a:spcBef>
                          <a:spcPts val="0"/>
                        </a:spcBef>
                        <a:spcAft>
                          <a:spcPts val="0"/>
                        </a:spcAft>
                        <a:buClr>
                          <a:srgbClr val="000000"/>
                        </a:buClr>
                        <a:buSzPts val="1700"/>
                        <a:buFont typeface="Calibri"/>
                        <a:buChar char="●"/>
                      </a:pPr>
                      <a:r>
                        <a:rPr b="1" lang="en-US" sz="1700" u="none" cap="none" strike="noStrike">
                          <a:latin typeface="Calibri"/>
                          <a:ea typeface="Calibri"/>
                          <a:cs typeface="Calibri"/>
                          <a:sym typeface="Calibri"/>
                        </a:rPr>
                        <a:t>Thinking savings is optional;</a:t>
                      </a:r>
                      <a:endParaRPr b="1" sz="1700" u="none" cap="none" strike="noStrike">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81000">
                <a:tc>
                  <a:txBody>
                    <a:bodyPr/>
                    <a:lstStyle/>
                    <a:p>
                      <a:pPr indent="-336550" lvl="0" marL="457200" marR="0" rtl="0" algn="l">
                        <a:lnSpc>
                          <a:spcPct val="100000"/>
                        </a:lnSpc>
                        <a:spcBef>
                          <a:spcPts val="0"/>
                        </a:spcBef>
                        <a:spcAft>
                          <a:spcPts val="0"/>
                        </a:spcAft>
                        <a:buClr>
                          <a:srgbClr val="000000"/>
                        </a:buClr>
                        <a:buSzPts val="1700"/>
                        <a:buFont typeface="Calibri"/>
                        <a:buChar char="●"/>
                      </a:pPr>
                      <a:r>
                        <a:rPr b="1" lang="en-US" sz="1700" u="none" cap="none" strike="noStrike">
                          <a:latin typeface="Calibri"/>
                          <a:ea typeface="Calibri"/>
                          <a:cs typeface="Calibri"/>
                          <a:sym typeface="Calibri"/>
                        </a:rPr>
                        <a:t>Start saving for retirement;</a:t>
                      </a:r>
                      <a:endParaRPr b="1" sz="1700" u="none" cap="none" strike="noStrike">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36550" lvl="0" marL="457200" marR="0" rtl="0" algn="l">
                        <a:lnSpc>
                          <a:spcPct val="100000"/>
                        </a:lnSpc>
                        <a:spcBef>
                          <a:spcPts val="0"/>
                        </a:spcBef>
                        <a:spcAft>
                          <a:spcPts val="0"/>
                        </a:spcAft>
                        <a:buClr>
                          <a:srgbClr val="000000"/>
                        </a:buClr>
                        <a:buSzPts val="1700"/>
                        <a:buFont typeface="Calibri"/>
                        <a:buChar char="●"/>
                      </a:pPr>
                      <a:r>
                        <a:rPr b="1" lang="en-US" sz="1700" u="none" cap="none" strike="noStrike">
                          <a:latin typeface="Calibri"/>
                          <a:ea typeface="Calibri"/>
                          <a:cs typeface="Calibri"/>
                          <a:sym typeface="Calibri"/>
                        </a:rPr>
                        <a:t>Living above your means;</a:t>
                      </a:r>
                      <a:endParaRPr b="1" sz="1700" u="none" cap="none" strike="noStrike">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81000">
                <a:tc>
                  <a:txBody>
                    <a:bodyPr/>
                    <a:lstStyle/>
                    <a:p>
                      <a:pPr indent="-336550" lvl="0" marL="457200" marR="0" rtl="0" algn="l">
                        <a:lnSpc>
                          <a:spcPct val="100000"/>
                        </a:lnSpc>
                        <a:spcBef>
                          <a:spcPts val="0"/>
                        </a:spcBef>
                        <a:spcAft>
                          <a:spcPts val="0"/>
                        </a:spcAft>
                        <a:buClr>
                          <a:srgbClr val="000000"/>
                        </a:buClr>
                        <a:buSzPts val="1700"/>
                        <a:buFont typeface="Calibri"/>
                        <a:buChar char="●"/>
                      </a:pPr>
                      <a:r>
                        <a:rPr b="1" lang="en-US" sz="1700" u="none" cap="none" strike="noStrike">
                          <a:latin typeface="Calibri"/>
                          <a:ea typeface="Calibri"/>
                          <a:cs typeface="Calibri"/>
                          <a:sym typeface="Calibri"/>
                        </a:rPr>
                        <a:t>Acquire assets (if and when possible);</a:t>
                      </a:r>
                      <a:endParaRPr b="1" sz="1700" u="none" cap="none" strike="noStrike">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36550" lvl="0" marL="457200" marR="0" rtl="0" algn="l">
                        <a:lnSpc>
                          <a:spcPct val="100000"/>
                        </a:lnSpc>
                        <a:spcBef>
                          <a:spcPts val="0"/>
                        </a:spcBef>
                        <a:spcAft>
                          <a:spcPts val="0"/>
                        </a:spcAft>
                        <a:buClr>
                          <a:srgbClr val="000000"/>
                        </a:buClr>
                        <a:buSzPts val="1700"/>
                        <a:buFont typeface="Calibri"/>
                        <a:buChar char="●"/>
                      </a:pPr>
                      <a:r>
                        <a:rPr b="1" lang="en-US" sz="1700" u="none" cap="none" strike="noStrike">
                          <a:latin typeface="Calibri"/>
                          <a:ea typeface="Calibri"/>
                          <a:cs typeface="Calibri"/>
                          <a:sym typeface="Calibri"/>
                        </a:rPr>
                        <a:t>Not tracking expenses; </a:t>
                      </a:r>
                      <a:endParaRPr b="1" sz="1700" u="none" cap="none" strike="noStrike">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310" name="Google Shape;310;g23dfb39c1d0_0_132"/>
          <p:cNvSpPr txBox="1"/>
          <p:nvPr/>
        </p:nvSpPr>
        <p:spPr>
          <a:xfrm>
            <a:off x="649475" y="1085750"/>
            <a:ext cx="7622100" cy="7188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chemeClr val="dk1"/>
              </a:buClr>
              <a:buSzPts val="1100"/>
              <a:buFont typeface="Arial"/>
              <a:buNone/>
            </a:pPr>
            <a:r>
              <a:rPr b="1" i="0" lang="en-US" sz="1800" u="none" cap="none" strike="noStrike">
                <a:solidFill>
                  <a:schemeClr val="dk1"/>
                </a:solidFill>
                <a:latin typeface="Calibri"/>
                <a:ea typeface="Calibri"/>
                <a:cs typeface="Calibri"/>
                <a:sym typeface="Calibri"/>
              </a:rPr>
              <a:t>Here are some “directions” you should follow:</a:t>
            </a:r>
            <a:endParaRPr b="1"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pic>
        <p:nvPicPr>
          <p:cNvPr id="316" name="Google Shape;316;p6"/>
          <p:cNvPicPr preferRelativeResize="0"/>
          <p:nvPr/>
        </p:nvPicPr>
        <p:blipFill rotWithShape="1">
          <a:blip r:embed="rId3">
            <a:alphaModFix/>
          </a:blip>
          <a:srcRect b="0" l="0" r="0" t="0"/>
          <a:stretch/>
        </p:blipFill>
        <p:spPr>
          <a:xfrm>
            <a:off x="0" y="321"/>
            <a:ext cx="9144000" cy="5142857"/>
          </a:xfrm>
          <a:prstGeom prst="rect">
            <a:avLst/>
          </a:prstGeom>
          <a:noFill/>
          <a:ln>
            <a:noFill/>
          </a:ln>
        </p:spPr>
      </p:pic>
      <p:sp>
        <p:nvSpPr>
          <p:cNvPr id="317" name="Google Shape;317;p6"/>
          <p:cNvSpPr/>
          <p:nvPr/>
        </p:nvSpPr>
        <p:spPr>
          <a:xfrm>
            <a:off x="224117" y="1140242"/>
            <a:ext cx="8695800" cy="3693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rPr b="1" i="0" lang="en-US" sz="1700" u="none" cap="none" strike="noStrike">
                <a:latin typeface="Calibri"/>
                <a:ea typeface="Calibri"/>
                <a:cs typeface="Calibri"/>
                <a:sym typeface="Calibri"/>
              </a:rPr>
              <a:t>SELF-ASSESSMENT QUIZ </a:t>
            </a:r>
            <a:endParaRPr b="1" i="0" sz="1700" u="none" cap="none" strike="noStrike">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1100"/>
              <a:buFont typeface="Arial"/>
              <a:buNone/>
            </a:pPr>
            <a:r>
              <a:rPr b="0" i="0" lang="en-US" sz="1700" u="none" cap="none" strike="noStrike">
                <a:solidFill>
                  <a:schemeClr val="dk1"/>
                </a:solidFill>
                <a:latin typeface="Calibri"/>
                <a:ea typeface="Calibri"/>
                <a:cs typeface="Calibri"/>
                <a:sym typeface="Calibri"/>
              </a:rPr>
              <a:t>Self assessment is a great tool to discover an individual's knowledge about the topics discussed. It’s also critical in a way that it makes you aware of what you need to improve regarding your acquaintance. We prepared these questions so you can know what are your strengths and weaknesses in the matter of personal finances .</a:t>
            </a:r>
            <a:endParaRPr b="1" i="0" sz="1700" u="none" cap="none" strike="noStrike">
              <a:solidFill>
                <a:srgbClr val="0070C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t/>
            </a:r>
            <a:endParaRPr b="1" i="0" sz="17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rPr b="1" i="0" lang="en-US" sz="1700" u="none" cap="none" strike="noStrike">
                <a:solidFill>
                  <a:srgbClr val="000000"/>
                </a:solidFill>
                <a:latin typeface="Calibri"/>
                <a:ea typeface="Calibri"/>
                <a:cs typeface="Calibri"/>
                <a:sym typeface="Calibri"/>
              </a:rPr>
              <a:t>Question 1:</a:t>
            </a:r>
            <a:r>
              <a:rPr b="0" i="0" lang="en-US" sz="1700" u="none" cap="none" strike="noStrike">
                <a:solidFill>
                  <a:srgbClr val="000000"/>
                </a:solidFill>
                <a:latin typeface="Calibri"/>
                <a:ea typeface="Calibri"/>
                <a:cs typeface="Calibri"/>
                <a:sym typeface="Calibri"/>
              </a:rPr>
              <a:t> “</a:t>
            </a:r>
            <a:r>
              <a:rPr b="0" i="0" lang="en-US" sz="1700" u="none" cap="none" strike="noStrike">
                <a:solidFill>
                  <a:schemeClr val="dk1"/>
                </a:solidFill>
                <a:latin typeface="Calibri"/>
                <a:ea typeface="Calibri"/>
                <a:cs typeface="Calibri"/>
                <a:sym typeface="Calibri"/>
              </a:rPr>
              <a:t>Personal finance is a term that encompasses managing your money as well as saving and investing” </a:t>
            </a:r>
            <a:endParaRPr b="0" i="0" sz="1700" u="none" cap="none" strike="noStrike">
              <a:solidFill>
                <a:srgbClr val="000000"/>
              </a:solidFill>
              <a:latin typeface="Calibri"/>
              <a:ea typeface="Calibri"/>
              <a:cs typeface="Calibri"/>
              <a:sym typeface="Calibri"/>
            </a:endParaRPr>
          </a:p>
          <a:p>
            <a:pPr indent="-336550" lvl="0" marL="342900" marR="0" rtl="0" algn="l">
              <a:lnSpc>
                <a:spcPct val="100000"/>
              </a:lnSpc>
              <a:spcBef>
                <a:spcPts val="0"/>
              </a:spcBef>
              <a:spcAft>
                <a:spcPts val="0"/>
              </a:spcAft>
              <a:buClr>
                <a:schemeClr val="dk1"/>
              </a:buClr>
              <a:buSzPts val="1700"/>
              <a:buFont typeface="Calibri"/>
              <a:buAutoNum type="alphaUcPeriod"/>
            </a:pPr>
            <a:r>
              <a:rPr b="0" i="0" lang="en-US" sz="1700" u="none" cap="none" strike="noStrike">
                <a:solidFill>
                  <a:schemeClr val="dk1"/>
                </a:solidFill>
                <a:latin typeface="Calibri"/>
                <a:ea typeface="Calibri"/>
                <a:cs typeface="Calibri"/>
                <a:sym typeface="Calibri"/>
              </a:rPr>
              <a:t>True B. False C. Not sure </a:t>
            </a:r>
            <a:endParaRPr b="0" i="0" sz="17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t/>
            </a:r>
            <a:endParaRPr b="1" i="0" sz="17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rPr b="1" i="0" lang="en-US" sz="1700" u="none" cap="none" strike="noStrike">
                <a:solidFill>
                  <a:srgbClr val="000000"/>
                </a:solidFill>
                <a:latin typeface="Calibri"/>
                <a:ea typeface="Calibri"/>
                <a:cs typeface="Calibri"/>
                <a:sym typeface="Calibri"/>
              </a:rPr>
              <a:t>Question 2:</a:t>
            </a:r>
            <a:r>
              <a:rPr b="0" i="0" lang="en-US" sz="1700" u="none" cap="none" strike="noStrike">
                <a:solidFill>
                  <a:srgbClr val="000000"/>
                </a:solidFill>
                <a:latin typeface="Calibri"/>
                <a:ea typeface="Calibri"/>
                <a:cs typeface="Calibri"/>
                <a:sym typeface="Calibri"/>
              </a:rPr>
              <a:t> Income is only </a:t>
            </a:r>
            <a:r>
              <a:rPr b="0" i="0" lang="en-US" sz="1700" u="none" cap="none" strike="noStrike">
                <a:solidFill>
                  <a:schemeClr val="dk1"/>
                </a:solidFill>
                <a:latin typeface="Calibri"/>
                <a:ea typeface="Calibri"/>
                <a:cs typeface="Calibri"/>
                <a:sym typeface="Calibri"/>
              </a:rPr>
              <a:t>your monthly salary. </a:t>
            </a:r>
            <a:endParaRPr b="0" i="0" sz="1700" u="none" cap="none" strike="noStrike">
              <a:solidFill>
                <a:srgbClr val="000000"/>
              </a:solidFill>
              <a:latin typeface="Calibri"/>
              <a:ea typeface="Calibri"/>
              <a:cs typeface="Calibri"/>
              <a:sym typeface="Calibri"/>
            </a:endParaRPr>
          </a:p>
          <a:p>
            <a:pPr indent="-336550" lvl="0" marL="342900" marR="0" rtl="0" algn="l">
              <a:lnSpc>
                <a:spcPct val="100000"/>
              </a:lnSpc>
              <a:spcBef>
                <a:spcPts val="0"/>
              </a:spcBef>
              <a:spcAft>
                <a:spcPts val="0"/>
              </a:spcAft>
              <a:buClr>
                <a:schemeClr val="dk1"/>
              </a:buClr>
              <a:buSzPts val="1700"/>
              <a:buFont typeface="Calibri"/>
              <a:buAutoNum type="alphaUcPeriod"/>
            </a:pPr>
            <a:r>
              <a:rPr b="0" i="0" lang="en-US" sz="1700" u="none" cap="none" strike="noStrike">
                <a:solidFill>
                  <a:schemeClr val="dk1"/>
                </a:solidFill>
                <a:latin typeface="Calibri"/>
                <a:ea typeface="Calibri"/>
                <a:cs typeface="Calibri"/>
                <a:sym typeface="Calibri"/>
              </a:rPr>
              <a:t>True B. False C. Not sure </a:t>
            </a:r>
            <a:endParaRPr b="0" i="0" sz="17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t/>
            </a:r>
            <a:endParaRPr b="1" i="0" sz="17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id="103" name="Google Shape;103;g23dfb39c1d0_0_1"/>
          <p:cNvPicPr preferRelativeResize="0"/>
          <p:nvPr/>
        </p:nvPicPr>
        <p:blipFill rotWithShape="1">
          <a:blip r:embed="rId3">
            <a:alphaModFix/>
          </a:blip>
          <a:srcRect b="0" l="0" r="0" t="0"/>
          <a:stretch/>
        </p:blipFill>
        <p:spPr>
          <a:xfrm>
            <a:off x="0" y="-21451"/>
            <a:ext cx="9143998" cy="5142858"/>
          </a:xfrm>
          <a:prstGeom prst="rect">
            <a:avLst/>
          </a:prstGeom>
          <a:noFill/>
          <a:ln>
            <a:noFill/>
          </a:ln>
        </p:spPr>
      </p:pic>
      <p:sp>
        <p:nvSpPr>
          <p:cNvPr id="104" name="Google Shape;104;g23dfb39c1d0_0_1"/>
          <p:cNvSpPr txBox="1"/>
          <p:nvPr/>
        </p:nvSpPr>
        <p:spPr>
          <a:xfrm>
            <a:off x="396877" y="1026350"/>
            <a:ext cx="6245700" cy="369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1800">
                <a:highlight>
                  <a:srgbClr val="FFFFFF"/>
                </a:highlight>
                <a:latin typeface="Calibri"/>
                <a:ea typeface="Calibri"/>
                <a:cs typeface="Calibri"/>
                <a:sym typeface="Calibri"/>
              </a:rPr>
              <a:t>Before we start-what are the objectives of the session?</a:t>
            </a:r>
            <a:endParaRPr b="1" sz="1800">
              <a:solidFill>
                <a:srgbClr val="0070C0"/>
              </a:solidFill>
              <a:latin typeface="Calibri"/>
              <a:ea typeface="Calibri"/>
              <a:cs typeface="Calibri"/>
              <a:sym typeface="Calibri"/>
            </a:endParaRPr>
          </a:p>
        </p:txBody>
      </p:sp>
      <p:sp>
        <p:nvSpPr>
          <p:cNvPr id="105" name="Google Shape;105;g23dfb39c1d0_0_1"/>
          <p:cNvSpPr txBox="1"/>
          <p:nvPr/>
        </p:nvSpPr>
        <p:spPr>
          <a:xfrm>
            <a:off x="291550" y="1372000"/>
            <a:ext cx="8556600" cy="37542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chemeClr val="dk1"/>
              </a:buClr>
              <a:buSzPts val="1800"/>
              <a:buFont typeface="Calibri"/>
              <a:buChar char="●"/>
            </a:pPr>
            <a:r>
              <a:rPr i="1" lang="en-US" sz="2400">
                <a:solidFill>
                  <a:schemeClr val="dk1"/>
                </a:solidFill>
                <a:latin typeface="Calibri"/>
                <a:ea typeface="Calibri"/>
                <a:cs typeface="Calibri"/>
                <a:sym typeface="Calibri"/>
              </a:rPr>
              <a:t>Better understanding </a:t>
            </a:r>
            <a:r>
              <a:rPr lang="en-US" sz="2400">
                <a:solidFill>
                  <a:schemeClr val="dk1"/>
                </a:solidFill>
                <a:latin typeface="Calibri"/>
                <a:ea typeface="Calibri"/>
                <a:cs typeface="Calibri"/>
                <a:sym typeface="Calibri"/>
              </a:rPr>
              <a:t>and </a:t>
            </a:r>
            <a:r>
              <a:rPr i="1" lang="en-US" sz="2400">
                <a:solidFill>
                  <a:schemeClr val="dk1"/>
                </a:solidFill>
                <a:latin typeface="Calibri"/>
                <a:ea typeface="Calibri"/>
                <a:cs typeface="Calibri"/>
                <a:sym typeface="Calibri"/>
              </a:rPr>
              <a:t>management of finances</a:t>
            </a:r>
            <a:r>
              <a:rPr lang="en-US" sz="1800">
                <a:solidFill>
                  <a:schemeClr val="dk1"/>
                </a:solidFill>
                <a:latin typeface="Calibri"/>
                <a:ea typeface="Calibri"/>
                <a:cs typeface="Calibri"/>
                <a:sym typeface="Calibri"/>
              </a:rPr>
              <a:t>: The ultimate goal of this </a:t>
            </a:r>
            <a:r>
              <a:rPr b="1" lang="en-US" sz="1800">
                <a:solidFill>
                  <a:schemeClr val="dk1"/>
                </a:solidFill>
                <a:latin typeface="Calibri"/>
                <a:ea typeface="Calibri"/>
                <a:cs typeface="Calibri"/>
                <a:sym typeface="Calibri"/>
              </a:rPr>
              <a:t>learning experience is to improve your comprehension</a:t>
            </a:r>
            <a:r>
              <a:rPr lang="en-US" sz="1800">
                <a:solidFill>
                  <a:schemeClr val="dk1"/>
                </a:solidFill>
                <a:latin typeface="Calibri"/>
                <a:ea typeface="Calibri"/>
                <a:cs typeface="Calibri"/>
                <a:sym typeface="Calibri"/>
              </a:rPr>
              <a:t> of</a:t>
            </a:r>
            <a:r>
              <a:rPr b="1" lang="en-US" sz="1800">
                <a:solidFill>
                  <a:schemeClr val="dk1"/>
                </a:solidFill>
                <a:latin typeface="Calibri"/>
                <a:ea typeface="Calibri"/>
                <a:cs typeface="Calibri"/>
                <a:sym typeface="Calibri"/>
              </a:rPr>
              <a:t> financial matters and empower you to effectively manage your money.</a:t>
            </a:r>
            <a:endParaRPr b="1" sz="1800">
              <a:solidFill>
                <a:schemeClr val="dk1"/>
              </a:solidFill>
              <a:latin typeface="Calibri"/>
              <a:ea typeface="Calibri"/>
              <a:cs typeface="Calibri"/>
              <a:sym typeface="Calibri"/>
            </a:endParaRPr>
          </a:p>
          <a:p>
            <a:pPr indent="-342900" lvl="0" marL="457200" rtl="0" algn="l">
              <a:lnSpc>
                <a:spcPct val="115000"/>
              </a:lnSpc>
              <a:spcBef>
                <a:spcPts val="0"/>
              </a:spcBef>
              <a:spcAft>
                <a:spcPts val="0"/>
              </a:spcAft>
              <a:buClr>
                <a:schemeClr val="dk1"/>
              </a:buClr>
              <a:buSzPts val="1800"/>
              <a:buFont typeface="Calibri"/>
              <a:buChar char="●"/>
            </a:pPr>
            <a:r>
              <a:rPr i="1" lang="en-US" sz="2400">
                <a:solidFill>
                  <a:schemeClr val="dk1"/>
                </a:solidFill>
                <a:latin typeface="Calibri"/>
                <a:ea typeface="Calibri"/>
                <a:cs typeface="Calibri"/>
                <a:sym typeface="Calibri"/>
              </a:rPr>
              <a:t>Setting financial goals</a:t>
            </a:r>
            <a:r>
              <a:rPr lang="en-US" sz="2400">
                <a:solidFill>
                  <a:schemeClr val="dk1"/>
                </a:solidFill>
                <a:latin typeface="Calibri"/>
                <a:ea typeface="Calibri"/>
                <a:cs typeface="Calibri"/>
                <a:sym typeface="Calibri"/>
              </a:rPr>
              <a:t> and </a:t>
            </a:r>
            <a:r>
              <a:rPr i="1" lang="en-US" sz="2400">
                <a:solidFill>
                  <a:schemeClr val="dk1"/>
                </a:solidFill>
                <a:latin typeface="Calibri"/>
                <a:ea typeface="Calibri"/>
                <a:cs typeface="Calibri"/>
                <a:sym typeface="Calibri"/>
              </a:rPr>
              <a:t>creating a plan</a:t>
            </a:r>
            <a:r>
              <a:rPr lang="en-US" sz="2400">
                <a:solidFill>
                  <a:schemeClr val="dk1"/>
                </a:solidFill>
                <a:latin typeface="Calibri"/>
                <a:ea typeface="Calibri"/>
                <a:cs typeface="Calibri"/>
                <a:sym typeface="Calibri"/>
              </a:rPr>
              <a:t>:</a:t>
            </a:r>
            <a:r>
              <a:rPr lang="en-US" sz="1800">
                <a:solidFill>
                  <a:schemeClr val="dk1"/>
                </a:solidFill>
                <a:latin typeface="Calibri"/>
                <a:ea typeface="Calibri"/>
                <a:cs typeface="Calibri"/>
                <a:sym typeface="Calibri"/>
              </a:rPr>
              <a:t> The module</a:t>
            </a:r>
            <a:r>
              <a:rPr b="1" lang="en-US" sz="1800">
                <a:solidFill>
                  <a:schemeClr val="dk1"/>
                </a:solidFill>
                <a:latin typeface="Calibri"/>
                <a:ea typeface="Calibri"/>
                <a:cs typeface="Calibri"/>
                <a:sym typeface="Calibri"/>
              </a:rPr>
              <a:t> emphasizes the importance of setting financial goals </a:t>
            </a:r>
            <a:r>
              <a:rPr lang="en-US" sz="1800">
                <a:solidFill>
                  <a:schemeClr val="dk1"/>
                </a:solidFill>
                <a:latin typeface="Calibri"/>
                <a:ea typeface="Calibri"/>
                <a:cs typeface="Calibri"/>
                <a:sym typeface="Calibri"/>
              </a:rPr>
              <a:t>and creating a </a:t>
            </a:r>
            <a:r>
              <a:rPr b="1" lang="en-US" sz="1800">
                <a:solidFill>
                  <a:schemeClr val="dk1"/>
                </a:solidFill>
                <a:latin typeface="Calibri"/>
                <a:ea typeface="Calibri"/>
                <a:cs typeface="Calibri"/>
                <a:sym typeface="Calibri"/>
              </a:rPr>
              <a:t>well-defined plan</a:t>
            </a:r>
            <a:r>
              <a:rPr lang="en-US" sz="1800">
                <a:solidFill>
                  <a:schemeClr val="dk1"/>
                </a:solidFill>
                <a:latin typeface="Calibri"/>
                <a:ea typeface="Calibri"/>
                <a:cs typeface="Calibri"/>
                <a:sym typeface="Calibri"/>
              </a:rPr>
              <a:t> to achieve them.</a:t>
            </a:r>
            <a:endParaRPr sz="1800">
              <a:solidFill>
                <a:schemeClr val="dk1"/>
              </a:solidFill>
              <a:latin typeface="Calibri"/>
              <a:ea typeface="Calibri"/>
              <a:cs typeface="Calibri"/>
              <a:sym typeface="Calibri"/>
            </a:endParaRPr>
          </a:p>
          <a:p>
            <a:pPr indent="-342900" lvl="0" marL="457200" rtl="0" algn="l">
              <a:lnSpc>
                <a:spcPct val="115000"/>
              </a:lnSpc>
              <a:spcBef>
                <a:spcPts val="0"/>
              </a:spcBef>
              <a:spcAft>
                <a:spcPts val="0"/>
              </a:spcAft>
              <a:buClr>
                <a:schemeClr val="dk1"/>
              </a:buClr>
              <a:buSzPts val="1800"/>
              <a:buFont typeface="Calibri"/>
              <a:buChar char="●"/>
            </a:pPr>
            <a:r>
              <a:rPr i="1" lang="en-US" sz="2400">
                <a:solidFill>
                  <a:schemeClr val="dk1"/>
                </a:solidFill>
                <a:latin typeface="Calibri"/>
                <a:ea typeface="Calibri"/>
                <a:cs typeface="Calibri"/>
                <a:sym typeface="Calibri"/>
              </a:rPr>
              <a:t>Examples, concepts, descriptions, tips, tricks, and recommendations</a:t>
            </a:r>
            <a:r>
              <a:rPr lang="en-US" sz="1800">
                <a:solidFill>
                  <a:schemeClr val="dk1"/>
                </a:solidFill>
                <a:latin typeface="Calibri"/>
                <a:ea typeface="Calibri"/>
                <a:cs typeface="Calibri"/>
                <a:sym typeface="Calibri"/>
              </a:rPr>
              <a:t>: The module provides a </a:t>
            </a:r>
            <a:r>
              <a:rPr b="1" lang="en-US" sz="1800">
                <a:solidFill>
                  <a:schemeClr val="dk1"/>
                </a:solidFill>
                <a:latin typeface="Calibri"/>
                <a:ea typeface="Calibri"/>
                <a:cs typeface="Calibri"/>
                <a:sym typeface="Calibri"/>
              </a:rPr>
              <a:t>variety of learning materials,</a:t>
            </a:r>
            <a:r>
              <a:rPr lang="en-US" sz="1800">
                <a:solidFill>
                  <a:schemeClr val="dk1"/>
                </a:solidFill>
                <a:latin typeface="Calibri"/>
                <a:ea typeface="Calibri"/>
                <a:cs typeface="Calibri"/>
                <a:sym typeface="Calibri"/>
              </a:rPr>
              <a:t> including</a:t>
            </a:r>
            <a:r>
              <a:rPr b="1" lang="en-US" sz="1800">
                <a:solidFill>
                  <a:schemeClr val="dk1"/>
                </a:solidFill>
                <a:latin typeface="Calibri"/>
                <a:ea typeface="Calibri"/>
                <a:cs typeface="Calibri"/>
                <a:sym typeface="Calibri"/>
              </a:rPr>
              <a:t> practical examples, fundamental concepts, detailed descriptions</a:t>
            </a:r>
            <a:r>
              <a:rPr lang="en-US" sz="1800">
                <a:solidFill>
                  <a:schemeClr val="dk1"/>
                </a:solidFill>
                <a:latin typeface="Calibri"/>
                <a:ea typeface="Calibri"/>
                <a:cs typeface="Calibri"/>
                <a:sym typeface="Calibri"/>
              </a:rPr>
              <a:t>,</a:t>
            </a:r>
            <a:r>
              <a:rPr b="1" lang="en-US" sz="1800">
                <a:solidFill>
                  <a:schemeClr val="dk1"/>
                </a:solidFill>
                <a:latin typeface="Calibri"/>
                <a:ea typeface="Calibri"/>
                <a:cs typeface="Calibri"/>
                <a:sym typeface="Calibri"/>
              </a:rPr>
              <a:t> helpful tips and tricks</a:t>
            </a:r>
            <a:r>
              <a:rPr lang="en-US" sz="1800">
                <a:solidFill>
                  <a:schemeClr val="dk1"/>
                </a:solidFill>
                <a:latin typeface="Calibri"/>
                <a:ea typeface="Calibri"/>
                <a:cs typeface="Calibri"/>
                <a:sym typeface="Calibri"/>
              </a:rPr>
              <a:t>, as well as</a:t>
            </a:r>
            <a:r>
              <a:rPr b="1" lang="en-US" sz="1800">
                <a:solidFill>
                  <a:schemeClr val="dk1"/>
                </a:solidFill>
                <a:latin typeface="Calibri"/>
                <a:ea typeface="Calibri"/>
                <a:cs typeface="Calibri"/>
                <a:sym typeface="Calibri"/>
              </a:rPr>
              <a:t> valuable recommendations.</a:t>
            </a:r>
            <a:endParaRPr b="1" sz="1800">
              <a:solidFill>
                <a:srgbClr val="374151"/>
              </a:solidFill>
              <a:highlight>
                <a:srgbClr val="F7F7F8"/>
              </a:highlight>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pic>
        <p:nvPicPr>
          <p:cNvPr id="323" name="Google Shape;323;p7"/>
          <p:cNvPicPr preferRelativeResize="0"/>
          <p:nvPr/>
        </p:nvPicPr>
        <p:blipFill rotWithShape="1">
          <a:blip r:embed="rId3">
            <a:alphaModFix/>
          </a:blip>
          <a:srcRect b="0" l="0" r="0" t="0"/>
          <a:stretch/>
        </p:blipFill>
        <p:spPr>
          <a:xfrm>
            <a:off x="0" y="643"/>
            <a:ext cx="9144000" cy="5142857"/>
          </a:xfrm>
          <a:prstGeom prst="rect">
            <a:avLst/>
          </a:prstGeom>
          <a:noFill/>
          <a:ln>
            <a:noFill/>
          </a:ln>
        </p:spPr>
      </p:pic>
      <p:sp>
        <p:nvSpPr>
          <p:cNvPr id="324" name="Google Shape;324;p7"/>
          <p:cNvSpPr txBox="1"/>
          <p:nvPr/>
        </p:nvSpPr>
        <p:spPr>
          <a:xfrm>
            <a:off x="289846" y="1277924"/>
            <a:ext cx="8564400" cy="297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700"/>
              <a:buFont typeface="Arial"/>
              <a:buNone/>
            </a:pPr>
            <a:r>
              <a:rPr b="1" i="0" lang="en-US" sz="1700" u="none" cap="none" strike="noStrike">
                <a:solidFill>
                  <a:schemeClr val="dk1"/>
                </a:solidFill>
                <a:latin typeface="Calibri"/>
                <a:ea typeface="Calibri"/>
                <a:cs typeface="Calibri"/>
                <a:sym typeface="Calibri"/>
              </a:rPr>
              <a:t>Question 3:</a:t>
            </a:r>
            <a:r>
              <a:rPr b="0" i="0" lang="en-US" sz="1700" u="none" cap="none" strike="noStrike">
                <a:solidFill>
                  <a:schemeClr val="dk1"/>
                </a:solidFill>
                <a:latin typeface="Calibri"/>
                <a:ea typeface="Calibri"/>
                <a:cs typeface="Calibri"/>
                <a:sym typeface="Calibri"/>
              </a:rPr>
              <a:t> Expenses are anything a person buys or pays with their income.</a:t>
            </a:r>
            <a:endParaRPr b="0" i="0" sz="1700" u="none" cap="none" strike="noStrike">
              <a:solidFill>
                <a:schemeClr val="dk1"/>
              </a:solidFill>
              <a:latin typeface="Calibri"/>
              <a:ea typeface="Calibri"/>
              <a:cs typeface="Calibri"/>
              <a:sym typeface="Calibri"/>
            </a:endParaRPr>
          </a:p>
          <a:p>
            <a:pPr indent="-336550" lvl="0" marL="342900" marR="0" rtl="0" algn="l">
              <a:lnSpc>
                <a:spcPct val="100000"/>
              </a:lnSpc>
              <a:spcBef>
                <a:spcPts val="0"/>
              </a:spcBef>
              <a:spcAft>
                <a:spcPts val="0"/>
              </a:spcAft>
              <a:buClr>
                <a:schemeClr val="dk1"/>
              </a:buClr>
              <a:buSzPts val="1700"/>
              <a:buFont typeface="Calibri"/>
              <a:buAutoNum type="alphaUcPeriod"/>
            </a:pPr>
            <a:r>
              <a:rPr b="0" i="0" lang="en-US" sz="1700" u="none" cap="none" strike="noStrike">
                <a:solidFill>
                  <a:schemeClr val="dk1"/>
                </a:solidFill>
                <a:latin typeface="Calibri"/>
                <a:ea typeface="Calibri"/>
                <a:cs typeface="Calibri"/>
                <a:sym typeface="Calibri"/>
              </a:rPr>
              <a:t>True B. False C. Not sure </a:t>
            </a:r>
            <a:endParaRPr b="0" i="0" sz="17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t/>
            </a:r>
            <a:endParaRPr b="1" i="0" sz="17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rPr b="1" i="0" lang="en-US" sz="1700" u="none" cap="none" strike="noStrike">
                <a:solidFill>
                  <a:srgbClr val="000000"/>
                </a:solidFill>
                <a:latin typeface="Calibri"/>
                <a:ea typeface="Calibri"/>
                <a:cs typeface="Calibri"/>
                <a:sym typeface="Calibri"/>
              </a:rPr>
              <a:t>Question 4:</a:t>
            </a:r>
            <a:r>
              <a:rPr b="0" i="0" lang="en-US" sz="1700" u="none" cap="none" strike="noStrike">
                <a:solidFill>
                  <a:srgbClr val="000000"/>
                </a:solidFill>
                <a:latin typeface="Calibri"/>
                <a:ea typeface="Calibri"/>
                <a:cs typeface="Calibri"/>
                <a:sym typeface="Calibri"/>
              </a:rPr>
              <a:t> Savings is the income that you usually receive from the saving account. </a:t>
            </a:r>
            <a:endParaRPr b="0" i="0" sz="1700" u="none" cap="none" strike="noStrike">
              <a:solidFill>
                <a:schemeClr val="dk1"/>
              </a:solidFill>
              <a:latin typeface="Calibri"/>
              <a:ea typeface="Calibri"/>
              <a:cs typeface="Calibri"/>
              <a:sym typeface="Calibri"/>
            </a:endParaRPr>
          </a:p>
          <a:p>
            <a:pPr indent="-336550" lvl="0" marL="342900" marR="0" rtl="0" algn="l">
              <a:lnSpc>
                <a:spcPct val="100000"/>
              </a:lnSpc>
              <a:spcBef>
                <a:spcPts val="0"/>
              </a:spcBef>
              <a:spcAft>
                <a:spcPts val="0"/>
              </a:spcAft>
              <a:buClr>
                <a:schemeClr val="dk1"/>
              </a:buClr>
              <a:buSzPts val="1700"/>
              <a:buFont typeface="Calibri"/>
              <a:buAutoNum type="alphaUcPeriod"/>
            </a:pPr>
            <a:r>
              <a:rPr b="0" i="0" lang="en-US" sz="1700" u="none" cap="none" strike="noStrike">
                <a:solidFill>
                  <a:schemeClr val="dk1"/>
                </a:solidFill>
                <a:latin typeface="Calibri"/>
                <a:ea typeface="Calibri"/>
                <a:cs typeface="Calibri"/>
                <a:sym typeface="Calibri"/>
              </a:rPr>
              <a:t>True B. False C. Not sure </a:t>
            </a:r>
            <a:endParaRPr b="0" i="0" sz="17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t/>
            </a:r>
            <a:endParaRPr b="1" i="0" sz="17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rPr b="1" i="0" lang="en-US" sz="1700" u="none" cap="none" strike="noStrike">
                <a:solidFill>
                  <a:srgbClr val="000000"/>
                </a:solidFill>
                <a:latin typeface="Calibri"/>
                <a:ea typeface="Calibri"/>
                <a:cs typeface="Calibri"/>
                <a:sym typeface="Calibri"/>
              </a:rPr>
              <a:t>Question 5:</a:t>
            </a:r>
            <a:r>
              <a:rPr b="0" i="0" lang="en-US" sz="1700" u="none" cap="none" strike="noStrike">
                <a:solidFill>
                  <a:srgbClr val="000000"/>
                </a:solidFill>
                <a:latin typeface="Calibri"/>
                <a:ea typeface="Calibri"/>
                <a:cs typeface="Calibri"/>
                <a:sym typeface="Calibri"/>
              </a:rPr>
              <a:t> </a:t>
            </a:r>
            <a:r>
              <a:rPr b="0" i="0" lang="en-US" sz="1700" u="none" cap="none" strike="noStrike">
                <a:solidFill>
                  <a:schemeClr val="dk1"/>
                </a:solidFill>
                <a:latin typeface="Calibri"/>
                <a:ea typeface="Calibri"/>
                <a:cs typeface="Calibri"/>
                <a:sym typeface="Calibri"/>
              </a:rPr>
              <a:t>Investing means acquiring goods in order to earn a return on the money invested.</a:t>
            </a:r>
            <a:endParaRPr b="0" i="0" sz="1700" u="none" cap="none" strike="noStrike">
              <a:solidFill>
                <a:srgbClr val="000000"/>
              </a:solidFill>
              <a:latin typeface="Calibri"/>
              <a:ea typeface="Calibri"/>
              <a:cs typeface="Calibri"/>
              <a:sym typeface="Calibri"/>
            </a:endParaRPr>
          </a:p>
          <a:p>
            <a:pPr indent="-336550" lvl="0" marL="342900" marR="0" rtl="0" algn="l">
              <a:lnSpc>
                <a:spcPct val="100000"/>
              </a:lnSpc>
              <a:spcBef>
                <a:spcPts val="0"/>
              </a:spcBef>
              <a:spcAft>
                <a:spcPts val="0"/>
              </a:spcAft>
              <a:buClr>
                <a:schemeClr val="dk1"/>
              </a:buClr>
              <a:buSzPts val="1700"/>
              <a:buFont typeface="Calibri"/>
              <a:buAutoNum type="alphaUcPeriod"/>
            </a:pPr>
            <a:r>
              <a:rPr b="0" i="0" lang="en-US" sz="1700" u="none" cap="none" strike="noStrike">
                <a:solidFill>
                  <a:schemeClr val="dk1"/>
                </a:solidFill>
                <a:latin typeface="Calibri"/>
                <a:ea typeface="Calibri"/>
                <a:cs typeface="Calibri"/>
                <a:sym typeface="Calibri"/>
              </a:rPr>
              <a:t>True B. False C. Not sure </a:t>
            </a:r>
            <a:endParaRPr b="0" i="0" sz="17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t/>
            </a:r>
            <a:endParaRPr b="1" i="0" sz="17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rPr b="1" i="0" lang="en-US" sz="1700" u="none" cap="none" strike="noStrike">
                <a:solidFill>
                  <a:srgbClr val="000000"/>
                </a:solidFill>
                <a:latin typeface="Calibri"/>
                <a:ea typeface="Calibri"/>
                <a:cs typeface="Calibri"/>
                <a:sym typeface="Calibri"/>
              </a:rPr>
              <a:t>Question 6:</a:t>
            </a:r>
            <a:r>
              <a:rPr b="0" i="0" lang="en-US" sz="1700" u="none" cap="none" strike="noStrike">
                <a:solidFill>
                  <a:srgbClr val="000000"/>
                </a:solidFill>
                <a:latin typeface="Calibri"/>
                <a:ea typeface="Calibri"/>
                <a:cs typeface="Calibri"/>
                <a:sym typeface="Calibri"/>
              </a:rPr>
              <a:t> </a:t>
            </a:r>
            <a:r>
              <a:rPr b="0" i="0" lang="en-US" sz="1700" u="none" cap="none" strike="noStrike">
                <a:solidFill>
                  <a:schemeClr val="dk1"/>
                </a:solidFill>
                <a:latin typeface="Calibri"/>
                <a:ea typeface="Calibri"/>
                <a:cs typeface="Calibri"/>
                <a:sym typeface="Calibri"/>
              </a:rPr>
              <a:t>The term protection refers to the steps people take to spend their savings. </a:t>
            </a:r>
            <a:endParaRPr b="0" i="0" sz="1700" u="none" cap="none" strike="noStrike">
              <a:solidFill>
                <a:srgbClr val="000000"/>
              </a:solidFill>
              <a:latin typeface="Calibri"/>
              <a:ea typeface="Calibri"/>
              <a:cs typeface="Calibri"/>
              <a:sym typeface="Calibri"/>
            </a:endParaRPr>
          </a:p>
          <a:p>
            <a:pPr indent="-336550" lvl="0" marL="342900" marR="0" rtl="0" algn="l">
              <a:lnSpc>
                <a:spcPct val="100000"/>
              </a:lnSpc>
              <a:spcBef>
                <a:spcPts val="0"/>
              </a:spcBef>
              <a:spcAft>
                <a:spcPts val="0"/>
              </a:spcAft>
              <a:buClr>
                <a:schemeClr val="dk1"/>
              </a:buClr>
              <a:buSzPts val="1700"/>
              <a:buFont typeface="Calibri"/>
              <a:buAutoNum type="alphaUcPeriod"/>
            </a:pPr>
            <a:r>
              <a:rPr b="0" i="0" lang="en-US" sz="1700" u="none" cap="none" strike="noStrike">
                <a:solidFill>
                  <a:schemeClr val="dk1"/>
                </a:solidFill>
                <a:latin typeface="Calibri"/>
                <a:ea typeface="Calibri"/>
                <a:cs typeface="Calibri"/>
                <a:sym typeface="Calibri"/>
              </a:rPr>
              <a:t>True B. False C. Not sure</a:t>
            </a:r>
            <a:endParaRPr b="0" i="0" sz="1700" u="none" cap="none" strike="noStrike">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pic>
        <p:nvPicPr>
          <p:cNvPr id="330" name="Google Shape;330;p18"/>
          <p:cNvPicPr preferRelativeResize="0"/>
          <p:nvPr/>
        </p:nvPicPr>
        <p:blipFill rotWithShape="1">
          <a:blip r:embed="rId3">
            <a:alphaModFix/>
          </a:blip>
          <a:srcRect b="0" l="0" r="0" t="0"/>
          <a:stretch/>
        </p:blipFill>
        <p:spPr>
          <a:xfrm>
            <a:off x="0" y="321"/>
            <a:ext cx="9144000" cy="5142857"/>
          </a:xfrm>
          <a:prstGeom prst="rect">
            <a:avLst/>
          </a:prstGeom>
          <a:noFill/>
          <a:ln>
            <a:noFill/>
          </a:ln>
        </p:spPr>
      </p:pic>
      <p:sp>
        <p:nvSpPr>
          <p:cNvPr id="331" name="Google Shape;331;p18"/>
          <p:cNvSpPr txBox="1"/>
          <p:nvPr/>
        </p:nvSpPr>
        <p:spPr>
          <a:xfrm>
            <a:off x="1851024" y="1957684"/>
            <a:ext cx="4954500" cy="1939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none" cap="none" strike="noStrike">
                <a:solidFill>
                  <a:schemeClr val="dk1"/>
                </a:solidFill>
                <a:latin typeface="Calibri"/>
                <a:ea typeface="Calibri"/>
                <a:cs typeface="Calibri"/>
                <a:sym typeface="Calibri"/>
              </a:rPr>
              <a:t>TO  BE CONTINUED..</a:t>
            </a:r>
            <a:endParaRPr b="0" i="0" sz="3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000"/>
              <a:buFont typeface="Arial"/>
              <a:buNone/>
            </a:pPr>
            <a:r>
              <a:t/>
            </a:r>
            <a:endParaRPr b="1" i="0" sz="30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000"/>
              <a:buFont typeface="Arial"/>
              <a:buNone/>
            </a:pPr>
            <a:r>
              <a:rPr b="1" i="0" lang="en-US" sz="3000" u="none" cap="none" strike="noStrike">
                <a:solidFill>
                  <a:schemeClr val="dk1"/>
                </a:solidFill>
                <a:latin typeface="Calibri"/>
                <a:ea typeface="Calibri"/>
                <a:cs typeface="Calibri"/>
                <a:sym typeface="Calibri"/>
              </a:rPr>
              <a:t>MODULE 3:  FINANCIAL SERVICES - A WALK-THROUGH  </a:t>
            </a:r>
            <a:endParaRPr b="1" i="0" sz="3000" u="none" cap="none" strike="noStrike">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pic>
        <p:nvPicPr>
          <p:cNvPr id="336" name="Google Shape;336;p19"/>
          <p:cNvPicPr preferRelativeResize="0"/>
          <p:nvPr/>
        </p:nvPicPr>
        <p:blipFill rotWithShape="1">
          <a:blip r:embed="rId3">
            <a:alphaModFix/>
          </a:blip>
          <a:srcRect b="0" l="0" r="0" t="0"/>
          <a:stretch/>
        </p:blipFill>
        <p:spPr>
          <a:xfrm>
            <a:off x="0" y="321"/>
            <a:ext cx="9144000" cy="514285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id="111" name="Google Shape;111;g23dfb39c1d0_0_9"/>
          <p:cNvPicPr preferRelativeResize="0"/>
          <p:nvPr/>
        </p:nvPicPr>
        <p:blipFill rotWithShape="1">
          <a:blip r:embed="rId3">
            <a:alphaModFix/>
          </a:blip>
          <a:srcRect b="0" l="0" r="0" t="0"/>
          <a:stretch/>
        </p:blipFill>
        <p:spPr>
          <a:xfrm>
            <a:off x="0" y="-25921"/>
            <a:ext cx="9143998" cy="5142858"/>
          </a:xfrm>
          <a:prstGeom prst="rect">
            <a:avLst/>
          </a:prstGeom>
          <a:noFill/>
          <a:ln>
            <a:noFill/>
          </a:ln>
        </p:spPr>
      </p:pic>
      <p:sp>
        <p:nvSpPr>
          <p:cNvPr id="112" name="Google Shape;112;g23dfb39c1d0_0_9"/>
          <p:cNvSpPr txBox="1"/>
          <p:nvPr/>
        </p:nvSpPr>
        <p:spPr>
          <a:xfrm>
            <a:off x="-273051" y="1989044"/>
            <a:ext cx="8332200" cy="1514700"/>
          </a:xfrm>
          <a:prstGeom prst="rect">
            <a:avLst/>
          </a:prstGeom>
          <a:noFill/>
          <a:ln>
            <a:noFill/>
          </a:ln>
        </p:spPr>
        <p:txBody>
          <a:bodyPr anchorCtr="0" anchor="t" bIns="45700" lIns="91425" spcFirstLastPara="1" rIns="91425" wrap="square" tIns="45700">
            <a:spAutoFit/>
          </a:bodyPr>
          <a:lstStyle/>
          <a:p>
            <a:pPr indent="0" lvl="0" marL="457200" marR="0" rtl="0" algn="r">
              <a:lnSpc>
                <a:spcPct val="115000"/>
              </a:lnSpc>
              <a:spcBef>
                <a:spcPts val="0"/>
              </a:spcBef>
              <a:spcAft>
                <a:spcPts val="1500"/>
              </a:spcAft>
              <a:buClr>
                <a:srgbClr val="000000"/>
              </a:buClr>
              <a:buSzPts val="2400"/>
              <a:buFont typeface="Arial"/>
              <a:buNone/>
            </a:pPr>
            <a:r>
              <a:rPr b="1" i="1" lang="en-US" sz="2800" u="none" cap="none" strike="noStrike">
                <a:solidFill>
                  <a:schemeClr val="dk1"/>
                </a:solidFill>
                <a:latin typeface="Calibri"/>
                <a:ea typeface="Calibri"/>
                <a:cs typeface="Calibri"/>
                <a:sym typeface="Calibri"/>
              </a:rPr>
              <a:t>“Money, like emotions, is something you must control to keep your life on the right track.” ― Natasha Munson</a:t>
            </a:r>
            <a:endParaRPr b="1" i="1" sz="28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id="118" name="Google Shape;118;g255d62be4cc_0_5"/>
          <p:cNvPicPr preferRelativeResize="0"/>
          <p:nvPr/>
        </p:nvPicPr>
        <p:blipFill rotWithShape="1">
          <a:blip r:embed="rId3">
            <a:alphaModFix/>
          </a:blip>
          <a:srcRect b="0" l="0" r="0" t="0"/>
          <a:stretch/>
        </p:blipFill>
        <p:spPr>
          <a:xfrm>
            <a:off x="0" y="-25921"/>
            <a:ext cx="9143998" cy="5142858"/>
          </a:xfrm>
          <a:prstGeom prst="rect">
            <a:avLst/>
          </a:prstGeom>
          <a:noFill/>
          <a:ln>
            <a:noFill/>
          </a:ln>
        </p:spPr>
      </p:pic>
      <p:sp>
        <p:nvSpPr>
          <p:cNvPr id="119" name="Google Shape;119;g255d62be4cc_0_5"/>
          <p:cNvSpPr txBox="1"/>
          <p:nvPr/>
        </p:nvSpPr>
        <p:spPr>
          <a:xfrm>
            <a:off x="145274" y="914694"/>
            <a:ext cx="8332200" cy="819900"/>
          </a:xfrm>
          <a:prstGeom prst="rect">
            <a:avLst/>
          </a:prstGeom>
          <a:noFill/>
          <a:ln>
            <a:noFill/>
          </a:ln>
        </p:spPr>
        <p:txBody>
          <a:bodyPr anchorCtr="0" anchor="t" bIns="45700" lIns="91425" spcFirstLastPara="1" rIns="91425" wrap="square" tIns="45700">
            <a:spAutoFit/>
          </a:bodyPr>
          <a:lstStyle/>
          <a:p>
            <a:pPr indent="0" lvl="0" marL="0" rtl="0" algn="l">
              <a:lnSpc>
                <a:spcPct val="107000"/>
              </a:lnSpc>
              <a:spcBef>
                <a:spcPts val="0"/>
              </a:spcBef>
              <a:spcAft>
                <a:spcPts val="0"/>
              </a:spcAft>
              <a:buClr>
                <a:schemeClr val="dk1"/>
              </a:buClr>
              <a:buFont typeface="Arial"/>
              <a:buNone/>
            </a:pPr>
            <a:r>
              <a:rPr b="1" lang="en-US" sz="1800">
                <a:solidFill>
                  <a:schemeClr val="dk1"/>
                </a:solidFill>
                <a:latin typeface="Calibri"/>
                <a:ea typeface="Calibri"/>
                <a:cs typeface="Calibri"/>
                <a:sym typeface="Calibri"/>
              </a:rPr>
              <a:t>In today’s session we will cover the following topics:</a:t>
            </a:r>
            <a:endParaRPr b="1" i="1" sz="1800">
              <a:solidFill>
                <a:schemeClr val="dk1"/>
              </a:solidFill>
              <a:latin typeface="Calibri"/>
              <a:ea typeface="Calibri"/>
              <a:cs typeface="Calibri"/>
              <a:sym typeface="Calibri"/>
            </a:endParaRPr>
          </a:p>
          <a:p>
            <a:pPr indent="0" lvl="0" marL="457200" marR="0" rtl="0" algn="r">
              <a:lnSpc>
                <a:spcPct val="115000"/>
              </a:lnSpc>
              <a:spcBef>
                <a:spcPts val="0"/>
              </a:spcBef>
              <a:spcAft>
                <a:spcPts val="1500"/>
              </a:spcAft>
              <a:buClr>
                <a:srgbClr val="000000"/>
              </a:buClr>
              <a:buSzPts val="2400"/>
              <a:buFont typeface="Arial"/>
              <a:buNone/>
            </a:pPr>
            <a:r>
              <a:t/>
            </a:r>
            <a:endParaRPr b="1" i="1" sz="2800">
              <a:solidFill>
                <a:schemeClr val="dk1"/>
              </a:solidFill>
              <a:latin typeface="Calibri"/>
              <a:ea typeface="Calibri"/>
              <a:cs typeface="Calibri"/>
              <a:sym typeface="Calibri"/>
            </a:endParaRPr>
          </a:p>
        </p:txBody>
      </p:sp>
      <p:sp>
        <p:nvSpPr>
          <p:cNvPr id="120" name="Google Shape;120;g255d62be4cc_0_5"/>
          <p:cNvSpPr txBox="1"/>
          <p:nvPr/>
        </p:nvSpPr>
        <p:spPr>
          <a:xfrm>
            <a:off x="396150" y="1320825"/>
            <a:ext cx="8214300" cy="3756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n-US" sz="1700">
                <a:solidFill>
                  <a:schemeClr val="dk1"/>
                </a:solidFill>
                <a:latin typeface="Calibri"/>
                <a:ea typeface="Calibri"/>
                <a:cs typeface="Calibri"/>
                <a:sym typeface="Calibri"/>
              </a:rPr>
              <a:t>Key aspects of personal finance Key aspects of personal finance:</a:t>
            </a:r>
            <a:r>
              <a:rPr lang="en-US" sz="1700">
                <a:solidFill>
                  <a:schemeClr val="dk1"/>
                </a:solidFill>
                <a:latin typeface="Calibri"/>
                <a:ea typeface="Calibri"/>
                <a:cs typeface="Calibri"/>
                <a:sym typeface="Calibri"/>
              </a:rPr>
              <a:t> This topic covers the fundamental elements and principles of personal finance. It explores key aspects such as </a:t>
            </a:r>
            <a:r>
              <a:rPr i="1" lang="en-US" sz="1700">
                <a:solidFill>
                  <a:srgbClr val="FF0000"/>
                </a:solidFill>
                <a:latin typeface="Calibri"/>
                <a:ea typeface="Calibri"/>
                <a:cs typeface="Calibri"/>
                <a:sym typeface="Calibri"/>
              </a:rPr>
              <a:t>budgeting, saving, investing, debt management, insurance, retirement planning, and estate planning.</a:t>
            </a:r>
            <a:endParaRPr i="1" sz="1700">
              <a:solidFill>
                <a:srgbClr val="FF0000"/>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US" sz="1700">
                <a:solidFill>
                  <a:schemeClr val="dk1"/>
                </a:solidFill>
                <a:latin typeface="Calibri"/>
                <a:ea typeface="Calibri"/>
                <a:cs typeface="Calibri"/>
                <a:sym typeface="Calibri"/>
              </a:rPr>
              <a:t>Planning Personal finance</a:t>
            </a:r>
            <a:r>
              <a:rPr lang="en-US" sz="1700">
                <a:solidFill>
                  <a:schemeClr val="dk1"/>
                </a:solidFill>
                <a:latin typeface="Calibri"/>
                <a:ea typeface="Calibri"/>
                <a:cs typeface="Calibri"/>
                <a:sym typeface="Calibri"/>
              </a:rPr>
              <a:t> -Planning personal finance involves the process of creating a strategic roadmap for managing your money and achieving your financial goals. It encompasses setting financial objectives, creating a budget, tracking expenses, saving for emergencies and future needs, investing wisely, managing debt, and preparing for retirement.</a:t>
            </a:r>
            <a:endParaRPr sz="17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US" sz="1700">
                <a:solidFill>
                  <a:schemeClr val="dk1"/>
                </a:solidFill>
                <a:latin typeface="Calibri"/>
                <a:ea typeface="Calibri"/>
                <a:cs typeface="Calibri"/>
                <a:sym typeface="Calibri"/>
              </a:rPr>
              <a:t>Tips and Tricks on Personal Finance Tips and tricks on personal finance: </a:t>
            </a:r>
            <a:r>
              <a:rPr lang="en-US" sz="1700">
                <a:solidFill>
                  <a:schemeClr val="dk1"/>
                </a:solidFill>
                <a:latin typeface="Calibri"/>
                <a:ea typeface="Calibri"/>
                <a:cs typeface="Calibri"/>
                <a:sym typeface="Calibri"/>
              </a:rPr>
              <a:t>This topic provides practical and actionable advice to improve your personal financial management. It offers strategies, techniques, and best practices to make informed financial decisions.</a:t>
            </a:r>
            <a:endParaRPr sz="190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4"/>
          <p:cNvPicPr preferRelativeResize="0"/>
          <p:nvPr/>
        </p:nvPicPr>
        <p:blipFill rotWithShape="1">
          <a:blip r:embed="rId3">
            <a:alphaModFix/>
          </a:blip>
          <a:srcRect b="0" l="0" r="0" t="0"/>
          <a:stretch/>
        </p:blipFill>
        <p:spPr>
          <a:xfrm>
            <a:off x="0" y="643"/>
            <a:ext cx="9143998" cy="5142858"/>
          </a:xfrm>
          <a:prstGeom prst="rect">
            <a:avLst/>
          </a:prstGeom>
          <a:noFill/>
          <a:ln>
            <a:noFill/>
          </a:ln>
        </p:spPr>
      </p:pic>
      <p:sp>
        <p:nvSpPr>
          <p:cNvPr id="127" name="Google Shape;127;p4"/>
          <p:cNvSpPr/>
          <p:nvPr/>
        </p:nvSpPr>
        <p:spPr>
          <a:xfrm>
            <a:off x="282150" y="1706775"/>
            <a:ext cx="4905300" cy="21861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100"/>
              <a:buFont typeface="Arial"/>
              <a:buNone/>
            </a:pPr>
            <a:r>
              <a:rPr b="1" i="0" lang="en-US" sz="3600" u="none" cap="none" strike="noStrike">
                <a:solidFill>
                  <a:schemeClr val="dk1"/>
                </a:solidFill>
                <a:latin typeface="Calibri"/>
                <a:ea typeface="Calibri"/>
                <a:cs typeface="Calibri"/>
                <a:sym typeface="Calibri"/>
              </a:rPr>
              <a:t>U</a:t>
            </a:r>
            <a:r>
              <a:rPr b="1" lang="en-US" sz="3600">
                <a:solidFill>
                  <a:schemeClr val="dk1"/>
                </a:solidFill>
                <a:latin typeface="Calibri"/>
                <a:ea typeface="Calibri"/>
                <a:cs typeface="Calibri"/>
                <a:sym typeface="Calibri"/>
              </a:rPr>
              <a:t>nit</a:t>
            </a:r>
            <a:r>
              <a:rPr b="1" i="0" lang="en-US" sz="3600" u="none" cap="none" strike="noStrike">
                <a:solidFill>
                  <a:schemeClr val="dk1"/>
                </a:solidFill>
                <a:latin typeface="Calibri"/>
                <a:ea typeface="Calibri"/>
                <a:cs typeface="Calibri"/>
                <a:sym typeface="Calibri"/>
              </a:rPr>
              <a:t> 1. </a:t>
            </a:r>
            <a:endParaRPr b="1" i="0" sz="36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1100"/>
              <a:buFont typeface="Arial"/>
              <a:buNone/>
            </a:pPr>
            <a:r>
              <a:rPr b="1" i="0" lang="en-US" sz="3600" u="none" cap="none" strike="noStrike">
                <a:solidFill>
                  <a:schemeClr val="dk1"/>
                </a:solidFill>
                <a:latin typeface="Calibri"/>
                <a:ea typeface="Calibri"/>
                <a:cs typeface="Calibri"/>
                <a:sym typeface="Calibri"/>
              </a:rPr>
              <a:t>KEY ASPECTS OF PERSONAL FINANCE</a:t>
            </a:r>
            <a:r>
              <a:rPr b="1" i="0" lang="en-US" sz="3000" u="none" cap="none" strike="noStrike">
                <a:solidFill>
                  <a:schemeClr val="dk1"/>
                </a:solidFill>
                <a:latin typeface="Calibri"/>
                <a:ea typeface="Calibri"/>
                <a:cs typeface="Calibri"/>
                <a:sym typeface="Calibri"/>
              </a:rPr>
              <a:t> </a:t>
            </a:r>
            <a:endParaRPr b="1" i="0" sz="30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28" name="Google Shape;128;p4"/>
          <p:cNvPicPr preferRelativeResize="0"/>
          <p:nvPr/>
        </p:nvPicPr>
        <p:blipFill rotWithShape="1">
          <a:blip r:embed="rId4">
            <a:alphaModFix/>
          </a:blip>
          <a:srcRect b="0" l="0" r="0" t="0"/>
          <a:stretch/>
        </p:blipFill>
        <p:spPr>
          <a:xfrm>
            <a:off x="4416500" y="1549650"/>
            <a:ext cx="4539324" cy="25541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pic>
        <p:nvPicPr>
          <p:cNvPr id="134" name="Google Shape;134;g23dfb39c1d0_0_22"/>
          <p:cNvPicPr preferRelativeResize="0"/>
          <p:nvPr/>
        </p:nvPicPr>
        <p:blipFill rotWithShape="1">
          <a:blip r:embed="rId3">
            <a:alphaModFix/>
          </a:blip>
          <a:srcRect b="0" l="0" r="0" t="0"/>
          <a:stretch/>
        </p:blipFill>
        <p:spPr>
          <a:xfrm>
            <a:off x="0" y="643"/>
            <a:ext cx="9143998" cy="5142858"/>
          </a:xfrm>
          <a:prstGeom prst="rect">
            <a:avLst/>
          </a:prstGeom>
          <a:noFill/>
          <a:ln>
            <a:noFill/>
          </a:ln>
        </p:spPr>
      </p:pic>
      <p:sp>
        <p:nvSpPr>
          <p:cNvPr id="135" name="Google Shape;135;g23dfb39c1d0_0_22"/>
          <p:cNvSpPr/>
          <p:nvPr/>
        </p:nvSpPr>
        <p:spPr>
          <a:xfrm>
            <a:off x="436250" y="1056100"/>
            <a:ext cx="8163900" cy="3383700"/>
          </a:xfrm>
          <a:prstGeom prst="rect">
            <a:avLst/>
          </a:prstGeom>
          <a:noFill/>
          <a:ln>
            <a:noFill/>
          </a:ln>
        </p:spPr>
        <p:txBody>
          <a:bodyPr anchorCtr="0" anchor="t" bIns="45700" lIns="91425" spcFirstLastPara="1" rIns="91425" wrap="square" tIns="45700">
            <a:noAutofit/>
          </a:bodyPr>
          <a:lstStyle/>
          <a:p>
            <a:pPr indent="0" lvl="0" marL="0" marR="0" rtl="0" algn="just">
              <a:lnSpc>
                <a:spcPct val="115000"/>
              </a:lnSpc>
              <a:spcBef>
                <a:spcPts val="0"/>
              </a:spcBef>
              <a:spcAft>
                <a:spcPts val="0"/>
              </a:spcAft>
              <a:buClr>
                <a:srgbClr val="000000"/>
              </a:buClr>
              <a:buSzPts val="1100"/>
              <a:buFont typeface="Arial"/>
              <a:buNone/>
            </a:pPr>
            <a:r>
              <a:rPr b="1" i="0" lang="en-US" sz="1700" u="none" cap="none" strike="noStrike">
                <a:solidFill>
                  <a:schemeClr val="dk1"/>
                </a:solidFill>
                <a:latin typeface="Calibri"/>
                <a:ea typeface="Calibri"/>
                <a:cs typeface="Calibri"/>
                <a:sym typeface="Calibri"/>
              </a:rPr>
              <a:t>In this section, we will elaborate on some key terms when it comes to personal finance.</a:t>
            </a:r>
            <a:endParaRPr b="1" sz="1700">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100"/>
              <a:buFont typeface="Arial"/>
              <a:buNone/>
            </a:pPr>
            <a:r>
              <a:t/>
            </a:r>
            <a:endParaRPr b="1" sz="1700">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100"/>
              <a:buFont typeface="Arial"/>
              <a:buNone/>
            </a:pPr>
            <a:r>
              <a:rPr b="0" i="0" lang="en-US" sz="1700" u="none" cap="none" strike="noStrike">
                <a:solidFill>
                  <a:schemeClr val="dk1"/>
                </a:solidFill>
                <a:latin typeface="Calibri"/>
                <a:ea typeface="Calibri"/>
                <a:cs typeface="Calibri"/>
                <a:sym typeface="Calibri"/>
              </a:rPr>
              <a:t>Some of these might be familiar with you from your daily life or work. Finance is a complex world of concepts that is key to understand, because of our daily demand to work and to use money (this can be found in module 3). Personal financial characteristics perform a big and responsible part in our lives, and can be useful not only in a financial way but also in a way of organising your personal life since your financial structure plays a role in multiple aspects of an individuals existence. Personal finances involve a wide range of activities and responsibilities related to managing your money. With these key aspects we hope for a better comprehension and better use of personal finances.</a:t>
            </a:r>
            <a:endParaRPr b="0" i="0" sz="17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1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1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100"/>
              <a:buFont typeface="Arial"/>
              <a:buNone/>
            </a:pPr>
            <a:r>
              <a:t/>
            </a:r>
            <a:endParaRPr b="0" i="0" sz="13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pic>
        <p:nvPicPr>
          <p:cNvPr id="141" name="Google Shape;141;g23dfb39c1d0_0_169"/>
          <p:cNvPicPr preferRelativeResize="0"/>
          <p:nvPr/>
        </p:nvPicPr>
        <p:blipFill rotWithShape="1">
          <a:blip r:embed="rId3">
            <a:alphaModFix/>
          </a:blip>
          <a:srcRect b="0" l="0" r="0" t="0"/>
          <a:stretch/>
        </p:blipFill>
        <p:spPr>
          <a:xfrm>
            <a:off x="0" y="643"/>
            <a:ext cx="9143998" cy="5142858"/>
          </a:xfrm>
          <a:prstGeom prst="rect">
            <a:avLst/>
          </a:prstGeom>
          <a:noFill/>
          <a:ln>
            <a:noFill/>
          </a:ln>
        </p:spPr>
      </p:pic>
      <p:sp>
        <p:nvSpPr>
          <p:cNvPr id="142" name="Google Shape;142;g23dfb39c1d0_0_169"/>
          <p:cNvSpPr/>
          <p:nvPr/>
        </p:nvSpPr>
        <p:spPr>
          <a:xfrm>
            <a:off x="196475" y="979900"/>
            <a:ext cx="8784900" cy="4284000"/>
          </a:xfrm>
          <a:prstGeom prst="rect">
            <a:avLst/>
          </a:prstGeom>
          <a:noFill/>
          <a:ln>
            <a:noFill/>
          </a:ln>
        </p:spPr>
        <p:txBody>
          <a:bodyPr anchorCtr="0" anchor="t" bIns="45700" lIns="91425" spcFirstLastPara="1" rIns="91425" wrap="square" tIns="45700">
            <a:noAutofit/>
          </a:bodyPr>
          <a:lstStyle/>
          <a:p>
            <a:pPr indent="0" lvl="0" marL="0" marR="0" rtl="0" algn="just">
              <a:lnSpc>
                <a:spcPct val="115000"/>
              </a:lnSpc>
              <a:spcBef>
                <a:spcPts val="0"/>
              </a:spcBef>
              <a:spcAft>
                <a:spcPts val="0"/>
              </a:spcAft>
              <a:buClr>
                <a:srgbClr val="000000"/>
              </a:buClr>
              <a:buSzPts val="1100"/>
              <a:buFont typeface="Arial"/>
              <a:buNone/>
            </a:pPr>
            <a:r>
              <a:rPr b="1" lang="en-US" sz="1800">
                <a:solidFill>
                  <a:schemeClr val="dk1"/>
                </a:solidFill>
                <a:latin typeface="Calibri"/>
                <a:ea typeface="Calibri"/>
                <a:cs typeface="Calibri"/>
                <a:sym typeface="Calibri"/>
              </a:rPr>
              <a:t>WHAT ARE PERSONAL FINANCES?</a:t>
            </a:r>
            <a:endParaRPr b="1" i="0" sz="18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100"/>
              <a:buFont typeface="Arial"/>
              <a:buNone/>
            </a:pPr>
            <a:r>
              <a:t/>
            </a:r>
            <a:endParaRPr sz="1700">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100"/>
              <a:buFont typeface="Arial"/>
              <a:buNone/>
            </a:pPr>
            <a:r>
              <a:rPr b="1" i="0" lang="en-US" sz="1700" u="none" cap="none" strike="noStrike">
                <a:solidFill>
                  <a:schemeClr val="dk1"/>
                </a:solidFill>
                <a:latin typeface="Calibri"/>
                <a:ea typeface="Calibri"/>
                <a:cs typeface="Calibri"/>
                <a:sym typeface="Calibri"/>
              </a:rPr>
              <a:t>Personal finance</a:t>
            </a:r>
            <a:r>
              <a:rPr b="0" i="0" lang="en-US" sz="1700" u="none" cap="none" strike="noStrike">
                <a:solidFill>
                  <a:schemeClr val="dk1"/>
                </a:solidFill>
                <a:latin typeface="Calibri"/>
                <a:ea typeface="Calibri"/>
                <a:cs typeface="Calibri"/>
                <a:sym typeface="Calibri"/>
              </a:rPr>
              <a:t> is a term that encompasses </a:t>
            </a:r>
            <a:r>
              <a:rPr b="1" i="0" lang="en-US" sz="1700" u="none" cap="none" strike="noStrike">
                <a:solidFill>
                  <a:schemeClr val="dk1"/>
                </a:solidFill>
                <a:latin typeface="Calibri"/>
                <a:ea typeface="Calibri"/>
                <a:cs typeface="Calibri"/>
                <a:sym typeface="Calibri"/>
              </a:rPr>
              <a:t>managing your money as well</a:t>
            </a:r>
            <a:r>
              <a:rPr b="0" i="0" lang="en-US" sz="1700" u="none" cap="none" strike="noStrike">
                <a:solidFill>
                  <a:schemeClr val="dk1"/>
                </a:solidFill>
                <a:latin typeface="Calibri"/>
                <a:ea typeface="Calibri"/>
                <a:cs typeface="Calibri"/>
                <a:sym typeface="Calibri"/>
              </a:rPr>
              <a:t> as </a:t>
            </a:r>
            <a:r>
              <a:rPr b="1" i="0" lang="en-US" sz="1700" u="none" cap="none" strike="noStrike">
                <a:solidFill>
                  <a:schemeClr val="dk1"/>
                </a:solidFill>
                <a:latin typeface="Calibri"/>
                <a:ea typeface="Calibri"/>
                <a:cs typeface="Calibri"/>
                <a:sym typeface="Calibri"/>
              </a:rPr>
              <a:t>saving and investing. </a:t>
            </a:r>
            <a:endParaRPr b="1" i="0" sz="17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100"/>
              <a:buFont typeface="Arial"/>
              <a:buNone/>
            </a:pPr>
            <a:r>
              <a:rPr b="0" i="0" lang="en-US" sz="1700" u="none" cap="none" strike="noStrike">
                <a:solidFill>
                  <a:schemeClr val="dk1"/>
                </a:solidFill>
                <a:latin typeface="Calibri"/>
                <a:ea typeface="Calibri"/>
                <a:cs typeface="Calibri"/>
                <a:sym typeface="Calibri"/>
              </a:rPr>
              <a:t>The five most important subjects within your personal finance are</a:t>
            </a:r>
            <a:r>
              <a:rPr lang="en-US" sz="1700">
                <a:solidFill>
                  <a:schemeClr val="dk1"/>
                </a:solidFill>
                <a:latin typeface="Calibri"/>
                <a:ea typeface="Calibri"/>
                <a:cs typeface="Calibri"/>
                <a:sym typeface="Calibri"/>
              </a:rPr>
              <a:t>:</a:t>
            </a:r>
            <a:r>
              <a:rPr b="0" i="0" lang="en-US" sz="1700" u="none" cap="none" strike="noStrike">
                <a:solidFill>
                  <a:schemeClr val="dk1"/>
                </a:solidFill>
                <a:latin typeface="Calibri"/>
                <a:ea typeface="Calibri"/>
                <a:cs typeface="Calibri"/>
                <a:sym typeface="Calibri"/>
              </a:rPr>
              <a:t> </a:t>
            </a:r>
            <a:endParaRPr b="0" i="0" sz="1700" u="none" cap="none" strike="noStrike">
              <a:solidFill>
                <a:schemeClr val="dk1"/>
              </a:solidFill>
              <a:latin typeface="Calibri"/>
              <a:ea typeface="Calibri"/>
              <a:cs typeface="Calibri"/>
              <a:sym typeface="Calibri"/>
            </a:endParaRPr>
          </a:p>
          <a:p>
            <a:pPr indent="-336550" lvl="0" marL="457200" marR="0" rtl="0" algn="just">
              <a:lnSpc>
                <a:spcPct val="115000"/>
              </a:lnSpc>
              <a:spcBef>
                <a:spcPts val="0"/>
              </a:spcBef>
              <a:spcAft>
                <a:spcPts val="0"/>
              </a:spcAft>
              <a:buClr>
                <a:schemeClr val="dk1"/>
              </a:buClr>
              <a:buSzPts val="1700"/>
              <a:buFont typeface="Calibri"/>
              <a:buChar char="●"/>
            </a:pPr>
            <a:r>
              <a:rPr b="1" lang="en-US" sz="1700">
                <a:solidFill>
                  <a:schemeClr val="dk1"/>
                </a:solidFill>
                <a:latin typeface="Calibri"/>
                <a:ea typeface="Calibri"/>
                <a:cs typeface="Calibri"/>
                <a:sym typeface="Calibri"/>
              </a:rPr>
              <a:t>I</a:t>
            </a:r>
            <a:r>
              <a:rPr b="1" i="0" lang="en-US" sz="1700" u="none" cap="none" strike="noStrike">
                <a:solidFill>
                  <a:schemeClr val="dk1"/>
                </a:solidFill>
                <a:latin typeface="Calibri"/>
                <a:ea typeface="Calibri"/>
                <a:cs typeface="Calibri"/>
                <a:sym typeface="Calibri"/>
              </a:rPr>
              <a:t>ncome</a:t>
            </a:r>
            <a:endParaRPr b="1" sz="1700">
              <a:solidFill>
                <a:schemeClr val="dk1"/>
              </a:solidFill>
              <a:latin typeface="Calibri"/>
              <a:ea typeface="Calibri"/>
              <a:cs typeface="Calibri"/>
              <a:sym typeface="Calibri"/>
            </a:endParaRPr>
          </a:p>
          <a:p>
            <a:pPr indent="-336550" lvl="0" marL="457200" marR="0" rtl="0" algn="just">
              <a:lnSpc>
                <a:spcPct val="115000"/>
              </a:lnSpc>
              <a:spcBef>
                <a:spcPts val="0"/>
              </a:spcBef>
              <a:spcAft>
                <a:spcPts val="0"/>
              </a:spcAft>
              <a:buClr>
                <a:schemeClr val="dk1"/>
              </a:buClr>
              <a:buSzPts val="1700"/>
              <a:buFont typeface="Calibri"/>
              <a:buChar char="●"/>
            </a:pPr>
            <a:r>
              <a:rPr b="1" lang="en-US" sz="1700">
                <a:solidFill>
                  <a:schemeClr val="dk1"/>
                </a:solidFill>
                <a:latin typeface="Calibri"/>
                <a:ea typeface="Calibri"/>
                <a:cs typeface="Calibri"/>
                <a:sym typeface="Calibri"/>
              </a:rPr>
              <a:t>S</a:t>
            </a:r>
            <a:r>
              <a:rPr b="1" i="0" lang="en-US" sz="1700" u="none" cap="none" strike="noStrike">
                <a:solidFill>
                  <a:schemeClr val="dk1"/>
                </a:solidFill>
                <a:latin typeface="Calibri"/>
                <a:ea typeface="Calibri"/>
                <a:cs typeface="Calibri"/>
                <a:sym typeface="Calibri"/>
              </a:rPr>
              <a:t>avings</a:t>
            </a:r>
            <a:endParaRPr b="1" i="0" sz="1700" u="none" cap="none" strike="noStrike">
              <a:solidFill>
                <a:schemeClr val="dk1"/>
              </a:solidFill>
              <a:latin typeface="Calibri"/>
              <a:ea typeface="Calibri"/>
              <a:cs typeface="Calibri"/>
              <a:sym typeface="Calibri"/>
            </a:endParaRPr>
          </a:p>
          <a:p>
            <a:pPr indent="-336550" lvl="0" marL="457200" marR="0" rtl="0" algn="just">
              <a:lnSpc>
                <a:spcPct val="115000"/>
              </a:lnSpc>
              <a:spcBef>
                <a:spcPts val="0"/>
              </a:spcBef>
              <a:spcAft>
                <a:spcPts val="0"/>
              </a:spcAft>
              <a:buClr>
                <a:schemeClr val="dk1"/>
              </a:buClr>
              <a:buSzPts val="1700"/>
              <a:buFont typeface="Calibri"/>
              <a:buChar char="●"/>
            </a:pPr>
            <a:r>
              <a:rPr b="1" lang="en-US" sz="1700">
                <a:solidFill>
                  <a:schemeClr val="dk1"/>
                </a:solidFill>
                <a:latin typeface="Calibri"/>
                <a:ea typeface="Calibri"/>
                <a:cs typeface="Calibri"/>
                <a:sym typeface="Calibri"/>
              </a:rPr>
              <a:t>E</a:t>
            </a:r>
            <a:r>
              <a:rPr b="1" i="0" lang="en-US" sz="1700" u="none" cap="none" strike="noStrike">
                <a:solidFill>
                  <a:schemeClr val="dk1"/>
                </a:solidFill>
                <a:latin typeface="Calibri"/>
                <a:ea typeface="Calibri"/>
                <a:cs typeface="Calibri"/>
                <a:sym typeface="Calibri"/>
              </a:rPr>
              <a:t>xpenditure</a:t>
            </a:r>
            <a:endParaRPr b="1" sz="1700">
              <a:solidFill>
                <a:schemeClr val="dk1"/>
              </a:solidFill>
              <a:latin typeface="Calibri"/>
              <a:ea typeface="Calibri"/>
              <a:cs typeface="Calibri"/>
              <a:sym typeface="Calibri"/>
            </a:endParaRPr>
          </a:p>
          <a:p>
            <a:pPr indent="-336550" lvl="0" marL="457200" marR="0" rtl="0" algn="just">
              <a:lnSpc>
                <a:spcPct val="115000"/>
              </a:lnSpc>
              <a:spcBef>
                <a:spcPts val="0"/>
              </a:spcBef>
              <a:spcAft>
                <a:spcPts val="0"/>
              </a:spcAft>
              <a:buClr>
                <a:schemeClr val="dk1"/>
              </a:buClr>
              <a:buSzPts val="1700"/>
              <a:buFont typeface="Calibri"/>
              <a:buChar char="●"/>
            </a:pPr>
            <a:r>
              <a:rPr b="1" lang="en-US" sz="1700">
                <a:solidFill>
                  <a:schemeClr val="dk1"/>
                </a:solidFill>
                <a:latin typeface="Calibri"/>
                <a:ea typeface="Calibri"/>
                <a:cs typeface="Calibri"/>
                <a:sym typeface="Calibri"/>
              </a:rPr>
              <a:t>I</a:t>
            </a:r>
            <a:r>
              <a:rPr b="1" i="0" lang="en-US" sz="1700" u="none" cap="none" strike="noStrike">
                <a:solidFill>
                  <a:schemeClr val="dk1"/>
                </a:solidFill>
                <a:latin typeface="Calibri"/>
                <a:ea typeface="Calibri"/>
                <a:cs typeface="Calibri"/>
                <a:sym typeface="Calibri"/>
              </a:rPr>
              <a:t>nvestment</a:t>
            </a:r>
            <a:endParaRPr b="1" sz="1700">
              <a:solidFill>
                <a:schemeClr val="dk1"/>
              </a:solidFill>
              <a:latin typeface="Calibri"/>
              <a:ea typeface="Calibri"/>
              <a:cs typeface="Calibri"/>
              <a:sym typeface="Calibri"/>
            </a:endParaRPr>
          </a:p>
          <a:p>
            <a:pPr indent="-336550" lvl="0" marL="457200" marR="0" rtl="0" algn="just">
              <a:lnSpc>
                <a:spcPct val="115000"/>
              </a:lnSpc>
              <a:spcBef>
                <a:spcPts val="0"/>
              </a:spcBef>
              <a:spcAft>
                <a:spcPts val="0"/>
              </a:spcAft>
              <a:buClr>
                <a:schemeClr val="dk1"/>
              </a:buClr>
              <a:buSzPts val="1700"/>
              <a:buFont typeface="Calibri"/>
              <a:buChar char="●"/>
            </a:pPr>
            <a:r>
              <a:rPr b="1" lang="en-US" sz="1700">
                <a:solidFill>
                  <a:schemeClr val="dk1"/>
                </a:solidFill>
                <a:latin typeface="Calibri"/>
                <a:ea typeface="Calibri"/>
                <a:cs typeface="Calibri"/>
                <a:sym typeface="Calibri"/>
              </a:rPr>
              <a:t>P</a:t>
            </a:r>
            <a:r>
              <a:rPr b="1" i="0" lang="en-US" sz="1700" u="none" cap="none" strike="noStrike">
                <a:solidFill>
                  <a:schemeClr val="dk1"/>
                </a:solidFill>
                <a:latin typeface="Calibri"/>
                <a:ea typeface="Calibri"/>
                <a:cs typeface="Calibri"/>
                <a:sym typeface="Calibri"/>
              </a:rPr>
              <a:t>rotectio</a:t>
            </a:r>
            <a:r>
              <a:rPr b="1" lang="en-US" sz="1700">
                <a:solidFill>
                  <a:schemeClr val="dk1"/>
                </a:solidFill>
                <a:latin typeface="Calibri"/>
                <a:ea typeface="Calibri"/>
                <a:cs typeface="Calibri"/>
                <a:sym typeface="Calibri"/>
              </a:rPr>
              <a:t>n</a:t>
            </a:r>
            <a:endParaRPr b="1" sz="1700">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None/>
            </a:pPr>
            <a:r>
              <a:t/>
            </a:r>
            <a:endParaRPr sz="1700">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None/>
            </a:pPr>
            <a:r>
              <a:rPr b="0" i="0" lang="en-US" sz="1700" u="none" cap="none" strike="noStrike">
                <a:solidFill>
                  <a:schemeClr val="dk1"/>
                </a:solidFill>
                <a:latin typeface="Calibri"/>
                <a:ea typeface="Calibri"/>
                <a:cs typeface="Calibri"/>
                <a:sym typeface="Calibri"/>
              </a:rPr>
              <a:t>These personal finances decisions will affect one’s financial well being. This plays a major role in an individual's overall stability and quality of life. </a:t>
            </a:r>
            <a:endParaRPr b="0" i="0" sz="17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100"/>
              <a:buFont typeface="Arial"/>
              <a:buNone/>
            </a:pPr>
            <a:r>
              <a:t/>
            </a:r>
            <a:endParaRPr b="0" i="0" sz="13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100"/>
              <a:buFont typeface="Arial"/>
              <a:buNone/>
            </a:pPr>
            <a:r>
              <a:t/>
            </a:r>
            <a:endParaRPr b="0" i="0" sz="17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1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100"/>
              <a:buFont typeface="Arial"/>
              <a:buNone/>
            </a:pPr>
            <a:r>
              <a:t/>
            </a:r>
            <a:endParaRPr b="0" i="0" sz="1300" u="none" cap="none" strike="noStrike">
              <a:solidFill>
                <a:schemeClr val="dk1"/>
              </a:solidFill>
              <a:latin typeface="Calibri"/>
              <a:ea typeface="Calibri"/>
              <a:cs typeface="Calibri"/>
              <a:sym typeface="Calibri"/>
            </a:endParaRPr>
          </a:p>
        </p:txBody>
      </p:sp>
      <p:pic>
        <p:nvPicPr>
          <p:cNvPr id="143" name="Google Shape;143;g23dfb39c1d0_0_169"/>
          <p:cNvPicPr preferRelativeResize="0"/>
          <p:nvPr/>
        </p:nvPicPr>
        <p:blipFill>
          <a:blip r:embed="rId4">
            <a:alphaModFix/>
          </a:blip>
          <a:stretch>
            <a:fillRect/>
          </a:stretch>
        </p:blipFill>
        <p:spPr>
          <a:xfrm>
            <a:off x="6301200" y="2527725"/>
            <a:ext cx="2528025" cy="15879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pic>
        <p:nvPicPr>
          <p:cNvPr id="149" name="Google Shape;149;g23dfb39c1d0_0_29"/>
          <p:cNvPicPr preferRelativeResize="0"/>
          <p:nvPr/>
        </p:nvPicPr>
        <p:blipFill rotWithShape="1">
          <a:blip r:embed="rId3">
            <a:alphaModFix/>
          </a:blip>
          <a:srcRect b="0" l="0" r="0" t="0"/>
          <a:stretch/>
        </p:blipFill>
        <p:spPr>
          <a:xfrm>
            <a:off x="0" y="643"/>
            <a:ext cx="9143998" cy="5142858"/>
          </a:xfrm>
          <a:prstGeom prst="rect">
            <a:avLst/>
          </a:prstGeom>
          <a:noFill/>
          <a:ln>
            <a:noFill/>
          </a:ln>
        </p:spPr>
      </p:pic>
      <p:sp>
        <p:nvSpPr>
          <p:cNvPr id="150" name="Google Shape;150;g23dfb39c1d0_0_29"/>
          <p:cNvSpPr/>
          <p:nvPr/>
        </p:nvSpPr>
        <p:spPr>
          <a:xfrm>
            <a:off x="586949" y="792375"/>
            <a:ext cx="6828000" cy="2186100"/>
          </a:xfrm>
          <a:prstGeom prst="rect">
            <a:avLst/>
          </a:prstGeom>
          <a:noFill/>
          <a:ln>
            <a:noFill/>
          </a:ln>
        </p:spPr>
        <p:txBody>
          <a:bodyPr anchorCtr="0" anchor="t" bIns="45700" lIns="91425" spcFirstLastPara="1" rIns="91425" wrap="square" tIns="45700">
            <a:noAutofit/>
          </a:bodyPr>
          <a:lstStyle/>
          <a:p>
            <a:pPr indent="0" lvl="0" marL="0" marR="0" rtl="0" algn="just">
              <a:lnSpc>
                <a:spcPct val="115000"/>
              </a:lnSpc>
              <a:spcBef>
                <a:spcPts val="1200"/>
              </a:spcBef>
              <a:spcAft>
                <a:spcPts val="0"/>
              </a:spcAft>
              <a:buClr>
                <a:srgbClr val="000000"/>
              </a:buClr>
              <a:buSzPts val="1100"/>
              <a:buFont typeface="Arial"/>
              <a:buNone/>
            </a:pPr>
            <a:r>
              <a:rPr b="1" i="0" lang="en-US" sz="1800" u="none" cap="none" strike="noStrike">
                <a:solidFill>
                  <a:srgbClr val="111111"/>
                </a:solidFill>
                <a:latin typeface="Calibri"/>
                <a:ea typeface="Calibri"/>
                <a:cs typeface="Calibri"/>
                <a:sym typeface="Calibri"/>
              </a:rPr>
              <a:t> 5 KEY ASPECTS OF WHAT PERSONAL FINANCES INVOLVE:</a:t>
            </a:r>
            <a:endParaRPr b="1" i="0" sz="1800" u="none" cap="none" strike="noStrike">
              <a:solidFill>
                <a:srgbClr val="111111"/>
              </a:solidFill>
              <a:latin typeface="Calibri"/>
              <a:ea typeface="Calibri"/>
              <a:cs typeface="Calibri"/>
              <a:sym typeface="Calibri"/>
            </a:endParaRPr>
          </a:p>
          <a:p>
            <a:pPr indent="0" lvl="0" marL="0" marR="0" rtl="0" algn="just">
              <a:lnSpc>
                <a:spcPct val="100000"/>
              </a:lnSpc>
              <a:spcBef>
                <a:spcPts val="1200"/>
              </a:spcBef>
              <a:spcAft>
                <a:spcPts val="0"/>
              </a:spcAft>
              <a:buClr>
                <a:srgbClr val="000000"/>
              </a:buClr>
              <a:buSzPts val="3000"/>
              <a:buFont typeface="Arial"/>
              <a:buNone/>
            </a:pPr>
            <a:r>
              <a:t/>
            </a:r>
            <a:endParaRPr b="1" i="0" sz="3000" u="none" cap="none" strike="noStrike">
              <a:solidFill>
                <a:schemeClr val="dk1"/>
              </a:solidFill>
              <a:latin typeface="Calibri"/>
              <a:ea typeface="Calibri"/>
              <a:cs typeface="Calibri"/>
              <a:sym typeface="Calibri"/>
            </a:endParaRPr>
          </a:p>
        </p:txBody>
      </p:sp>
      <p:sp>
        <p:nvSpPr>
          <p:cNvPr id="151" name="Google Shape;151;g23dfb39c1d0_0_29"/>
          <p:cNvSpPr txBox="1"/>
          <p:nvPr/>
        </p:nvSpPr>
        <p:spPr>
          <a:xfrm>
            <a:off x="542875" y="3502050"/>
            <a:ext cx="7932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52" name="Google Shape;152;g23dfb39c1d0_0_29"/>
          <p:cNvSpPr txBox="1"/>
          <p:nvPr/>
        </p:nvSpPr>
        <p:spPr>
          <a:xfrm>
            <a:off x="235675" y="1117150"/>
            <a:ext cx="8163900" cy="4057500"/>
          </a:xfrm>
          <a:prstGeom prst="rect">
            <a:avLst/>
          </a:prstGeom>
          <a:noFill/>
          <a:ln>
            <a:noFill/>
          </a:ln>
        </p:spPr>
        <p:txBody>
          <a:bodyPr anchorCtr="0" anchor="t" bIns="91425" lIns="91425" spcFirstLastPara="1" rIns="91425" wrap="square" tIns="91425">
            <a:spAutoFit/>
          </a:bodyPr>
          <a:lstStyle/>
          <a:p>
            <a:pPr indent="-336550" lvl="0" marL="457200" marR="0" rtl="0" algn="just">
              <a:lnSpc>
                <a:spcPct val="115000"/>
              </a:lnSpc>
              <a:spcBef>
                <a:spcPts val="0"/>
              </a:spcBef>
              <a:spcAft>
                <a:spcPts val="0"/>
              </a:spcAft>
              <a:buClr>
                <a:schemeClr val="dk1"/>
              </a:buClr>
              <a:buSzPts val="1700"/>
              <a:buFont typeface="Calibri"/>
              <a:buAutoNum type="arabicPeriod"/>
            </a:pPr>
            <a:r>
              <a:rPr b="1" i="0" lang="en-US" sz="1700" u="sng" cap="none" strike="noStrike">
                <a:solidFill>
                  <a:schemeClr val="dk1"/>
                </a:solidFill>
                <a:latin typeface="Calibri"/>
                <a:ea typeface="Calibri"/>
                <a:cs typeface="Calibri"/>
                <a:sym typeface="Calibri"/>
              </a:rPr>
              <a:t>Incomes </a:t>
            </a:r>
            <a:endParaRPr b="1" i="0" sz="17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700"/>
              <a:buFont typeface="Arial"/>
              <a:buNone/>
            </a:pPr>
            <a:r>
              <a:rPr b="0" i="0" lang="en-US" sz="1700" u="none" cap="none" strike="noStrike">
                <a:solidFill>
                  <a:schemeClr val="dk1"/>
                </a:solidFill>
                <a:latin typeface="Calibri"/>
                <a:ea typeface="Calibri"/>
                <a:cs typeface="Calibri"/>
                <a:sym typeface="Calibri"/>
              </a:rPr>
              <a:t>Income is the starting point of your personal finances. Income refers to the total amount of money earned by an individual or organisation during a certain period, either from wages, salaries, commissions, bonuses, investments, or business activities. Income can be derived from various sources such as employment, self-employment, property income, or other investment</a:t>
            </a:r>
            <a:r>
              <a:rPr b="0" i="0" lang="en-US" sz="1700" u="none" cap="none" strike="noStrike">
                <a:solidFill>
                  <a:schemeClr val="dk1"/>
                </a:solidFill>
                <a:latin typeface="Calibri"/>
                <a:ea typeface="Calibri"/>
                <a:cs typeface="Calibri"/>
                <a:sym typeface="Calibri"/>
              </a:rPr>
              <a:t>s. </a:t>
            </a:r>
            <a:endParaRPr b="0" i="0" sz="17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700"/>
              <a:buFont typeface="Arial"/>
              <a:buNone/>
            </a:pPr>
            <a:r>
              <a:t/>
            </a:r>
            <a:endParaRPr sz="1700">
              <a:solidFill>
                <a:schemeClr val="dk1"/>
              </a:solidFill>
              <a:latin typeface="Calibri"/>
              <a:ea typeface="Calibri"/>
              <a:cs typeface="Calibri"/>
              <a:sym typeface="Calibri"/>
            </a:endParaRPr>
          </a:p>
          <a:p>
            <a:pPr indent="-336550" lvl="0" marL="457200" marR="0" rtl="0" algn="just">
              <a:lnSpc>
                <a:spcPct val="115000"/>
              </a:lnSpc>
              <a:spcBef>
                <a:spcPts val="0"/>
              </a:spcBef>
              <a:spcAft>
                <a:spcPts val="0"/>
              </a:spcAft>
              <a:buClr>
                <a:schemeClr val="dk1"/>
              </a:buClr>
              <a:buSzPts val="1700"/>
              <a:buFont typeface="Calibri"/>
              <a:buAutoNum type="arabicPeriod" startAt="2"/>
            </a:pPr>
            <a:r>
              <a:rPr b="1" i="0" lang="en-US" sz="1700" u="sng" cap="none" strike="noStrike">
                <a:solidFill>
                  <a:schemeClr val="dk1"/>
                </a:solidFill>
                <a:latin typeface="Calibri"/>
                <a:ea typeface="Calibri"/>
                <a:cs typeface="Calibri"/>
                <a:sym typeface="Calibri"/>
              </a:rPr>
              <a:t>Expenditures </a:t>
            </a:r>
            <a:endParaRPr b="1" i="0" sz="17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700"/>
              <a:buFont typeface="Arial"/>
              <a:buNone/>
            </a:pPr>
            <a:r>
              <a:rPr b="0" i="0" lang="en-US" sz="1700" u="none" cap="none" strike="noStrike">
                <a:solidFill>
                  <a:schemeClr val="dk1"/>
                </a:solidFill>
                <a:latin typeface="Calibri"/>
                <a:ea typeface="Calibri"/>
                <a:cs typeface="Calibri"/>
                <a:sym typeface="Calibri"/>
              </a:rPr>
              <a:t>Expenditure is an outflow of cash and is typically where the majority of income goes. Expenses are anything a person buys or pays with their income. This includes rent, mortgage, food, hobbies, restaurant meals, furnishings, repairs, travel, entertainment, investing in the future, or reducing debt. The individual must ensure that his/her expenses are less than his/her income. </a:t>
            </a:r>
            <a:endParaRPr b="0" i="0" sz="2000" u="none" cap="none" strike="noStrike">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Θέμα του Office">
  <a:themeElements>
    <a:clrScheme name="Θέμα του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2022-03-09T08:32:52Z</dcterms:created>
  <dc:creator>User</dc:creator>
</cp:coreProperties>
</file>