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0" r:id="rId4"/>
    <p:sldId id="261" r:id="rId5"/>
    <p:sldId id="275" r:id="rId6"/>
    <p:sldId id="262" r:id="rId7"/>
    <p:sldId id="269" r:id="rId8"/>
    <p:sldId id="263" r:id="rId9"/>
    <p:sldId id="276" r:id="rId10"/>
    <p:sldId id="277" r:id="rId11"/>
    <p:sldId id="274" r:id="rId12"/>
    <p:sldId id="278" r:id="rId13"/>
    <p:sldId id="264" r:id="rId14"/>
    <p:sldId id="271" r:id="rId15"/>
    <p:sldId id="272" r:id="rId16"/>
    <p:sldId id="279" r:id="rId17"/>
    <p:sldId id="273" r:id="rId18"/>
    <p:sldId id="280" r:id="rId19"/>
    <p:sldId id="267" r:id="rId20"/>
    <p:sldId id="258"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50133" autoAdjust="0"/>
  </p:normalViewPr>
  <p:slideViewPr>
    <p:cSldViewPr snapToGrid="0">
      <p:cViewPr varScale="1">
        <p:scale>
          <a:sx n="45" d="100"/>
          <a:sy n="45" d="100"/>
        </p:scale>
        <p:origin x="1904" y="36"/>
      </p:cViewPr>
      <p:guideLst/>
    </p:cSldViewPr>
  </p:slideViewPr>
  <p:notesTextViewPr>
    <p:cViewPr>
      <p:scale>
        <a:sx n="1" d="1"/>
        <a:sy n="1" d="1"/>
      </p:scale>
      <p:origin x="0" y="-28"/>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050EE-0BE8-421F-992E-F779A5F6FF70}" type="datetimeFigureOut">
              <a:rPr lang="bg-BG" smtClean="0"/>
              <a:t>16.12.2022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38B4D5-C4E6-4954-98A1-497D711BF1F1}" type="slidenum">
              <a:rPr lang="bg-BG" smtClean="0"/>
              <a:t>‹#›</a:t>
            </a:fld>
            <a:endParaRPr lang="bg-BG"/>
          </a:p>
        </p:txBody>
      </p:sp>
    </p:spTree>
    <p:extLst>
      <p:ext uri="{BB962C8B-B14F-4D97-AF65-F5344CB8AC3E}">
        <p14:creationId xmlns:p14="http://schemas.microsoft.com/office/powerpoint/2010/main" val="23447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a:t>
            </a:r>
            <a:r>
              <a:rPr lang="en-US" b="1" i="1" baseline="0" dirty="0" smtClean="0"/>
              <a:t> for the Trainer:</a:t>
            </a:r>
          </a:p>
          <a:p>
            <a:endParaRPr lang="en-US" dirty="0" smtClean="0"/>
          </a:p>
          <a:p>
            <a:endParaRPr lang="en-US" dirty="0" smtClean="0"/>
          </a:p>
          <a:p>
            <a:pPr algn="just"/>
            <a:r>
              <a:rPr lang="en-US" dirty="0" smtClean="0"/>
              <a:t>The Role of the Trainer in this Training Provision and especially in this Module</a:t>
            </a:r>
            <a:r>
              <a:rPr lang="en-US" baseline="0" dirty="0" smtClean="0"/>
              <a:t> is</a:t>
            </a:r>
            <a:r>
              <a:rPr lang="en-US" dirty="0" smtClean="0"/>
              <a:t> supporting the learners ( who</a:t>
            </a:r>
            <a:r>
              <a:rPr lang="en-US" baseline="0" dirty="0" smtClean="0"/>
              <a:t> are supposed to be young people with low level or no level of financial knowledge)</a:t>
            </a:r>
            <a:r>
              <a:rPr lang="en-US" dirty="0" smtClean="0"/>
              <a:t> and</a:t>
            </a:r>
            <a:r>
              <a:rPr lang="en-US" baseline="0" dirty="0" smtClean="0"/>
              <a:t> </a:t>
            </a:r>
            <a:r>
              <a:rPr lang="en-US" dirty="0" smtClean="0"/>
              <a:t>giving</a:t>
            </a:r>
            <a:r>
              <a:rPr lang="en-US" baseline="0" dirty="0" smtClean="0"/>
              <a:t> </a:t>
            </a:r>
            <a:r>
              <a:rPr lang="en-US" dirty="0" smtClean="0"/>
              <a:t>them real life examples of the definitions, of the basic terms and concepts of Financial Literacy and to make the learners think and understand why it is very important to be Financially Literate; to make them understand that Financial Literacy is not only for people working in finance but for every one, especially young people who are just starting to manage their money by themselves and there are so many important financial decisions that are awaiting them ahead.</a:t>
            </a:r>
          </a:p>
          <a:p>
            <a:pPr algn="just"/>
            <a:endParaRPr lang="en-US" dirty="0" smtClean="0"/>
          </a:p>
          <a:p>
            <a:pPr algn="just"/>
            <a:r>
              <a:rPr lang="en-US" dirty="0" smtClean="0"/>
              <a:t>To make learning sessions attractive for the trainees, the facilitator is encouraged to revise the Module prior to the training and to adapt the learning outcomes to the target group.</a:t>
            </a:r>
          </a:p>
        </p:txBody>
      </p:sp>
      <p:sp>
        <p:nvSpPr>
          <p:cNvPr id="4" name="Slide Number Placeholder 3"/>
          <p:cNvSpPr>
            <a:spLocks noGrp="1"/>
          </p:cNvSpPr>
          <p:nvPr>
            <p:ph type="sldNum" sz="quarter" idx="10"/>
          </p:nvPr>
        </p:nvSpPr>
        <p:spPr/>
        <p:txBody>
          <a:bodyPr/>
          <a:lstStyle/>
          <a:p>
            <a:fld id="{AB38B4D5-C4E6-4954-98A1-497D711BF1F1}" type="slidenum">
              <a:rPr lang="bg-BG" smtClean="0"/>
              <a:t>1</a:t>
            </a:fld>
            <a:endParaRPr lang="bg-BG"/>
          </a:p>
        </p:txBody>
      </p:sp>
    </p:spTree>
    <p:extLst>
      <p:ext uri="{BB962C8B-B14F-4D97-AF65-F5344CB8AC3E}">
        <p14:creationId xmlns:p14="http://schemas.microsoft.com/office/powerpoint/2010/main" val="3708160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The trainer shall continue with the second portion of terms and concepts as follow: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lvl="0"/>
            <a:r>
              <a:rPr lang="en-US" b="0" i="0" dirty="0" smtClean="0"/>
              <a:t>When explaining</a:t>
            </a:r>
            <a:r>
              <a:rPr lang="en-US" b="0" i="0" baseline="0" dirty="0" smtClean="0"/>
              <a:t> </a:t>
            </a:r>
            <a:r>
              <a:rPr lang="en-US" sz="1200" b="1" kern="1200" dirty="0" smtClean="0">
                <a:solidFill>
                  <a:schemeClr val="tx1"/>
                </a:solidFill>
                <a:effectLst/>
                <a:latin typeface="+mn-lt"/>
                <a:ea typeface="+mn-ea"/>
                <a:cs typeface="+mn-cs"/>
              </a:rPr>
              <a:t>Credit Basic </a:t>
            </a:r>
            <a:r>
              <a:rPr lang="en-US" sz="1200" kern="1200" dirty="0" smtClean="0">
                <a:solidFill>
                  <a:schemeClr val="tx1"/>
                </a:solidFill>
                <a:effectLst/>
                <a:latin typeface="+mn-lt"/>
                <a:ea typeface="+mn-ea"/>
                <a:cs typeface="+mn-cs"/>
              </a:rPr>
              <a:t>the trainer</a:t>
            </a:r>
            <a:r>
              <a:rPr lang="en-US" sz="1200" kern="1200" baseline="0" dirty="0" smtClean="0">
                <a:solidFill>
                  <a:schemeClr val="tx1"/>
                </a:solidFill>
                <a:effectLst/>
                <a:latin typeface="+mn-lt"/>
                <a:ea typeface="+mn-ea"/>
                <a:cs typeface="+mn-cs"/>
              </a:rPr>
              <a:t> shall emphasize that c</a:t>
            </a:r>
            <a:r>
              <a:rPr lang="bg-BG" sz="1200" kern="1200" dirty="0" smtClean="0">
                <a:solidFill>
                  <a:schemeClr val="tx1"/>
                </a:solidFill>
                <a:effectLst/>
                <a:latin typeface="+mn-lt"/>
                <a:ea typeface="+mn-ea"/>
                <a:cs typeface="+mn-cs"/>
              </a:rPr>
              <a:t>redit cards provide security, convenience, and even rewards based on spending. However, if cardholders don’t manage their cards carefully, they may find themselves facing unwanted consequences like a poor credit score or hidden fees.</a:t>
            </a:r>
            <a:r>
              <a:rPr lang="en-US" sz="1200" kern="1200" baseline="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The</a:t>
            </a:r>
            <a:r>
              <a:rPr lang="bg-BG" sz="1200" i="0" kern="1200" dirty="0" smtClean="0">
                <a:solidFill>
                  <a:schemeClr val="tx1"/>
                </a:solidFill>
                <a:effectLst/>
                <a:latin typeface="+mn-lt"/>
                <a:ea typeface="+mn-ea"/>
                <a:cs typeface="+mn-cs"/>
              </a:rPr>
              <a:t> first goal with a credit card is to understand what </a:t>
            </a:r>
            <a:r>
              <a:rPr lang="en-US" sz="1200" i="0" kern="1200" dirty="0" smtClean="0">
                <a:solidFill>
                  <a:schemeClr val="tx1"/>
                </a:solidFill>
                <a:effectLst/>
                <a:latin typeface="+mn-lt"/>
                <a:ea typeface="+mn-ea"/>
                <a:cs typeface="+mn-cs"/>
              </a:rPr>
              <a:t>one is</a:t>
            </a:r>
            <a:r>
              <a:rPr lang="bg-BG" sz="1200" i="0" kern="1200" dirty="0" smtClean="0">
                <a:solidFill>
                  <a:schemeClr val="tx1"/>
                </a:solidFill>
                <a:effectLst/>
                <a:latin typeface="+mn-lt"/>
                <a:ea typeface="+mn-ea"/>
                <a:cs typeface="+mn-cs"/>
              </a:rPr>
              <a:t> getting into and how </a:t>
            </a:r>
            <a:r>
              <a:rPr lang="en-US" sz="1200" i="0" kern="1200" dirty="0" smtClean="0">
                <a:solidFill>
                  <a:schemeClr val="tx1"/>
                </a:solidFill>
                <a:effectLst/>
                <a:latin typeface="+mn-lt"/>
                <a:ea typeface="+mn-ea"/>
                <a:cs typeface="+mn-cs"/>
              </a:rPr>
              <a:t>one is</a:t>
            </a:r>
            <a:r>
              <a:rPr lang="bg-BG" sz="1200" i="0" kern="1200" dirty="0" smtClean="0">
                <a:solidFill>
                  <a:schemeClr val="tx1"/>
                </a:solidFill>
                <a:effectLst/>
                <a:latin typeface="+mn-lt"/>
                <a:ea typeface="+mn-ea"/>
                <a:cs typeface="+mn-cs"/>
              </a:rPr>
              <a:t> charged</a:t>
            </a:r>
            <a:r>
              <a:rPr lang="en-US" sz="1200" i="0" kern="1200" dirty="0" smtClean="0">
                <a:solidFill>
                  <a:schemeClr val="tx1"/>
                </a:solidFill>
                <a:effectLst/>
                <a:latin typeface="+mn-lt"/>
                <a:ea typeface="+mn-ea"/>
                <a:cs typeface="+mn-cs"/>
              </a:rPr>
              <a:t> for this</a:t>
            </a:r>
            <a:r>
              <a:rPr lang="bg-BG" sz="1200" i="0" kern="1200" dirty="0" smtClean="0">
                <a:solidFill>
                  <a:schemeClr val="tx1"/>
                </a:solidFill>
                <a:effectLst/>
                <a:latin typeface="+mn-lt"/>
                <a:ea typeface="+mn-ea"/>
                <a:cs typeface="+mn-cs"/>
              </a:rPr>
              <a:t>. </a:t>
            </a:r>
            <a:r>
              <a:rPr lang="en-US" sz="1200" i="0" kern="1200" dirty="0" smtClean="0">
                <a:solidFill>
                  <a:schemeClr val="tx1"/>
                </a:solidFill>
                <a:effectLst/>
                <a:latin typeface="+mn-lt"/>
                <a:ea typeface="+mn-ea"/>
                <a:cs typeface="+mn-cs"/>
              </a:rPr>
              <a:t>One shall </a:t>
            </a:r>
            <a:r>
              <a:rPr lang="bg-BG" sz="1200" i="0" kern="1200" dirty="0" smtClean="0">
                <a:solidFill>
                  <a:schemeClr val="tx1"/>
                </a:solidFill>
                <a:effectLst/>
                <a:latin typeface="+mn-lt"/>
                <a:ea typeface="+mn-ea"/>
                <a:cs typeface="+mn-cs"/>
              </a:rPr>
              <a:t>read the fine print on</a:t>
            </a:r>
            <a:r>
              <a:rPr lang="en-US" sz="1200" i="0" kern="1200" dirty="0" smtClean="0">
                <a:solidFill>
                  <a:schemeClr val="tx1"/>
                </a:solidFill>
                <a:effectLst/>
                <a:latin typeface="+mn-lt"/>
                <a:ea typeface="+mn-ea"/>
                <a:cs typeface="+mn-cs"/>
              </a:rPr>
              <a:t> the</a:t>
            </a:r>
            <a:r>
              <a:rPr lang="bg-BG" sz="1200" i="0" kern="1200" dirty="0" smtClean="0">
                <a:solidFill>
                  <a:schemeClr val="tx1"/>
                </a:solidFill>
                <a:effectLst/>
                <a:latin typeface="+mn-lt"/>
                <a:ea typeface="+mn-ea"/>
                <a:cs typeface="+mn-cs"/>
              </a:rPr>
              <a:t> monthly statements. </a:t>
            </a:r>
            <a:r>
              <a:rPr lang="en-US" sz="1200" i="0" kern="1200" dirty="0" smtClean="0">
                <a:solidFill>
                  <a:schemeClr val="tx1"/>
                </a:solidFill>
                <a:effectLst/>
                <a:latin typeface="+mn-lt"/>
                <a:ea typeface="+mn-ea"/>
                <a:cs typeface="+mn-cs"/>
              </a:rPr>
              <a:t>One</a:t>
            </a:r>
            <a:r>
              <a:rPr lang="bg-BG" sz="1200" i="0" kern="1200" dirty="0" smtClean="0">
                <a:solidFill>
                  <a:schemeClr val="tx1"/>
                </a:solidFill>
                <a:effectLst/>
                <a:latin typeface="+mn-lt"/>
                <a:ea typeface="+mn-ea"/>
                <a:cs typeface="+mn-cs"/>
              </a:rPr>
              <a:t> should understand about rate increases and know what happens if </a:t>
            </a:r>
            <a:r>
              <a:rPr lang="en-US" sz="1200" i="0" kern="1200" dirty="0" smtClean="0">
                <a:solidFill>
                  <a:schemeClr val="tx1"/>
                </a:solidFill>
                <a:effectLst/>
                <a:latin typeface="+mn-lt"/>
                <a:ea typeface="+mn-ea"/>
                <a:cs typeface="+mn-cs"/>
              </a:rPr>
              <a:t>one </a:t>
            </a:r>
            <a:r>
              <a:rPr lang="bg-BG" sz="1200" i="0" kern="1200" dirty="0" smtClean="0">
                <a:solidFill>
                  <a:schemeClr val="tx1"/>
                </a:solidFill>
                <a:effectLst/>
                <a:latin typeface="+mn-lt"/>
                <a:ea typeface="+mn-ea"/>
                <a:cs typeface="+mn-cs"/>
              </a:rPr>
              <a:t>miss</a:t>
            </a:r>
            <a:r>
              <a:rPr lang="en-US" sz="1200" i="0" kern="1200" dirty="0" err="1" smtClean="0">
                <a:solidFill>
                  <a:schemeClr val="tx1"/>
                </a:solidFill>
                <a:effectLst/>
                <a:latin typeface="+mn-lt"/>
                <a:ea typeface="+mn-ea"/>
                <a:cs typeface="+mn-cs"/>
              </a:rPr>
              <a:t>es</a:t>
            </a:r>
            <a:r>
              <a:rPr lang="bg-BG" sz="1200" i="0" kern="1200" dirty="0" smtClean="0">
                <a:solidFill>
                  <a:schemeClr val="tx1"/>
                </a:solidFill>
                <a:effectLst/>
                <a:latin typeface="+mn-lt"/>
                <a:ea typeface="+mn-ea"/>
                <a:cs typeface="+mn-cs"/>
              </a:rPr>
              <a:t> a payment, pay less than the minimum, or pay late.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a:t>
            </a:r>
            <a:r>
              <a:rPr lang="en-US" sz="1200" kern="1200" baseline="0" dirty="0" smtClean="0">
                <a:solidFill>
                  <a:schemeClr val="tx1"/>
                </a:solidFill>
                <a:effectLst/>
                <a:latin typeface="+mn-lt"/>
                <a:ea typeface="+mn-ea"/>
                <a:cs typeface="+mn-cs"/>
              </a:rPr>
              <a:t> talking about </a:t>
            </a:r>
            <a:r>
              <a:rPr lang="bg-BG" sz="1200" b="1" kern="1200" dirty="0" smtClean="0">
                <a:solidFill>
                  <a:schemeClr val="tx1"/>
                </a:solidFill>
                <a:effectLst/>
                <a:latin typeface="+mn-lt"/>
                <a:ea typeface="+mn-ea"/>
                <a:cs typeface="+mn-cs"/>
              </a:rPr>
              <a:t>Investing</a:t>
            </a:r>
            <a:r>
              <a:rPr lang="en-US" sz="1200" b="1"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the trainer shall elaborate that this concerns </a:t>
            </a:r>
            <a:r>
              <a:rPr lang="bg-BG" sz="1200" kern="1200" dirty="0" smtClean="0">
                <a:solidFill>
                  <a:schemeClr val="tx1"/>
                </a:solidFill>
                <a:effectLst/>
                <a:latin typeface="+mn-lt"/>
                <a:ea typeface="+mn-ea"/>
                <a:cs typeface="+mn-cs"/>
              </a:rPr>
              <a:t>creating and growing the wealth </a:t>
            </a:r>
            <a:r>
              <a:rPr lang="en-US" sz="1200" kern="1200" dirty="0" smtClean="0">
                <a:solidFill>
                  <a:schemeClr val="tx1"/>
                </a:solidFill>
                <a:effectLst/>
                <a:latin typeface="+mn-lt"/>
                <a:ea typeface="+mn-ea"/>
                <a:cs typeface="+mn-cs"/>
              </a:rPr>
              <a:t>in order </a:t>
            </a:r>
            <a:r>
              <a:rPr lang="bg-BG" sz="1200" kern="1200" dirty="0" smtClean="0">
                <a:solidFill>
                  <a:schemeClr val="tx1"/>
                </a:solidFill>
                <a:effectLst/>
                <a:latin typeface="+mn-lt"/>
                <a:ea typeface="+mn-ea"/>
                <a:cs typeface="+mn-cs"/>
              </a:rPr>
              <a:t>to enjoy a financially secure and happy future. It’s about putting money into something that will make a profit over time, such as property, retirement funds, and unit trusts.</a:t>
            </a:r>
            <a:r>
              <a:rPr lang="en-US" sz="1200" kern="120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The growth of </a:t>
            </a:r>
            <a:r>
              <a:rPr lang="en-US" sz="1200" kern="1200" dirty="0" smtClean="0">
                <a:solidFill>
                  <a:schemeClr val="tx1"/>
                </a:solidFill>
                <a:effectLst/>
                <a:latin typeface="+mn-lt"/>
                <a:ea typeface="+mn-ea"/>
                <a:cs typeface="+mn-cs"/>
              </a:rPr>
              <a:t>the</a:t>
            </a:r>
            <a:r>
              <a:rPr lang="bg-BG" sz="1200" kern="1200" dirty="0" smtClean="0">
                <a:solidFill>
                  <a:schemeClr val="tx1"/>
                </a:solidFill>
                <a:effectLst/>
                <a:latin typeface="+mn-lt"/>
                <a:ea typeface="+mn-ea"/>
                <a:cs typeface="+mn-cs"/>
              </a:rPr>
              <a:t> investment’s value can establish a second, monthly income, or, if and when </a:t>
            </a:r>
            <a:r>
              <a:rPr lang="en-US" sz="1200" kern="1200" dirty="0" smtClean="0">
                <a:solidFill>
                  <a:schemeClr val="tx1"/>
                </a:solidFill>
                <a:effectLst/>
                <a:latin typeface="+mn-lt"/>
                <a:ea typeface="+mn-ea"/>
                <a:cs typeface="+mn-cs"/>
              </a:rPr>
              <a:t>it is</a:t>
            </a:r>
            <a:r>
              <a:rPr lang="bg-BG" sz="1200" kern="1200" dirty="0" smtClean="0">
                <a:solidFill>
                  <a:schemeClr val="tx1"/>
                </a:solidFill>
                <a:effectLst/>
                <a:latin typeface="+mn-lt"/>
                <a:ea typeface="+mn-ea"/>
                <a:cs typeface="+mn-cs"/>
              </a:rPr>
              <a:t> sold, one shall have more money than </a:t>
            </a:r>
            <a:r>
              <a:rPr lang="en-US" sz="1200" kern="1200" dirty="0" smtClean="0">
                <a:solidFill>
                  <a:schemeClr val="tx1"/>
                </a:solidFill>
                <a:effectLst/>
                <a:latin typeface="+mn-lt"/>
                <a:ea typeface="+mn-ea"/>
                <a:cs typeface="+mn-cs"/>
              </a:rPr>
              <a:t>he/she</a:t>
            </a:r>
            <a:r>
              <a:rPr lang="bg-BG" sz="1200" kern="1200" dirty="0" smtClean="0">
                <a:solidFill>
                  <a:schemeClr val="tx1"/>
                </a:solidFill>
                <a:effectLst/>
                <a:latin typeface="+mn-lt"/>
                <a:ea typeface="+mn-ea"/>
                <a:cs typeface="+mn-cs"/>
              </a:rPr>
              <a:t> originally invested.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presenting the term </a:t>
            </a:r>
            <a:r>
              <a:rPr lang="en-US" sz="1200" b="1" kern="1200" dirty="0" smtClean="0">
                <a:solidFill>
                  <a:schemeClr val="tx1"/>
                </a:solidFill>
                <a:effectLst/>
                <a:latin typeface="+mn-lt"/>
                <a:ea typeface="+mn-ea"/>
                <a:cs typeface="+mn-cs"/>
              </a:rPr>
              <a:t>Taxes</a:t>
            </a:r>
            <a:r>
              <a:rPr lang="en-US" sz="1200" kern="1200" dirty="0" smtClean="0">
                <a:solidFill>
                  <a:schemeClr val="tx1"/>
                </a:solidFill>
                <a:effectLst/>
                <a:latin typeface="+mn-lt"/>
                <a:ea typeface="+mn-ea"/>
                <a:cs typeface="+mn-cs"/>
              </a:rPr>
              <a:t>, the</a:t>
            </a:r>
            <a:r>
              <a:rPr lang="en-US" sz="1200" kern="1200" baseline="0" dirty="0" smtClean="0">
                <a:solidFill>
                  <a:schemeClr val="tx1"/>
                </a:solidFill>
                <a:effectLst/>
                <a:latin typeface="+mn-lt"/>
                <a:ea typeface="+mn-ea"/>
                <a:cs typeface="+mn-cs"/>
              </a:rPr>
              <a:t> trainer shall start with this that t</a:t>
            </a:r>
            <a:r>
              <a:rPr lang="en-US" sz="1200" kern="1200" dirty="0" smtClean="0">
                <a:solidFill>
                  <a:schemeClr val="tx1"/>
                </a:solidFill>
                <a:effectLst/>
                <a:latin typeface="+mn-lt"/>
                <a:ea typeface="+mn-ea"/>
                <a:cs typeface="+mn-cs"/>
              </a:rPr>
              <a:t>axes </a:t>
            </a:r>
            <a:r>
              <a:rPr lang="bg-BG" sz="1200" kern="1200" dirty="0" smtClean="0">
                <a:solidFill>
                  <a:schemeClr val="tx1"/>
                </a:solidFill>
                <a:effectLst/>
                <a:latin typeface="+mn-lt"/>
                <a:ea typeface="+mn-ea"/>
                <a:cs typeface="+mn-cs"/>
              </a:rPr>
              <a:t>are an indispensable part of the financial landscape that individuals have to deal with during their life. Competences in this </a:t>
            </a:r>
            <a:r>
              <a:rPr lang="en-US" sz="1200" kern="1200" dirty="0" smtClean="0">
                <a:solidFill>
                  <a:schemeClr val="tx1"/>
                </a:solidFill>
                <a:effectLst/>
                <a:latin typeface="+mn-lt"/>
                <a:ea typeface="+mn-ea"/>
                <a:cs typeface="+mn-cs"/>
              </a:rPr>
              <a:t>matter</a:t>
            </a:r>
            <a:r>
              <a:rPr lang="bg-BG" sz="1200" kern="1200" dirty="0" smtClean="0">
                <a:solidFill>
                  <a:schemeClr val="tx1"/>
                </a:solidFill>
                <a:effectLst/>
                <a:latin typeface="+mn-lt"/>
                <a:ea typeface="+mn-ea"/>
                <a:cs typeface="+mn-cs"/>
              </a:rPr>
              <a:t> relate to the need for individuals to be aware of the importance of taxes, their ability to file tax forms and the awareness of consequences if they fail to do so.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This section</a:t>
            </a:r>
            <a:r>
              <a:rPr lang="en-US" b="0" i="0" baseline="0" dirty="0" smtClean="0"/>
              <a:t> shall be concluded with explaining the </a:t>
            </a:r>
            <a:r>
              <a:rPr lang="en-US" b="1" i="0" baseline="0" dirty="0" smtClean="0"/>
              <a:t>Retirement Basics </a:t>
            </a:r>
            <a:r>
              <a:rPr lang="en-US" b="0" i="0" baseline="0" dirty="0" smtClean="0"/>
              <a:t>even though it seems too far at this point of life. But </a:t>
            </a:r>
            <a:r>
              <a:rPr lang="bg-BG" sz="1200" kern="1200" dirty="0" smtClean="0">
                <a:solidFill>
                  <a:schemeClr val="tx1"/>
                </a:solidFill>
                <a:effectLst/>
                <a:latin typeface="+mn-lt"/>
                <a:ea typeface="+mn-ea"/>
                <a:cs typeface="+mn-cs"/>
              </a:rPr>
              <a:t>It's never too soon </a:t>
            </a:r>
            <a:r>
              <a:rPr lang="en-US" sz="1200" kern="1200" dirty="0" smtClean="0">
                <a:solidFill>
                  <a:schemeClr val="tx1"/>
                </a:solidFill>
                <a:effectLst/>
                <a:latin typeface="+mn-lt"/>
                <a:ea typeface="+mn-ea"/>
                <a:cs typeface="+mn-cs"/>
              </a:rPr>
              <a:t>for one to</a:t>
            </a:r>
            <a:r>
              <a:rPr lang="bg-BG" sz="1200" kern="1200" dirty="0" smtClean="0">
                <a:solidFill>
                  <a:schemeClr val="tx1"/>
                </a:solidFill>
                <a:effectLst/>
                <a:latin typeface="+mn-lt"/>
                <a:ea typeface="+mn-ea"/>
                <a:cs typeface="+mn-cs"/>
              </a:rPr>
              <a:t> start saving for </a:t>
            </a:r>
            <a:r>
              <a:rPr lang="en-US" sz="1200" kern="1200" dirty="0" smtClean="0">
                <a:solidFill>
                  <a:schemeClr val="tx1"/>
                </a:solidFill>
                <a:effectLst/>
                <a:latin typeface="+mn-lt"/>
                <a:ea typeface="+mn-ea"/>
                <a:cs typeface="+mn-cs"/>
              </a:rPr>
              <a:t>his/her </a:t>
            </a:r>
            <a:r>
              <a:rPr lang="bg-BG" sz="1200" kern="1200" dirty="0" smtClean="0">
                <a:solidFill>
                  <a:schemeClr val="tx1"/>
                </a:solidFill>
                <a:effectLst/>
                <a:latin typeface="+mn-lt"/>
                <a:ea typeface="+mn-ea"/>
                <a:cs typeface="+mn-cs"/>
              </a:rPr>
              <a:t>retirement. To get the most out of </a:t>
            </a:r>
            <a:r>
              <a:rPr lang="en-US" sz="1200" kern="1200" dirty="0" smtClean="0">
                <a:solidFill>
                  <a:schemeClr val="tx1"/>
                </a:solidFill>
                <a:effectLst/>
                <a:latin typeface="+mn-lt"/>
                <a:ea typeface="+mn-ea"/>
                <a:cs typeface="+mn-cs"/>
              </a:rPr>
              <a:t>his/her </a:t>
            </a:r>
            <a:r>
              <a:rPr lang="bg-BG" sz="1200" kern="1200" dirty="0" smtClean="0">
                <a:solidFill>
                  <a:schemeClr val="tx1"/>
                </a:solidFill>
                <a:effectLst/>
                <a:latin typeface="+mn-lt"/>
                <a:ea typeface="+mn-ea"/>
                <a:cs typeface="+mn-cs"/>
              </a:rPr>
              <a:t>retirement savings</a:t>
            </a:r>
            <a:r>
              <a:rPr lang="en-US" sz="1200" kern="1200" dirty="0" smtClean="0">
                <a:solidFill>
                  <a:schemeClr val="tx1"/>
                </a:solidFill>
                <a:effectLst/>
                <a:latin typeface="+mn-lt"/>
                <a:ea typeface="+mn-ea"/>
                <a:cs typeface="+mn-cs"/>
              </a:rPr>
              <a:t>, one </a:t>
            </a:r>
            <a:r>
              <a:rPr lang="en-US" sz="1200" kern="1200" dirty="0" err="1" smtClean="0">
                <a:solidFill>
                  <a:schemeClr val="tx1"/>
                </a:solidFill>
                <a:effectLst/>
                <a:latin typeface="+mn-lt"/>
                <a:ea typeface="+mn-ea"/>
                <a:cs typeface="+mn-cs"/>
              </a:rPr>
              <a:t>wi</a:t>
            </a:r>
            <a:r>
              <a:rPr lang="bg-BG" sz="1200" kern="1200" dirty="0" smtClean="0">
                <a:solidFill>
                  <a:schemeClr val="tx1"/>
                </a:solidFill>
                <a:effectLst/>
                <a:latin typeface="+mn-lt"/>
                <a:ea typeface="+mn-ea"/>
                <a:cs typeface="+mn-cs"/>
              </a:rPr>
              <a:t>ll </a:t>
            </a:r>
            <a:r>
              <a:rPr lang="en-US" sz="1200" kern="1200" dirty="0" smtClean="0">
                <a:solidFill>
                  <a:schemeClr val="tx1"/>
                </a:solidFill>
                <a:effectLst/>
                <a:latin typeface="+mn-lt"/>
                <a:ea typeface="+mn-ea"/>
                <a:cs typeface="+mn-cs"/>
              </a:rPr>
              <a:t>have</a:t>
            </a:r>
            <a:r>
              <a:rPr lang="bg-BG" sz="1200" kern="1200" dirty="0" smtClean="0">
                <a:solidFill>
                  <a:schemeClr val="tx1"/>
                </a:solidFill>
                <a:effectLst/>
                <a:latin typeface="+mn-lt"/>
                <a:ea typeface="+mn-ea"/>
                <a:cs typeface="+mn-cs"/>
              </a:rPr>
              <a:t> to start planning and saving at an early age.</a:t>
            </a:r>
            <a:r>
              <a:rPr lang="en-US" sz="1200" kern="1200" baseline="0" dirty="0" smtClean="0">
                <a:solidFill>
                  <a:schemeClr val="tx1"/>
                </a:solidFill>
                <a:effectLst/>
                <a:latin typeface="+mn-lt"/>
                <a:ea typeface="+mn-ea"/>
                <a:cs typeface="+mn-cs"/>
              </a:rPr>
              <a:t> Because </a:t>
            </a:r>
            <a:r>
              <a:rPr lang="bg-BG" sz="1200" kern="1200" dirty="0" smtClean="0">
                <a:solidFill>
                  <a:schemeClr val="tx1"/>
                </a:solidFill>
                <a:effectLst/>
                <a:latin typeface="+mn-lt"/>
                <a:ea typeface="+mn-ea"/>
                <a:cs typeface="+mn-cs"/>
              </a:rPr>
              <a:t>If one is starting </a:t>
            </a:r>
            <a:r>
              <a:rPr lang="en-US" sz="1200" kern="1200" dirty="0" smtClean="0">
                <a:solidFill>
                  <a:schemeClr val="tx1"/>
                </a:solidFill>
                <a:effectLst/>
                <a:latin typeface="+mn-lt"/>
                <a:ea typeface="+mn-ea"/>
                <a:cs typeface="+mn-cs"/>
              </a:rPr>
              <a:t>his/her</a:t>
            </a:r>
            <a:r>
              <a:rPr lang="bg-BG" sz="1200" kern="1200" dirty="0" smtClean="0">
                <a:solidFill>
                  <a:schemeClr val="tx1"/>
                </a:solidFill>
                <a:effectLst/>
                <a:latin typeface="+mn-lt"/>
                <a:ea typeface="+mn-ea"/>
                <a:cs typeface="+mn-cs"/>
              </a:rPr>
              <a:t> retirement savings early, </a:t>
            </a:r>
            <a:r>
              <a:rPr lang="en-US" sz="1200" kern="1200" dirty="0" smtClean="0">
                <a:solidFill>
                  <a:schemeClr val="tx1"/>
                </a:solidFill>
                <a:effectLst/>
                <a:latin typeface="+mn-lt"/>
                <a:ea typeface="+mn-ea"/>
                <a:cs typeface="+mn-cs"/>
              </a:rPr>
              <a:t>he/she</a:t>
            </a:r>
            <a:r>
              <a:rPr lang="bg-BG" sz="1200" kern="1200" dirty="0" smtClean="0">
                <a:solidFill>
                  <a:schemeClr val="tx1"/>
                </a:solidFill>
                <a:effectLst/>
                <a:latin typeface="+mn-lt"/>
                <a:ea typeface="+mn-ea"/>
                <a:cs typeface="+mn-cs"/>
              </a:rPr>
              <a:t> can afford to be aggressive and put money into riskier funds. If </a:t>
            </a:r>
            <a:r>
              <a:rPr lang="en-US" sz="1200" kern="1200" dirty="0" smtClean="0">
                <a:solidFill>
                  <a:schemeClr val="tx1"/>
                </a:solidFill>
                <a:effectLst/>
                <a:latin typeface="+mn-lt"/>
                <a:ea typeface="+mn-ea"/>
                <a:cs typeface="+mn-cs"/>
              </a:rPr>
              <a:t>his/her</a:t>
            </a:r>
            <a:r>
              <a:rPr lang="bg-BG" sz="1200" kern="1200" dirty="0" smtClean="0">
                <a:solidFill>
                  <a:schemeClr val="tx1"/>
                </a:solidFill>
                <a:effectLst/>
                <a:latin typeface="+mn-lt"/>
                <a:ea typeface="+mn-ea"/>
                <a:cs typeface="+mn-cs"/>
              </a:rPr>
              <a:t> funds lose value, </a:t>
            </a:r>
            <a:r>
              <a:rPr lang="en-US" sz="1200" kern="1200" dirty="0" smtClean="0">
                <a:solidFill>
                  <a:schemeClr val="tx1"/>
                </a:solidFill>
                <a:effectLst/>
                <a:latin typeface="+mn-lt"/>
                <a:ea typeface="+mn-ea"/>
                <a:cs typeface="+mn-cs"/>
              </a:rPr>
              <a:t>he/she</a:t>
            </a:r>
            <a:r>
              <a:rPr lang="bg-BG" sz="1200" kern="1200" dirty="0" smtClean="0">
                <a:solidFill>
                  <a:schemeClr val="tx1"/>
                </a:solidFill>
                <a:effectLst/>
                <a:latin typeface="+mn-lt"/>
                <a:ea typeface="+mn-ea"/>
                <a:cs typeface="+mn-cs"/>
              </a:rPr>
              <a:t> will still have time to grow them. It's important to plan where </a:t>
            </a:r>
            <a:r>
              <a:rPr lang="en-US" sz="1200" kern="1200" dirty="0" smtClean="0">
                <a:solidFill>
                  <a:schemeClr val="tx1"/>
                </a:solidFill>
                <a:effectLst/>
                <a:latin typeface="+mn-lt"/>
                <a:ea typeface="+mn-ea"/>
                <a:cs typeface="+mn-cs"/>
              </a:rPr>
              <a:t>one</a:t>
            </a:r>
            <a:r>
              <a:rPr lang="bg-BG" sz="1200" kern="1200" dirty="0" smtClean="0">
                <a:solidFill>
                  <a:schemeClr val="tx1"/>
                </a:solidFill>
                <a:effectLst/>
                <a:latin typeface="+mn-lt"/>
                <a:ea typeface="+mn-ea"/>
                <a:cs typeface="+mn-cs"/>
              </a:rPr>
              <a:t> want</a:t>
            </a:r>
            <a:r>
              <a:rPr lang="en-US" sz="1200" kern="1200" dirty="0" smtClean="0">
                <a:solidFill>
                  <a:schemeClr val="tx1"/>
                </a:solidFill>
                <a:effectLst/>
                <a:latin typeface="+mn-lt"/>
                <a:ea typeface="+mn-ea"/>
                <a:cs typeface="+mn-cs"/>
              </a:rPr>
              <a:t>s</a:t>
            </a:r>
            <a:r>
              <a:rPr lang="bg-BG" sz="1200" kern="1200" dirty="0" smtClean="0">
                <a:solidFill>
                  <a:schemeClr val="tx1"/>
                </a:solidFill>
                <a:effectLst/>
                <a:latin typeface="+mn-lt"/>
                <a:ea typeface="+mn-ea"/>
                <a:cs typeface="+mn-cs"/>
              </a:rPr>
              <a:t> to be and how </a:t>
            </a:r>
            <a:r>
              <a:rPr lang="en-US" sz="1200" kern="1200" dirty="0" smtClean="0">
                <a:solidFill>
                  <a:schemeClr val="tx1"/>
                </a:solidFill>
                <a:effectLst/>
                <a:latin typeface="+mn-lt"/>
                <a:ea typeface="+mn-ea"/>
                <a:cs typeface="+mn-cs"/>
              </a:rPr>
              <a:t>one is</a:t>
            </a:r>
            <a:r>
              <a:rPr lang="bg-BG" sz="1200" kern="1200" dirty="0" smtClean="0">
                <a:solidFill>
                  <a:schemeClr val="tx1"/>
                </a:solidFill>
                <a:effectLst/>
                <a:latin typeface="+mn-lt"/>
                <a:ea typeface="+mn-ea"/>
                <a:cs typeface="+mn-cs"/>
              </a:rPr>
              <a:t> going to get there. </a:t>
            </a:r>
          </a:p>
        </p:txBody>
      </p:sp>
      <p:sp>
        <p:nvSpPr>
          <p:cNvPr id="4" name="Slide Number Placeholder 3"/>
          <p:cNvSpPr>
            <a:spLocks noGrp="1"/>
          </p:cNvSpPr>
          <p:nvPr>
            <p:ph type="sldNum" sz="quarter" idx="10"/>
          </p:nvPr>
        </p:nvSpPr>
        <p:spPr/>
        <p:txBody>
          <a:bodyPr/>
          <a:lstStyle/>
          <a:p>
            <a:fld id="{AB38B4D5-C4E6-4954-98A1-497D711BF1F1}" type="slidenum">
              <a:rPr lang="bg-BG" smtClean="0"/>
              <a:t>10</a:t>
            </a:fld>
            <a:endParaRPr lang="bg-BG"/>
          </a:p>
        </p:txBody>
      </p:sp>
    </p:spTree>
    <p:extLst>
      <p:ext uri="{BB962C8B-B14F-4D97-AF65-F5344CB8AC3E}">
        <p14:creationId xmlns:p14="http://schemas.microsoft.com/office/powerpoint/2010/main" val="3527029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The</a:t>
            </a:r>
            <a:r>
              <a:rPr lang="en-US" b="0" i="0" baseline="0" dirty="0" smtClean="0"/>
              <a:t> trainer shall narrative the Case study and ask the question.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Try to start a discussion around the behaviors of these two young people.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r>
              <a:rPr lang="en-US" b="0" i="0" baseline="0" dirty="0" smtClean="0"/>
              <a:t>The discussion shall be summed up with the idea that </a:t>
            </a:r>
            <a:r>
              <a:rPr lang="en-US" sz="1200" kern="1200" dirty="0" smtClean="0">
                <a:solidFill>
                  <a:schemeClr val="tx1"/>
                </a:solidFill>
                <a:effectLst/>
                <a:latin typeface="+mn-lt"/>
                <a:ea typeface="+mn-ea"/>
                <a:cs typeface="+mn-cs"/>
              </a:rPr>
              <a:t>James is financially literate and, therefore, allocates his salary using</a:t>
            </a:r>
            <a:r>
              <a:rPr lang="en-US" sz="1200" kern="1200" baseline="0" dirty="0" smtClean="0">
                <a:solidFill>
                  <a:schemeClr val="tx1"/>
                </a:solidFill>
                <a:effectLst/>
                <a:latin typeface="+mn-lt"/>
                <a:ea typeface="+mn-ea"/>
                <a:cs typeface="+mn-cs"/>
              </a:rPr>
              <a:t> his knowledge of the basic financial terms and concepts as presented in the previous slides.</a:t>
            </a:r>
          </a:p>
          <a:p>
            <a:r>
              <a:rPr lang="en-US" sz="1200" kern="1200" dirty="0" smtClean="0">
                <a:solidFill>
                  <a:schemeClr val="tx1"/>
                </a:solidFill>
                <a:effectLst/>
                <a:latin typeface="+mn-lt"/>
                <a:ea typeface="+mn-ea"/>
                <a:cs typeface="+mn-cs"/>
              </a:rPr>
              <a:t>Peter, on the other hand, doesn’t have any financial knowledge and thus spends impulsively—without any planning. </a:t>
            </a:r>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11</a:t>
            </a:fld>
            <a:endParaRPr lang="bg-BG"/>
          </a:p>
        </p:txBody>
      </p:sp>
    </p:spTree>
    <p:extLst>
      <p:ext uri="{BB962C8B-B14F-4D97-AF65-F5344CB8AC3E}">
        <p14:creationId xmlns:p14="http://schemas.microsoft.com/office/powerpoint/2010/main" val="1318189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The</a:t>
            </a:r>
            <a:r>
              <a:rPr lang="en-US" b="0" i="0" baseline="0" dirty="0" smtClean="0"/>
              <a:t> trainer could go through these questions in order to check the understanding of the trainees of the presented terms, asking them which is TRUE or FALSE</a:t>
            </a:r>
          </a:p>
          <a:p>
            <a:r>
              <a:rPr lang="bg-BG" sz="1200" kern="1200" dirty="0" smtClean="0">
                <a:solidFill>
                  <a:schemeClr val="tx1"/>
                </a:solidFill>
                <a:effectLst/>
                <a:latin typeface="+mn-lt"/>
                <a:ea typeface="+mn-ea"/>
                <a:cs typeface="+mn-cs"/>
              </a:rPr>
              <a:t> </a:t>
            </a:r>
          </a:p>
          <a:p>
            <a:r>
              <a:rPr lang="bg-BG" sz="1200" b="1" kern="1200" dirty="0" smtClean="0">
                <a:solidFill>
                  <a:schemeClr val="tx1"/>
                </a:solidFill>
                <a:effectLst/>
                <a:latin typeface="+mn-lt"/>
                <a:ea typeface="+mn-ea"/>
                <a:cs typeface="+mn-cs"/>
              </a:rPr>
              <a:t>What Are savings?</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p>
          <a:p>
            <a:r>
              <a:rPr lang="bg-BG" sz="1200" kern="1200" dirty="0" smtClean="0">
                <a:solidFill>
                  <a:schemeClr val="tx1"/>
                </a:solidFill>
                <a:effectLst/>
                <a:latin typeface="+mn-lt"/>
                <a:ea typeface="+mn-ea"/>
                <a:cs typeface="+mn-cs"/>
              </a:rPr>
              <a:t>Money that is put aside in the present for use in the future</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True</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Money borrowed from somebody</a:t>
            </a:r>
            <a:r>
              <a:rPr lang="en-US" sz="1200"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rPr>
              <a:t>False</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Investments in items like animals, land or gold that can be sold when cash is needed. It is a way of building assets</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True</a:t>
            </a:r>
            <a:endParaRPr lang="bg-BG" sz="1200"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Which is correct about emergency </a:t>
            </a:r>
            <a:r>
              <a:rPr lang="en-US" sz="1200" b="1" kern="1200" dirty="0" smtClean="0">
                <a:solidFill>
                  <a:schemeClr val="tx1"/>
                </a:solidFill>
                <a:effectLst/>
                <a:latin typeface="+mn-lt"/>
                <a:ea typeface="+mn-ea"/>
                <a:cs typeface="+mn-cs"/>
              </a:rPr>
              <a:t>funds</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Must be kept separate from normal savings </a:t>
            </a:r>
            <a:r>
              <a:rPr lang="en-US" sz="1200" kern="1200" dirty="0" smtClean="0">
                <a:solidFill>
                  <a:schemeClr val="tx1"/>
                </a:solidFill>
                <a:effectLst/>
                <a:latin typeface="+mn-lt"/>
                <a:ea typeface="+mn-ea"/>
                <a:cs typeface="+mn-cs"/>
              </a:rPr>
              <a:t>-</a:t>
            </a:r>
            <a:r>
              <a:rPr lang="bg-BG" sz="1200" b="1" kern="1200" dirty="0" smtClean="0">
                <a:solidFill>
                  <a:schemeClr val="tx1"/>
                </a:solidFill>
                <a:effectLst/>
                <a:latin typeface="+mn-lt"/>
                <a:ea typeface="+mn-ea"/>
                <a:cs typeface="+mn-cs"/>
              </a:rPr>
              <a:t>True</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Must be combined with other normal savings</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a:t>
            </a:r>
            <a:r>
              <a:rPr lang="bg-BG" sz="1200" b="1" kern="1200" dirty="0" smtClean="0">
                <a:solidFill>
                  <a:schemeClr val="tx1"/>
                </a:solidFill>
                <a:effectLst/>
                <a:latin typeface="+mn-lt"/>
                <a:ea typeface="+mn-ea"/>
                <a:cs typeface="+mn-cs"/>
              </a:rPr>
              <a:t>False</a:t>
            </a:r>
            <a:endParaRPr lang="en-US" sz="1200" b="1" kern="1200" dirty="0" smtClean="0">
              <a:solidFill>
                <a:schemeClr val="tx1"/>
              </a:solidFill>
              <a:effectLst/>
              <a:latin typeface="+mn-lt"/>
              <a:ea typeface="+mn-ea"/>
              <a:cs typeface="+mn-cs"/>
            </a:endParaRPr>
          </a:p>
          <a:p>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Which of the following are examples of challenges to savings?</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Lack of a budget</a:t>
            </a:r>
            <a:r>
              <a:rPr lang="en-US" sz="1200" kern="1200" dirty="0" smtClean="0">
                <a:solidFill>
                  <a:schemeClr val="tx1"/>
                </a:solidFill>
                <a:effectLst/>
                <a:latin typeface="+mn-lt"/>
                <a:ea typeface="+mn-ea"/>
                <a:cs typeface="+mn-cs"/>
              </a:rPr>
              <a:t>-</a:t>
            </a:r>
            <a:r>
              <a:rPr lang="bg-BG" sz="1200" b="1" kern="1200" dirty="0" smtClean="0">
                <a:solidFill>
                  <a:schemeClr val="tx1"/>
                </a:solidFill>
                <a:effectLst/>
                <a:latin typeface="+mn-lt"/>
                <a:ea typeface="+mn-ea"/>
                <a:cs typeface="+mn-cs"/>
              </a:rPr>
              <a:t>True</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Impulsive spending</a:t>
            </a:r>
            <a:r>
              <a:rPr lang="en-US" sz="1200" kern="1200" dirty="0" smtClean="0">
                <a:solidFill>
                  <a:schemeClr val="tx1"/>
                </a:solidFill>
                <a:effectLst/>
                <a:latin typeface="+mn-lt"/>
                <a:ea typeface="+mn-ea"/>
                <a:cs typeface="+mn-cs"/>
              </a:rPr>
              <a:t>-</a:t>
            </a:r>
            <a:r>
              <a:rPr lang="bg-BG" sz="1200" b="1" kern="1200" dirty="0" smtClean="0">
                <a:solidFill>
                  <a:schemeClr val="tx1"/>
                </a:solidFill>
                <a:effectLst/>
                <a:latin typeface="+mn-lt"/>
                <a:ea typeface="+mn-ea"/>
                <a:cs typeface="+mn-cs"/>
              </a:rPr>
              <a:t>True</a:t>
            </a:r>
            <a:endParaRPr lang="bg-BG"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Peer pressure</a:t>
            </a:r>
            <a:r>
              <a:rPr lang="en-US" sz="1200" kern="1200" dirty="0" smtClean="0">
                <a:solidFill>
                  <a:schemeClr val="tx1"/>
                </a:solidFill>
                <a:effectLst/>
                <a:latin typeface="+mn-lt"/>
                <a:ea typeface="+mn-ea"/>
                <a:cs typeface="+mn-cs"/>
              </a:rPr>
              <a:t>-</a:t>
            </a:r>
            <a:r>
              <a:rPr lang="bg-BG" sz="1200" b="1" kern="1200" dirty="0" smtClean="0">
                <a:solidFill>
                  <a:schemeClr val="tx1"/>
                </a:solidFill>
                <a:effectLst/>
                <a:latin typeface="+mn-lt"/>
                <a:ea typeface="+mn-ea"/>
                <a:cs typeface="+mn-cs"/>
              </a:rPr>
              <a:t>True</a:t>
            </a: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12</a:t>
            </a:fld>
            <a:endParaRPr lang="bg-BG"/>
          </a:p>
        </p:txBody>
      </p:sp>
    </p:spTree>
    <p:extLst>
      <p:ext uri="{BB962C8B-B14F-4D97-AF65-F5344CB8AC3E}">
        <p14:creationId xmlns:p14="http://schemas.microsoft.com/office/powerpoint/2010/main" val="3091635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endParaRPr lang="en-US" dirty="0" smtClean="0"/>
          </a:p>
          <a:p>
            <a:r>
              <a:rPr lang="en-US" dirty="0" smtClean="0"/>
              <a:t>The</a:t>
            </a:r>
            <a:r>
              <a:rPr lang="en-US" baseline="0" dirty="0" smtClean="0"/>
              <a:t> trainer could explain that except the term ‘Financial Literacy” it is good to be understood what “Financial Illiteracy "means and what it brings to one’s personal and professional life.</a:t>
            </a:r>
          </a:p>
          <a:p>
            <a:endParaRPr lang="en-US" baseline="0" dirty="0" smtClean="0"/>
          </a:p>
          <a:p>
            <a:r>
              <a:rPr lang="en-US" baseline="0" dirty="0" smtClean="0"/>
              <a:t>Ask the trainees how they could  describe “Financial Illiteracy”? Then ask them if this lack of knowledge/skills is only affecting their personal life or it is affecting both- personal and professional and why?</a:t>
            </a:r>
          </a:p>
          <a:p>
            <a:endParaRPr lang="en-US" baseline="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smtClean="0"/>
              <a:t>Then,</a:t>
            </a:r>
            <a:r>
              <a:rPr lang="en-US" sz="1200" baseline="0" dirty="0" smtClean="0"/>
              <a:t> conclude the discussion with the explanation that t</a:t>
            </a:r>
            <a:r>
              <a:rPr lang="bg-BG" sz="1200" dirty="0" smtClean="0"/>
              <a:t>he </a:t>
            </a:r>
            <a:r>
              <a:rPr lang="bg-BG" sz="1200" b="1" dirty="0" smtClean="0"/>
              <a:t>absence of skills</a:t>
            </a:r>
            <a:r>
              <a:rPr lang="en-US" sz="1200" b="1" dirty="0" smtClean="0"/>
              <a:t> which allow one </a:t>
            </a:r>
            <a:r>
              <a:rPr lang="en-US" sz="1200" kern="1200" dirty="0" smtClean="0">
                <a:solidFill>
                  <a:schemeClr val="tx1"/>
                </a:solidFill>
                <a:effectLst/>
                <a:latin typeface="+mn-lt"/>
                <a:ea typeface="+mn-ea"/>
                <a:cs typeface="+mn-cs"/>
              </a:rPr>
              <a:t>to</a:t>
            </a:r>
            <a:r>
              <a:rPr lang="bg-BG" sz="1200" kern="1200" dirty="0" smtClean="0">
                <a:solidFill>
                  <a:schemeClr val="tx1"/>
                </a:solidFill>
                <a:effectLst/>
                <a:latin typeface="+mn-lt"/>
                <a:ea typeface="+mn-ea"/>
                <a:cs typeface="+mn-cs"/>
              </a:rPr>
              <a:t> understand how to allocate </a:t>
            </a:r>
            <a:r>
              <a:rPr lang="en-US" sz="1200" kern="1200" dirty="0" smtClean="0">
                <a:solidFill>
                  <a:schemeClr val="tx1"/>
                </a:solidFill>
                <a:effectLst/>
                <a:latin typeface="+mn-lt"/>
                <a:ea typeface="+mn-ea"/>
                <a:cs typeface="+mn-cs"/>
              </a:rPr>
              <a:t>his/her</a:t>
            </a:r>
            <a:r>
              <a:rPr lang="bg-BG" sz="1200" kern="1200" dirty="0" smtClean="0">
                <a:solidFill>
                  <a:schemeClr val="tx1"/>
                </a:solidFill>
                <a:effectLst/>
                <a:latin typeface="+mn-lt"/>
                <a:ea typeface="+mn-ea"/>
                <a:cs typeface="+mn-cs"/>
              </a:rPr>
              <a:t> income toward various goals simultaneously—not just to ongoing expenses, but to</a:t>
            </a:r>
            <a:r>
              <a:rPr lang="en-US" sz="1200" kern="1200" baseline="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savings, debt repayment and an emergency fund </a:t>
            </a:r>
            <a:r>
              <a:rPr lang="en-US" sz="1200" kern="1200" dirty="0" smtClean="0">
                <a:solidFill>
                  <a:schemeClr val="tx1"/>
                </a:solidFill>
                <a:effectLst/>
                <a:latin typeface="+mn-lt"/>
                <a:ea typeface="+mn-ea"/>
                <a:cs typeface="+mn-cs"/>
              </a:rPr>
              <a:t>and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has the knowledge and understanding</a:t>
            </a:r>
            <a:r>
              <a:rPr lang="bg-BG" sz="1200" kern="1200" dirty="0" smtClean="0">
                <a:solidFill>
                  <a:schemeClr val="tx1"/>
                </a:solidFill>
                <a:effectLst/>
                <a:latin typeface="+mn-lt"/>
                <a:ea typeface="+mn-ea"/>
                <a:cs typeface="+mn-cs"/>
              </a:rPr>
              <a:t> to thoroughly research and evaluate loans, credit cards and investment opportunities</a:t>
            </a:r>
            <a:r>
              <a:rPr lang="bg-BG" sz="1200" b="1" kern="1200" dirty="0" smtClean="0">
                <a:solidFill>
                  <a:schemeClr val="tx1"/>
                </a:solidFill>
                <a:effectLst/>
                <a:latin typeface="+mn-lt"/>
                <a:ea typeface="+mn-ea"/>
                <a:cs typeface="+mn-cs"/>
              </a:rPr>
              <a:t>, </a:t>
            </a:r>
            <a:r>
              <a:rPr lang="bg-BG" sz="1200" b="1" dirty="0" smtClean="0"/>
              <a:t>is referred </a:t>
            </a:r>
            <a:r>
              <a:rPr lang="bg-BG" sz="1200" dirty="0" smtClean="0"/>
              <a:t>to as being financially illiteratе. </a:t>
            </a:r>
            <a:endParaRPr lang="en-US" sz="1200" dirty="0" smtClean="0"/>
          </a:p>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just" defTabSz="914400" rtl="0" eaLnBrk="1" fontAlgn="auto" latinLnBrk="0" hangingPunct="1">
              <a:lnSpc>
                <a:spcPct val="100000"/>
              </a:lnSpc>
              <a:spcBef>
                <a:spcPts val="0"/>
              </a:spcBef>
              <a:spcAft>
                <a:spcPts val="0"/>
              </a:spcAft>
              <a:buClrTx/>
              <a:buSzTx/>
              <a:buFontTx/>
              <a:buNone/>
              <a:tabLst/>
              <a:defRPr/>
            </a:pPr>
            <a:r>
              <a:rPr lang="bg-BG" sz="1200" dirty="0" smtClean="0"/>
              <a:t>Financial illiteracy prohibits individuals from becoming productive members of the economy and society in the same way that the inability to read or write disadvantages generations. It can have detrimental physical, mental, and socioeconomic effects on people of all ages and all </a:t>
            </a:r>
            <a:r>
              <a:rPr lang="en-US" sz="1200" dirty="0" smtClean="0"/>
              <a:t>fields</a:t>
            </a:r>
            <a:r>
              <a:rPr lang="bg-BG" sz="1200" dirty="0" smtClean="0"/>
              <a:t> of life</a:t>
            </a:r>
            <a:r>
              <a:rPr lang="en-US" sz="1200" dirty="0" smtClean="0"/>
              <a:t>.</a:t>
            </a:r>
          </a:p>
          <a:p>
            <a:pPr algn="just"/>
            <a:endParaRPr lang="bg-BG" sz="1200" dirty="0" smtClean="0"/>
          </a:p>
          <a:p>
            <a:pPr algn="just"/>
            <a:r>
              <a:rPr lang="en-US" sz="1200" dirty="0" smtClean="0"/>
              <a:t> </a:t>
            </a:r>
            <a:r>
              <a:rPr lang="bg-BG" sz="1200" dirty="0" smtClean="0"/>
              <a:t>The lack of financial literacy may lead to making poor financial choices that can have negative consequences on the financial well-being of an individual.</a:t>
            </a:r>
            <a:endParaRPr lang="en-US" sz="1200" dirty="0" smtClean="0"/>
          </a:p>
          <a:p>
            <a:pPr algn="just"/>
            <a:endParaRPr lang="en-US" sz="1200" dirty="0" smtClean="0"/>
          </a:p>
          <a:p>
            <a:pPr algn="just"/>
            <a:r>
              <a:rPr lang="bg-BG" sz="1200" dirty="0" smtClean="0"/>
              <a:t> The lack of financial literacy among young adults can lead to detrimental actions. These include taking out too many student loans or taking on too much credit card debt without the full knowledge of what one is actually signing on for.</a:t>
            </a:r>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13</a:t>
            </a:fld>
            <a:endParaRPr lang="bg-BG"/>
          </a:p>
        </p:txBody>
      </p:sp>
    </p:spTree>
    <p:extLst>
      <p:ext uri="{BB962C8B-B14F-4D97-AF65-F5344CB8AC3E}">
        <p14:creationId xmlns:p14="http://schemas.microsoft.com/office/powerpoint/2010/main" val="2660504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endParaRPr lang="en-US" dirty="0" smtClean="0"/>
          </a:p>
          <a:p>
            <a:r>
              <a:rPr lang="en-US" dirty="0" smtClean="0"/>
              <a:t>The</a:t>
            </a:r>
            <a:r>
              <a:rPr lang="en-US" baseline="0" dirty="0" smtClean="0"/>
              <a:t> trainer shall start a discussion again, around the question of Financial illiteracy and its consequences on professional and personal life.</a:t>
            </a:r>
          </a:p>
          <a:p>
            <a:endParaRPr lang="en-US" dirty="0" smtClean="0"/>
          </a:p>
          <a:p>
            <a:r>
              <a:rPr lang="en-US" dirty="0" smtClean="0"/>
              <a:t>The trainer</a:t>
            </a:r>
            <a:r>
              <a:rPr lang="en-US" baseline="0" dirty="0" smtClean="0"/>
              <a:t> shall close the discussion explaining that </a:t>
            </a:r>
            <a:r>
              <a:rPr lang="en-US" sz="1200" kern="1200" baseline="0" dirty="0" smtClean="0">
                <a:solidFill>
                  <a:schemeClr val="tx1"/>
                </a:solidFill>
                <a:effectLst/>
                <a:latin typeface="+mn-lt"/>
                <a:ea typeface="+mn-ea"/>
                <a:cs typeface="+mn-cs"/>
              </a:rPr>
              <a:t>b</a:t>
            </a:r>
            <a:r>
              <a:rPr lang="bg-BG" sz="1200" kern="1200" dirty="0" smtClean="0">
                <a:solidFill>
                  <a:schemeClr val="tx1"/>
                </a:solidFill>
                <a:effectLst/>
                <a:latin typeface="+mn-lt"/>
                <a:ea typeface="+mn-ea"/>
                <a:cs typeface="+mn-cs"/>
              </a:rPr>
              <a:t>eing financially literate allows an individual to be better prepared for specific financial roadblocks, which, in turn, decreases the chances of personal economic distress.Financial literacy impacts an individual’s personal and professional lives. </a:t>
            </a:r>
            <a:endParaRPr lang="en-US" sz="1200" kern="1200" dirty="0" smtClean="0">
              <a:solidFill>
                <a:schemeClr val="tx1"/>
              </a:solidFill>
              <a:effectLst/>
              <a:latin typeface="+mn-lt"/>
              <a:ea typeface="+mn-ea"/>
              <a:cs typeface="+mn-cs"/>
            </a:endParaRPr>
          </a:p>
          <a:p>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Personally</a:t>
            </a:r>
            <a:r>
              <a:rPr lang="bg-BG"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one</a:t>
            </a:r>
            <a:r>
              <a:rPr lang="bg-BG" sz="1200" kern="1200" dirty="0" smtClean="0">
                <a:solidFill>
                  <a:schemeClr val="tx1"/>
                </a:solidFill>
                <a:effectLst/>
                <a:latin typeface="+mn-lt"/>
                <a:ea typeface="+mn-ea"/>
                <a:cs typeface="+mn-cs"/>
              </a:rPr>
              <a:t> becomes stable enough to take care of his family, buy property, secure children’s future, and build a lifestyle of his</a:t>
            </a:r>
            <a:r>
              <a:rPr lang="en-US" sz="1200" kern="1200" dirty="0" smtClean="0">
                <a:solidFill>
                  <a:schemeClr val="tx1"/>
                </a:solidFill>
                <a:effectLst/>
                <a:latin typeface="+mn-lt"/>
                <a:ea typeface="+mn-ea"/>
                <a:cs typeface="+mn-cs"/>
              </a:rPr>
              <a:t>/her</a:t>
            </a:r>
            <a:r>
              <a:rPr lang="bg-BG" sz="1200" kern="1200" dirty="0" smtClean="0">
                <a:solidFill>
                  <a:schemeClr val="tx1"/>
                </a:solidFill>
                <a:effectLst/>
                <a:latin typeface="+mn-lt"/>
                <a:ea typeface="+mn-ea"/>
                <a:cs typeface="+mn-cs"/>
              </a:rPr>
              <a:t> own. </a:t>
            </a:r>
            <a:endParaRPr lang="en-US" sz="1200" kern="1200" dirty="0" smtClean="0">
              <a:solidFill>
                <a:schemeClr val="tx1"/>
              </a:solidFill>
              <a:effectLst/>
              <a:latin typeface="+mn-lt"/>
              <a:ea typeface="+mn-ea"/>
              <a:cs typeface="+mn-cs"/>
            </a:endParaRPr>
          </a:p>
          <a:p>
            <a:endParaRPr lang="bg-BG" sz="1200" kern="1200" dirty="0" smtClean="0">
              <a:solidFill>
                <a:schemeClr val="tx1"/>
              </a:solidFill>
              <a:effectLst/>
              <a:latin typeface="+mn-lt"/>
              <a:ea typeface="+mn-ea"/>
              <a:cs typeface="+mn-cs"/>
            </a:endParaRPr>
          </a:p>
          <a:p>
            <a:r>
              <a:rPr lang="bg-BG" sz="1200" b="1" kern="1200" dirty="0" smtClean="0">
                <a:solidFill>
                  <a:schemeClr val="tx1"/>
                </a:solidFill>
                <a:effectLst/>
                <a:latin typeface="+mn-lt"/>
                <a:ea typeface="+mn-ea"/>
                <a:cs typeface="+mn-cs"/>
              </a:rPr>
              <a:t>Professionally</a:t>
            </a:r>
            <a:r>
              <a:rPr lang="bg-BG" sz="1200" kern="1200" dirty="0" smtClean="0">
                <a:solidFill>
                  <a:schemeClr val="tx1"/>
                </a:solidFill>
                <a:effectLst/>
                <a:latin typeface="+mn-lt"/>
                <a:ea typeface="+mn-ea"/>
                <a:cs typeface="+mn-cs"/>
              </a:rPr>
              <a:t>, one’s career has lots of ups and downs that turn into learnings. Similarly, it also involves the dynamic nature of an individual’s financial life. Young professionals might look into finances from a different perspective than a middle-aged person. Investments may be in equity, mutual funds, and retirement planning.</a:t>
            </a:r>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14</a:t>
            </a:fld>
            <a:endParaRPr lang="bg-BG"/>
          </a:p>
        </p:txBody>
      </p:sp>
    </p:spTree>
    <p:extLst>
      <p:ext uri="{BB962C8B-B14F-4D97-AF65-F5344CB8AC3E}">
        <p14:creationId xmlns:p14="http://schemas.microsoft.com/office/powerpoint/2010/main" val="3010777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r>
              <a:rPr lang="en-US" b="0" i="0" dirty="0" smtClean="0"/>
              <a:t>The</a:t>
            </a:r>
            <a:r>
              <a:rPr lang="en-US" b="0" i="0" baseline="0" dirty="0" smtClean="0"/>
              <a:t> trainer shall emphasize on the importance of being financially literate, especially for the young people. The trainer shall stress on the fact that </a:t>
            </a:r>
            <a:r>
              <a:rPr lang="en-US" sz="1200" b="0" i="0" kern="1200" baseline="0" dirty="0" smtClean="0">
                <a:solidFill>
                  <a:schemeClr val="tx1"/>
                </a:solidFill>
                <a:effectLst/>
                <a:latin typeface="+mn-lt"/>
                <a:ea typeface="+mn-ea"/>
                <a:cs typeface="+mn-cs"/>
              </a:rPr>
              <a:t>f</a:t>
            </a:r>
            <a:r>
              <a:rPr lang="bg-BG" sz="1200" kern="1200" dirty="0" smtClean="0">
                <a:solidFill>
                  <a:schemeClr val="tx1"/>
                </a:solidFill>
                <a:effectLst/>
                <a:latin typeface="+mn-lt"/>
                <a:ea typeface="+mn-ea"/>
                <a:cs typeface="+mn-cs"/>
              </a:rPr>
              <a:t>inancial literacy teaches one to understand their financial needs and priorities that change over time. </a:t>
            </a:r>
            <a:r>
              <a:rPr lang="en-US" sz="1200" kern="1200" dirty="0" smtClean="0">
                <a:solidFill>
                  <a:schemeClr val="tx1"/>
                </a:solidFill>
                <a:effectLst/>
                <a:latin typeface="+mn-lt"/>
                <a:ea typeface="+mn-ea"/>
                <a:cs typeface="+mn-cs"/>
              </a:rPr>
              <a:t>Being</a:t>
            </a:r>
            <a:r>
              <a:rPr lang="bg-BG" sz="1200" kern="1200" dirty="0" smtClean="0">
                <a:solidFill>
                  <a:schemeClr val="tx1"/>
                </a:solidFill>
                <a:effectLst/>
                <a:latin typeface="+mn-lt"/>
                <a:ea typeface="+mn-ea"/>
                <a:cs typeface="+mn-cs"/>
              </a:rPr>
              <a:t> financially literate is a skill that brings an </a:t>
            </a:r>
            <a:r>
              <a:rPr lang="en-US" sz="1200" kern="1200" dirty="0" smtClean="0">
                <a:solidFill>
                  <a:schemeClr val="tx1"/>
                </a:solidFill>
                <a:effectLst/>
                <a:latin typeface="+mn-lt"/>
                <a:ea typeface="+mn-ea"/>
                <a:cs typeface="+mn-cs"/>
              </a:rPr>
              <a:t>array </a:t>
            </a:r>
            <a:r>
              <a:rPr lang="bg-BG" sz="1200" kern="1200" dirty="0" smtClean="0">
                <a:solidFill>
                  <a:schemeClr val="tx1"/>
                </a:solidFill>
                <a:effectLst/>
                <a:latin typeface="+mn-lt"/>
                <a:ea typeface="+mn-ea"/>
                <a:cs typeface="+mn-cs"/>
              </a:rPr>
              <a:t>of benefits that can improve the standard of living for young people through an increase in financial stability. Making steps to becoming financially literate is an important component of life that can ensure financial solidity, reduce anxiety, and stimulate the achievement of financial goals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Then, ask a question to close the session</a:t>
            </a: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ask the trainees to define some benefits of possessing financial competences/skills?</a:t>
            </a: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15</a:t>
            </a:fld>
            <a:endParaRPr lang="bg-BG"/>
          </a:p>
        </p:txBody>
      </p:sp>
    </p:spTree>
    <p:extLst>
      <p:ext uri="{BB962C8B-B14F-4D97-AF65-F5344CB8AC3E}">
        <p14:creationId xmlns:p14="http://schemas.microsoft.com/office/powerpoint/2010/main" val="3914538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order to close the proposals of the trainees, the trainer shall elaborate that </a:t>
            </a:r>
            <a:r>
              <a:rPr lang="en-US" sz="1200" kern="1200" baseline="0" dirty="0" smtClean="0">
                <a:solidFill>
                  <a:schemeClr val="tx1"/>
                </a:solidFill>
                <a:effectLst/>
                <a:latin typeface="+mn-lt"/>
                <a:ea typeface="+mn-ea"/>
                <a:cs typeface="+mn-cs"/>
              </a:rPr>
              <a:t>b</a:t>
            </a:r>
            <a:r>
              <a:rPr lang="bg-BG" sz="1200" kern="1200" dirty="0" smtClean="0">
                <a:solidFill>
                  <a:schemeClr val="tx1"/>
                </a:solidFill>
                <a:effectLst/>
                <a:latin typeface="+mn-lt"/>
                <a:ea typeface="+mn-ea"/>
                <a:cs typeface="+mn-cs"/>
              </a:rPr>
              <a:t>eing financially secure life. Having control over money not only provides a much-desired peace of mind and independence, but can also pave a way for growth, expansion, and opportunity.</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Financial literacy refers to one’s aptitude to both understand and effectively put into place various financial tools, including personal financial management, budgeting, and investing.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smtClean="0">
                <a:solidFill>
                  <a:schemeClr val="tx1"/>
                </a:solidFill>
                <a:effectLst/>
                <a:latin typeface="+mn-lt"/>
                <a:ea typeface="+mn-ea"/>
                <a:cs typeface="+mn-cs"/>
              </a:rPr>
              <a:t>Financial literacy will define </a:t>
            </a:r>
            <a:r>
              <a:rPr lang="en-US" sz="1200" kern="1200" dirty="0" smtClean="0">
                <a:solidFill>
                  <a:schemeClr val="tx1"/>
                </a:solidFill>
                <a:effectLst/>
                <a:latin typeface="+mn-lt"/>
                <a:ea typeface="+mn-ea"/>
                <a:cs typeface="+mn-cs"/>
              </a:rPr>
              <a:t>one’s</a:t>
            </a:r>
            <a:r>
              <a:rPr lang="bg-BG" sz="1200" kern="1200" dirty="0" smtClean="0">
                <a:solidFill>
                  <a:schemeClr val="tx1"/>
                </a:solidFill>
                <a:effectLst/>
                <a:latin typeface="+mn-lt"/>
                <a:ea typeface="+mn-ea"/>
                <a:cs typeface="+mn-cs"/>
              </a:rPr>
              <a:t> relationship with money and is a lifelong learning process as monetary systems, platforms and technologies evolve and change regularly.</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Some of</a:t>
            </a:r>
            <a:r>
              <a:rPr lang="en-US" sz="1200" kern="1200" baseline="0" dirty="0" smtClean="0">
                <a:solidFill>
                  <a:schemeClr val="tx1"/>
                </a:solidFill>
                <a:effectLst/>
                <a:latin typeface="+mn-lt"/>
                <a:ea typeface="+mn-ea"/>
                <a:cs typeface="+mn-cs"/>
              </a:rPr>
              <a:t> the Benefits if being Financially Literate could be described as :…</a:t>
            </a:r>
            <a:endParaRPr lang="bg-BG" sz="1200" kern="1200" dirty="0" smtClean="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16</a:t>
            </a:fld>
            <a:endParaRPr lang="bg-BG"/>
          </a:p>
        </p:txBody>
      </p:sp>
    </p:spTree>
    <p:extLst>
      <p:ext uri="{BB962C8B-B14F-4D97-AF65-F5344CB8AC3E}">
        <p14:creationId xmlns:p14="http://schemas.microsoft.com/office/powerpoint/2010/main" val="897834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endParaRPr lang="en-US" dirty="0" smtClean="0"/>
          </a:p>
          <a:p>
            <a:r>
              <a:rPr lang="en-US" dirty="0" smtClean="0"/>
              <a:t>In order to</a:t>
            </a:r>
            <a:r>
              <a:rPr lang="en-US" baseline="0" dirty="0" smtClean="0"/>
              <a:t> close the training Module, the training shall give one last Case Study for group discussion.</a:t>
            </a:r>
          </a:p>
          <a:p>
            <a:endParaRPr lang="en-US" baseline="0" dirty="0" smtClean="0"/>
          </a:p>
          <a:p>
            <a:r>
              <a:rPr lang="en-US" baseline="0" dirty="0" smtClean="0"/>
              <a:t>The trainer shall narrate the text. Then, the trainer shall ask the trainees how Merry and Rick could reach their financial goals.</a:t>
            </a:r>
          </a:p>
          <a:p>
            <a:endParaRPr lang="en-US"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17</a:t>
            </a:fld>
            <a:endParaRPr lang="bg-BG"/>
          </a:p>
        </p:txBody>
      </p:sp>
    </p:spTree>
    <p:extLst>
      <p:ext uri="{BB962C8B-B14F-4D97-AF65-F5344CB8AC3E}">
        <p14:creationId xmlns:p14="http://schemas.microsoft.com/office/powerpoint/2010/main" val="1365972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Trainer shall close the case study that as every young person Merry and Rick should not restrain themselves from </a:t>
            </a:r>
            <a:r>
              <a:rPr lang="bg-BG" sz="1200" dirty="0" smtClean="0"/>
              <a:t>going to restaurants and seeing movies and concerts</a:t>
            </a:r>
            <a:r>
              <a:rPr lang="en-US" sz="1200" baseline="0" dirty="0" smtClean="0"/>
              <a:t> but</a:t>
            </a:r>
            <a:r>
              <a:rPr lang="bg-BG" sz="1200" dirty="0" smtClean="0"/>
              <a:t>, to reach their goals, they will have to watch their spending</a:t>
            </a:r>
            <a:r>
              <a:rPr lang="en-US" sz="1200" dirty="0" smtClean="0"/>
              <a:t>s</a:t>
            </a:r>
            <a:r>
              <a:rPr lang="bg-BG" sz="1200" dirty="0" smtClean="0"/>
              <a:t>. </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dirty="0" smtClean="0"/>
              <a:t>Although they are still in high school, the financial habits they develop now will pay off in the long run. </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dirty="0" smtClean="0"/>
              <a:t>Setting financial goals will help them avoid debt and achieve financial security in the future.</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Both young persons needs to be aware of the financial options they have and to find</a:t>
            </a:r>
            <a:r>
              <a:rPr lang="en-US" sz="1200" baseline="0" dirty="0" smtClean="0"/>
              <a:t> the balance in order to reach their long-term debt without restricting their all short-term desires and joys.</a:t>
            </a:r>
            <a:endParaRPr lang="bg-BG" sz="120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18</a:t>
            </a:fld>
            <a:endParaRPr lang="bg-BG"/>
          </a:p>
        </p:txBody>
      </p:sp>
    </p:spTree>
    <p:extLst>
      <p:ext uri="{BB962C8B-B14F-4D97-AF65-F5344CB8AC3E}">
        <p14:creationId xmlns:p14="http://schemas.microsoft.com/office/powerpoint/2010/main" val="1416421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Close the Training day by narrating that </a:t>
            </a:r>
            <a:r>
              <a:rPr lang="en-US" sz="1200" b="1" dirty="0" smtClean="0"/>
              <a:t>P</a:t>
            </a:r>
            <a:r>
              <a:rPr lang="bg-BG" sz="1200" b="1" dirty="0" smtClean="0"/>
              <a:t>ersonal financial planning </a:t>
            </a:r>
            <a:r>
              <a:rPr lang="bg-BG" sz="1200" dirty="0" smtClean="0"/>
              <a:t>is arranging</a:t>
            </a:r>
            <a:r>
              <a:rPr lang="en-US" sz="1200" smtClean="0"/>
              <a:t> how</a:t>
            </a:r>
            <a:r>
              <a:rPr lang="bg-BG" sz="1200" smtClean="0"/>
              <a:t> </a:t>
            </a:r>
            <a:r>
              <a:rPr lang="bg-BG" sz="1200" dirty="0" smtClean="0"/>
              <a:t>to spend, save, and invest money to live comfortably, have financial security, and achieve goals. Planning personal finances is important because it will help </a:t>
            </a:r>
            <a:r>
              <a:rPr lang="en-US" sz="1200" dirty="0" smtClean="0"/>
              <a:t>one </a:t>
            </a:r>
            <a:r>
              <a:rPr lang="bg-BG" sz="1200" dirty="0" smtClean="0"/>
              <a:t>to reach </a:t>
            </a:r>
            <a:r>
              <a:rPr lang="en-US" sz="1200" dirty="0" smtClean="0"/>
              <a:t>their</a:t>
            </a:r>
            <a:r>
              <a:rPr lang="bg-BG" sz="1200" dirty="0" smtClean="0"/>
              <a:t> goals, no matter what they are. Whether </a:t>
            </a:r>
            <a:r>
              <a:rPr lang="en-US" sz="1200" dirty="0" smtClean="0"/>
              <a:t>one is </a:t>
            </a:r>
            <a:r>
              <a:rPr lang="bg-BG" sz="1200" dirty="0" smtClean="0"/>
              <a:t>spending, saving, or investing money, planning can help </a:t>
            </a:r>
            <a:r>
              <a:rPr lang="en-US" sz="1200" dirty="0" smtClean="0"/>
              <a:t>him/her</a:t>
            </a:r>
            <a:r>
              <a:rPr lang="bg-BG" sz="1200" dirty="0" smtClean="0"/>
              <a:t> to make big or small financial decisions. </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So the </a:t>
            </a:r>
            <a:r>
              <a:rPr lang="en-US" sz="1200" b="1" kern="1200" dirty="0" smtClean="0">
                <a:solidFill>
                  <a:schemeClr val="tx1"/>
                </a:solidFill>
                <a:effectLst/>
                <a:latin typeface="+mn-lt"/>
                <a:ea typeface="+mn-ea"/>
                <a:cs typeface="+mn-cs"/>
              </a:rPr>
              <a:t>In the next Module</a:t>
            </a:r>
            <a:r>
              <a:rPr lang="en-US" sz="1200" kern="1200" dirty="0" smtClean="0">
                <a:solidFill>
                  <a:schemeClr val="tx1"/>
                </a:solidFill>
                <a:effectLst/>
                <a:latin typeface="+mn-lt"/>
                <a:ea typeface="+mn-ea"/>
                <a:cs typeface="+mn-cs"/>
              </a:rPr>
              <a:t>, the focus will be on breaking down the most important areas of personal finance and explore each of them in more details so one has a comprehensive understanding of the topic. </a:t>
            </a:r>
            <a:endParaRPr lang="bg-BG" sz="120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19</a:t>
            </a:fld>
            <a:endParaRPr lang="bg-BG"/>
          </a:p>
        </p:txBody>
      </p:sp>
    </p:spTree>
    <p:extLst>
      <p:ext uri="{BB962C8B-B14F-4D97-AF65-F5344CB8AC3E}">
        <p14:creationId xmlns:p14="http://schemas.microsoft.com/office/powerpoint/2010/main" val="3096420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Notes</a:t>
            </a:r>
            <a:r>
              <a:rPr lang="en-US" b="1" i="1" baseline="0" dirty="0" smtClean="0"/>
              <a:t> for the Trainer:</a:t>
            </a:r>
          </a:p>
          <a:p>
            <a:endParaRPr lang="en-US" b="1" i="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The trainer shall start by welcoming the trainees to this Financial Literacy training session. It shall be pointed out that the whole training content is divided in 5 Modules, each of them covering different aspects of being financially literate, as an especially important skill for an young person and today Module 1 will be covered.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baseline="0" dirty="0" smtClean="0"/>
              <a:t>Except the current physical delivery of the training, there is a training platform, which covers the same knowledge and information, providing more systemized text and narrative information, which could be used in parallel - https://finfluencers.org/, available in 5 languages.</a:t>
            </a:r>
          </a:p>
          <a:p>
            <a:endParaRPr lang="en-US" dirty="0" smtClean="0"/>
          </a:p>
          <a:p>
            <a:r>
              <a:rPr lang="en-US" dirty="0" smtClean="0"/>
              <a:t>Let the trainees introduce each other.</a:t>
            </a:r>
            <a:r>
              <a:rPr lang="en-US" baseline="0" dirty="0" smtClean="0"/>
              <a:t> </a:t>
            </a:r>
            <a:r>
              <a:rPr lang="en-US" dirty="0" smtClean="0"/>
              <a:t>Ask participants for their name, residence, training experience on financial literacy, as well as their expectations for the today training.</a:t>
            </a:r>
          </a:p>
          <a:p>
            <a:endParaRPr lang="en-US" b="0" i="0" baseline="0" dirty="0" smtClean="0"/>
          </a:p>
          <a:p>
            <a:r>
              <a:rPr lang="en-US" dirty="0" smtClean="0"/>
              <a:t>Explain the agenda of the session and its objectives. Stress the importance of active participation and mutual learning.</a:t>
            </a:r>
          </a:p>
          <a:p>
            <a:endParaRPr lang="en-US" dirty="0" smtClean="0"/>
          </a:p>
          <a:p>
            <a:r>
              <a:rPr lang="en-US" dirty="0" smtClean="0"/>
              <a:t>State that this Module</a:t>
            </a:r>
            <a:r>
              <a:rPr lang="en-US" baseline="0" dirty="0" smtClean="0"/>
              <a:t> is defined as Low level of difficulty, because it is the starting point of the training and it could last around 1 hour and a half.</a:t>
            </a:r>
            <a:endParaRPr lang="en-US" dirty="0" smtClean="0"/>
          </a:p>
          <a:p>
            <a:endParaRPr lang="en-US" b="0" i="0" baseline="0" dirty="0" smtClean="0"/>
          </a:p>
          <a:p>
            <a:r>
              <a:rPr lang="en-US" b="0" i="0" baseline="0" dirty="0" smtClean="0"/>
              <a:t>Today, the trainees will be presented with the Introductory part of the Financial Literacy Training, aiming to engage the learners and to present them with the world of financial literacy but as a competence/skill which is important not only for the people engaged in financial world professionally but for every one, especially for the young people who will soon face important financial decisions.</a:t>
            </a:r>
          </a:p>
          <a:p>
            <a:endParaRPr lang="en-US" b="0" i="0" baseline="0" dirty="0" smtClean="0"/>
          </a:p>
          <a:p>
            <a:endParaRPr lang="en-US" b="0" i="0"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2</a:t>
            </a:fld>
            <a:endParaRPr lang="bg-BG"/>
          </a:p>
        </p:txBody>
      </p:sp>
    </p:spTree>
    <p:extLst>
      <p:ext uri="{BB962C8B-B14F-4D97-AF65-F5344CB8AC3E}">
        <p14:creationId xmlns:p14="http://schemas.microsoft.com/office/powerpoint/2010/main" val="1412982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Notes</a:t>
            </a:r>
            <a:r>
              <a:rPr lang="en-US" b="1" i="1" baseline="0" dirty="0" smtClean="0"/>
              <a:t> for the Trainer:</a:t>
            </a:r>
          </a:p>
          <a:p>
            <a:endParaRPr lang="en-US" b="1" i="1" baseline="0" dirty="0" smtClean="0"/>
          </a:p>
          <a:p>
            <a:r>
              <a:rPr lang="en-US" baseline="0" dirty="0" smtClean="0"/>
              <a:t>The trainer shall start with presenting what this Module will be about and what knowledge is expected the trainees to acquire.</a:t>
            </a:r>
          </a:p>
          <a:p>
            <a:r>
              <a:rPr lang="en-US" baseline="0" dirty="0" smtClean="0"/>
              <a:t>The trainer shall elaborate that the Module presents </a:t>
            </a:r>
            <a:r>
              <a:rPr lang="en-US" dirty="0" smtClean="0"/>
              <a:t>the building blocks of the financial </a:t>
            </a:r>
            <a:r>
              <a:rPr lang="en-US" dirty="0" err="1" smtClean="0"/>
              <a:t>literacy.The</a:t>
            </a:r>
            <a:r>
              <a:rPr lang="en-US" dirty="0" smtClean="0"/>
              <a:t> Module will provide elaboration on financial literacy as a learnt competence/skill which is essential for the modern</a:t>
            </a:r>
            <a:r>
              <a:rPr lang="en-US" baseline="0" dirty="0" smtClean="0"/>
              <a:t> society and it is of high importance, especially for young person to possess it, because it will ensure less stressful and more successful life, during their transition from kids to young adults.</a:t>
            </a:r>
          </a:p>
          <a:p>
            <a:endParaRPr lang="en-US" baseline="0" dirty="0" smtClean="0"/>
          </a:p>
          <a:p>
            <a:r>
              <a:rPr lang="en-US" baseline="0" dirty="0" smtClean="0"/>
              <a:t>The trainer shall stress out that being financial literate has benefits and these benefits concerns young person’s successful professional and private life.</a:t>
            </a:r>
          </a:p>
          <a:p>
            <a:endParaRPr lang="en-US" baseline="0" dirty="0" smtClean="0"/>
          </a:p>
          <a:p>
            <a:r>
              <a:rPr lang="en-US" baseline="0" dirty="0" smtClean="0"/>
              <a:t>The trainer shall explain that going through this Module, some very basic concepts and terms will be presented in short with simple and easy words.</a:t>
            </a:r>
            <a:endParaRPr lang="en-US" dirty="0" smtClean="0"/>
          </a:p>
          <a:p>
            <a:endParaRPr lang="en-US" dirty="0" smtClean="0"/>
          </a:p>
          <a:p>
            <a:pPr algn="just"/>
            <a:r>
              <a:rPr lang="en-US" dirty="0" smtClean="0"/>
              <a:t>Finishing</a:t>
            </a:r>
            <a:r>
              <a:rPr lang="en-US" baseline="0" dirty="0" smtClean="0"/>
              <a:t> the Module, the trainer shall explain to the </a:t>
            </a:r>
            <a:r>
              <a:rPr lang="en-US" dirty="0" smtClean="0"/>
              <a:t>young people that they will</a:t>
            </a:r>
            <a:r>
              <a:rPr lang="en-US" baseline="0" dirty="0" smtClean="0"/>
              <a:t> be aware for the impact that the </a:t>
            </a:r>
            <a:r>
              <a:rPr lang="en-US" dirty="0" smtClean="0"/>
              <a:t>Financial Literacy and Financial Illiteracy has on their personal and professional life</a:t>
            </a:r>
            <a:r>
              <a:rPr lang="en-US" baseline="0" dirty="0" smtClean="0"/>
              <a:t> and the benefits that financial literacy could bring to them.</a:t>
            </a:r>
            <a:endParaRPr lang="en-US"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3</a:t>
            </a:fld>
            <a:endParaRPr lang="bg-BG"/>
          </a:p>
        </p:txBody>
      </p:sp>
    </p:spTree>
    <p:extLst>
      <p:ext uri="{BB962C8B-B14F-4D97-AF65-F5344CB8AC3E}">
        <p14:creationId xmlns:p14="http://schemas.microsoft.com/office/powerpoint/2010/main" val="2856618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Notes for the Trainer:</a:t>
            </a:r>
          </a:p>
          <a:p>
            <a:endParaRPr lang="en-US" b="0" i="0" dirty="0" smtClean="0"/>
          </a:p>
          <a:p>
            <a:r>
              <a:rPr lang="en-US" b="0" i="0" dirty="0" smtClean="0"/>
              <a:t>The</a:t>
            </a:r>
            <a:r>
              <a:rPr lang="en-US" b="0" i="0" baseline="0" dirty="0" smtClean="0"/>
              <a:t> Trainer shall explain that the training content is structured in 3 Units/Parts. The first Unit will present to the trainees with definitions of “financial literacy”, provided by the </a:t>
            </a:r>
            <a:r>
              <a:rPr lang="en-US" sz="1200" b="0" i="0" kern="1200" dirty="0" smtClean="0">
                <a:solidFill>
                  <a:schemeClr val="tx1"/>
                </a:solidFill>
                <a:effectLst/>
                <a:latin typeface="+mn-lt"/>
                <a:ea typeface="+mn-ea"/>
                <a:cs typeface="+mn-cs"/>
              </a:rPr>
              <a:t>Organization for Economic Cooperation and Development, which evolved through the years, starting with</a:t>
            </a:r>
            <a:r>
              <a:rPr lang="en-US" sz="1200" b="0" i="0" kern="1200" baseline="0" dirty="0" smtClean="0">
                <a:solidFill>
                  <a:schemeClr val="tx1"/>
                </a:solidFill>
                <a:effectLst/>
                <a:latin typeface="+mn-lt"/>
                <a:ea typeface="+mn-ea"/>
                <a:cs typeface="+mn-cs"/>
              </a:rPr>
              <a:t> the first one from 2009. It is good to be pointed out what is added in the definitions. On the level of the European Commission there is still no accepted definition for financial literacy. The trainer shall point out that financial literacy is a skill and it could be learnt. And as every skill, starting its development earlier, it will be better mastered.</a:t>
            </a:r>
          </a:p>
          <a:p>
            <a:endParaRPr lang="en-US" sz="1200" b="0" i="0" kern="1200" baseline="0" dirty="0" smtClean="0">
              <a:solidFill>
                <a:schemeClr val="tx1"/>
              </a:solidFill>
              <a:effectLst/>
              <a:latin typeface="+mn-lt"/>
              <a:ea typeface="+mn-ea"/>
              <a:cs typeface="+mn-cs"/>
            </a:endParaRPr>
          </a:p>
          <a:p>
            <a:r>
              <a:rPr lang="en-US" b="0" i="0" dirty="0" smtClean="0"/>
              <a:t>Then the second Unit/Part shall be presented. The</a:t>
            </a:r>
            <a:r>
              <a:rPr lang="en-US" b="0" i="0" baseline="0" dirty="0" smtClean="0"/>
              <a:t> trainer shall explain that this unit combines the elaboration of 7 basic terms which are supposed that every young adult shall be aware of and shall get acquainted with them when entering the financial literacy world. Those are terms which are not associated with the work of financial experts but terms that all of us use/might use in everyday life and it will be helpful if deeper understanding is developed for their meaning.</a:t>
            </a:r>
          </a:p>
          <a:p>
            <a:endParaRPr lang="en-US" b="0" i="0" baseline="0" dirty="0" smtClean="0"/>
          </a:p>
          <a:p>
            <a:r>
              <a:rPr lang="en-US" b="0" i="0" baseline="0" dirty="0" smtClean="0"/>
              <a:t>Then the trainer shall present the last Unit/Part, explaining that this unit will go deeper in what it means to lack financial knowledge and how it could be detrimental for young person’s professional and personal life not to have the basic of financial literacy and not to be aware how to manage their personal finances.</a:t>
            </a:r>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4</a:t>
            </a:fld>
            <a:endParaRPr lang="bg-BG"/>
          </a:p>
        </p:txBody>
      </p:sp>
    </p:spTree>
    <p:extLst>
      <p:ext uri="{BB962C8B-B14F-4D97-AF65-F5344CB8AC3E}">
        <p14:creationId xmlns:p14="http://schemas.microsoft.com/office/powerpoint/2010/main" val="10872860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Notes for the Trainer:</a:t>
            </a:r>
          </a:p>
          <a:p>
            <a:endParaRPr lang="en-US" b="0" i="0" dirty="0" smtClean="0"/>
          </a:p>
          <a:p>
            <a:r>
              <a:rPr lang="en-US" dirty="0" smtClean="0"/>
              <a:t>Start by saying, we all need and use money every day. However, many of us do not know the concepts of money and how to manage it wisely. Regardless of our differences in the income level, education, age, gender or where one lives and works, we all make mistakes with money management daily. Unless we manage our money carefully, even the little money that we have, our lives will be miserable. We will not manage any cope with unexpected emergencies or even be able take advantage of future opportunities.</a:t>
            </a:r>
          </a:p>
          <a:p>
            <a:endParaRPr lang="en-US" dirty="0" smtClean="0"/>
          </a:p>
          <a:p>
            <a:r>
              <a:rPr lang="en-US" dirty="0" smtClean="0"/>
              <a:t> Then asks the group members,</a:t>
            </a:r>
            <a:r>
              <a:rPr lang="en-US" baseline="0" dirty="0" smtClean="0"/>
              <a:t> to explain the terms, according to their understanding…</a:t>
            </a:r>
            <a:endParaRPr lang="en-US" dirty="0" smtClean="0"/>
          </a:p>
          <a:p>
            <a:r>
              <a:rPr lang="en-US" dirty="0" smtClean="0"/>
              <a:t>• What is financial literacy? </a:t>
            </a:r>
          </a:p>
          <a:p>
            <a:r>
              <a:rPr lang="en-US" dirty="0" smtClean="0"/>
              <a:t>• Why is financial literacy/education important in our daily lives?</a:t>
            </a:r>
            <a:endParaRPr lang="en-US" b="0" i="0" dirty="0" smtClean="0"/>
          </a:p>
          <a:p>
            <a:endParaRPr lang="en-US" b="0" i="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5</a:t>
            </a:fld>
            <a:endParaRPr lang="bg-BG"/>
          </a:p>
        </p:txBody>
      </p:sp>
    </p:spTree>
    <p:extLst>
      <p:ext uri="{BB962C8B-B14F-4D97-AF65-F5344CB8AC3E}">
        <p14:creationId xmlns:p14="http://schemas.microsoft.com/office/powerpoint/2010/main" val="1247501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Notes for the Trainer:</a:t>
            </a:r>
          </a:p>
          <a:p>
            <a:endParaRPr lang="en-US" dirty="0" smtClean="0"/>
          </a:p>
          <a:p>
            <a:r>
              <a:rPr lang="en-US" dirty="0" smtClean="0"/>
              <a:t>After all the responses, the Trainer shall</a:t>
            </a:r>
            <a:r>
              <a:rPr lang="en-US" baseline="0" dirty="0" smtClean="0"/>
              <a:t> show the official </a:t>
            </a:r>
            <a:r>
              <a:rPr lang="en-US" dirty="0" smtClean="0"/>
              <a:t>definition</a:t>
            </a:r>
            <a:r>
              <a:rPr lang="en-US" baseline="0" dirty="0" smtClean="0"/>
              <a:t> of the </a:t>
            </a:r>
            <a:r>
              <a:rPr lang="en-US" sz="1200" b="0" i="0" kern="1200" dirty="0" err="1" smtClean="0">
                <a:solidFill>
                  <a:schemeClr val="tx1"/>
                </a:solidFill>
                <a:effectLst/>
                <a:latin typeface="+mn-lt"/>
                <a:ea typeface="+mn-ea"/>
                <a:cs typeface="+mn-cs"/>
              </a:rPr>
              <a:t>Organisation</a:t>
            </a:r>
            <a:r>
              <a:rPr lang="en-US" sz="1200" b="0" i="0" kern="1200" dirty="0" smtClean="0">
                <a:solidFill>
                  <a:schemeClr val="tx1"/>
                </a:solidFill>
                <a:effectLst/>
                <a:latin typeface="+mn-lt"/>
                <a:ea typeface="+mn-ea"/>
                <a:cs typeface="+mn-cs"/>
              </a:rPr>
              <a:t> for Economic Co-operation and Development.</a:t>
            </a:r>
          </a:p>
          <a:p>
            <a:endParaRPr lang="en-US" sz="1200" b="0" i="0" kern="1200" dirty="0" smtClean="0">
              <a:solidFill>
                <a:schemeClr val="tx1"/>
              </a:solidFill>
              <a:effectLst/>
              <a:latin typeface="+mn-lt"/>
              <a:ea typeface="+mn-ea"/>
              <a:cs typeface="+mn-cs"/>
            </a:endParaRPr>
          </a:p>
          <a:p>
            <a:r>
              <a:rPr lang="en-US" dirty="0" smtClean="0"/>
              <a:t>Then the Trainer should emphasize the importance of financial skill</a:t>
            </a:r>
            <a:r>
              <a:rPr lang="en-US" baseline="0" dirty="0" smtClean="0"/>
              <a:t> nowadays:</a:t>
            </a:r>
            <a:endParaRPr lang="en-US" dirty="0" smtClean="0"/>
          </a:p>
          <a:p>
            <a:r>
              <a:rPr lang="en-US" dirty="0" smtClean="0"/>
              <a:t>• It provides people with knowledge of money and how to manage it wisely. </a:t>
            </a:r>
          </a:p>
          <a:p>
            <a:r>
              <a:rPr lang="en-US" dirty="0" smtClean="0"/>
              <a:t>• It offers basic knowledge related to earning, spending, budgeting, saving, and borrowing. </a:t>
            </a:r>
          </a:p>
          <a:p>
            <a:r>
              <a:rPr lang="en-US" dirty="0" smtClean="0"/>
              <a:t>• It makes people become more informed financial decision-makers; </a:t>
            </a:r>
          </a:p>
          <a:p>
            <a:r>
              <a:rPr lang="en-US" dirty="0" smtClean="0"/>
              <a:t>• They can plan for and realize their goals through setting financial goals, saving with a purpose, and investing wisely. </a:t>
            </a:r>
          </a:p>
          <a:p>
            <a:r>
              <a:rPr lang="en-US" dirty="0" smtClean="0"/>
              <a:t>• They will be aware how to Keep</a:t>
            </a:r>
            <a:r>
              <a:rPr lang="en-US" baseline="0" dirty="0" smtClean="0"/>
              <a:t> </a:t>
            </a:r>
            <a:r>
              <a:rPr lang="en-US" dirty="0" smtClean="0"/>
              <a:t>proper records of financial transactions so that you can manage their income and expenses wisely</a:t>
            </a:r>
          </a:p>
          <a:p>
            <a:endParaRPr lang="en-US" dirty="0" smtClean="0"/>
          </a:p>
          <a:p>
            <a:r>
              <a:rPr lang="en-US" dirty="0" smtClean="0"/>
              <a:t>Explains that after looking at what financial literacy is and why it is important nowadays, now we will focus on examining why it is especially</a:t>
            </a:r>
            <a:r>
              <a:rPr lang="en-US" baseline="0" dirty="0" smtClean="0"/>
              <a:t> important competence for an young person.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Start elaborating that </a:t>
            </a:r>
            <a:r>
              <a:rPr lang="bg-BG" sz="1200" dirty="0" smtClean="0"/>
              <a:t>this group</a:t>
            </a:r>
            <a:r>
              <a:rPr lang="en-US" sz="1200" dirty="0" smtClean="0"/>
              <a:t> of people ( young people)</a:t>
            </a:r>
            <a:r>
              <a:rPr lang="bg-BG" sz="1200" dirty="0" smtClean="0"/>
              <a:t> has particular requirements that are different from those of adults (and those of younger children). In particular, young people are relatively inexperienced in using financial products and may only recently have started handling financial transactions.</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dirty="0" smtClean="0"/>
              <a:t> </a:t>
            </a:r>
            <a:r>
              <a:rPr lang="en-US" sz="1200" dirty="0" smtClean="0"/>
              <a:t>Young people </a:t>
            </a:r>
            <a:r>
              <a:rPr lang="bg-BG" sz="1200" dirty="0" smtClean="0"/>
              <a:t>are also very likely to face important financial decisions in the near future that are different from those faced by older adults, such as deciding how to fund additional education or identifying work opportunities.</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dirty="0" smtClean="0"/>
              <a:t> The transition from youth to adulthood is financially demanding, and it is easy to go wrong without the right</a:t>
            </a:r>
            <a:r>
              <a:rPr lang="en-US" sz="1200" dirty="0" smtClean="0"/>
              <a:t> financial</a:t>
            </a:r>
            <a:r>
              <a:rPr lang="bg-BG" sz="1200" dirty="0" smtClean="0"/>
              <a:t> knowledge. </a:t>
            </a:r>
          </a:p>
          <a:p>
            <a:endParaRPr lang="en-US"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6</a:t>
            </a:fld>
            <a:endParaRPr lang="bg-BG"/>
          </a:p>
        </p:txBody>
      </p:sp>
    </p:spTree>
    <p:extLst>
      <p:ext uri="{BB962C8B-B14F-4D97-AF65-F5344CB8AC3E}">
        <p14:creationId xmlns:p14="http://schemas.microsoft.com/office/powerpoint/2010/main" val="3630913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Notes for the Trainer:</a:t>
            </a:r>
          </a:p>
          <a:p>
            <a:endParaRPr lang="en-US" b="1" i="1" dirty="0" smtClean="0"/>
          </a:p>
          <a:p>
            <a:r>
              <a:rPr lang="en-US" dirty="0" smtClean="0"/>
              <a:t>The trainer narrates the story above.</a:t>
            </a:r>
          </a:p>
          <a:p>
            <a:endParaRPr lang="en-US" b="1" i="1" dirty="0" smtClean="0"/>
          </a:p>
          <a:p>
            <a:r>
              <a:rPr lang="en-US" b="0" i="0" dirty="0" smtClean="0"/>
              <a:t>Try</a:t>
            </a:r>
            <a:r>
              <a:rPr lang="en-US" b="0" i="0" baseline="0" dirty="0" smtClean="0"/>
              <a:t> to start a discussion around the Case study asking the questions above.</a:t>
            </a:r>
          </a:p>
          <a:p>
            <a:endParaRPr lang="en-US" b="0" i="0" baseline="0" dirty="0" smtClean="0"/>
          </a:p>
          <a:p>
            <a:r>
              <a:rPr lang="en-US" b="1" i="0" baseline="0" dirty="0" smtClean="0"/>
              <a:t>The main message you shall convey after the discussion is that:</a:t>
            </a:r>
          </a:p>
          <a:p>
            <a:r>
              <a:rPr lang="en-US" sz="1200" dirty="0" smtClean="0"/>
              <a:t>By having a short-term view, Anne finance management appears to be perfect as she is able to meet all of her daily expenses and wants; however, in long-term this is clearly inappropriate, as she has no savings for the future. This means her income will always be fixed at 1000 Euro and she will never have options to spend more than she currently does unless she decides to switch to a job with higher income.</a:t>
            </a:r>
          </a:p>
          <a:p>
            <a:endParaRPr lang="en-US" sz="1200" dirty="0" smtClean="0"/>
          </a:p>
          <a:p>
            <a:r>
              <a:rPr lang="en-US" sz="1200" dirty="0" smtClean="0"/>
              <a:t>If she learns how to manage her finances better, she would be able to buy the items that she needs and save enough money for a rainy day.</a:t>
            </a:r>
          </a:p>
          <a:p>
            <a:endParaRPr lang="en-US" b="0" i="0" baseline="0" dirty="0" smtClean="0"/>
          </a:p>
        </p:txBody>
      </p:sp>
      <p:sp>
        <p:nvSpPr>
          <p:cNvPr id="4" name="Slide Number Placeholder 3"/>
          <p:cNvSpPr>
            <a:spLocks noGrp="1"/>
          </p:cNvSpPr>
          <p:nvPr>
            <p:ph type="sldNum" sz="quarter" idx="10"/>
          </p:nvPr>
        </p:nvSpPr>
        <p:spPr/>
        <p:txBody>
          <a:bodyPr/>
          <a:lstStyle/>
          <a:p>
            <a:fld id="{AB38B4D5-C4E6-4954-98A1-497D711BF1F1}" type="slidenum">
              <a:rPr lang="bg-BG" smtClean="0"/>
              <a:t>7</a:t>
            </a:fld>
            <a:endParaRPr lang="bg-BG"/>
          </a:p>
        </p:txBody>
      </p:sp>
    </p:spTree>
    <p:extLst>
      <p:ext uri="{BB962C8B-B14F-4D97-AF65-F5344CB8AC3E}">
        <p14:creationId xmlns:p14="http://schemas.microsoft.com/office/powerpoint/2010/main" val="3951296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smtClean="0"/>
          </a:p>
          <a:p>
            <a:r>
              <a:rPr lang="en-US" b="0" i="0" dirty="0" smtClean="0"/>
              <a:t>The</a:t>
            </a:r>
            <a:r>
              <a:rPr lang="en-US" b="0" i="0" baseline="0" dirty="0" smtClean="0"/>
              <a:t> trainer shall emphasize that t</a:t>
            </a:r>
            <a:r>
              <a:rPr lang="bg-BG" sz="1200" dirty="0" smtClean="0"/>
              <a:t>he main steps to achieving financial literacy </a:t>
            </a:r>
            <a:r>
              <a:rPr lang="en-US" sz="1200" dirty="0" smtClean="0"/>
              <a:t>start with </a:t>
            </a:r>
            <a:r>
              <a:rPr lang="bg-BG" sz="1200" dirty="0" smtClean="0"/>
              <a:t>learning </a:t>
            </a:r>
            <a:r>
              <a:rPr lang="en-US" sz="1200" dirty="0" smtClean="0"/>
              <a:t>several fundamental</a:t>
            </a:r>
            <a:r>
              <a:rPr lang="bg-BG" sz="1200" dirty="0" smtClean="0"/>
              <a:t> </a:t>
            </a:r>
            <a:r>
              <a:rPr lang="en-US" sz="1200" dirty="0" smtClean="0"/>
              <a:t>terms and concepts</a:t>
            </a:r>
            <a:r>
              <a:rPr lang="en-US" sz="1200" baseline="0" dirty="0" smtClean="0"/>
              <a:t> in order to put them in practice</a:t>
            </a:r>
            <a:r>
              <a:rPr lang="en-US" sz="1200" dirty="0" smtClean="0"/>
              <a:t>:</a:t>
            </a:r>
          </a:p>
          <a:p>
            <a:r>
              <a:rPr lang="en-US" sz="1200" dirty="0" smtClean="0"/>
              <a:t>- How </a:t>
            </a:r>
            <a:r>
              <a:rPr lang="bg-BG" sz="1200" dirty="0" smtClean="0"/>
              <a:t>to create a budget</a:t>
            </a:r>
            <a:endParaRPr lang="en-US" sz="1200" dirty="0" smtClean="0"/>
          </a:p>
          <a:p>
            <a:pPr marL="0" indent="0">
              <a:buFontTx/>
              <a:buNone/>
            </a:pPr>
            <a:r>
              <a:rPr lang="en-US" sz="1200" dirty="0" smtClean="0"/>
              <a:t>- How to</a:t>
            </a:r>
            <a:r>
              <a:rPr lang="bg-BG" sz="1200" dirty="0" smtClean="0"/>
              <a:t> track spending</a:t>
            </a:r>
            <a:endParaRPr lang="en-US" sz="1200" dirty="0" smtClean="0"/>
          </a:p>
          <a:p>
            <a:pPr marL="0" indent="0">
              <a:buFontTx/>
              <a:buNone/>
            </a:pPr>
            <a:r>
              <a:rPr lang="en-US" sz="1200" dirty="0" smtClean="0"/>
              <a:t>- How to </a:t>
            </a:r>
            <a:r>
              <a:rPr lang="bg-BG" sz="1200" dirty="0" smtClean="0"/>
              <a:t>learnin</a:t>
            </a:r>
            <a:r>
              <a:rPr lang="en-US" sz="1200" baseline="0" dirty="0" smtClean="0"/>
              <a:t> </a:t>
            </a:r>
            <a:r>
              <a:rPr lang="bg-BG" sz="1200" dirty="0" smtClean="0"/>
              <a:t>the techniques to pay off debt</a:t>
            </a:r>
            <a:endParaRPr lang="en-US" sz="1200" dirty="0" smtClean="0"/>
          </a:p>
          <a:p>
            <a:pPr marL="0" indent="0">
              <a:buFontTx/>
              <a:buNone/>
            </a:pPr>
            <a:r>
              <a:rPr lang="en-US" sz="1200" dirty="0" smtClean="0"/>
              <a:t>- How</a:t>
            </a:r>
            <a:r>
              <a:rPr lang="en-US" sz="1200" baseline="0" dirty="0" smtClean="0"/>
              <a:t> to manage credits</a:t>
            </a:r>
          </a:p>
          <a:p>
            <a:pPr marL="0" indent="0">
              <a:buFontTx/>
              <a:buNone/>
            </a:pPr>
            <a:r>
              <a:rPr lang="en-US" sz="1200" baseline="0" dirty="0" smtClean="0"/>
              <a:t>- The basis of Taxes</a:t>
            </a:r>
          </a:p>
          <a:p>
            <a:pPr marL="0" indent="0">
              <a:buFontTx/>
              <a:buNone/>
            </a:pPr>
            <a:r>
              <a:rPr lang="en-US" sz="1200" baseline="0" dirty="0" smtClean="0"/>
              <a:t>-  Basics of Investment</a:t>
            </a:r>
            <a:endParaRPr lang="en-US" sz="1200" dirty="0" smtClean="0"/>
          </a:p>
          <a:p>
            <a:pPr marL="0" indent="0">
              <a:buFontTx/>
              <a:buNone/>
            </a:pPr>
            <a:r>
              <a:rPr lang="en-US" sz="1200" baseline="0" dirty="0" smtClean="0"/>
              <a:t>- And </a:t>
            </a:r>
            <a:r>
              <a:rPr lang="bg-BG" sz="1200" dirty="0" smtClean="0"/>
              <a:t> effectively planning for retirement. </a:t>
            </a:r>
            <a:endParaRPr lang="en-US" sz="1200" dirty="0" smtClean="0"/>
          </a:p>
          <a:p>
            <a:pPr marL="0" indent="0">
              <a:buFontTx/>
              <a:buNone/>
            </a:pPr>
            <a:endParaRPr lang="en-US" sz="1200" dirty="0" smtClean="0"/>
          </a:p>
          <a:p>
            <a:pPr marL="0" indent="0">
              <a:buFontTx/>
              <a:buNone/>
            </a:pPr>
            <a:r>
              <a:rPr lang="en-US" sz="1200" dirty="0" smtClean="0"/>
              <a:t>Understanding these terms will make trainees aware </a:t>
            </a:r>
            <a:r>
              <a:rPr lang="bg-BG" sz="1200" dirty="0" smtClean="0"/>
              <a:t>how money works, creating and achieving financial goals, and managing internal and external financial challenges.</a:t>
            </a:r>
            <a:endParaRPr lang="en-US" sz="1200" dirty="0" smtClean="0"/>
          </a:p>
          <a:p>
            <a:r>
              <a:rPr lang="en-US" sz="1200" dirty="0" smtClean="0"/>
              <a:t>Understanding basic financial terms and concepts that affect financial health is the first step toward financial literacy. </a:t>
            </a:r>
          </a:p>
          <a:p>
            <a:endParaRPr lang="en-US" sz="1200" dirty="0" smtClean="0"/>
          </a:p>
          <a:p>
            <a:r>
              <a:rPr lang="en-US" sz="1200" dirty="0" smtClean="0"/>
              <a:t>Knowing these important financial terms and how they apply to one’s personal finance plan and budget can help everyone to move forward with their goals.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8</a:t>
            </a:fld>
            <a:endParaRPr lang="bg-BG"/>
          </a:p>
        </p:txBody>
      </p:sp>
    </p:spTree>
    <p:extLst>
      <p:ext uri="{BB962C8B-B14F-4D97-AF65-F5344CB8AC3E}">
        <p14:creationId xmlns:p14="http://schemas.microsoft.com/office/powerpoint/2010/main" val="3245272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smtClean="0"/>
              <a:t>Notes for the Trainer: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The</a:t>
            </a:r>
            <a:r>
              <a:rPr lang="en-US" b="0" i="0" baseline="0" dirty="0" smtClean="0"/>
              <a:t> trainer shall spend some time on each term without going in in many details because in the next Module that terms are explained in greater depth.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baseline="0" dirty="0" smtClean="0"/>
          </a:p>
          <a:p>
            <a:r>
              <a:rPr lang="en-US" b="0" i="0" baseline="0" dirty="0" smtClean="0"/>
              <a:t>When </a:t>
            </a:r>
            <a:r>
              <a:rPr lang="en-US" b="1" i="0" baseline="0" dirty="0" smtClean="0"/>
              <a:t>Budgeting</a:t>
            </a:r>
            <a:r>
              <a:rPr lang="en-US" b="0" i="0" baseline="0" dirty="0" smtClean="0"/>
              <a:t> is explained, the Trainer shall start with </a:t>
            </a:r>
            <a:r>
              <a:rPr lang="en-US" sz="1200" kern="1200" dirty="0" smtClean="0">
                <a:solidFill>
                  <a:schemeClr val="tx1"/>
                </a:solidFill>
                <a:effectLst/>
                <a:latin typeface="+mn-lt"/>
                <a:ea typeface="+mn-ea"/>
                <a:cs typeface="+mn-cs"/>
              </a:rPr>
              <a:t>this that one should </a:t>
            </a:r>
            <a:r>
              <a:rPr lang="bg-BG" sz="1200" kern="1200" dirty="0" smtClean="0">
                <a:solidFill>
                  <a:schemeClr val="tx1"/>
                </a:solidFill>
                <a:effectLst/>
                <a:latin typeface="+mn-lt"/>
                <a:ea typeface="+mn-ea"/>
                <a:cs typeface="+mn-cs"/>
              </a:rPr>
              <a:t>understand what a budget is and how it helps</a:t>
            </a:r>
            <a:r>
              <a:rPr lang="en-US" sz="1200" kern="1200" dirty="0" smtClean="0">
                <a:solidFill>
                  <a:schemeClr val="tx1"/>
                </a:solidFill>
                <a:effectLst/>
                <a:latin typeface="+mn-lt"/>
                <a:ea typeface="+mn-ea"/>
                <a:cs typeface="+mn-cs"/>
              </a:rPr>
              <a:t> him/her to</a:t>
            </a:r>
            <a:r>
              <a:rPr lang="bg-BG" sz="1200" kern="1200" dirty="0" smtClean="0">
                <a:solidFill>
                  <a:schemeClr val="tx1"/>
                </a:solidFill>
                <a:effectLst/>
                <a:latin typeface="+mn-lt"/>
                <a:ea typeface="+mn-ea"/>
                <a:cs typeface="+mn-cs"/>
              </a:rPr>
              <a:t> examine what </a:t>
            </a:r>
            <a:r>
              <a:rPr lang="en-US" sz="1200" kern="1200" dirty="0" smtClean="0">
                <a:solidFill>
                  <a:schemeClr val="tx1"/>
                </a:solidFill>
                <a:effectLst/>
                <a:latin typeface="+mn-lt"/>
                <a:ea typeface="+mn-ea"/>
                <a:cs typeface="+mn-cs"/>
              </a:rPr>
              <a:t>he/she</a:t>
            </a:r>
            <a:r>
              <a:rPr lang="bg-BG" sz="1200" kern="1200" dirty="0" smtClean="0">
                <a:solidFill>
                  <a:schemeClr val="tx1"/>
                </a:solidFill>
                <a:effectLst/>
                <a:latin typeface="+mn-lt"/>
                <a:ea typeface="+mn-ea"/>
                <a:cs typeface="+mn-cs"/>
              </a:rPr>
              <a:t> earn</a:t>
            </a:r>
            <a:r>
              <a:rPr lang="en-US" sz="1200" kern="1200" dirty="0" smtClean="0">
                <a:solidFill>
                  <a:schemeClr val="tx1"/>
                </a:solidFill>
                <a:effectLst/>
                <a:latin typeface="+mn-lt"/>
                <a:ea typeface="+mn-ea"/>
                <a:cs typeface="+mn-cs"/>
              </a:rPr>
              <a:t>s</a:t>
            </a:r>
            <a:r>
              <a:rPr lang="bg-BG" sz="1200" kern="1200" dirty="0" smtClean="0">
                <a:solidFill>
                  <a:schemeClr val="tx1"/>
                </a:solidFill>
                <a:effectLst/>
                <a:latin typeface="+mn-lt"/>
                <a:ea typeface="+mn-ea"/>
                <a:cs typeface="+mn-cs"/>
              </a:rPr>
              <a:t> and how </a:t>
            </a:r>
            <a:r>
              <a:rPr lang="en-US" sz="1200" kern="1200" dirty="0" smtClean="0">
                <a:solidFill>
                  <a:schemeClr val="tx1"/>
                </a:solidFill>
                <a:effectLst/>
                <a:latin typeface="+mn-lt"/>
                <a:ea typeface="+mn-ea"/>
                <a:cs typeface="+mn-cs"/>
              </a:rPr>
              <a:t>he/she is</a:t>
            </a:r>
            <a:r>
              <a:rPr lang="bg-BG" sz="1200" kern="1200" dirty="0" smtClean="0">
                <a:solidFill>
                  <a:schemeClr val="tx1"/>
                </a:solidFill>
                <a:effectLst/>
                <a:latin typeface="+mn-lt"/>
                <a:ea typeface="+mn-ea"/>
                <a:cs typeface="+mn-cs"/>
              </a:rPr>
              <a:t> spending. A budget is a financial plan that takes income and expenses into account and provides estimates for how much </a:t>
            </a:r>
            <a:r>
              <a:rPr lang="en-US" sz="1200" kern="1200" dirty="0" smtClean="0">
                <a:solidFill>
                  <a:schemeClr val="tx1"/>
                </a:solidFill>
                <a:effectLst/>
                <a:latin typeface="+mn-lt"/>
                <a:ea typeface="+mn-ea"/>
                <a:cs typeface="+mn-cs"/>
              </a:rPr>
              <a:t>one</a:t>
            </a:r>
            <a:r>
              <a:rPr lang="bg-BG" sz="1200" kern="1200" dirty="0" smtClean="0">
                <a:solidFill>
                  <a:schemeClr val="tx1"/>
                </a:solidFill>
                <a:effectLst/>
                <a:latin typeface="+mn-lt"/>
                <a:ea typeface="+mn-ea"/>
                <a:cs typeface="+mn-cs"/>
              </a:rPr>
              <a:t> makes and spend</a:t>
            </a:r>
            <a:r>
              <a:rPr lang="en-US" sz="1200" kern="1200" dirty="0" smtClean="0">
                <a:solidFill>
                  <a:schemeClr val="tx1"/>
                </a:solidFill>
                <a:effectLst/>
                <a:latin typeface="+mn-lt"/>
                <a:ea typeface="+mn-ea"/>
                <a:cs typeface="+mn-cs"/>
              </a:rPr>
              <a:t>s</a:t>
            </a:r>
            <a:r>
              <a:rPr lang="bg-BG" sz="1200" kern="1200" dirty="0" smtClean="0">
                <a:solidFill>
                  <a:schemeClr val="tx1"/>
                </a:solidFill>
                <a:effectLst/>
                <a:latin typeface="+mn-lt"/>
                <a:ea typeface="+mn-ea"/>
                <a:cs typeface="+mn-cs"/>
              </a:rPr>
              <a:t> over a given period of time.</a:t>
            </a:r>
          </a:p>
          <a:p>
            <a:r>
              <a:rPr lang="en-US" sz="1200" i="0" kern="1200" dirty="0" smtClean="0">
                <a:solidFill>
                  <a:schemeClr val="tx1"/>
                </a:solidFill>
                <a:effectLst/>
                <a:latin typeface="+mn-lt"/>
                <a:ea typeface="+mn-ea"/>
                <a:cs typeface="+mn-cs"/>
              </a:rPr>
              <a:t>A young person is </a:t>
            </a:r>
            <a:r>
              <a:rPr lang="bg-BG" sz="1200" i="0" kern="1200" dirty="0" smtClean="0">
                <a:solidFill>
                  <a:schemeClr val="tx1"/>
                </a:solidFill>
                <a:effectLst/>
                <a:latin typeface="+mn-lt"/>
                <a:ea typeface="+mn-ea"/>
                <a:cs typeface="+mn-cs"/>
              </a:rPr>
              <a:t>very likely </a:t>
            </a:r>
            <a:r>
              <a:rPr lang="en-US" sz="1200" i="0" kern="1200" dirty="0" smtClean="0">
                <a:solidFill>
                  <a:schemeClr val="tx1"/>
                </a:solidFill>
                <a:effectLst/>
                <a:latin typeface="+mn-lt"/>
                <a:ea typeface="+mn-ea"/>
                <a:cs typeface="+mn-cs"/>
              </a:rPr>
              <a:t>to </a:t>
            </a:r>
            <a:r>
              <a:rPr lang="bg-BG" sz="1200" i="0" kern="1200" dirty="0" smtClean="0">
                <a:solidFill>
                  <a:schemeClr val="tx1"/>
                </a:solidFill>
                <a:effectLst/>
                <a:latin typeface="+mn-lt"/>
                <a:ea typeface="+mn-ea"/>
                <a:cs typeface="+mn-cs"/>
              </a:rPr>
              <a:t>need to budget </a:t>
            </a:r>
            <a:r>
              <a:rPr lang="en-US" sz="1200" i="0" kern="1200" dirty="0" smtClean="0">
                <a:solidFill>
                  <a:schemeClr val="tx1"/>
                </a:solidFill>
                <a:effectLst/>
                <a:latin typeface="+mn-lt"/>
                <a:ea typeface="+mn-ea"/>
                <a:cs typeface="+mn-cs"/>
              </a:rPr>
              <a:t>his/her</a:t>
            </a:r>
            <a:r>
              <a:rPr lang="bg-BG" sz="1200" i="0" kern="1200" dirty="0" smtClean="0">
                <a:solidFill>
                  <a:schemeClr val="tx1"/>
                </a:solidFill>
                <a:effectLst/>
                <a:latin typeface="+mn-lt"/>
                <a:ea typeface="+mn-ea"/>
                <a:cs typeface="+mn-cs"/>
              </a:rPr>
              <a:t> money as a college student. How much of</a:t>
            </a:r>
            <a:r>
              <a:rPr lang="en-US" sz="1200" i="0" kern="1200" dirty="0" smtClean="0">
                <a:solidFill>
                  <a:schemeClr val="tx1"/>
                </a:solidFill>
                <a:effectLst/>
                <a:latin typeface="+mn-lt"/>
                <a:ea typeface="+mn-ea"/>
                <a:cs typeface="+mn-cs"/>
              </a:rPr>
              <a:t> his/her</a:t>
            </a:r>
            <a:r>
              <a:rPr lang="bg-BG" sz="1200" i="0" kern="1200" dirty="0" smtClean="0">
                <a:solidFill>
                  <a:schemeClr val="tx1"/>
                </a:solidFill>
                <a:effectLst/>
                <a:latin typeface="+mn-lt"/>
                <a:ea typeface="+mn-ea"/>
                <a:cs typeface="+mn-cs"/>
              </a:rPr>
              <a:t> money should realistically allocate toward clothing, school and apartment supplies as well as late night pizza dinners.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smtClean="0"/>
              <a:t>When explaining </a:t>
            </a:r>
            <a:r>
              <a:rPr lang="en-US" b="1" i="0" dirty="0" smtClean="0"/>
              <a:t>Saving Basics</a:t>
            </a:r>
            <a:r>
              <a:rPr lang="en-US" b="0" i="0" dirty="0" smtClean="0"/>
              <a:t>,</a:t>
            </a:r>
            <a:r>
              <a:rPr lang="en-US" b="0" i="0" baseline="0" dirty="0" smtClean="0"/>
              <a:t> the Trainer shall elaborate that </a:t>
            </a:r>
            <a:r>
              <a:rPr lang="en-US" sz="1200" b="0" i="0" kern="1200" baseline="0" dirty="0" smtClean="0">
                <a:solidFill>
                  <a:schemeClr val="tx1"/>
                </a:solidFill>
                <a:effectLst/>
                <a:latin typeface="+mn-lt"/>
                <a:ea typeface="+mn-ea"/>
                <a:cs typeface="+mn-cs"/>
              </a:rPr>
              <a:t>t</a:t>
            </a:r>
            <a:r>
              <a:rPr lang="bg-BG" sz="1200" kern="1200" dirty="0" smtClean="0">
                <a:solidFill>
                  <a:schemeClr val="tx1"/>
                </a:solidFill>
                <a:effectLst/>
                <a:latin typeface="+mn-lt"/>
                <a:ea typeface="+mn-ea"/>
                <a:cs typeface="+mn-cs"/>
              </a:rPr>
              <a:t>hroughout life, </a:t>
            </a:r>
            <a:r>
              <a:rPr lang="en-US" sz="1200" kern="1200" dirty="0" smtClean="0">
                <a:solidFill>
                  <a:schemeClr val="tx1"/>
                </a:solidFill>
                <a:effectLst/>
                <a:latin typeface="+mn-lt"/>
                <a:ea typeface="+mn-ea"/>
                <a:cs typeface="+mn-cs"/>
              </a:rPr>
              <a:t>one</a:t>
            </a:r>
            <a:r>
              <a:rPr lang="bg-BG" sz="1200" kern="1200" dirty="0" smtClean="0">
                <a:solidFill>
                  <a:schemeClr val="tx1"/>
                </a:solidFill>
                <a:effectLst/>
                <a:latin typeface="+mn-lt"/>
                <a:ea typeface="+mn-ea"/>
                <a:cs typeface="+mn-cs"/>
              </a:rPr>
              <a:t> will be faced with many decisions about saving and spending. </a:t>
            </a:r>
            <a:r>
              <a:rPr lang="en-US" sz="1200" kern="1200" dirty="0" smtClean="0">
                <a:solidFill>
                  <a:schemeClr val="tx1"/>
                </a:solidFill>
                <a:effectLst/>
                <a:latin typeface="+mn-lt"/>
                <a:ea typeface="+mn-ea"/>
                <a:cs typeface="+mn-cs"/>
              </a:rPr>
              <a:t>One’s</a:t>
            </a:r>
            <a:r>
              <a:rPr lang="bg-BG" sz="1200" kern="1200" dirty="0" smtClean="0">
                <a:solidFill>
                  <a:schemeClr val="tx1"/>
                </a:solidFill>
                <a:effectLst/>
                <a:latin typeface="+mn-lt"/>
                <a:ea typeface="+mn-ea"/>
                <a:cs typeface="+mn-cs"/>
              </a:rPr>
              <a:t> goals can vary from smaller purchases such as a new smartphone to larger purchases, such as a car or a house to long-term savings for retirement. There are some life events that </a:t>
            </a:r>
            <a:r>
              <a:rPr lang="en-US" sz="1200" kern="1200" dirty="0" smtClean="0">
                <a:solidFill>
                  <a:schemeClr val="tx1"/>
                </a:solidFill>
                <a:effectLst/>
                <a:latin typeface="+mn-lt"/>
                <a:ea typeface="+mn-ea"/>
                <a:cs typeface="+mn-cs"/>
              </a:rPr>
              <a:t>one</a:t>
            </a:r>
            <a:r>
              <a:rPr lang="bg-BG" sz="1200" kern="1200" dirty="0" smtClean="0">
                <a:solidFill>
                  <a:schemeClr val="tx1"/>
                </a:solidFill>
                <a:effectLst/>
                <a:latin typeface="+mn-lt"/>
                <a:ea typeface="+mn-ea"/>
                <a:cs typeface="+mn-cs"/>
              </a:rPr>
              <a:t> can plan and save for, like higher education or starting a family, but it’s impossible to foresee unplanned expenses. That’s what makes saving important! One shall be prepared for any type of expense by having money set aside.</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presenting </a:t>
            </a:r>
            <a:r>
              <a:rPr lang="en-US" sz="1200" b="1" kern="1200" dirty="0" smtClean="0">
                <a:solidFill>
                  <a:schemeClr val="tx1"/>
                </a:solidFill>
                <a:effectLst/>
                <a:latin typeface="+mn-lt"/>
                <a:ea typeface="+mn-ea"/>
                <a:cs typeface="+mn-cs"/>
              </a:rPr>
              <a:t>Debt</a:t>
            </a:r>
            <a:r>
              <a:rPr lang="en-US" sz="1200" kern="1200" dirty="0" smtClean="0">
                <a:solidFill>
                  <a:schemeClr val="tx1"/>
                </a:solidFill>
                <a:effectLst/>
                <a:latin typeface="+mn-lt"/>
                <a:ea typeface="+mn-ea"/>
                <a:cs typeface="+mn-cs"/>
              </a:rPr>
              <a:t>, the trainer shall stress the </a:t>
            </a:r>
            <a:r>
              <a:rPr lang="bg-BG" sz="1200" kern="1200" dirty="0" smtClean="0">
                <a:solidFill>
                  <a:schemeClr val="tx1"/>
                </a:solidFill>
                <a:effectLst/>
                <a:latin typeface="+mn-lt"/>
                <a:ea typeface="+mn-ea"/>
                <a:cs typeface="+mn-cs"/>
              </a:rPr>
              <a:t>importan</a:t>
            </a:r>
            <a:r>
              <a:rPr lang="en-US" sz="1200" kern="1200" dirty="0" err="1" smtClean="0">
                <a:solidFill>
                  <a:schemeClr val="tx1"/>
                </a:solidFill>
                <a:effectLst/>
                <a:latin typeface="+mn-lt"/>
                <a:ea typeface="+mn-ea"/>
                <a:cs typeface="+mn-cs"/>
              </a:rPr>
              <a:t>ce</a:t>
            </a:r>
            <a:r>
              <a:rPr lang="bg-BG" sz="1200" kern="1200" dirty="0" smtClean="0">
                <a:solidFill>
                  <a:schemeClr val="tx1"/>
                </a:solidFill>
                <a:effectLst/>
                <a:latin typeface="+mn-lt"/>
                <a:ea typeface="+mn-ea"/>
                <a:cs typeface="+mn-cs"/>
              </a:rPr>
              <a:t> to recognize that there are </a:t>
            </a:r>
            <a:r>
              <a:rPr lang="en-US" sz="1200" kern="1200" dirty="0" smtClean="0">
                <a:solidFill>
                  <a:schemeClr val="tx1"/>
                </a:solidFill>
                <a:effectLst/>
                <a:latin typeface="+mn-lt"/>
                <a:ea typeface="+mn-ea"/>
                <a:cs typeface="+mn-cs"/>
              </a:rPr>
              <a:t>two </a:t>
            </a:r>
            <a:r>
              <a:rPr lang="bg-BG" sz="1200" kern="1200" dirty="0" smtClean="0">
                <a:solidFill>
                  <a:schemeClr val="tx1"/>
                </a:solidFill>
                <a:effectLst/>
                <a:latin typeface="+mn-lt"/>
                <a:ea typeface="+mn-ea"/>
                <a:cs typeface="+mn-cs"/>
              </a:rPr>
              <a:t>various types</a:t>
            </a:r>
            <a:r>
              <a:rPr lang="en-US" sz="1200" kern="1200" dirty="0" smtClean="0">
                <a:solidFill>
                  <a:schemeClr val="tx1"/>
                </a:solidFill>
                <a:effectLst/>
                <a:latin typeface="+mn-lt"/>
                <a:ea typeface="+mn-ea"/>
                <a:cs typeface="+mn-cs"/>
              </a:rPr>
              <a:t> of debts</a:t>
            </a:r>
            <a:r>
              <a:rPr lang="bg-BG" sz="1200" kern="1200" dirty="0" smtClean="0">
                <a:solidFill>
                  <a:schemeClr val="tx1"/>
                </a:solidFill>
                <a:effectLst/>
                <a:latin typeface="+mn-lt"/>
                <a:ea typeface="+mn-ea"/>
                <a:cs typeface="+mn-cs"/>
              </a:rPr>
              <a:t> and they will not always result in the same outcome. For example, going into debt for school or business purposes or taking out a loan for real estate (such as a mortgage) could be considered</a:t>
            </a:r>
            <a:r>
              <a:rPr lang="en-US" sz="1200" kern="1200" baseline="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investments that might yield greater financial earnings in the future. This kind of debt may be costly in the short term, but could potentially end up paying for itself in the long term if it is an investment in an asset such as education or real estate. </a:t>
            </a:r>
            <a:r>
              <a:rPr lang="en-US" sz="1200" kern="1200" baseline="0" dirty="0" smtClean="0">
                <a:solidFill>
                  <a:schemeClr val="tx1"/>
                </a:solidFill>
                <a:effectLst/>
                <a:latin typeface="+mn-lt"/>
                <a:ea typeface="+mn-ea"/>
                <a:cs typeface="+mn-cs"/>
              </a:rPr>
              <a:t> </a:t>
            </a:r>
            <a:r>
              <a:rPr lang="bg-BG" sz="1200" kern="1200" dirty="0" smtClean="0">
                <a:solidFill>
                  <a:schemeClr val="tx1"/>
                </a:solidFill>
                <a:effectLst/>
                <a:latin typeface="+mn-lt"/>
                <a:ea typeface="+mn-ea"/>
                <a:cs typeface="+mn-cs"/>
              </a:rPr>
              <a:t>However, debt that does not invest in anything is simply a financial burden in both the short term and the long term. This is the kind of debt that must be managed carefully to avoid letting it quickly spiral out of control.</a:t>
            </a:r>
          </a:p>
          <a:p>
            <a:pPr marL="0" marR="0" lvl="0" indent="0" algn="l" defTabSz="914400" rtl="0" eaLnBrk="1" fontAlgn="auto" latinLnBrk="0" hangingPunct="1">
              <a:lnSpc>
                <a:spcPct val="100000"/>
              </a:lnSpc>
              <a:spcBef>
                <a:spcPts val="0"/>
              </a:spcBef>
              <a:spcAft>
                <a:spcPts val="0"/>
              </a:spcAft>
              <a:buClrTx/>
              <a:buSzTx/>
              <a:buFontTx/>
              <a:buNone/>
              <a:tabLst/>
              <a:defRPr/>
            </a:pPr>
            <a:endParaRPr lang="bg-BG"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smtClean="0"/>
          </a:p>
          <a:p>
            <a:endParaRPr lang="bg-BG" dirty="0"/>
          </a:p>
        </p:txBody>
      </p:sp>
      <p:sp>
        <p:nvSpPr>
          <p:cNvPr id="4" name="Slide Number Placeholder 3"/>
          <p:cNvSpPr>
            <a:spLocks noGrp="1"/>
          </p:cNvSpPr>
          <p:nvPr>
            <p:ph type="sldNum" sz="quarter" idx="10"/>
          </p:nvPr>
        </p:nvSpPr>
        <p:spPr/>
        <p:txBody>
          <a:bodyPr/>
          <a:lstStyle/>
          <a:p>
            <a:fld id="{AB38B4D5-C4E6-4954-98A1-497D711BF1F1}" type="slidenum">
              <a:rPr lang="bg-BG" smtClean="0"/>
              <a:t>9</a:t>
            </a:fld>
            <a:endParaRPr lang="bg-BG"/>
          </a:p>
        </p:txBody>
      </p:sp>
    </p:spTree>
    <p:extLst>
      <p:ext uri="{BB962C8B-B14F-4D97-AF65-F5344CB8AC3E}">
        <p14:creationId xmlns:p14="http://schemas.microsoft.com/office/powerpoint/2010/main" val="2753794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741899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36425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32631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274D144-2B42-40FF-9114-CA00871934A9}" type="datetimeFigureOut">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75913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274D144-2B42-40FF-9114-CA00871934A9}" type="datetimeFigureOut">
              <a:rPr lang="el-GR" smtClean="0"/>
              <a:t>16/12/2022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948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274D144-2B42-40FF-9114-CA00871934A9}" type="datetimeFigureOut">
              <a:rPr lang="el-GR" smtClean="0"/>
              <a:t>16/12/2022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44984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629842" y="1878806"/>
            <a:ext cx="3868340"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4629150" y="1878806"/>
            <a:ext cx="3887391" cy="276344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274D144-2B42-40FF-9114-CA00871934A9}" type="datetimeFigureOut">
              <a:rPr lang="el-GR" smtClean="0"/>
              <a:t>16/12/2022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9235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274D144-2B42-40FF-9114-CA00871934A9}" type="datetimeFigureOut">
              <a:rPr lang="el-GR" smtClean="0"/>
              <a:t>16/12/2022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4010440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4D144-2B42-40FF-9114-CA00871934A9}" type="datetimeFigureOut">
              <a:rPr lang="el-GR" smtClean="0"/>
              <a:t>16/12/2022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249944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16/12/2022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17703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274D144-2B42-40FF-9114-CA00871934A9}" type="datetimeFigureOut">
              <a:rPr lang="el-GR" smtClean="0"/>
              <a:t>16/12/2022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A3CE8A0-D399-4920-9530-763813D0C220}" type="slidenum">
              <a:rPr lang="el-GR" smtClean="0"/>
              <a:t>‹#›</a:t>
            </a:fld>
            <a:endParaRPr lang="el-GR"/>
          </a:p>
        </p:txBody>
      </p:sp>
    </p:spTree>
    <p:extLst>
      <p:ext uri="{BB962C8B-B14F-4D97-AF65-F5344CB8AC3E}">
        <p14:creationId xmlns:p14="http://schemas.microsoft.com/office/powerpoint/2010/main" val="503420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A274D144-2B42-40FF-9114-CA00871934A9}" type="datetimeFigureOut">
              <a:rPr lang="el-GR" smtClean="0"/>
              <a:t>16/12/2022</a:t>
            </a:fld>
            <a:endParaRPr lang="el-G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7A3CE8A0-D399-4920-9530-763813D0C220}" type="slidenum">
              <a:rPr lang="el-GR" smtClean="0"/>
              <a:t>‹#›</a:t>
            </a:fld>
            <a:endParaRPr lang="el-GR"/>
          </a:p>
        </p:txBody>
      </p:sp>
    </p:spTree>
    <p:extLst>
      <p:ext uri="{BB962C8B-B14F-4D97-AF65-F5344CB8AC3E}">
        <p14:creationId xmlns:p14="http://schemas.microsoft.com/office/powerpoint/2010/main" val="2047286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1773EFA4-90BF-45EC-94D7-96F9AEC03F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3787087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93726" y="724670"/>
            <a:ext cx="8556548" cy="3731791"/>
          </a:xfrm>
          <a:prstGeom prst="rect">
            <a:avLst/>
          </a:prstGeom>
          <a:noFill/>
        </p:spPr>
        <p:txBody>
          <a:bodyPr wrap="square" rtlCol="0">
            <a:spAutoFit/>
          </a:bodyPr>
          <a:lstStyle/>
          <a:p>
            <a:r>
              <a:rPr lang="en-US" b="1" dirty="0">
                <a:solidFill>
                  <a:srgbClr val="0070C0"/>
                </a:solidFill>
              </a:rPr>
              <a:t>Unit 1.2: Fundamental terms and </a:t>
            </a:r>
            <a:r>
              <a:rPr lang="en-US" b="1" dirty="0" smtClean="0">
                <a:solidFill>
                  <a:srgbClr val="0070C0"/>
                </a:solidFill>
              </a:rPr>
              <a:t>concepts</a:t>
            </a:r>
          </a:p>
          <a:p>
            <a:pPr lvl="0"/>
            <a:r>
              <a:rPr lang="en-US" sz="1600" b="1" i="1" dirty="0"/>
              <a:t>Credit Basic</a:t>
            </a:r>
            <a:endParaRPr lang="bg-BG" sz="1600" b="1" i="1" dirty="0"/>
          </a:p>
          <a:p>
            <a:pPr algn="just"/>
            <a:r>
              <a:rPr lang="bg-BG" sz="1600" dirty="0"/>
              <a:t>Credit cards provide security, convenience, and even rewards based on spending. However, if cardholders don’t manage their cards carefully, they may find themselves facing unwanted consequences like a poor credit score or hidden fees.</a:t>
            </a:r>
          </a:p>
          <a:p>
            <a:pPr lvl="0" algn="just"/>
            <a:r>
              <a:rPr lang="bg-BG" sz="1600" b="1" i="1" dirty="0" smtClean="0"/>
              <a:t>Investing</a:t>
            </a:r>
            <a:endParaRPr lang="bg-BG" sz="1600" b="1" i="1" dirty="0"/>
          </a:p>
          <a:p>
            <a:pPr lvl="0" algn="just"/>
            <a:r>
              <a:rPr lang="bg-BG" sz="1600" dirty="0"/>
              <a:t>Investing is all about creating and growing the wealth </a:t>
            </a:r>
            <a:r>
              <a:rPr lang="en-US" sz="1600" dirty="0"/>
              <a:t>in order </a:t>
            </a:r>
            <a:r>
              <a:rPr lang="bg-BG" sz="1600" dirty="0"/>
              <a:t>to enjoy a financially secure and happy future. </a:t>
            </a:r>
            <a:endParaRPr lang="en-US" sz="1600" dirty="0" smtClean="0"/>
          </a:p>
          <a:p>
            <a:pPr lvl="0" algn="just"/>
            <a:r>
              <a:rPr lang="bg-BG" sz="1600" b="1" i="1" dirty="0" smtClean="0"/>
              <a:t>Taxes </a:t>
            </a:r>
            <a:endParaRPr lang="bg-BG" sz="1600" b="1" i="1" dirty="0"/>
          </a:p>
          <a:p>
            <a:pPr algn="just"/>
            <a:r>
              <a:rPr lang="en-US" sz="1600" dirty="0"/>
              <a:t>Taxes </a:t>
            </a:r>
            <a:r>
              <a:rPr lang="bg-BG" sz="1600" dirty="0"/>
              <a:t>are an indispensable part of the financial landscape that individuals have to deal with during their life. </a:t>
            </a:r>
            <a:endParaRPr lang="en-US" sz="1600" dirty="0" smtClean="0"/>
          </a:p>
          <a:p>
            <a:pPr algn="just"/>
            <a:r>
              <a:rPr lang="en-US" sz="1600" b="1" i="1" dirty="0" smtClean="0"/>
              <a:t>Retirement </a:t>
            </a:r>
            <a:r>
              <a:rPr lang="en-US" sz="1600" b="1" i="1" dirty="0"/>
              <a:t>Basics</a:t>
            </a:r>
            <a:endParaRPr lang="bg-BG" sz="1600" b="1" i="1" dirty="0"/>
          </a:p>
          <a:p>
            <a:pPr algn="just"/>
            <a:r>
              <a:rPr lang="bg-BG" sz="1600" dirty="0"/>
              <a:t>It's never too soon </a:t>
            </a:r>
            <a:r>
              <a:rPr lang="en-US" sz="1600" dirty="0"/>
              <a:t>for one to</a:t>
            </a:r>
            <a:r>
              <a:rPr lang="bg-BG" sz="1600" dirty="0"/>
              <a:t> start saving for </a:t>
            </a:r>
            <a:r>
              <a:rPr lang="en-US" sz="1600" dirty="0"/>
              <a:t>his/her </a:t>
            </a:r>
            <a:r>
              <a:rPr lang="bg-BG" sz="1600" dirty="0"/>
              <a:t>retirement. To get the most out of </a:t>
            </a:r>
            <a:r>
              <a:rPr lang="en-US" sz="1600" dirty="0"/>
              <a:t>his/her </a:t>
            </a:r>
            <a:r>
              <a:rPr lang="bg-BG" sz="1600" dirty="0"/>
              <a:t>retirement savings</a:t>
            </a:r>
            <a:r>
              <a:rPr lang="en-US" sz="1600" dirty="0"/>
              <a:t>, one </a:t>
            </a:r>
            <a:r>
              <a:rPr lang="en-US" sz="1600" dirty="0" err="1"/>
              <a:t>wi</a:t>
            </a:r>
            <a:r>
              <a:rPr lang="bg-BG" sz="1600" dirty="0"/>
              <a:t>ll </a:t>
            </a:r>
            <a:r>
              <a:rPr lang="en-US" sz="1600" dirty="0"/>
              <a:t>have</a:t>
            </a:r>
            <a:r>
              <a:rPr lang="bg-BG" sz="1600" dirty="0"/>
              <a:t> to start planning and saving at an early age.</a:t>
            </a:r>
          </a:p>
          <a:p>
            <a:pPr algn="just"/>
            <a:endParaRPr lang="en-US" sz="1050" b="1" dirty="0">
              <a:solidFill>
                <a:srgbClr val="0070C0"/>
              </a:solidFill>
            </a:endParaRPr>
          </a:p>
        </p:txBody>
      </p:sp>
    </p:spTree>
    <p:extLst>
      <p:ext uri="{BB962C8B-B14F-4D97-AF65-F5344CB8AC3E}">
        <p14:creationId xmlns:p14="http://schemas.microsoft.com/office/powerpoint/2010/main" val="1947139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64"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87464" y="765230"/>
            <a:ext cx="9310977" cy="4962897"/>
          </a:xfrm>
          <a:prstGeom prst="rect">
            <a:avLst/>
          </a:prstGeom>
          <a:noFill/>
        </p:spPr>
        <p:txBody>
          <a:bodyPr wrap="square" rtlCol="0">
            <a:spAutoFit/>
          </a:bodyPr>
          <a:lstStyle/>
          <a:p>
            <a:r>
              <a:rPr lang="en-US" b="1" dirty="0">
                <a:solidFill>
                  <a:srgbClr val="0070C0"/>
                </a:solidFill>
              </a:rPr>
              <a:t>Unit 1.2: Fundamental terms and </a:t>
            </a:r>
            <a:r>
              <a:rPr lang="en-US" b="1" dirty="0" smtClean="0">
                <a:solidFill>
                  <a:srgbClr val="0070C0"/>
                </a:solidFill>
              </a:rPr>
              <a:t>concepts</a:t>
            </a:r>
          </a:p>
          <a:p>
            <a:endParaRPr lang="en-US" sz="1050" b="1" dirty="0">
              <a:solidFill>
                <a:srgbClr val="0070C0"/>
              </a:solidFill>
            </a:endParaRPr>
          </a:p>
          <a:p>
            <a:r>
              <a:rPr lang="en-US" b="1" dirty="0">
                <a:solidFill>
                  <a:schemeClr val="accent1"/>
                </a:solidFill>
              </a:rPr>
              <a:t>Case Study</a:t>
            </a:r>
            <a:r>
              <a:rPr lang="en-US" b="1" dirty="0" smtClean="0">
                <a:solidFill>
                  <a:schemeClr val="accent1"/>
                </a:solidFill>
              </a:rPr>
              <a:t>:</a:t>
            </a:r>
          </a:p>
          <a:p>
            <a:endParaRPr lang="bg-BG" dirty="0">
              <a:solidFill>
                <a:schemeClr val="accent1"/>
              </a:solidFill>
            </a:endParaRPr>
          </a:p>
          <a:p>
            <a:r>
              <a:rPr lang="en-US" sz="1400" dirty="0"/>
              <a:t>Let us assume that both James and  Peter earn </a:t>
            </a:r>
            <a:r>
              <a:rPr lang="en-US" sz="1400" dirty="0" smtClean="0"/>
              <a:t>2000 </a:t>
            </a:r>
            <a:r>
              <a:rPr lang="en-US" sz="1400" dirty="0"/>
              <a:t>Euro every month. They have just started their first jobs, after university</a:t>
            </a:r>
            <a:r>
              <a:rPr lang="en-US" sz="1400" dirty="0" smtClean="0"/>
              <a:t>.</a:t>
            </a:r>
          </a:p>
          <a:p>
            <a:endParaRPr lang="bg-BG" sz="1400" dirty="0"/>
          </a:p>
          <a:p>
            <a:r>
              <a:rPr lang="en-US" sz="1400" dirty="0"/>
              <a:t>James </a:t>
            </a:r>
            <a:r>
              <a:rPr lang="en-US" sz="1400" dirty="0" smtClean="0"/>
              <a:t>allocates </a:t>
            </a:r>
            <a:r>
              <a:rPr lang="en-US" sz="1400" dirty="0"/>
              <a:t>his salary as follows:</a:t>
            </a:r>
            <a:endParaRPr lang="bg-BG" sz="1400" dirty="0"/>
          </a:p>
          <a:p>
            <a:r>
              <a:rPr lang="en-US" sz="1400" dirty="0"/>
              <a:t>Spending = </a:t>
            </a:r>
            <a:r>
              <a:rPr lang="en-US" sz="1400" dirty="0" smtClean="0"/>
              <a:t>1500 </a:t>
            </a:r>
            <a:r>
              <a:rPr lang="en-US" sz="1400" dirty="0"/>
              <a:t>Euro</a:t>
            </a:r>
            <a:endParaRPr lang="bg-BG" sz="1400" dirty="0"/>
          </a:p>
          <a:p>
            <a:r>
              <a:rPr lang="en-US" sz="1400" dirty="0"/>
              <a:t>Investing </a:t>
            </a:r>
            <a:r>
              <a:rPr lang="en-US" sz="1400" dirty="0" smtClean="0"/>
              <a:t>= </a:t>
            </a:r>
            <a:r>
              <a:rPr lang="en-US" sz="1400" dirty="0"/>
              <a:t>1</a:t>
            </a:r>
            <a:r>
              <a:rPr lang="en-US" sz="1400" dirty="0" smtClean="0"/>
              <a:t>50 </a:t>
            </a:r>
            <a:r>
              <a:rPr lang="en-US" sz="1400" dirty="0"/>
              <a:t>euro</a:t>
            </a:r>
            <a:endParaRPr lang="bg-BG" sz="1400" dirty="0"/>
          </a:p>
          <a:p>
            <a:r>
              <a:rPr lang="en-US" sz="1400" dirty="0"/>
              <a:t>Emergency Fund = 2</a:t>
            </a:r>
            <a:r>
              <a:rPr lang="en-US" sz="1400" dirty="0" smtClean="0"/>
              <a:t>00 </a:t>
            </a:r>
            <a:r>
              <a:rPr lang="en-US" sz="1400" dirty="0"/>
              <a:t>Euro</a:t>
            </a:r>
            <a:endParaRPr lang="bg-BG" sz="1400" dirty="0"/>
          </a:p>
          <a:p>
            <a:r>
              <a:rPr lang="en-US" sz="1400" dirty="0"/>
              <a:t>Savings Account = 150 </a:t>
            </a:r>
            <a:r>
              <a:rPr lang="en-US" sz="1400" dirty="0" smtClean="0"/>
              <a:t>Euro</a:t>
            </a:r>
          </a:p>
          <a:p>
            <a:endParaRPr lang="bg-BG" sz="1400" dirty="0"/>
          </a:p>
          <a:p>
            <a:r>
              <a:rPr lang="en-US" sz="1400" dirty="0"/>
              <a:t>At the end of the year, James </a:t>
            </a:r>
            <a:r>
              <a:rPr lang="en-US" sz="1400" dirty="0" smtClean="0"/>
              <a:t>invests 1800 Euro and 1800 Euro into </a:t>
            </a:r>
            <a:r>
              <a:rPr lang="en-US" sz="1400" dirty="0"/>
              <a:t>his savings account. Both have interest, which could bring him around 500 euro more for the current year</a:t>
            </a:r>
            <a:r>
              <a:rPr lang="en-US" sz="1400" dirty="0" smtClean="0"/>
              <a:t>.</a:t>
            </a:r>
          </a:p>
          <a:p>
            <a:endParaRPr lang="bg-BG" sz="1400" dirty="0"/>
          </a:p>
          <a:p>
            <a:r>
              <a:rPr lang="en-US" sz="1400" dirty="0"/>
              <a:t>Peter, on the other hand, </a:t>
            </a:r>
            <a:r>
              <a:rPr lang="en-US" sz="1400" dirty="0" smtClean="0"/>
              <a:t>spends </a:t>
            </a:r>
            <a:r>
              <a:rPr lang="en-US" sz="1400" dirty="0"/>
              <a:t>impulsively—without any planning. He leaves the remainder in his salary account—it returns very low interest. Consequentially, Peter spends money on unnecessary items and ran out of cash in no time</a:t>
            </a:r>
            <a:r>
              <a:rPr lang="en-US" sz="1400" dirty="0" smtClean="0"/>
              <a:t>.</a:t>
            </a:r>
          </a:p>
          <a:p>
            <a:pPr algn="ctr"/>
            <a:endParaRPr lang="en-US" sz="1200" b="1" dirty="0">
              <a:solidFill>
                <a:srgbClr val="00B0F0"/>
              </a:solidFill>
            </a:endParaRPr>
          </a:p>
          <a:p>
            <a:pPr algn="ctr"/>
            <a:r>
              <a:rPr lang="en-US" sz="1200" b="1" dirty="0" smtClean="0">
                <a:solidFill>
                  <a:srgbClr val="00B0F0"/>
                </a:solidFill>
              </a:rPr>
              <a:t>According to you, who is aware of the fundamental terms and concepts in Financial Literacy ?</a:t>
            </a:r>
            <a:endParaRPr lang="bg-BG" sz="1200" b="1" dirty="0">
              <a:solidFill>
                <a:srgbClr val="00B0F0"/>
              </a:solidFill>
            </a:endParaRPr>
          </a:p>
          <a:p>
            <a:endParaRPr lang="en-US" sz="1400" b="1" dirty="0"/>
          </a:p>
          <a:p>
            <a:endParaRPr lang="bg-BG" sz="1400" dirty="0"/>
          </a:p>
          <a:p>
            <a:endParaRPr lang="en-US" b="1" dirty="0">
              <a:solidFill>
                <a:srgbClr val="0070C0"/>
              </a:solidFill>
            </a:endParaRPr>
          </a:p>
        </p:txBody>
      </p:sp>
    </p:spTree>
    <p:extLst>
      <p:ext uri="{BB962C8B-B14F-4D97-AF65-F5344CB8AC3E}">
        <p14:creationId xmlns:p14="http://schemas.microsoft.com/office/powerpoint/2010/main" val="490172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464"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87464" y="827983"/>
            <a:ext cx="9310977" cy="1238801"/>
          </a:xfrm>
          <a:prstGeom prst="rect">
            <a:avLst/>
          </a:prstGeom>
          <a:noFill/>
        </p:spPr>
        <p:txBody>
          <a:bodyPr wrap="square" rtlCol="0">
            <a:spAutoFit/>
          </a:bodyPr>
          <a:lstStyle/>
          <a:p>
            <a:r>
              <a:rPr lang="en-US" b="1" dirty="0">
                <a:solidFill>
                  <a:srgbClr val="0070C0"/>
                </a:solidFill>
              </a:rPr>
              <a:t>Unit 1.2: Fundamental terms and </a:t>
            </a:r>
            <a:r>
              <a:rPr lang="en-US" b="1" dirty="0" smtClean="0">
                <a:solidFill>
                  <a:srgbClr val="0070C0"/>
                </a:solidFill>
              </a:rPr>
              <a:t>concepts</a:t>
            </a:r>
          </a:p>
          <a:p>
            <a:endParaRPr lang="en-US" sz="1050" b="1" dirty="0">
              <a:solidFill>
                <a:srgbClr val="0070C0"/>
              </a:solidFill>
            </a:endParaRPr>
          </a:p>
          <a:p>
            <a:endParaRPr lang="en-US" sz="1400" b="1" dirty="0"/>
          </a:p>
          <a:p>
            <a:endParaRPr lang="bg-BG" sz="1400" dirty="0"/>
          </a:p>
          <a:p>
            <a:endParaRPr lang="en-US" b="1" dirty="0">
              <a:solidFill>
                <a:srgbClr val="0070C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79686458"/>
              </p:ext>
            </p:extLst>
          </p:nvPr>
        </p:nvGraphicFramePr>
        <p:xfrm>
          <a:off x="806824" y="1416427"/>
          <a:ext cx="7494494" cy="3361759"/>
        </p:xfrm>
        <a:graphic>
          <a:graphicData uri="http://schemas.openxmlformats.org/drawingml/2006/table">
            <a:tbl>
              <a:tblPr firstRow="1" firstCol="1" bandRow="1">
                <a:tableStyleId>{5C22544A-7EE6-4342-B048-85BDC9FD1C3A}</a:tableStyleId>
              </a:tblPr>
              <a:tblGrid>
                <a:gridCol w="3213944">
                  <a:extLst>
                    <a:ext uri="{9D8B030D-6E8A-4147-A177-3AD203B41FA5}">
                      <a16:colId xmlns:a16="http://schemas.microsoft.com/office/drawing/2014/main" val="683460894"/>
                    </a:ext>
                  </a:extLst>
                </a:gridCol>
                <a:gridCol w="3213944">
                  <a:extLst>
                    <a:ext uri="{9D8B030D-6E8A-4147-A177-3AD203B41FA5}">
                      <a16:colId xmlns:a16="http://schemas.microsoft.com/office/drawing/2014/main" val="1424831228"/>
                    </a:ext>
                  </a:extLst>
                </a:gridCol>
                <a:gridCol w="1066606">
                  <a:extLst>
                    <a:ext uri="{9D8B030D-6E8A-4147-A177-3AD203B41FA5}">
                      <a16:colId xmlns:a16="http://schemas.microsoft.com/office/drawing/2014/main" val="937621509"/>
                    </a:ext>
                  </a:extLst>
                </a:gridCol>
              </a:tblGrid>
              <a:tr h="276941">
                <a:tc>
                  <a:txBody>
                    <a:bodyPr/>
                    <a:lstStyle/>
                    <a:p>
                      <a:pPr algn="ctr">
                        <a:lnSpc>
                          <a:spcPct val="107000"/>
                        </a:lnSpc>
                        <a:spcAft>
                          <a:spcPts val="0"/>
                        </a:spcAft>
                      </a:pPr>
                      <a:r>
                        <a:rPr lang="bg-BG" sz="1100" dirty="0">
                          <a:effectLst/>
                        </a:rPr>
                        <a:t> </a:t>
                      </a:r>
                      <a:r>
                        <a:rPr lang="en-US" sz="1100" dirty="0" smtClean="0">
                          <a:effectLst/>
                        </a:rPr>
                        <a:t>QUESTION</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bg-BG" sz="1100" dirty="0">
                          <a:effectLst/>
                        </a:rPr>
                        <a:t> </a:t>
                      </a:r>
                      <a:r>
                        <a:rPr lang="en-US" sz="1100" dirty="0" smtClean="0">
                          <a:effectLst/>
                        </a:rPr>
                        <a:t>ANSWEARS</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 </a:t>
                      </a:r>
                      <a:r>
                        <a:rPr lang="en-US" sz="1100" dirty="0" smtClean="0">
                          <a:effectLst/>
                        </a:rPr>
                        <a:t>TRUE/FALSE</a:t>
                      </a: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8959082"/>
                  </a:ext>
                </a:extLst>
              </a:tr>
              <a:tr h="566705">
                <a:tc rowSpan="3">
                  <a:txBody>
                    <a:bodyPr/>
                    <a:lstStyle/>
                    <a:p>
                      <a:pPr algn="ctr">
                        <a:lnSpc>
                          <a:spcPct val="107000"/>
                        </a:lnSpc>
                        <a:spcAft>
                          <a:spcPts val="0"/>
                        </a:spcAft>
                      </a:pPr>
                      <a:r>
                        <a:rPr lang="bg-BG" sz="1100">
                          <a:effectLst/>
                        </a:rPr>
                        <a:t> </a:t>
                      </a:r>
                    </a:p>
                    <a:p>
                      <a:pPr algn="ctr">
                        <a:lnSpc>
                          <a:spcPct val="107000"/>
                        </a:lnSpc>
                        <a:spcAft>
                          <a:spcPts val="0"/>
                        </a:spcAft>
                      </a:pPr>
                      <a:r>
                        <a:rPr lang="bg-BG" sz="1100">
                          <a:effectLst/>
                        </a:rPr>
                        <a:t>What Are savings?</a:t>
                      </a:r>
                    </a:p>
                    <a:p>
                      <a:pPr>
                        <a:lnSpc>
                          <a:spcPct val="107000"/>
                        </a:lnSpc>
                        <a:spcAft>
                          <a:spcPts val="0"/>
                        </a:spcAft>
                      </a:pPr>
                      <a:r>
                        <a:rPr lang="bg-BG" sz="1100">
                          <a:effectLst/>
                        </a:rPr>
                        <a:t>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g-BG" sz="1100">
                          <a:effectLst/>
                        </a:rPr>
                        <a:t>Money that is put aside in the present for use in the future</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0502200"/>
                  </a:ext>
                </a:extLst>
              </a:tr>
              <a:tr h="276941">
                <a:tc vMerge="1">
                  <a:txBody>
                    <a:bodyPr/>
                    <a:lstStyle/>
                    <a:p>
                      <a:endParaRPr lang="bg-BG"/>
                    </a:p>
                  </a:txBody>
                  <a:tcPr/>
                </a:tc>
                <a:tc>
                  <a:txBody>
                    <a:bodyPr/>
                    <a:lstStyle/>
                    <a:p>
                      <a:pPr>
                        <a:lnSpc>
                          <a:spcPct val="107000"/>
                        </a:lnSpc>
                        <a:spcAft>
                          <a:spcPts val="0"/>
                        </a:spcAft>
                      </a:pPr>
                      <a:r>
                        <a:rPr lang="bg-BG" sz="1100">
                          <a:effectLst/>
                        </a:rPr>
                        <a:t>Money borrowed from somebody</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0678149"/>
                  </a:ext>
                </a:extLst>
              </a:tr>
              <a:tr h="856467">
                <a:tc vMerge="1">
                  <a:txBody>
                    <a:bodyPr/>
                    <a:lstStyle/>
                    <a:p>
                      <a:endParaRPr lang="bg-BG"/>
                    </a:p>
                  </a:txBody>
                  <a:tcPr/>
                </a:tc>
                <a:tc>
                  <a:txBody>
                    <a:bodyPr/>
                    <a:lstStyle/>
                    <a:p>
                      <a:pPr>
                        <a:lnSpc>
                          <a:spcPct val="107000"/>
                        </a:lnSpc>
                        <a:spcAft>
                          <a:spcPts val="0"/>
                        </a:spcAft>
                      </a:pPr>
                      <a:r>
                        <a:rPr lang="bg-BG" sz="1100">
                          <a:effectLst/>
                        </a:rPr>
                        <a:t>Investments in items like animals, land or gold that can be sold when cash is needed. It is a way of building assets</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5983842"/>
                  </a:ext>
                </a:extLst>
              </a:tr>
              <a:tr h="276941">
                <a:tc rowSpan="2">
                  <a:txBody>
                    <a:bodyPr/>
                    <a:lstStyle/>
                    <a:p>
                      <a:pPr algn="ctr">
                        <a:lnSpc>
                          <a:spcPct val="107000"/>
                        </a:lnSpc>
                        <a:spcAft>
                          <a:spcPts val="0"/>
                        </a:spcAft>
                      </a:pPr>
                      <a:r>
                        <a:rPr lang="bg-BG" sz="1100">
                          <a:effectLst/>
                        </a:rPr>
                        <a:t>Which is correct about emergency </a:t>
                      </a:r>
                      <a:r>
                        <a:rPr lang="en-US" sz="1100">
                          <a:effectLst/>
                        </a:rPr>
                        <a:t>funds</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bg-BG" sz="1100">
                          <a:effectLst/>
                        </a:rPr>
                        <a:t>Must be kept separate from normal savings </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2110173"/>
                  </a:ext>
                </a:extLst>
              </a:tr>
              <a:tr h="276941">
                <a:tc vMerge="1">
                  <a:txBody>
                    <a:bodyPr/>
                    <a:lstStyle/>
                    <a:p>
                      <a:endParaRPr lang="bg-BG"/>
                    </a:p>
                  </a:txBody>
                  <a:tcPr/>
                </a:tc>
                <a:tc>
                  <a:txBody>
                    <a:bodyPr/>
                    <a:lstStyle/>
                    <a:p>
                      <a:pPr>
                        <a:lnSpc>
                          <a:spcPct val="107000"/>
                        </a:lnSpc>
                        <a:spcAft>
                          <a:spcPts val="0"/>
                        </a:spcAft>
                      </a:pPr>
                      <a:r>
                        <a:rPr lang="bg-BG" sz="1100">
                          <a:effectLst/>
                        </a:rPr>
                        <a:t>Must be combined with other normal savings</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14012636"/>
                  </a:ext>
                </a:extLst>
              </a:tr>
              <a:tr h="276941">
                <a:tc rowSpan="3">
                  <a:txBody>
                    <a:bodyPr/>
                    <a:lstStyle/>
                    <a:p>
                      <a:pPr algn="ctr">
                        <a:lnSpc>
                          <a:spcPct val="107000"/>
                        </a:lnSpc>
                        <a:spcAft>
                          <a:spcPts val="0"/>
                        </a:spcAft>
                      </a:pPr>
                      <a:r>
                        <a:rPr lang="bg-BG" sz="1100">
                          <a:effectLst/>
                        </a:rPr>
                        <a:t>Which of the following are examples of challenges to savings?</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bg-BG" sz="1100">
                          <a:effectLst/>
                        </a:rPr>
                        <a:t>Lack of a budget</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4385842"/>
                  </a:ext>
                </a:extLst>
              </a:tr>
              <a:tr h="276941">
                <a:tc vMerge="1">
                  <a:txBody>
                    <a:bodyPr/>
                    <a:lstStyle/>
                    <a:p>
                      <a:endParaRPr lang="bg-BG"/>
                    </a:p>
                  </a:txBody>
                  <a:tcPr/>
                </a:tc>
                <a:tc>
                  <a:txBody>
                    <a:bodyPr/>
                    <a:lstStyle/>
                    <a:p>
                      <a:pPr algn="just">
                        <a:lnSpc>
                          <a:spcPct val="107000"/>
                        </a:lnSpc>
                        <a:spcAft>
                          <a:spcPts val="0"/>
                        </a:spcAft>
                      </a:pPr>
                      <a:r>
                        <a:rPr lang="bg-BG" sz="1100">
                          <a:effectLst/>
                        </a:rPr>
                        <a:t>Impulsive spending</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6588668"/>
                  </a:ext>
                </a:extLst>
              </a:tr>
              <a:tr h="276941">
                <a:tc vMerge="1">
                  <a:txBody>
                    <a:bodyPr/>
                    <a:lstStyle/>
                    <a:p>
                      <a:endParaRPr lang="bg-BG"/>
                    </a:p>
                  </a:txBody>
                  <a:tcPr/>
                </a:tc>
                <a:tc>
                  <a:txBody>
                    <a:bodyPr/>
                    <a:lstStyle/>
                    <a:p>
                      <a:pPr algn="just">
                        <a:lnSpc>
                          <a:spcPct val="107000"/>
                        </a:lnSpc>
                        <a:spcAft>
                          <a:spcPts val="0"/>
                        </a:spcAft>
                      </a:pPr>
                      <a:r>
                        <a:rPr lang="bg-BG" sz="1100">
                          <a:effectLst/>
                        </a:rPr>
                        <a:t>Peer pressure</a:t>
                      </a:r>
                      <a:endParaRPr lang="bg-BG"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bg-BG"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9287143"/>
                  </a:ext>
                </a:extLst>
              </a:tr>
            </a:tbl>
          </a:graphicData>
        </a:graphic>
      </p:graphicFrame>
    </p:spTree>
    <p:extLst>
      <p:ext uri="{BB962C8B-B14F-4D97-AF65-F5344CB8AC3E}">
        <p14:creationId xmlns:p14="http://schemas.microsoft.com/office/powerpoint/2010/main" val="3150444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507" y="0"/>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17223" y="988778"/>
            <a:ext cx="8166100" cy="2523768"/>
          </a:xfrm>
          <a:prstGeom prst="rect">
            <a:avLst/>
          </a:prstGeom>
          <a:noFill/>
        </p:spPr>
        <p:txBody>
          <a:bodyPr wrap="square" rtlCol="0">
            <a:spAutoFit/>
          </a:bodyPr>
          <a:lstStyle/>
          <a:p>
            <a:r>
              <a:rPr lang="en-US" b="1" dirty="0">
                <a:solidFill>
                  <a:srgbClr val="0070C0"/>
                </a:solidFill>
              </a:rPr>
              <a:t>Unit 1.3: The impact of financial literacy and illiteracy on personal and professional </a:t>
            </a:r>
            <a:r>
              <a:rPr lang="en-US" b="1" dirty="0" smtClean="0">
                <a:solidFill>
                  <a:srgbClr val="0070C0"/>
                </a:solidFill>
              </a:rPr>
              <a:t>life</a:t>
            </a:r>
          </a:p>
          <a:p>
            <a:pPr algn="ctr"/>
            <a:endParaRPr lang="en-US" b="1" dirty="0" smtClean="0">
              <a:solidFill>
                <a:schemeClr val="accent1"/>
              </a:solidFill>
            </a:endParaRPr>
          </a:p>
          <a:p>
            <a:pPr algn="ctr"/>
            <a:endParaRPr lang="en-US" b="1" dirty="0">
              <a:solidFill>
                <a:schemeClr val="accent1"/>
              </a:solidFill>
            </a:endParaRPr>
          </a:p>
          <a:p>
            <a:pPr algn="ctr"/>
            <a:r>
              <a:rPr lang="en-US" b="1" dirty="0" smtClean="0">
                <a:solidFill>
                  <a:schemeClr val="accent1"/>
                </a:solidFill>
              </a:rPr>
              <a:t> Could you define financial illiteracy?</a:t>
            </a:r>
          </a:p>
          <a:p>
            <a:pPr algn="ctr"/>
            <a:endParaRPr lang="en-US" b="1" dirty="0">
              <a:solidFill>
                <a:schemeClr val="accent1"/>
              </a:solidFill>
            </a:endParaRPr>
          </a:p>
          <a:p>
            <a:pPr algn="ctr"/>
            <a:endParaRPr lang="en-US" b="1" dirty="0" smtClean="0">
              <a:solidFill>
                <a:schemeClr val="accent1"/>
              </a:solidFill>
            </a:endParaRPr>
          </a:p>
          <a:p>
            <a:pPr marL="285750" indent="-285750">
              <a:buFont typeface="Arial" panose="020B0604020202020204" pitchFamily="34" charset="0"/>
              <a:buChar char="•"/>
            </a:pPr>
            <a:endParaRPr lang="en-US" sz="1400" i="1" dirty="0" smtClean="0"/>
          </a:p>
          <a:p>
            <a:endParaRPr lang="en-US" b="1" dirty="0">
              <a:solidFill>
                <a:srgbClr val="0070C0"/>
              </a:solidFill>
            </a:endParaRPr>
          </a:p>
        </p:txBody>
      </p:sp>
    </p:spTree>
    <p:extLst>
      <p:ext uri="{BB962C8B-B14F-4D97-AF65-F5344CB8AC3E}">
        <p14:creationId xmlns:p14="http://schemas.microsoft.com/office/powerpoint/2010/main" val="3827239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2954655"/>
          </a:xfrm>
          <a:prstGeom prst="rect">
            <a:avLst/>
          </a:prstGeom>
          <a:noFill/>
        </p:spPr>
        <p:txBody>
          <a:bodyPr wrap="square" rtlCol="0">
            <a:spAutoFit/>
          </a:bodyPr>
          <a:lstStyle/>
          <a:p>
            <a:r>
              <a:rPr lang="en-US" b="1" dirty="0">
                <a:solidFill>
                  <a:srgbClr val="0070C0"/>
                </a:solidFill>
              </a:rPr>
              <a:t>Unit 1.3: The impact of financial literacy and illiteracy on personal and professional </a:t>
            </a:r>
            <a:r>
              <a:rPr lang="en-US" b="1" dirty="0" smtClean="0">
                <a:solidFill>
                  <a:srgbClr val="0070C0"/>
                </a:solidFill>
              </a:rPr>
              <a:t>life</a:t>
            </a:r>
          </a:p>
          <a:p>
            <a:endParaRPr lang="en-US" sz="1400" b="1" dirty="0" smtClean="0">
              <a:solidFill>
                <a:schemeClr val="accent1"/>
              </a:solidFill>
            </a:endParaRPr>
          </a:p>
          <a:p>
            <a:pPr marL="285750" indent="-285750">
              <a:buFont typeface="Arial" panose="020B0604020202020204" pitchFamily="34" charset="0"/>
              <a:buChar char="•"/>
            </a:pPr>
            <a:endParaRPr lang="en-US" sz="1400" b="1" dirty="0">
              <a:solidFill>
                <a:schemeClr val="accent1"/>
              </a:solidFill>
            </a:endParaRPr>
          </a:p>
          <a:p>
            <a:pPr marL="285750" indent="-285750">
              <a:buFont typeface="Arial" panose="020B0604020202020204" pitchFamily="34" charset="0"/>
              <a:buChar char="•"/>
            </a:pPr>
            <a:endParaRPr lang="en-US" sz="1400" b="1" dirty="0" smtClean="0">
              <a:solidFill>
                <a:schemeClr val="accent1"/>
              </a:solidFill>
            </a:endParaRPr>
          </a:p>
          <a:p>
            <a:pPr algn="ctr"/>
            <a:r>
              <a:rPr lang="en-US" b="1" dirty="0">
                <a:solidFill>
                  <a:schemeClr val="accent1"/>
                </a:solidFill>
              </a:rPr>
              <a:t>Do you think that the financial illiteracy could affect the two side of your life – personal and professional? </a:t>
            </a:r>
            <a:endParaRPr lang="en-US" b="1" dirty="0" smtClean="0">
              <a:solidFill>
                <a:schemeClr val="accent1"/>
              </a:solidFill>
            </a:endParaRPr>
          </a:p>
          <a:p>
            <a:pPr algn="ctr"/>
            <a:endParaRPr lang="en-US" b="1" dirty="0">
              <a:solidFill>
                <a:schemeClr val="accent1"/>
              </a:solidFill>
            </a:endParaRPr>
          </a:p>
          <a:p>
            <a:pPr algn="ctr"/>
            <a:r>
              <a:rPr lang="en-US" b="1" dirty="0" smtClean="0">
                <a:solidFill>
                  <a:schemeClr val="accent1"/>
                </a:solidFill>
              </a:rPr>
              <a:t>Could you give examples of negative consequences of financial illiteracy when it comes to professional and personal life?</a:t>
            </a:r>
            <a:endParaRPr lang="en-US" dirty="0"/>
          </a:p>
          <a:p>
            <a:endParaRPr lang="en-US" b="1" dirty="0">
              <a:solidFill>
                <a:srgbClr val="0070C0"/>
              </a:solidFill>
            </a:endParaRPr>
          </a:p>
        </p:txBody>
      </p:sp>
    </p:spTree>
    <p:extLst>
      <p:ext uri="{BB962C8B-B14F-4D97-AF65-F5344CB8AC3E}">
        <p14:creationId xmlns:p14="http://schemas.microsoft.com/office/powerpoint/2010/main" val="3030223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33126" y="1076242"/>
            <a:ext cx="8166100" cy="3139321"/>
          </a:xfrm>
          <a:prstGeom prst="rect">
            <a:avLst/>
          </a:prstGeom>
          <a:noFill/>
        </p:spPr>
        <p:txBody>
          <a:bodyPr wrap="square" rtlCol="0">
            <a:spAutoFit/>
          </a:bodyPr>
          <a:lstStyle/>
          <a:p>
            <a:r>
              <a:rPr lang="en-US" b="1" dirty="0">
                <a:solidFill>
                  <a:srgbClr val="0070C0"/>
                </a:solidFill>
              </a:rPr>
              <a:t>Unit 1.3: The impact of financial literacy and illiteracy on personal and professional </a:t>
            </a:r>
            <a:r>
              <a:rPr lang="en-US" b="1" dirty="0" smtClean="0">
                <a:solidFill>
                  <a:srgbClr val="0070C0"/>
                </a:solidFill>
              </a:rPr>
              <a:t>life</a:t>
            </a:r>
          </a:p>
          <a:p>
            <a:endParaRPr lang="en-US" sz="1400" b="1" dirty="0">
              <a:solidFill>
                <a:srgbClr val="0070C0"/>
              </a:solidFill>
            </a:endParaRPr>
          </a:p>
          <a:p>
            <a:pPr algn="ctr"/>
            <a:r>
              <a:rPr lang="en-US" sz="2000" b="1" dirty="0" smtClean="0">
                <a:solidFill>
                  <a:schemeClr val="accent1"/>
                </a:solidFill>
              </a:rPr>
              <a:t>Benefits </a:t>
            </a:r>
            <a:r>
              <a:rPr lang="en-US" sz="2000" b="1" dirty="0">
                <a:solidFill>
                  <a:schemeClr val="accent1"/>
                </a:solidFill>
              </a:rPr>
              <a:t>of financial </a:t>
            </a:r>
            <a:r>
              <a:rPr lang="en-US" sz="2000" b="1" dirty="0" smtClean="0">
                <a:solidFill>
                  <a:schemeClr val="accent1"/>
                </a:solidFill>
              </a:rPr>
              <a:t>literacy</a:t>
            </a:r>
          </a:p>
          <a:p>
            <a:pPr marL="285750" indent="-285750">
              <a:buFont typeface="Arial" panose="020B0604020202020204" pitchFamily="34" charset="0"/>
              <a:buChar char="•"/>
            </a:pPr>
            <a:endParaRPr lang="en-US" sz="1400" b="1" dirty="0">
              <a:solidFill>
                <a:schemeClr val="accent1"/>
              </a:solidFill>
            </a:endParaRPr>
          </a:p>
          <a:p>
            <a:r>
              <a:rPr lang="en-US" sz="1400" dirty="0" smtClean="0"/>
              <a:t>Being</a:t>
            </a:r>
            <a:r>
              <a:rPr lang="bg-BG" sz="1400" dirty="0" smtClean="0"/>
              <a:t> </a:t>
            </a:r>
            <a:r>
              <a:rPr lang="bg-BG" sz="1400" dirty="0"/>
              <a:t>financially literate is a skill that brings an </a:t>
            </a:r>
            <a:r>
              <a:rPr lang="en-US" sz="1400" dirty="0"/>
              <a:t>array </a:t>
            </a:r>
            <a:r>
              <a:rPr lang="bg-BG" sz="1400" dirty="0"/>
              <a:t>of benefits that can improve the standard of living for young people through an increase in financial stability. Making steps to becoming financially literate is an important component of life that can ensure financial solidity, reduce anxiety, and stimulate the achievement of financial goals</a:t>
            </a:r>
            <a:r>
              <a:rPr lang="en-US" sz="1400" dirty="0" smtClean="0"/>
              <a:t>.</a:t>
            </a:r>
          </a:p>
          <a:p>
            <a:endParaRPr lang="en-US" sz="1400" dirty="0"/>
          </a:p>
          <a:p>
            <a:endParaRPr lang="en-US" sz="1400" dirty="0" smtClean="0">
              <a:solidFill>
                <a:schemeClr val="accent1"/>
              </a:solidFill>
            </a:endParaRPr>
          </a:p>
          <a:p>
            <a:pPr algn="ctr"/>
            <a:r>
              <a:rPr lang="en-US" sz="1600" b="1" dirty="0" smtClean="0">
                <a:solidFill>
                  <a:schemeClr val="accent1"/>
                </a:solidFill>
              </a:rPr>
              <a:t>Could you think of some of the Benefits of being financially literate? </a:t>
            </a:r>
          </a:p>
          <a:p>
            <a:endParaRPr lang="bg-BG" sz="1400" dirty="0"/>
          </a:p>
        </p:txBody>
      </p:sp>
    </p:spTree>
    <p:extLst>
      <p:ext uri="{BB962C8B-B14F-4D97-AF65-F5344CB8AC3E}">
        <p14:creationId xmlns:p14="http://schemas.microsoft.com/office/powerpoint/2010/main" val="3795017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433125" y="1076242"/>
            <a:ext cx="8510849" cy="2831544"/>
          </a:xfrm>
          <a:prstGeom prst="rect">
            <a:avLst/>
          </a:prstGeom>
          <a:noFill/>
        </p:spPr>
        <p:txBody>
          <a:bodyPr wrap="square" rtlCol="0">
            <a:spAutoFit/>
          </a:bodyPr>
          <a:lstStyle/>
          <a:p>
            <a:r>
              <a:rPr lang="en-US" b="1" dirty="0">
                <a:solidFill>
                  <a:srgbClr val="0070C0"/>
                </a:solidFill>
              </a:rPr>
              <a:t>Unit 1.3: The impact of financial literacy and illiteracy on personal and professional </a:t>
            </a:r>
            <a:r>
              <a:rPr lang="en-US" b="1" dirty="0" smtClean="0">
                <a:solidFill>
                  <a:srgbClr val="0070C0"/>
                </a:solidFill>
              </a:rPr>
              <a:t>life</a:t>
            </a:r>
          </a:p>
          <a:p>
            <a:endParaRPr lang="en-US" sz="1400" b="1" dirty="0">
              <a:solidFill>
                <a:srgbClr val="0070C0"/>
              </a:solidFill>
            </a:endParaRPr>
          </a:p>
          <a:p>
            <a:pPr algn="ctr"/>
            <a:r>
              <a:rPr lang="en-US" sz="2000" b="1" dirty="0" smtClean="0">
                <a:solidFill>
                  <a:schemeClr val="accent1"/>
                </a:solidFill>
              </a:rPr>
              <a:t>Benefits </a:t>
            </a:r>
            <a:r>
              <a:rPr lang="en-US" sz="2000" b="1" dirty="0">
                <a:solidFill>
                  <a:schemeClr val="accent1"/>
                </a:solidFill>
              </a:rPr>
              <a:t>of financial </a:t>
            </a:r>
            <a:r>
              <a:rPr lang="en-US" sz="2000" b="1" dirty="0" smtClean="0">
                <a:solidFill>
                  <a:schemeClr val="accent1"/>
                </a:solidFill>
              </a:rPr>
              <a:t>literacy</a:t>
            </a:r>
          </a:p>
          <a:p>
            <a:pPr marL="285750" indent="-285750">
              <a:buFont typeface="Arial" panose="020B0604020202020204" pitchFamily="34" charset="0"/>
              <a:buChar char="•"/>
            </a:pPr>
            <a:endParaRPr lang="en-US" sz="1400" b="1" dirty="0">
              <a:solidFill>
                <a:schemeClr val="accent1"/>
              </a:solidFill>
            </a:endParaRPr>
          </a:p>
          <a:p>
            <a:r>
              <a:rPr lang="en-US" sz="1400" dirty="0"/>
              <a:t>•	Ability to make better financial decisions</a:t>
            </a:r>
          </a:p>
          <a:p>
            <a:r>
              <a:rPr lang="en-US" sz="1400" dirty="0"/>
              <a:t>•	Effective management of money and debt</a:t>
            </a:r>
          </a:p>
          <a:p>
            <a:r>
              <a:rPr lang="en-US" sz="1400" dirty="0"/>
              <a:t>•	Greater equipped to reach financial goals</a:t>
            </a:r>
          </a:p>
          <a:p>
            <a:r>
              <a:rPr lang="en-US" sz="1400" dirty="0"/>
              <a:t>•	Reduction of expenses through better regulation</a:t>
            </a:r>
          </a:p>
          <a:p>
            <a:r>
              <a:rPr lang="en-US" sz="1400" dirty="0"/>
              <a:t>•	Less financial stress and anxiety</a:t>
            </a:r>
          </a:p>
          <a:p>
            <a:r>
              <a:rPr lang="en-US" sz="1400" dirty="0"/>
              <a:t>•	Increase in ethical decision-making when selecting insurance, loans, investments, and using a credit card</a:t>
            </a:r>
          </a:p>
          <a:p>
            <a:r>
              <a:rPr lang="en-US" sz="1400" dirty="0"/>
              <a:t>•	Effective creation of a structured budget</a:t>
            </a:r>
          </a:p>
          <a:p>
            <a:endParaRPr lang="bg-BG" sz="1400" dirty="0"/>
          </a:p>
        </p:txBody>
      </p:sp>
    </p:spTree>
    <p:extLst>
      <p:ext uri="{BB962C8B-B14F-4D97-AF65-F5344CB8AC3E}">
        <p14:creationId xmlns:p14="http://schemas.microsoft.com/office/powerpoint/2010/main" val="221782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99171" y="797946"/>
            <a:ext cx="8166100" cy="4262705"/>
          </a:xfrm>
          <a:prstGeom prst="rect">
            <a:avLst/>
          </a:prstGeom>
          <a:noFill/>
        </p:spPr>
        <p:txBody>
          <a:bodyPr wrap="square" rtlCol="0">
            <a:spAutoFit/>
          </a:bodyPr>
          <a:lstStyle/>
          <a:p>
            <a:r>
              <a:rPr lang="en-US" b="1" dirty="0">
                <a:solidFill>
                  <a:srgbClr val="0070C0"/>
                </a:solidFill>
              </a:rPr>
              <a:t>Unit 1.3: The impact of financial literacy and illiteracy on personal and professional </a:t>
            </a:r>
            <a:r>
              <a:rPr lang="en-US" b="1" dirty="0" smtClean="0">
                <a:solidFill>
                  <a:srgbClr val="0070C0"/>
                </a:solidFill>
              </a:rPr>
              <a:t>life</a:t>
            </a:r>
          </a:p>
          <a:p>
            <a:endParaRPr lang="en-US" sz="600" b="1" dirty="0">
              <a:solidFill>
                <a:schemeClr val="accent1"/>
              </a:solidFill>
            </a:endParaRPr>
          </a:p>
          <a:p>
            <a:pPr marL="285750" indent="-285750">
              <a:buFont typeface="Arial" panose="020B0604020202020204" pitchFamily="34" charset="0"/>
              <a:buChar char="•"/>
            </a:pPr>
            <a:endParaRPr lang="en-US" sz="100" b="1" dirty="0">
              <a:solidFill>
                <a:schemeClr val="accent1"/>
              </a:solidFill>
            </a:endParaRPr>
          </a:p>
          <a:p>
            <a:r>
              <a:rPr lang="en-US" b="1" dirty="0">
                <a:solidFill>
                  <a:schemeClr val="accent1"/>
                </a:solidFill>
              </a:rPr>
              <a:t>Case Study:</a:t>
            </a:r>
            <a:endParaRPr lang="bg-BG" dirty="0">
              <a:solidFill>
                <a:schemeClr val="accent1"/>
              </a:solidFill>
            </a:endParaRPr>
          </a:p>
          <a:p>
            <a:pPr algn="just"/>
            <a:endParaRPr lang="en-US" sz="1600" dirty="0" smtClean="0"/>
          </a:p>
          <a:p>
            <a:pPr algn="just"/>
            <a:r>
              <a:rPr lang="en-US" sz="1600" dirty="0" smtClean="0"/>
              <a:t>Marry</a:t>
            </a:r>
            <a:r>
              <a:rPr lang="bg-BG" sz="1600" dirty="0" smtClean="0"/>
              <a:t> </a:t>
            </a:r>
            <a:r>
              <a:rPr lang="bg-BG" sz="1600" dirty="0"/>
              <a:t>is a high school senior who works parttime at a sporting goods store. She hopes to make enough money to attend junior college without having to get a student loan. </a:t>
            </a:r>
            <a:endParaRPr lang="en-US" sz="1600" dirty="0" smtClean="0"/>
          </a:p>
          <a:p>
            <a:pPr algn="just"/>
            <a:endParaRPr lang="en-US" sz="1600" dirty="0" smtClean="0"/>
          </a:p>
          <a:p>
            <a:pPr algn="just"/>
            <a:r>
              <a:rPr lang="bg-BG" sz="1600" dirty="0" smtClean="0"/>
              <a:t>Her </a:t>
            </a:r>
            <a:r>
              <a:rPr lang="bg-BG" sz="1600" dirty="0"/>
              <a:t>brother Rick is a junior who works at a bicycle shop. He is trying to save enough money to go on a long-distance cycling trip during the summer. </a:t>
            </a:r>
            <a:endParaRPr lang="en-US" sz="1600" dirty="0" smtClean="0"/>
          </a:p>
          <a:p>
            <a:pPr algn="just"/>
            <a:endParaRPr lang="en-US" sz="1600" dirty="0" smtClean="0"/>
          </a:p>
          <a:p>
            <a:pPr algn="just"/>
            <a:r>
              <a:rPr lang="bg-BG" sz="1600" dirty="0" smtClean="0"/>
              <a:t>Rick and </a:t>
            </a:r>
            <a:r>
              <a:rPr lang="en-US" sz="1600" dirty="0" smtClean="0"/>
              <a:t>Merry </a:t>
            </a:r>
            <a:r>
              <a:rPr lang="bg-BG" sz="1600" dirty="0" smtClean="0"/>
              <a:t>enjoy going to restaurants and seeing movies and concerts</a:t>
            </a:r>
            <a:r>
              <a:rPr lang="en-US" sz="1600" dirty="0" smtClean="0"/>
              <a:t> as every young person.</a:t>
            </a:r>
          </a:p>
          <a:p>
            <a:pPr algn="ctr"/>
            <a:r>
              <a:rPr lang="en-US" dirty="0" smtClean="0">
                <a:solidFill>
                  <a:schemeClr val="accent1"/>
                </a:solidFill>
              </a:rPr>
              <a:t>In order to reach their financial goals, when they need to do?</a:t>
            </a:r>
          </a:p>
          <a:p>
            <a:pPr algn="just"/>
            <a:endParaRPr lang="en-US" sz="1600" dirty="0"/>
          </a:p>
          <a:p>
            <a:pPr marL="285750" indent="-285750">
              <a:buFont typeface="Arial" panose="020B0604020202020204" pitchFamily="34" charset="0"/>
              <a:buChar char="•"/>
            </a:pPr>
            <a:endParaRPr lang="en-US" sz="1400" b="1" dirty="0" smtClean="0">
              <a:solidFill>
                <a:schemeClr val="accent1"/>
              </a:solidFill>
            </a:endParaRPr>
          </a:p>
          <a:p>
            <a:endParaRPr lang="en-US" b="1" dirty="0">
              <a:solidFill>
                <a:srgbClr val="0070C0"/>
              </a:solidFill>
            </a:endParaRPr>
          </a:p>
        </p:txBody>
      </p:sp>
    </p:spTree>
    <p:extLst>
      <p:ext uri="{BB962C8B-B14F-4D97-AF65-F5344CB8AC3E}">
        <p14:creationId xmlns:p14="http://schemas.microsoft.com/office/powerpoint/2010/main" val="2650825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99171" y="797946"/>
            <a:ext cx="8166100" cy="2754600"/>
          </a:xfrm>
          <a:prstGeom prst="rect">
            <a:avLst/>
          </a:prstGeom>
          <a:noFill/>
        </p:spPr>
        <p:txBody>
          <a:bodyPr wrap="square" rtlCol="0">
            <a:spAutoFit/>
          </a:bodyPr>
          <a:lstStyle/>
          <a:p>
            <a:r>
              <a:rPr lang="en-US" b="1" dirty="0">
                <a:solidFill>
                  <a:srgbClr val="0070C0"/>
                </a:solidFill>
              </a:rPr>
              <a:t>Unit 1.3: The impact of financial literacy and illiteracy on personal and professional </a:t>
            </a:r>
            <a:r>
              <a:rPr lang="en-US" b="1" dirty="0" smtClean="0">
                <a:solidFill>
                  <a:srgbClr val="0070C0"/>
                </a:solidFill>
              </a:rPr>
              <a:t>life</a:t>
            </a:r>
          </a:p>
          <a:p>
            <a:endParaRPr lang="en-US" sz="600" b="1" dirty="0">
              <a:solidFill>
                <a:schemeClr val="accent1"/>
              </a:solidFill>
            </a:endParaRPr>
          </a:p>
          <a:p>
            <a:pPr marL="285750" indent="-285750">
              <a:buFont typeface="Arial" panose="020B0604020202020204" pitchFamily="34" charset="0"/>
              <a:buChar char="•"/>
            </a:pPr>
            <a:endParaRPr lang="en-US" sz="100" b="1" dirty="0">
              <a:solidFill>
                <a:schemeClr val="accent1"/>
              </a:solidFill>
            </a:endParaRPr>
          </a:p>
          <a:p>
            <a:r>
              <a:rPr lang="en-US" b="1" dirty="0">
                <a:solidFill>
                  <a:schemeClr val="accent1"/>
                </a:solidFill>
              </a:rPr>
              <a:t>Case Study:</a:t>
            </a:r>
            <a:endParaRPr lang="bg-BG" dirty="0">
              <a:solidFill>
                <a:schemeClr val="accent1"/>
              </a:solidFill>
            </a:endParaRPr>
          </a:p>
          <a:p>
            <a:pPr algn="just"/>
            <a:endParaRPr lang="en-US" sz="1600" dirty="0"/>
          </a:p>
          <a:p>
            <a:pPr algn="just"/>
            <a:r>
              <a:rPr lang="bg-BG" sz="1600" dirty="0" smtClean="0"/>
              <a:t>Rick </a:t>
            </a:r>
            <a:r>
              <a:rPr lang="bg-BG" sz="1600" dirty="0"/>
              <a:t>and </a:t>
            </a:r>
            <a:r>
              <a:rPr lang="en-US" sz="1600" dirty="0"/>
              <a:t>Merry </a:t>
            </a:r>
            <a:r>
              <a:rPr lang="bg-BG" sz="1600" dirty="0"/>
              <a:t>enjoy going to restaurants and seeing movies and concerts. However, to reach their goals, they will have to watch their spending. Although they are still in high school, the financial habits they develop now will pay off in the long run. Setting financial goals will help them avoid debt and achieve financial security in the future.</a:t>
            </a:r>
          </a:p>
          <a:p>
            <a:pPr marL="285750" indent="-285750">
              <a:buFont typeface="Arial" panose="020B0604020202020204" pitchFamily="34" charset="0"/>
              <a:buChar char="•"/>
            </a:pPr>
            <a:endParaRPr lang="en-US" sz="1400" b="1" dirty="0" smtClean="0">
              <a:solidFill>
                <a:schemeClr val="accent1"/>
              </a:solidFill>
            </a:endParaRPr>
          </a:p>
          <a:p>
            <a:endParaRPr lang="en-US" b="1" dirty="0">
              <a:solidFill>
                <a:srgbClr val="0070C0"/>
              </a:solidFill>
            </a:endParaRPr>
          </a:p>
        </p:txBody>
      </p:sp>
    </p:spTree>
    <p:extLst>
      <p:ext uri="{BB962C8B-B14F-4D97-AF65-F5344CB8AC3E}">
        <p14:creationId xmlns:p14="http://schemas.microsoft.com/office/powerpoint/2010/main" val="232339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232024" y="2110084"/>
            <a:ext cx="4954588" cy="1200329"/>
          </a:xfrm>
          <a:prstGeom prst="rect">
            <a:avLst/>
          </a:prstGeom>
          <a:noFill/>
        </p:spPr>
        <p:txBody>
          <a:bodyPr wrap="square" rtlCol="0">
            <a:spAutoFit/>
          </a:bodyPr>
          <a:lstStyle/>
          <a:p>
            <a:pPr algn="ctr"/>
            <a:r>
              <a:rPr lang="en-US" sz="2400" b="1" dirty="0" smtClean="0"/>
              <a:t>TO </a:t>
            </a:r>
            <a:r>
              <a:rPr lang="en-US" sz="2400" b="1" dirty="0"/>
              <a:t> </a:t>
            </a:r>
            <a:r>
              <a:rPr lang="en-US" sz="2400" b="1" dirty="0" smtClean="0"/>
              <a:t>BE CONTINUED..</a:t>
            </a:r>
          </a:p>
          <a:p>
            <a:pPr algn="ctr"/>
            <a:endParaRPr lang="en-US" sz="2400" b="1" dirty="0"/>
          </a:p>
          <a:p>
            <a:pPr algn="ctr"/>
            <a:r>
              <a:rPr lang="en-US" sz="2400" b="1" dirty="0" smtClean="0"/>
              <a:t>Module 2: </a:t>
            </a:r>
            <a:r>
              <a:rPr lang="bg-BG" sz="2400" b="1" dirty="0" smtClean="0"/>
              <a:t>Personal </a:t>
            </a:r>
            <a:r>
              <a:rPr lang="bg-BG" sz="2400" b="1" dirty="0"/>
              <a:t>financial planning </a:t>
            </a:r>
            <a:endParaRPr lang="en-US" sz="2800" b="1" dirty="0" smtClean="0"/>
          </a:p>
        </p:txBody>
      </p:sp>
    </p:spTree>
    <p:extLst>
      <p:ext uri="{BB962C8B-B14F-4D97-AF65-F5344CB8AC3E}">
        <p14:creationId xmlns:p14="http://schemas.microsoft.com/office/powerpoint/2010/main" val="392122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74942" y="2017751"/>
            <a:ext cx="8166100" cy="1107996"/>
          </a:xfrm>
          <a:prstGeom prst="rect">
            <a:avLst/>
          </a:prstGeom>
          <a:noFill/>
        </p:spPr>
        <p:txBody>
          <a:bodyPr wrap="square" rtlCol="0">
            <a:spAutoFit/>
          </a:bodyPr>
          <a:lstStyle/>
          <a:p>
            <a:pPr algn="ctr"/>
            <a:r>
              <a:rPr lang="en-US" sz="2400" b="1" dirty="0"/>
              <a:t>Module </a:t>
            </a:r>
            <a:r>
              <a:rPr lang="bg-BG" sz="2400" b="1" dirty="0"/>
              <a:t>1. Being financially literate – What it means and what it takes!</a:t>
            </a:r>
            <a:endParaRPr lang="bg-BG" sz="2400" dirty="0"/>
          </a:p>
          <a:p>
            <a:endParaRPr lang="en-US" dirty="0"/>
          </a:p>
        </p:txBody>
      </p:sp>
    </p:spTree>
    <p:extLst>
      <p:ext uri="{BB962C8B-B14F-4D97-AF65-F5344CB8AC3E}">
        <p14:creationId xmlns:p14="http://schemas.microsoft.com/office/powerpoint/2010/main" val="3062207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338C2331-E73C-428F-BB51-FB5D857241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Tree>
    <p:extLst>
      <p:ext uri="{BB962C8B-B14F-4D97-AF65-F5344CB8AC3E}">
        <p14:creationId xmlns:p14="http://schemas.microsoft.com/office/powerpoint/2010/main" val="7982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453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1754326"/>
          </a:xfrm>
          <a:prstGeom prst="rect">
            <a:avLst/>
          </a:prstGeom>
          <a:noFill/>
        </p:spPr>
        <p:txBody>
          <a:bodyPr wrap="square" rtlCol="0">
            <a:spAutoFit/>
          </a:bodyPr>
          <a:lstStyle/>
          <a:p>
            <a:pPr algn="ctr"/>
            <a:r>
              <a:rPr lang="en-US" u="sng" dirty="0">
                <a:solidFill>
                  <a:srgbClr val="0070C0"/>
                </a:solidFill>
              </a:rPr>
              <a:t>Learning </a:t>
            </a:r>
            <a:r>
              <a:rPr lang="en-US" u="sng" dirty="0" smtClean="0">
                <a:solidFill>
                  <a:srgbClr val="0070C0"/>
                </a:solidFill>
              </a:rPr>
              <a:t>outcomes of this Module:</a:t>
            </a:r>
          </a:p>
          <a:p>
            <a:pPr algn="just"/>
            <a:endParaRPr lang="en-US" i="1" dirty="0"/>
          </a:p>
          <a:p>
            <a:r>
              <a:rPr lang="en-US" i="1" dirty="0"/>
              <a:t>a</a:t>
            </a:r>
            <a:r>
              <a:rPr lang="en-US" i="1" dirty="0" smtClean="0"/>
              <a:t>) Understanding what financial literacy is</a:t>
            </a:r>
            <a:endParaRPr lang="en-US" i="1" dirty="0"/>
          </a:p>
          <a:p>
            <a:r>
              <a:rPr lang="en-US" i="1" dirty="0"/>
              <a:t>b</a:t>
            </a:r>
            <a:r>
              <a:rPr lang="en-US" i="1" dirty="0" smtClean="0"/>
              <a:t>) Benefits of Financial literacy</a:t>
            </a:r>
            <a:endParaRPr lang="en-US" i="1" dirty="0"/>
          </a:p>
          <a:p>
            <a:r>
              <a:rPr lang="en-US" i="1" dirty="0"/>
              <a:t>c</a:t>
            </a:r>
            <a:r>
              <a:rPr lang="en-US" i="1" dirty="0" smtClean="0"/>
              <a:t>) The impact of Financial Literacy and Financial Illiteracy on personal and professional life.</a:t>
            </a:r>
            <a:endParaRPr lang="en-US" i="1" dirty="0"/>
          </a:p>
        </p:txBody>
      </p:sp>
    </p:spTree>
    <p:extLst>
      <p:ext uri="{BB962C8B-B14F-4D97-AF65-F5344CB8AC3E}">
        <p14:creationId xmlns:p14="http://schemas.microsoft.com/office/powerpoint/2010/main" val="248041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84200" y="1123950"/>
            <a:ext cx="8166100" cy="3939540"/>
          </a:xfrm>
          <a:prstGeom prst="rect">
            <a:avLst/>
          </a:prstGeom>
          <a:noFill/>
        </p:spPr>
        <p:txBody>
          <a:bodyPr wrap="square" rtlCol="0">
            <a:spAutoFit/>
          </a:bodyPr>
          <a:lstStyle/>
          <a:p>
            <a:r>
              <a:rPr lang="en-US" b="1" dirty="0" smtClean="0">
                <a:solidFill>
                  <a:srgbClr val="0070C0"/>
                </a:solidFill>
              </a:rPr>
              <a:t>Unit 1.1: Financial Literacy as a learned competence</a:t>
            </a:r>
          </a:p>
          <a:p>
            <a:pPr marL="285750" indent="-285750">
              <a:buFont typeface="Arial" panose="020B0604020202020204" pitchFamily="34" charset="0"/>
              <a:buChar char="•"/>
            </a:pPr>
            <a:r>
              <a:rPr lang="en-US" sz="1600" i="1" dirty="0" smtClean="0"/>
              <a:t>Definition of the term “financial literacy”</a:t>
            </a:r>
          </a:p>
          <a:p>
            <a:pPr marL="285750" indent="-285750">
              <a:buFont typeface="Arial" panose="020B0604020202020204" pitchFamily="34" charset="0"/>
              <a:buChar char="•"/>
            </a:pPr>
            <a:r>
              <a:rPr lang="en-US" sz="1600" i="1" dirty="0" smtClean="0"/>
              <a:t>Why it is an essential skill nowadays..</a:t>
            </a:r>
          </a:p>
          <a:p>
            <a:pPr marL="285750" indent="-285750">
              <a:buFont typeface="Arial" panose="020B0604020202020204" pitchFamily="34" charset="0"/>
              <a:buChar char="•"/>
            </a:pPr>
            <a:r>
              <a:rPr lang="en-US" sz="1600" i="1" dirty="0" smtClean="0"/>
              <a:t>Why it is important competence for young people..</a:t>
            </a:r>
          </a:p>
          <a:p>
            <a:pPr marL="285750" indent="-285750">
              <a:buFont typeface="Arial" panose="020B0604020202020204" pitchFamily="34" charset="0"/>
              <a:buChar char="•"/>
            </a:pPr>
            <a:endParaRPr lang="en-US" dirty="0" smtClean="0"/>
          </a:p>
          <a:p>
            <a:r>
              <a:rPr lang="en-US" b="1" dirty="0" smtClean="0">
                <a:solidFill>
                  <a:srgbClr val="0070C0"/>
                </a:solidFill>
              </a:rPr>
              <a:t>Unit 1.2: Fundamental terms and concepts</a:t>
            </a:r>
          </a:p>
          <a:p>
            <a:pPr marL="285750" indent="-285750">
              <a:buFont typeface="Arial" panose="020B0604020202020204" pitchFamily="34" charset="0"/>
              <a:buChar char="•"/>
            </a:pPr>
            <a:r>
              <a:rPr lang="en-US" sz="1600" i="1" dirty="0"/>
              <a:t>Understanding basic financial terms and concepts that affect financial health </a:t>
            </a:r>
            <a:endParaRPr lang="en-US" sz="1600" i="1" dirty="0" smtClean="0"/>
          </a:p>
          <a:p>
            <a:pPr marL="285750" indent="-285750">
              <a:buFont typeface="Arial" panose="020B0604020202020204" pitchFamily="34" charset="0"/>
              <a:buChar char="•"/>
            </a:pPr>
            <a:r>
              <a:rPr lang="en-US" sz="1600" i="1" dirty="0" smtClean="0"/>
              <a:t>Short definitions of budgeting, savings, debts, investments, credits, retirement, taxes</a:t>
            </a:r>
          </a:p>
          <a:p>
            <a:pPr marL="285750" indent="-285750">
              <a:buFont typeface="Arial" panose="020B0604020202020204" pitchFamily="34" charset="0"/>
              <a:buChar char="•"/>
            </a:pPr>
            <a:endParaRPr lang="en-US" sz="1600" i="1" dirty="0" smtClean="0"/>
          </a:p>
          <a:p>
            <a:r>
              <a:rPr lang="en-US" b="1" dirty="0" smtClean="0">
                <a:solidFill>
                  <a:srgbClr val="0070C0"/>
                </a:solidFill>
              </a:rPr>
              <a:t>Unit 1.3: The impact of financial literacy and illiteracy on personal and professional life</a:t>
            </a:r>
          </a:p>
          <a:p>
            <a:pPr marL="285750" indent="-285750">
              <a:buFont typeface="Arial" panose="020B0604020202020204" pitchFamily="34" charset="0"/>
              <a:buChar char="•"/>
            </a:pPr>
            <a:r>
              <a:rPr lang="en-US" sz="1600" i="1" dirty="0" smtClean="0"/>
              <a:t>Defining financial illiteracy</a:t>
            </a:r>
          </a:p>
          <a:p>
            <a:pPr marL="285750" indent="-285750">
              <a:buFont typeface="Arial" panose="020B0604020202020204" pitchFamily="34" charset="0"/>
              <a:buChar char="•"/>
            </a:pPr>
            <a:r>
              <a:rPr lang="en-US" sz="1600" i="1" dirty="0" smtClean="0"/>
              <a:t>How the absence of financial literacy could affect personal and professional life</a:t>
            </a:r>
          </a:p>
          <a:p>
            <a:pPr marL="285750" indent="-285750">
              <a:buFont typeface="Arial" panose="020B0604020202020204" pitchFamily="34" charset="0"/>
              <a:buChar char="•"/>
            </a:pPr>
            <a:r>
              <a:rPr lang="en-US" sz="1600" i="1" dirty="0" smtClean="0"/>
              <a:t>Benefits of financial literacy</a:t>
            </a:r>
          </a:p>
          <a:p>
            <a:pPr marL="285750" indent="-285750">
              <a:buFont typeface="Arial" panose="020B0604020202020204" pitchFamily="34" charset="0"/>
              <a:buChar char="•"/>
            </a:pPr>
            <a:endParaRPr lang="en-US" sz="1600" i="1" dirty="0"/>
          </a:p>
        </p:txBody>
      </p:sp>
    </p:spTree>
    <p:extLst>
      <p:ext uri="{BB962C8B-B14F-4D97-AF65-F5344CB8AC3E}">
        <p14:creationId xmlns:p14="http://schemas.microsoft.com/office/powerpoint/2010/main" val="329723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51889" y="2279305"/>
            <a:ext cx="8166100" cy="1415772"/>
          </a:xfrm>
          <a:prstGeom prst="rect">
            <a:avLst/>
          </a:prstGeom>
          <a:noFill/>
        </p:spPr>
        <p:txBody>
          <a:bodyPr wrap="square" rtlCol="0">
            <a:spAutoFit/>
          </a:bodyPr>
          <a:lstStyle/>
          <a:p>
            <a:pPr algn="ctr"/>
            <a:r>
              <a:rPr lang="en-US" b="1" dirty="0" smtClean="0">
                <a:solidFill>
                  <a:srgbClr val="0070C0"/>
                </a:solidFill>
              </a:rPr>
              <a:t>What is “Financial Literacy” according to you?</a:t>
            </a:r>
          </a:p>
          <a:p>
            <a:pPr algn="ctr"/>
            <a:endParaRPr lang="en-US" b="1" i="1" dirty="0">
              <a:solidFill>
                <a:schemeClr val="accent1"/>
              </a:solidFill>
            </a:endParaRPr>
          </a:p>
          <a:p>
            <a:pPr lvl="0" algn="ctr" defTabSz="914400"/>
            <a:r>
              <a:rPr lang="en-US" b="1" dirty="0">
                <a:solidFill>
                  <a:schemeClr val="accent1"/>
                </a:solidFill>
              </a:rPr>
              <a:t>Why is financial literacy/education important in our daily lives?</a:t>
            </a:r>
          </a:p>
          <a:p>
            <a:endParaRPr lang="en-US" sz="1600" i="1" dirty="0" smtClean="0"/>
          </a:p>
          <a:p>
            <a:pPr marL="285750" indent="-285750">
              <a:buFont typeface="Arial" panose="020B0604020202020204" pitchFamily="34" charset="0"/>
              <a:buChar char="•"/>
            </a:pPr>
            <a:endParaRPr lang="en-US" sz="1600" i="1" dirty="0"/>
          </a:p>
        </p:txBody>
      </p:sp>
    </p:spTree>
    <p:extLst>
      <p:ext uri="{BB962C8B-B14F-4D97-AF65-F5344CB8AC3E}">
        <p14:creationId xmlns:p14="http://schemas.microsoft.com/office/powerpoint/2010/main" val="154076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79692" y="740041"/>
            <a:ext cx="8166100" cy="4401205"/>
          </a:xfrm>
          <a:prstGeom prst="rect">
            <a:avLst/>
          </a:prstGeom>
          <a:noFill/>
        </p:spPr>
        <p:txBody>
          <a:bodyPr wrap="square" rtlCol="0">
            <a:spAutoFit/>
          </a:bodyPr>
          <a:lstStyle/>
          <a:p>
            <a:r>
              <a:rPr lang="en-US" b="1" dirty="0">
                <a:solidFill>
                  <a:srgbClr val="0070C0"/>
                </a:solidFill>
              </a:rPr>
              <a:t>Unit 1.1: Financial Literacy as a learned </a:t>
            </a:r>
            <a:r>
              <a:rPr lang="en-US" b="1" dirty="0" smtClean="0">
                <a:solidFill>
                  <a:srgbClr val="0070C0"/>
                </a:solidFill>
              </a:rPr>
              <a:t>competence</a:t>
            </a:r>
            <a:r>
              <a:rPr lang="en-US" sz="1600" dirty="0" smtClean="0"/>
              <a:t> </a:t>
            </a:r>
          </a:p>
          <a:p>
            <a:endParaRPr lang="en-US" sz="300" b="1" dirty="0" smtClean="0"/>
          </a:p>
          <a:p>
            <a:r>
              <a:rPr lang="en-US" sz="1400" b="1" dirty="0" smtClean="0">
                <a:solidFill>
                  <a:srgbClr val="0070C0"/>
                </a:solidFill>
              </a:rPr>
              <a:t>Definition </a:t>
            </a:r>
            <a:r>
              <a:rPr lang="en-US" sz="1400" b="1" dirty="0">
                <a:solidFill>
                  <a:srgbClr val="0070C0"/>
                </a:solidFill>
              </a:rPr>
              <a:t>of the term “financial literacy</a:t>
            </a:r>
            <a:r>
              <a:rPr lang="en-US" sz="1400" b="1" dirty="0" smtClean="0">
                <a:solidFill>
                  <a:srgbClr val="0070C0"/>
                </a:solidFill>
              </a:rPr>
              <a:t>”</a:t>
            </a:r>
          </a:p>
          <a:p>
            <a:r>
              <a:rPr lang="en-US" sz="1400" dirty="0" smtClean="0"/>
              <a:t>“</a:t>
            </a:r>
            <a:r>
              <a:rPr lang="en-US" sz="1400" dirty="0"/>
              <a:t>the knowledge and understanding of financial concepts and risks, as well as the skills, motivation and confidence to apply that knowledge and understanding in order to make effective decisions across a range of financial contexts, to enhance individual and societal financial well-being and to enable participation in economic life” (OECD, 2016).</a:t>
            </a:r>
            <a:endParaRPr lang="en-US" sz="1400" dirty="0" smtClean="0"/>
          </a:p>
          <a:p>
            <a:pPr algn="just"/>
            <a:endParaRPr lang="en-US" sz="1400" i="1" dirty="0" smtClean="0"/>
          </a:p>
          <a:p>
            <a:pPr algn="just"/>
            <a:r>
              <a:rPr lang="en-US" sz="1400" b="1" dirty="0" smtClean="0">
                <a:solidFill>
                  <a:srgbClr val="0070C0"/>
                </a:solidFill>
              </a:rPr>
              <a:t>Why </a:t>
            </a:r>
            <a:r>
              <a:rPr lang="en-US" sz="1400" b="1" dirty="0">
                <a:solidFill>
                  <a:srgbClr val="0070C0"/>
                </a:solidFill>
              </a:rPr>
              <a:t>it is an essential skill nowadays</a:t>
            </a:r>
            <a:r>
              <a:rPr lang="en-US" sz="1400" b="1" dirty="0" smtClean="0">
                <a:solidFill>
                  <a:srgbClr val="0070C0"/>
                </a:solidFill>
              </a:rPr>
              <a:t>..</a:t>
            </a:r>
          </a:p>
          <a:p>
            <a:pPr algn="just"/>
            <a:r>
              <a:rPr lang="bg-BG" sz="1400" dirty="0"/>
              <a:t>In modern economies, the ability to reasonably deal with money and financial matters is becoming increasingly vital – not only for professionals in the sector of investment and banking, but for every individual responsible for managing his or her financial affairs in everyday life. </a:t>
            </a:r>
          </a:p>
          <a:p>
            <a:pPr algn="just"/>
            <a:endParaRPr lang="en-US" sz="900" b="1" dirty="0"/>
          </a:p>
          <a:p>
            <a:pPr algn="just"/>
            <a:r>
              <a:rPr lang="en-US" sz="1400" b="1" dirty="0">
                <a:solidFill>
                  <a:srgbClr val="0070C0"/>
                </a:solidFill>
              </a:rPr>
              <a:t>Why it is important competence for young people..</a:t>
            </a:r>
          </a:p>
          <a:p>
            <a:pPr algn="just"/>
            <a:endParaRPr lang="en-US" sz="700" dirty="0"/>
          </a:p>
          <a:p>
            <a:pPr algn="just"/>
            <a:r>
              <a:rPr lang="bg-BG" sz="1200" b="1" dirty="0"/>
              <a:t>Financial literacy is widely recognised as a fundamental skill</a:t>
            </a:r>
            <a:r>
              <a:rPr lang="bg-BG" sz="1200" dirty="0"/>
              <a:t> of </a:t>
            </a:r>
            <a:r>
              <a:rPr lang="en-US" sz="1200" dirty="0"/>
              <a:t>high </a:t>
            </a:r>
            <a:r>
              <a:rPr lang="bg-BG" sz="1200" dirty="0"/>
              <a:t>relevance</a:t>
            </a:r>
            <a:r>
              <a:rPr lang="en-US" sz="1200" dirty="0"/>
              <a:t> especially </a:t>
            </a:r>
            <a:r>
              <a:rPr lang="bg-BG" sz="1200" dirty="0"/>
              <a:t>to </a:t>
            </a:r>
            <a:r>
              <a:rPr lang="bg-BG" sz="1200" b="1" dirty="0"/>
              <a:t>young people. </a:t>
            </a:r>
            <a:endParaRPr lang="en-US" sz="1200" b="1" dirty="0" smtClean="0"/>
          </a:p>
          <a:p>
            <a:pPr algn="just"/>
            <a:endParaRPr lang="en-US" sz="800" b="1" dirty="0"/>
          </a:p>
          <a:p>
            <a:pPr algn="just"/>
            <a:r>
              <a:rPr lang="bg-BG" sz="1200" dirty="0" smtClean="0"/>
              <a:t>In </a:t>
            </a:r>
            <a:r>
              <a:rPr lang="bg-BG" sz="1200" dirty="0"/>
              <a:t>particular, young people are relatively inexperienced in using financial products and may only recently have started handling financial transactions. </a:t>
            </a:r>
            <a:endParaRPr lang="en-US" sz="1200" dirty="0" smtClean="0"/>
          </a:p>
          <a:p>
            <a:pPr algn="just"/>
            <a:r>
              <a:rPr lang="en-US" sz="1200" dirty="0" smtClean="0"/>
              <a:t>Young </a:t>
            </a:r>
            <a:r>
              <a:rPr lang="en-US" sz="1200" dirty="0"/>
              <a:t>people </a:t>
            </a:r>
            <a:r>
              <a:rPr lang="bg-BG" sz="1200" dirty="0"/>
              <a:t>are also very likely to face important financial decisions in the near future that are different from those faced by older adults, such as deciding how to fund additional education or identifying work opportunities</a:t>
            </a:r>
            <a:r>
              <a:rPr lang="bg-BG" sz="1200" dirty="0" smtClean="0"/>
              <a:t>.</a:t>
            </a:r>
            <a:endParaRPr lang="en-US" sz="1200" dirty="0" smtClean="0"/>
          </a:p>
          <a:p>
            <a:pPr algn="just"/>
            <a:r>
              <a:rPr lang="bg-BG" sz="1200" dirty="0" smtClean="0"/>
              <a:t> </a:t>
            </a:r>
            <a:r>
              <a:rPr lang="bg-BG" sz="1200" dirty="0"/>
              <a:t>The transition from youth to adulthood is financially demanding, and it is easy to go wrong without the right knowledge. </a:t>
            </a:r>
          </a:p>
        </p:txBody>
      </p:sp>
    </p:spTree>
    <p:extLst>
      <p:ext uri="{BB962C8B-B14F-4D97-AF65-F5344CB8AC3E}">
        <p14:creationId xmlns:p14="http://schemas.microsoft.com/office/powerpoint/2010/main" val="2864753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3"/>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544790" y="767962"/>
            <a:ext cx="8236241" cy="3677930"/>
          </a:xfrm>
          <a:prstGeom prst="rect">
            <a:avLst/>
          </a:prstGeom>
          <a:noFill/>
        </p:spPr>
        <p:txBody>
          <a:bodyPr wrap="square" rtlCol="0">
            <a:spAutoFit/>
          </a:bodyPr>
          <a:lstStyle/>
          <a:p>
            <a:r>
              <a:rPr lang="en-US" b="1" dirty="0">
                <a:solidFill>
                  <a:srgbClr val="0070C0"/>
                </a:solidFill>
              </a:rPr>
              <a:t>Unit 1.1: Financial Literacy as a learned </a:t>
            </a:r>
            <a:r>
              <a:rPr lang="en-US" b="1" dirty="0" smtClean="0">
                <a:solidFill>
                  <a:srgbClr val="0070C0"/>
                </a:solidFill>
              </a:rPr>
              <a:t>competence</a:t>
            </a:r>
          </a:p>
          <a:p>
            <a:endParaRPr lang="en-US" sz="1600" b="1" dirty="0">
              <a:solidFill>
                <a:srgbClr val="0070C0"/>
              </a:solidFill>
            </a:endParaRPr>
          </a:p>
          <a:p>
            <a:r>
              <a:rPr lang="en-US" sz="1600" b="1" dirty="0" smtClean="0">
                <a:solidFill>
                  <a:srgbClr val="0070C0"/>
                </a:solidFill>
              </a:rPr>
              <a:t>Case study:</a:t>
            </a:r>
            <a:br>
              <a:rPr lang="en-US" sz="1600" b="1" dirty="0" smtClean="0">
                <a:solidFill>
                  <a:srgbClr val="0070C0"/>
                </a:solidFill>
              </a:rPr>
            </a:br>
            <a:endParaRPr lang="en-US" sz="1000" b="1" dirty="0">
              <a:solidFill>
                <a:srgbClr val="0070C0"/>
              </a:solidFill>
            </a:endParaRPr>
          </a:p>
          <a:p>
            <a:pPr algn="just"/>
            <a:r>
              <a:rPr lang="en-US" sz="1200" dirty="0" smtClean="0"/>
              <a:t>Anne started her first-time job after university and she earns 1000 Euro per month. </a:t>
            </a:r>
            <a:r>
              <a:rPr lang="en-US" sz="1200" dirty="0"/>
              <a:t>Her monthly expenses including utilities and household bills are around </a:t>
            </a:r>
            <a:r>
              <a:rPr lang="en-US" sz="1200" dirty="0" smtClean="0"/>
              <a:t>400 Euro. From </a:t>
            </a:r>
            <a:r>
              <a:rPr lang="en-US" sz="1200" dirty="0"/>
              <a:t>the remaining </a:t>
            </a:r>
            <a:r>
              <a:rPr lang="en-US" sz="1200" dirty="0" smtClean="0"/>
              <a:t>600 euro, </a:t>
            </a:r>
            <a:r>
              <a:rPr lang="en-US" sz="1200" dirty="0"/>
              <a:t>she pays </a:t>
            </a:r>
            <a:r>
              <a:rPr lang="en-US" sz="1200" dirty="0" smtClean="0"/>
              <a:t>100 Euro for </a:t>
            </a:r>
            <a:r>
              <a:rPr lang="en-US" sz="1200" dirty="0"/>
              <a:t>her monthly gym subscription that offers numerous services, which are not entirely utilized by her. She also uses the remaining </a:t>
            </a:r>
            <a:r>
              <a:rPr lang="en-US" sz="1200" dirty="0" smtClean="0"/>
              <a:t>500 Euro left </a:t>
            </a:r>
            <a:r>
              <a:rPr lang="en-US" sz="1200" dirty="0"/>
              <a:t>over to buy luxurious items including brand name </a:t>
            </a:r>
            <a:r>
              <a:rPr lang="en-US" sz="1200" dirty="0" smtClean="0"/>
              <a:t>clothing and going to expensive dinners and bars. </a:t>
            </a:r>
            <a:r>
              <a:rPr lang="en-US" sz="1200" dirty="0"/>
              <a:t>This means that at the end of the month she is left with no saving for any unforeseen liabilities, which </a:t>
            </a:r>
            <a:r>
              <a:rPr lang="en-US" sz="1200" dirty="0" smtClean="0"/>
              <a:t>might </a:t>
            </a:r>
            <a:r>
              <a:rPr lang="en-US" sz="1200" dirty="0"/>
              <a:t>incur</a:t>
            </a:r>
            <a:r>
              <a:rPr lang="en-US" sz="1200" dirty="0" smtClean="0"/>
              <a:t>.</a:t>
            </a:r>
          </a:p>
          <a:p>
            <a:pPr algn="ctr"/>
            <a:endParaRPr lang="en-US" sz="1200" b="1" dirty="0" smtClean="0">
              <a:solidFill>
                <a:schemeClr val="accent1"/>
              </a:solidFill>
            </a:endParaRPr>
          </a:p>
          <a:p>
            <a:pPr algn="ctr"/>
            <a:r>
              <a:rPr lang="en-US" sz="1200" b="1" dirty="0" smtClean="0">
                <a:solidFill>
                  <a:schemeClr val="accent1"/>
                </a:solidFill>
              </a:rPr>
              <a:t>What do you think for the way Anne is managing her finances?</a:t>
            </a:r>
          </a:p>
          <a:p>
            <a:pPr algn="ctr"/>
            <a:endParaRPr lang="en-US" sz="1200" b="1" dirty="0">
              <a:solidFill>
                <a:schemeClr val="accent1"/>
              </a:solidFill>
            </a:endParaRPr>
          </a:p>
          <a:p>
            <a:pPr algn="ctr"/>
            <a:r>
              <a:rPr lang="en-US" sz="1200" b="1" dirty="0" smtClean="0">
                <a:solidFill>
                  <a:schemeClr val="accent1"/>
                </a:solidFill>
              </a:rPr>
              <a:t>Does she cover all her needs now?</a:t>
            </a:r>
          </a:p>
          <a:p>
            <a:pPr algn="ctr"/>
            <a:endParaRPr lang="en-US" sz="1200" b="1" dirty="0">
              <a:solidFill>
                <a:schemeClr val="accent1"/>
              </a:solidFill>
            </a:endParaRPr>
          </a:p>
          <a:p>
            <a:pPr algn="ctr"/>
            <a:r>
              <a:rPr lang="en-US" sz="1200" b="1" dirty="0" smtClean="0">
                <a:solidFill>
                  <a:schemeClr val="accent1"/>
                </a:solidFill>
              </a:rPr>
              <a:t>Is she thinking for the future?</a:t>
            </a:r>
          </a:p>
          <a:p>
            <a:endParaRPr lang="en-US" sz="1600" b="1" dirty="0">
              <a:solidFill>
                <a:srgbClr val="0070C0"/>
              </a:solidFill>
            </a:endParaRPr>
          </a:p>
          <a:p>
            <a:r>
              <a:rPr lang="en-US" sz="1600" dirty="0" smtClean="0"/>
              <a:t> </a:t>
            </a:r>
          </a:p>
          <a:p>
            <a:endParaRPr lang="en-US" sz="300" b="1" dirty="0" smtClean="0"/>
          </a:p>
          <a:p>
            <a:endParaRPr lang="en-US" sz="300" b="1" dirty="0"/>
          </a:p>
          <a:p>
            <a:endParaRPr lang="en-US" sz="300" b="1" dirty="0" smtClean="0"/>
          </a:p>
        </p:txBody>
      </p:sp>
    </p:spTree>
    <p:extLst>
      <p:ext uri="{BB962C8B-B14F-4D97-AF65-F5344CB8AC3E}">
        <p14:creationId xmlns:p14="http://schemas.microsoft.com/office/powerpoint/2010/main" val="3640647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612121" y="844743"/>
            <a:ext cx="8166100" cy="2746906"/>
          </a:xfrm>
          <a:prstGeom prst="rect">
            <a:avLst/>
          </a:prstGeom>
          <a:noFill/>
        </p:spPr>
        <p:txBody>
          <a:bodyPr wrap="square" rtlCol="0">
            <a:spAutoFit/>
          </a:bodyPr>
          <a:lstStyle/>
          <a:p>
            <a:r>
              <a:rPr lang="en-US" b="1" dirty="0">
                <a:solidFill>
                  <a:srgbClr val="0070C0"/>
                </a:solidFill>
              </a:rPr>
              <a:t>Unit 1.2: Fundamental terms and </a:t>
            </a:r>
            <a:r>
              <a:rPr lang="en-US" b="1" dirty="0" smtClean="0">
                <a:solidFill>
                  <a:srgbClr val="0070C0"/>
                </a:solidFill>
              </a:rPr>
              <a:t>concepts</a:t>
            </a:r>
          </a:p>
          <a:p>
            <a:endParaRPr lang="en-US" sz="1050" b="1" dirty="0">
              <a:solidFill>
                <a:srgbClr val="0070C0"/>
              </a:solidFill>
            </a:endParaRPr>
          </a:p>
          <a:p>
            <a:endParaRPr lang="en-US" sz="1400" dirty="0" smtClean="0"/>
          </a:p>
          <a:p>
            <a:pPr marL="342900" lvl="0" indent="-342900">
              <a:buFont typeface="Wingdings" panose="05000000000000000000" pitchFamily="2" charset="2"/>
              <a:buChar char="Ø"/>
            </a:pPr>
            <a:r>
              <a:rPr lang="en-US" sz="1400" b="1" i="1" dirty="0" smtClean="0"/>
              <a:t>Budgeting </a:t>
            </a:r>
            <a:r>
              <a:rPr lang="en-US" sz="1400" b="1" i="1" dirty="0"/>
              <a:t>Basics</a:t>
            </a:r>
            <a:endParaRPr lang="bg-BG" sz="1400" b="1" i="1" dirty="0"/>
          </a:p>
          <a:p>
            <a:pPr marL="342900" lvl="0" indent="-342900">
              <a:buFont typeface="Wingdings" panose="05000000000000000000" pitchFamily="2" charset="2"/>
              <a:buChar char="Ø"/>
            </a:pPr>
            <a:r>
              <a:rPr lang="en-US" sz="1400" b="1" i="1" dirty="0"/>
              <a:t>Saving Basics</a:t>
            </a:r>
            <a:endParaRPr lang="bg-BG" sz="1400" b="1" i="1" dirty="0"/>
          </a:p>
          <a:p>
            <a:pPr marL="342900" lvl="0" indent="-342900">
              <a:buFont typeface="Wingdings" panose="05000000000000000000" pitchFamily="2" charset="2"/>
              <a:buChar char="Ø"/>
            </a:pPr>
            <a:r>
              <a:rPr lang="en-US" sz="1400" b="1" i="1" dirty="0"/>
              <a:t>Debt Basics</a:t>
            </a:r>
            <a:endParaRPr lang="bg-BG" sz="1400" b="1" i="1" dirty="0"/>
          </a:p>
          <a:p>
            <a:pPr marL="342900" lvl="0" indent="-342900">
              <a:buFont typeface="Wingdings" panose="05000000000000000000" pitchFamily="2" charset="2"/>
              <a:buChar char="Ø"/>
            </a:pPr>
            <a:r>
              <a:rPr lang="en-US" sz="1400" b="1" i="1" dirty="0"/>
              <a:t>Credit Basic</a:t>
            </a:r>
            <a:endParaRPr lang="bg-BG" sz="1400" b="1" i="1" dirty="0"/>
          </a:p>
          <a:p>
            <a:pPr marL="342900" lvl="0" indent="-342900">
              <a:buFont typeface="Wingdings" panose="05000000000000000000" pitchFamily="2" charset="2"/>
              <a:buChar char="Ø"/>
            </a:pPr>
            <a:r>
              <a:rPr lang="bg-BG" sz="1400" b="1" i="1" dirty="0"/>
              <a:t>Investing</a:t>
            </a:r>
          </a:p>
          <a:p>
            <a:pPr marL="342900" lvl="0" indent="-342900">
              <a:buFont typeface="Wingdings" panose="05000000000000000000" pitchFamily="2" charset="2"/>
              <a:buChar char="Ø"/>
            </a:pPr>
            <a:r>
              <a:rPr lang="en-US" sz="1400" b="1" i="1" dirty="0"/>
              <a:t>Retirement Basics</a:t>
            </a:r>
            <a:endParaRPr lang="bg-BG" sz="1400" b="1" i="1" dirty="0"/>
          </a:p>
          <a:p>
            <a:pPr marL="342900" lvl="0" indent="-342900">
              <a:buFont typeface="Wingdings" panose="05000000000000000000" pitchFamily="2" charset="2"/>
              <a:buChar char="Ø"/>
            </a:pPr>
            <a:r>
              <a:rPr lang="bg-BG" sz="1400" b="1" i="1" dirty="0"/>
              <a:t>Taxes </a:t>
            </a:r>
          </a:p>
          <a:p>
            <a:endParaRPr lang="bg-BG" sz="1400" dirty="0"/>
          </a:p>
          <a:p>
            <a:endParaRPr lang="en-US" b="1" dirty="0">
              <a:solidFill>
                <a:srgbClr val="0070C0"/>
              </a:solidFill>
            </a:endParaRPr>
          </a:p>
        </p:txBody>
      </p:sp>
    </p:spTree>
    <p:extLst>
      <p:ext uri="{BB962C8B-B14F-4D97-AF65-F5344CB8AC3E}">
        <p14:creationId xmlns:p14="http://schemas.microsoft.com/office/powerpoint/2010/main" val="3168052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Εικόνα 2">
            <a:extLst>
              <a:ext uri="{FF2B5EF4-FFF2-40B4-BE49-F238E27FC236}">
                <a16:creationId xmlns:a16="http://schemas.microsoft.com/office/drawing/2014/main" id="{7E345C3E-2780-470E-A08D-45AB4585B6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1"/>
            <a:ext cx="9144000" cy="5142857"/>
          </a:xfrm>
          <a:prstGeom prst="rect">
            <a:avLst/>
          </a:prstGeom>
        </p:spPr>
      </p:pic>
      <p:sp>
        <p:nvSpPr>
          <p:cNvPr id="2" name="TextBox 1">
            <a:extLst>
              <a:ext uri="{FF2B5EF4-FFF2-40B4-BE49-F238E27FC236}">
                <a16:creationId xmlns:a16="http://schemas.microsoft.com/office/drawing/2014/main" id="{5ABD7553-A32E-6B24-F453-D2F8E0928ACF}"/>
              </a:ext>
            </a:extLst>
          </p:cNvPr>
          <p:cNvSpPr txBox="1"/>
          <p:nvPr/>
        </p:nvSpPr>
        <p:spPr>
          <a:xfrm>
            <a:off x="293726" y="724670"/>
            <a:ext cx="8556548" cy="4408899"/>
          </a:xfrm>
          <a:prstGeom prst="rect">
            <a:avLst/>
          </a:prstGeom>
          <a:noFill/>
        </p:spPr>
        <p:txBody>
          <a:bodyPr wrap="square" rtlCol="0">
            <a:spAutoFit/>
          </a:bodyPr>
          <a:lstStyle/>
          <a:p>
            <a:r>
              <a:rPr lang="en-US" b="1" dirty="0">
                <a:solidFill>
                  <a:srgbClr val="0070C0"/>
                </a:solidFill>
              </a:rPr>
              <a:t>Unit 1.2: Fundamental terms and </a:t>
            </a:r>
            <a:r>
              <a:rPr lang="en-US" b="1" dirty="0" smtClean="0">
                <a:solidFill>
                  <a:srgbClr val="0070C0"/>
                </a:solidFill>
              </a:rPr>
              <a:t>concepts</a:t>
            </a:r>
          </a:p>
          <a:p>
            <a:endParaRPr lang="en-US" sz="1050" b="1" dirty="0">
              <a:solidFill>
                <a:srgbClr val="0070C0"/>
              </a:solidFill>
            </a:endParaRPr>
          </a:p>
          <a:p>
            <a:pPr lvl="0"/>
            <a:r>
              <a:rPr lang="en-US" sz="1400" b="1" i="1" dirty="0"/>
              <a:t>Budgeting Basics</a:t>
            </a:r>
            <a:endParaRPr lang="bg-BG" sz="1400" b="1" i="1" dirty="0"/>
          </a:p>
          <a:p>
            <a:r>
              <a:rPr lang="bg-BG" sz="1400" dirty="0" smtClean="0"/>
              <a:t>A </a:t>
            </a:r>
            <a:r>
              <a:rPr lang="bg-BG" sz="1400" dirty="0"/>
              <a:t>budget is a financial plan that takes income and expenses into account and provides estimates for how much </a:t>
            </a:r>
            <a:r>
              <a:rPr lang="en-US" sz="1400" dirty="0"/>
              <a:t>one</a:t>
            </a:r>
            <a:r>
              <a:rPr lang="bg-BG" sz="1400" dirty="0"/>
              <a:t> makes and spend</a:t>
            </a:r>
            <a:r>
              <a:rPr lang="en-US" sz="1400" dirty="0"/>
              <a:t>s</a:t>
            </a:r>
            <a:r>
              <a:rPr lang="bg-BG" sz="1400" dirty="0"/>
              <a:t> over a given period of time</a:t>
            </a:r>
            <a:r>
              <a:rPr lang="bg-BG" sz="1400" dirty="0" smtClean="0"/>
              <a:t>.</a:t>
            </a:r>
            <a:endParaRPr lang="en-US" sz="1400" dirty="0" smtClean="0"/>
          </a:p>
          <a:p>
            <a:endParaRPr lang="bg-BG" sz="1400" dirty="0"/>
          </a:p>
          <a:p>
            <a:pPr lvl="0"/>
            <a:r>
              <a:rPr lang="en-US" sz="1400" b="1" i="1" dirty="0" smtClean="0"/>
              <a:t>Saving </a:t>
            </a:r>
            <a:r>
              <a:rPr lang="en-US" sz="1400" b="1" i="1" dirty="0"/>
              <a:t>Basics</a:t>
            </a:r>
            <a:endParaRPr lang="bg-BG" sz="1400" b="1" i="1" dirty="0"/>
          </a:p>
          <a:p>
            <a:r>
              <a:rPr lang="bg-BG" sz="1400" dirty="0"/>
              <a:t>Throughout </a:t>
            </a:r>
            <a:r>
              <a:rPr lang="en-US" sz="1400" dirty="0"/>
              <a:t>his/her</a:t>
            </a:r>
            <a:r>
              <a:rPr lang="bg-BG" sz="1400" dirty="0"/>
              <a:t> life, </a:t>
            </a:r>
            <a:r>
              <a:rPr lang="en-US" sz="1400" dirty="0"/>
              <a:t>one</a:t>
            </a:r>
            <a:r>
              <a:rPr lang="bg-BG" sz="1400" dirty="0"/>
              <a:t> will be faced with many decisions about saving and spending. </a:t>
            </a:r>
            <a:r>
              <a:rPr lang="en-US" sz="1400" dirty="0"/>
              <a:t>One’s</a:t>
            </a:r>
            <a:r>
              <a:rPr lang="bg-BG" sz="1400" dirty="0"/>
              <a:t> goals can vary from smaller purchases such as a new smartphone to larger purchases, such as a car or a house to long-term savings for retirement. </a:t>
            </a:r>
            <a:r>
              <a:rPr lang="bg-BG" sz="1400" dirty="0" smtClean="0"/>
              <a:t>One </a:t>
            </a:r>
            <a:r>
              <a:rPr lang="bg-BG" sz="1400" dirty="0"/>
              <a:t>shall be prepared for any type of expense by having money set aside</a:t>
            </a:r>
            <a:r>
              <a:rPr lang="bg-BG" sz="1400" dirty="0" smtClean="0"/>
              <a:t>.</a:t>
            </a:r>
            <a:endParaRPr lang="en-US" sz="1400" dirty="0" smtClean="0"/>
          </a:p>
          <a:p>
            <a:endParaRPr lang="bg-BG" sz="1400" i="1" dirty="0"/>
          </a:p>
          <a:p>
            <a:pPr lvl="0"/>
            <a:r>
              <a:rPr lang="en-US" sz="1400" b="1" i="1" dirty="0"/>
              <a:t>Debt Basics</a:t>
            </a:r>
            <a:endParaRPr lang="bg-BG" sz="1400" b="1" i="1" dirty="0"/>
          </a:p>
          <a:p>
            <a:r>
              <a:rPr lang="en-US" sz="1400" dirty="0"/>
              <a:t>It is</a:t>
            </a:r>
            <a:r>
              <a:rPr lang="bg-BG" sz="1400" dirty="0"/>
              <a:t> important to recognize that there are </a:t>
            </a:r>
            <a:r>
              <a:rPr lang="en-US" sz="1400" dirty="0"/>
              <a:t>two </a:t>
            </a:r>
            <a:r>
              <a:rPr lang="bg-BG" sz="1400" dirty="0"/>
              <a:t>various types</a:t>
            </a:r>
            <a:r>
              <a:rPr lang="en-US" sz="1400" dirty="0"/>
              <a:t> of debts</a:t>
            </a:r>
            <a:r>
              <a:rPr lang="bg-BG" sz="1400" dirty="0"/>
              <a:t> and they will not always result in the same outcome. </a:t>
            </a:r>
          </a:p>
          <a:p>
            <a:r>
              <a:rPr lang="en-US" sz="1400" dirty="0"/>
              <a:t>G</a:t>
            </a:r>
            <a:r>
              <a:rPr lang="bg-BG" sz="1400" dirty="0" smtClean="0"/>
              <a:t>oing </a:t>
            </a:r>
            <a:r>
              <a:rPr lang="bg-BG" sz="1400" dirty="0"/>
              <a:t>into debt for school or business purposes or taking out a loan for real estate (such as a mortgage) could be considered investments that might yield greater financial earnings in the future. This kind of debt may be costly in the short term, but could potentially end up paying for itself in the long term if it is an investment in an asset such as education or real estate. </a:t>
            </a:r>
          </a:p>
          <a:p>
            <a:r>
              <a:rPr lang="bg-BG" sz="1400" dirty="0"/>
              <a:t>However, debt that does not invest in anything is simply a financial burden in both the short term and the long term. </a:t>
            </a:r>
            <a:endParaRPr lang="en-US" b="1" dirty="0">
              <a:solidFill>
                <a:srgbClr val="0070C0"/>
              </a:solidFill>
            </a:endParaRPr>
          </a:p>
        </p:txBody>
      </p:sp>
    </p:spTree>
    <p:extLst>
      <p:ext uri="{BB962C8B-B14F-4D97-AF65-F5344CB8AC3E}">
        <p14:creationId xmlns:p14="http://schemas.microsoft.com/office/powerpoint/2010/main" val="2480602988"/>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13711</TotalTime>
  <Words>4924</Words>
  <Application>Microsoft Office PowerPoint</Application>
  <PresentationFormat>On-screen Show (16:9)</PresentationFormat>
  <Paragraphs>377</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Asus_Flip_13</cp:lastModifiedBy>
  <cp:revision>151</cp:revision>
  <dcterms:created xsi:type="dcterms:W3CDTF">2022-03-09T08:32:52Z</dcterms:created>
  <dcterms:modified xsi:type="dcterms:W3CDTF">2022-12-16T13:03:19Z</dcterms:modified>
</cp:coreProperties>
</file>