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1"/>
  </p:notesMasterIdLst>
  <p:sldIdLst>
    <p:sldId id="256" r:id="rId3"/>
    <p:sldId id="257" r:id="rId4"/>
    <p:sldId id="259" r:id="rId5"/>
    <p:sldId id="260" r:id="rId6"/>
    <p:sldId id="261" r:id="rId7"/>
    <p:sldId id="262" r:id="rId8"/>
    <p:sldId id="274" r:id="rId9"/>
    <p:sldId id="263" r:id="rId10"/>
    <p:sldId id="264" r:id="rId11"/>
    <p:sldId id="271" r:id="rId12"/>
    <p:sldId id="272" r:id="rId13"/>
    <p:sldId id="273" r:id="rId14"/>
    <p:sldId id="275" r:id="rId15"/>
    <p:sldId id="276" r:id="rId16"/>
    <p:sldId id="277" r:id="rId17"/>
    <p:sldId id="278" r:id="rId18"/>
    <p:sldId id="289" r:id="rId19"/>
    <p:sldId id="279" r:id="rId20"/>
    <p:sldId id="280" r:id="rId21"/>
    <p:sldId id="281" r:id="rId22"/>
    <p:sldId id="282" r:id="rId23"/>
    <p:sldId id="288" r:id="rId24"/>
    <p:sldId id="283" r:id="rId25"/>
    <p:sldId id="287" r:id="rId26"/>
    <p:sldId id="286" r:id="rId27"/>
    <p:sldId id="267" r:id="rId28"/>
    <p:sldId id="268" r:id="rId29"/>
    <p:sldId id="258" r:id="rId3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5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1" autoAdjust="0"/>
    <p:restoredTop sz="62655" autoAdjust="0"/>
  </p:normalViewPr>
  <p:slideViewPr>
    <p:cSldViewPr snapToGrid="0">
      <p:cViewPr>
        <p:scale>
          <a:sx n="66" d="100"/>
          <a:sy n="66" d="100"/>
        </p:scale>
        <p:origin x="19" y="-79"/>
      </p:cViewPr>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5C167D-6B99-4960-9850-BFA95E69B191}" type="datetimeFigureOut">
              <a:rPr lang="el-GR" smtClean="0"/>
              <a:t>1/5/2023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6E5175-0361-479E-B740-54DDB3AD9202}" type="slidenum">
              <a:rPr lang="el-GR" smtClean="0"/>
              <a:t>‹#›</a:t>
            </a:fld>
            <a:endParaRPr lang="el-GR"/>
          </a:p>
        </p:txBody>
      </p:sp>
    </p:spTree>
    <p:extLst>
      <p:ext uri="{BB962C8B-B14F-4D97-AF65-F5344CB8AC3E}">
        <p14:creationId xmlns:p14="http://schemas.microsoft.com/office/powerpoint/2010/main" val="807990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bg-BG" b="1" i="1" dirty="0"/>
              <a:t>Насоки за фасилитатора:</a:t>
            </a:r>
          </a:p>
          <a:p>
            <a:endParaRPr lang="bg-BG" b="1" i="1" dirty="0"/>
          </a:p>
          <a:p>
            <a:r>
              <a:rPr lang="bg-BG" b="0" i="0" u="sng" noProof="0" dirty="0"/>
              <a:t>Съдържание на Обучителен модул 5 в контекста на настоящите тенденции на пазара на труда, социалните и икономически аспекти на кризисните времена и предизвикателствата, пред които сме изправени</a:t>
            </a:r>
          </a:p>
          <a:p>
            <a:endParaRPr lang="bg-BG" b="0" i="0" u="sng" noProof="0" dirty="0"/>
          </a:p>
          <a:p>
            <a:r>
              <a:rPr lang="bg-BG" b="0" i="0" noProof="0" dirty="0"/>
              <a:t>Целта на този модул е ​​да допълни съдържанието и темите засегнати в останалите обучителни </a:t>
            </a:r>
            <a:r>
              <a:rPr lang="bg-BG" b="0" i="0" noProof="0" dirty="0" err="1"/>
              <a:t>модукиу</a:t>
            </a:r>
            <a:r>
              <a:rPr lang="bg-BG" b="0" i="0" noProof="0" dirty="0"/>
              <a:t>, като разгледа заетостта и професионалното развитие като един от основните източници на доход. Младите хора, особено тези, които попадат във възрастовата група 24-29 години, вероятно са направили първите си професионални стъпки в по време на пандемията, социалната изолация, рязкото нарастване на надомната работа, дистанционните и хибридни форми на заетост, негативните последици от пандемията върху определени сектори от пазара на труда и най-важното, прекъсвания, промени в плановете, неочаквани обрати в професионалния живот, на който бяхме свикнали – всичко това допринасящо и засилващо чувствата на несигурност и недоверие.</a:t>
            </a:r>
          </a:p>
          <a:p>
            <a:endParaRPr lang="bg-BG" b="0" i="0" dirty="0"/>
          </a:p>
          <a:p>
            <a:r>
              <a:rPr lang="bg-BG" b="0" i="0" noProof="0" dirty="0"/>
              <a:t>Пандемията създаде проблеми на пазара на труда и засегна кариерното развитие на голяма част от хората, тъй като загатна за предстоящата икономическа криза и стагнация. Новите форми на заетост се появиха буквално за една нощ: работа от разстояние, гъвкави работно време, непълно работно време и т.н. Всички тези форми на заетост съществуваха още преди пандемията, но по време на нея и след нея те станаха до голяма степен масови, предизвиквайки традиционните форми на заетост, които познавахме и с които бяхме свикнали. След това пандемията беше последвана от енергийната криза, повишените разходи за живот и инфлацията, точно по времето, когато високите нива на безработица, дължащи се на икономическата криза от 2008 година бяха започнали да спадат и европейската икономика се намираше в безпрецедентен икономически подем. </a:t>
            </a:r>
          </a:p>
          <a:p>
            <a:endParaRPr lang="bg-BG" b="0" i="0" dirty="0"/>
          </a:p>
          <a:p>
            <a:pPr algn="l"/>
            <a:r>
              <a:rPr lang="bg-BG" b="0" i="0" dirty="0"/>
              <a:t>Понятия и явления като „голямото напускане“ (Great </a:t>
            </a:r>
            <a:r>
              <a:rPr lang="bg-BG" b="0" i="0" dirty="0" err="1"/>
              <a:t>resignation</a:t>
            </a:r>
            <a:r>
              <a:rPr lang="bg-BG" b="0" i="0" dirty="0"/>
              <a:t>) или „Тихото напускане“ (</a:t>
            </a:r>
            <a:r>
              <a:rPr lang="bg-BG" b="0" i="0" dirty="0" err="1"/>
              <a:t>Quiet</a:t>
            </a:r>
            <a:r>
              <a:rPr lang="bg-BG" b="0" i="0" dirty="0"/>
              <a:t> </a:t>
            </a:r>
            <a:r>
              <a:rPr lang="bg-BG" b="0" i="0" dirty="0" err="1"/>
              <a:t>quitting</a:t>
            </a:r>
            <a:r>
              <a:rPr lang="bg-BG" b="0" i="0" dirty="0"/>
              <a:t>), измислени от медиите и други, сигнализираха за нов културен обрат върху това как ние и особено по-младите поколения възприемаме „работата“ и „заетостта“. Кратка дискусия по тези въпроси би била полезна за подготовка на аудиторията, преди да навлезете в същността на модула. Ето един линк към допълнителна информация по темата, който може да използвате: https://www.euronews.com/next/2022/05/25/no-end-in-sight-for-the-great-resignation-as-inflation-pushes-workers-to-seek-better-paid-</a:t>
            </a:r>
            <a:r>
              <a:rPr kumimoji="0" lang="bg-BG" sz="1200" b="0" i="0" u="none" strike="noStrike" kern="1200" cap="none" spc="0" normalizeH="0" baseline="0" noProof="0" dirty="0">
                <a:ln>
                  <a:noFill/>
                </a:ln>
                <a:solidFill>
                  <a:prstClr val="black"/>
                </a:solidFill>
                <a:effectLst/>
                <a:uLnTx/>
                <a:uFillTx/>
                <a:latin typeface="+mn-lt"/>
                <a:ea typeface="+mn-ea"/>
                <a:cs typeface="+mn-cs"/>
              </a:rPr>
              <a:t>. </a:t>
            </a:r>
          </a:p>
          <a:p>
            <a:endParaRPr lang="bg-BG" b="0" i="0" dirty="0"/>
          </a:p>
          <a:p>
            <a:pPr rtl="0"/>
            <a:r>
              <a:rPr lang="bg-BG" b="0" i="0" dirty="0">
                <a:solidFill>
                  <a:srgbClr val="1A73E8"/>
                </a:solidFill>
                <a:effectLst/>
                <a:latin typeface="Material Icons Extended"/>
              </a:rPr>
              <a:t>Фасилитатора на обучението трябва</a:t>
            </a:r>
            <a:r>
              <a:rPr lang="bg-BG" dirty="0">
                <a:solidFill>
                  <a:srgbClr val="000000"/>
                </a:solidFill>
                <a:effectLst/>
              </a:rPr>
              <a:t> да обясни целите на този модул в контекста на гореизложеното, както и да направи кратък преглед за плюсовете и минусите от новите тенденции и форми на заетост. Всичко това може да бъде обяснено и на фона на това, че новите форми на заетост дадоха нов тласък на самостоятелната заетост, тъй като повечето от тях са базирани именно върху самостоятелната форма на заетост. Тази теми е засегната в Урок 1, докато в Урок 2 е представена бизнес канавата (Business </a:t>
            </a:r>
            <a:r>
              <a:rPr lang="bg-BG" dirty="0" err="1">
                <a:solidFill>
                  <a:srgbClr val="000000"/>
                </a:solidFill>
                <a:effectLst/>
              </a:rPr>
              <a:t>model</a:t>
            </a:r>
            <a:r>
              <a:rPr lang="bg-BG" dirty="0">
                <a:solidFill>
                  <a:srgbClr val="000000"/>
                </a:solidFill>
                <a:effectLst/>
              </a:rPr>
              <a:t> </a:t>
            </a:r>
            <a:r>
              <a:rPr lang="bg-BG" dirty="0" err="1">
                <a:solidFill>
                  <a:srgbClr val="000000"/>
                </a:solidFill>
                <a:effectLst/>
              </a:rPr>
              <a:t>canvas</a:t>
            </a:r>
            <a:r>
              <a:rPr lang="bg-BG" dirty="0">
                <a:solidFill>
                  <a:srgbClr val="000000"/>
                </a:solidFill>
                <a:effectLst/>
              </a:rPr>
              <a:t>) като инструмент, с помощта на който един млад човек може да планира и очертае няколко професионални или предприемачески инициативи. В допълнение към материала за новите форми на заетост е предложен и кратък речник на термините, свързани със заетостта, за да помогне на обучаемите да знаят и разберат „езика“ на заетостта и различните видове договори, отговорности и права, които имат връзка с процесите по търсене и започване на работа.</a:t>
            </a:r>
          </a:p>
          <a:p>
            <a:endParaRPr lang="bg-BG" b="0" i="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2</a:t>
            </a:fld>
            <a:endParaRPr lang="el-GR"/>
          </a:p>
        </p:txBody>
      </p:sp>
    </p:spTree>
    <p:extLst>
      <p:ext uri="{BB962C8B-B14F-4D97-AF65-F5344CB8AC3E}">
        <p14:creationId xmlns:p14="http://schemas.microsoft.com/office/powerpoint/2010/main" val="3594021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bg-BG" b="1" i="1" dirty="0"/>
              <a:t>Насоки за фасилитатора</a:t>
            </a:r>
            <a:r>
              <a:rPr lang="en-US" b="1" i="1" dirty="0"/>
              <a:t>:</a:t>
            </a:r>
          </a:p>
          <a:p>
            <a:endParaRPr lang="en-US" b="1" i="1" dirty="0"/>
          </a:p>
          <a:p>
            <a:r>
              <a:rPr lang="bg-BG" b="0" i="1" dirty="0"/>
              <a:t>Когато представяте предимствата и недостатъците е добре да наблегнете на следните</a:t>
            </a:r>
            <a:r>
              <a:rPr lang="en-US" b="0" i="1" dirty="0"/>
              <a:t>:</a:t>
            </a:r>
          </a:p>
          <a:p>
            <a:pPr marL="171450" indent="-171450">
              <a:buFont typeface="Arial" panose="020B0604020202020204" pitchFamily="34" charset="0"/>
              <a:buChar char="•"/>
            </a:pPr>
            <a:r>
              <a:rPr lang="bg-BG" b="0" i="1" dirty="0"/>
              <a:t>Предимства</a:t>
            </a:r>
            <a:r>
              <a:rPr lang="en-US" b="0" i="1" dirty="0"/>
              <a:t>: </a:t>
            </a:r>
            <a:r>
              <a:rPr lang="bg-BG" b="0" i="1" dirty="0"/>
              <a:t>гъвкавост и автономност</a:t>
            </a:r>
            <a:endParaRPr lang="en-US" b="0" i="1" dirty="0"/>
          </a:p>
          <a:p>
            <a:pPr marL="171450" indent="-171450">
              <a:buFont typeface="Arial" panose="020B0604020202020204" pitchFamily="34" charset="0"/>
              <a:buChar char="•"/>
            </a:pPr>
            <a:r>
              <a:rPr lang="bg-BG" b="0" i="1" dirty="0"/>
              <a:t>Недостатъци </a:t>
            </a:r>
            <a:r>
              <a:rPr lang="en-US" b="0" i="1" dirty="0"/>
              <a:t>(</a:t>
            </a:r>
            <a:r>
              <a:rPr lang="bg-BG" b="0" i="1" dirty="0"/>
              <a:t>„цената“</a:t>
            </a:r>
            <a:r>
              <a:rPr lang="en-US" b="0" i="1" dirty="0"/>
              <a:t> </a:t>
            </a:r>
            <a:r>
              <a:rPr lang="bg-BG" b="0" i="1" dirty="0"/>
              <a:t>на предимствата</a:t>
            </a:r>
            <a:r>
              <a:rPr lang="en-US" b="0" i="1" dirty="0"/>
              <a:t>): </a:t>
            </a:r>
            <a:r>
              <a:rPr lang="ru-RU" b="0" i="1" dirty="0" err="1"/>
              <a:t>Поемане</a:t>
            </a:r>
            <a:r>
              <a:rPr lang="ru-RU" b="0" i="1" dirty="0"/>
              <a:t> на </a:t>
            </a:r>
            <a:r>
              <a:rPr lang="ru-RU" b="0" i="1" dirty="0" err="1"/>
              <a:t>разходите</a:t>
            </a:r>
            <a:r>
              <a:rPr lang="ru-RU" b="0" i="1" dirty="0"/>
              <a:t> и </a:t>
            </a:r>
            <a:r>
              <a:rPr lang="ru-RU" b="0" i="1" dirty="0" err="1"/>
              <a:t>размиване</a:t>
            </a:r>
            <a:r>
              <a:rPr lang="ru-RU" b="0" i="1" dirty="0"/>
              <a:t> на </a:t>
            </a:r>
            <a:r>
              <a:rPr lang="ru-RU" b="0" i="1" dirty="0" err="1"/>
              <a:t>работата</a:t>
            </a:r>
            <a:r>
              <a:rPr lang="ru-RU" b="0" i="1" dirty="0"/>
              <a:t> и </a:t>
            </a:r>
            <a:r>
              <a:rPr lang="ru-RU" b="0" i="1" dirty="0" err="1"/>
              <a:t>личния</a:t>
            </a:r>
            <a:r>
              <a:rPr lang="ru-RU" b="0" i="1" dirty="0"/>
              <a:t> живот</a:t>
            </a:r>
          </a:p>
          <a:p>
            <a:pPr marL="0" indent="0">
              <a:buFont typeface="Arial" panose="020B0604020202020204" pitchFamily="34" charset="0"/>
              <a:buNone/>
            </a:pPr>
            <a:endParaRPr lang="en-US" b="0" i="1" dirty="0"/>
          </a:p>
          <a:p>
            <a:pPr marL="0" indent="0">
              <a:buFont typeface="Arial" panose="020B0604020202020204" pitchFamily="34" charset="0"/>
              <a:buNone/>
            </a:pPr>
            <a:r>
              <a:rPr lang="ru-RU" b="0" i="1" dirty="0" err="1"/>
              <a:t>Гъвкавостта</a:t>
            </a:r>
            <a:r>
              <a:rPr lang="ru-RU" b="0" i="1" dirty="0"/>
              <a:t> и </a:t>
            </a:r>
            <a:r>
              <a:rPr lang="ru-RU" b="0" i="1" dirty="0" err="1"/>
              <a:t>автономността</a:t>
            </a:r>
            <a:r>
              <a:rPr lang="ru-RU" b="0" i="1" dirty="0"/>
              <a:t> </a:t>
            </a:r>
            <a:r>
              <a:rPr lang="ru-RU" b="0" i="1" dirty="0" err="1"/>
              <a:t>като</a:t>
            </a:r>
            <a:r>
              <a:rPr lang="ru-RU" b="0" i="1" dirty="0"/>
              <a:t> положителен аспект </a:t>
            </a:r>
            <a:r>
              <a:rPr lang="ru-RU" b="0" i="1" dirty="0" err="1"/>
              <a:t>имат</a:t>
            </a:r>
            <a:r>
              <a:rPr lang="ru-RU" b="0" i="1" dirty="0"/>
              <a:t> </a:t>
            </a:r>
            <a:r>
              <a:rPr lang="bg-BG" b="0" i="1" dirty="0"/>
              <a:t>и недостатък -</a:t>
            </a:r>
            <a:r>
              <a:rPr lang="ru-RU" b="0" i="1" dirty="0"/>
              <a:t> </a:t>
            </a:r>
            <a:r>
              <a:rPr lang="ru-RU" b="0" i="1" dirty="0" err="1"/>
              <a:t>възможността</a:t>
            </a:r>
            <a:r>
              <a:rPr lang="ru-RU" b="0" i="1" dirty="0"/>
              <a:t> за </a:t>
            </a:r>
            <a:r>
              <a:rPr lang="ru-RU" b="0" i="1" dirty="0" err="1"/>
              <a:t>поемане</a:t>
            </a:r>
            <a:r>
              <a:rPr lang="ru-RU" b="0" i="1" dirty="0"/>
              <a:t> на </a:t>
            </a:r>
            <a:r>
              <a:rPr lang="ru-RU" b="0" i="1" dirty="0" err="1"/>
              <a:t>определени</a:t>
            </a:r>
            <a:r>
              <a:rPr lang="ru-RU" b="0" i="1" dirty="0"/>
              <a:t> </a:t>
            </a:r>
            <a:r>
              <a:rPr lang="ru-RU" b="0" i="1" dirty="0" err="1"/>
              <a:t>разходи</a:t>
            </a:r>
            <a:r>
              <a:rPr lang="ru-RU" b="0" i="1" dirty="0"/>
              <a:t> </a:t>
            </a:r>
            <a:r>
              <a:rPr lang="ru-RU" b="0" i="1" dirty="0" err="1"/>
              <a:t>разходи</a:t>
            </a:r>
            <a:r>
              <a:rPr lang="ru-RU" b="0" i="1" dirty="0"/>
              <a:t>, </a:t>
            </a:r>
            <a:r>
              <a:rPr lang="ru-RU" b="0" i="1" dirty="0" err="1"/>
              <a:t>които</a:t>
            </a:r>
            <a:r>
              <a:rPr lang="ru-RU" b="0" i="1" dirty="0"/>
              <a:t> при </a:t>
            </a:r>
            <a:r>
              <a:rPr lang="ru-RU" b="0" i="1" dirty="0" err="1"/>
              <a:t>традиционните</a:t>
            </a:r>
            <a:r>
              <a:rPr lang="ru-RU" b="0" i="1" dirty="0"/>
              <a:t> </a:t>
            </a:r>
            <a:r>
              <a:rPr lang="ru-RU" b="0" i="1" dirty="0" err="1"/>
              <a:t>форми</a:t>
            </a:r>
            <a:r>
              <a:rPr lang="ru-RU" b="0" i="1" dirty="0"/>
              <a:t> на </a:t>
            </a:r>
            <a:r>
              <a:rPr lang="ru-RU" b="0" i="1" dirty="0" err="1"/>
              <a:t>заетост</a:t>
            </a:r>
            <a:r>
              <a:rPr lang="ru-RU" b="0" i="1" dirty="0"/>
              <a:t> се </a:t>
            </a:r>
            <a:r>
              <a:rPr lang="ru-RU" b="0" i="1" dirty="0" err="1"/>
              <a:t>покриват</a:t>
            </a:r>
            <a:r>
              <a:rPr lang="ru-RU" b="0" i="1" dirty="0"/>
              <a:t> от работодателя (напр. </a:t>
            </a:r>
            <a:r>
              <a:rPr lang="ru-RU" b="0" i="1" dirty="0" err="1"/>
              <a:t>режийни</a:t>
            </a:r>
            <a:r>
              <a:rPr lang="ru-RU" b="0" i="1" dirty="0"/>
              <a:t> </a:t>
            </a:r>
            <a:r>
              <a:rPr lang="ru-RU" b="0" i="1" dirty="0" err="1"/>
              <a:t>разходи</a:t>
            </a:r>
            <a:r>
              <a:rPr lang="ru-RU" b="0" i="1" dirty="0"/>
              <a:t>, потребление на </a:t>
            </a:r>
            <a:r>
              <a:rPr lang="ru-RU" b="0" i="1" dirty="0" err="1"/>
              <a:t>енергия</a:t>
            </a:r>
            <a:r>
              <a:rPr lang="ru-RU" b="0" i="1" dirty="0"/>
              <a:t>, </a:t>
            </a:r>
            <a:r>
              <a:rPr lang="ru-RU" b="0" i="1" dirty="0" err="1"/>
              <a:t>осигуряване</a:t>
            </a:r>
            <a:r>
              <a:rPr lang="ru-RU" b="0" i="1" dirty="0"/>
              <a:t> на </a:t>
            </a:r>
            <a:r>
              <a:rPr lang="ru-RU" b="0" i="1" dirty="0" err="1"/>
              <a:t>лаптоп</a:t>
            </a:r>
            <a:r>
              <a:rPr lang="ru-RU" b="0" i="1" dirty="0"/>
              <a:t>, </a:t>
            </a:r>
            <a:r>
              <a:rPr lang="ru-RU" b="0" i="1" dirty="0" err="1"/>
              <a:t>компютър</a:t>
            </a:r>
            <a:r>
              <a:rPr lang="ru-RU" b="0" i="1" dirty="0"/>
              <a:t>, принтер, интернет, </a:t>
            </a:r>
            <a:r>
              <a:rPr lang="ru-RU" b="0" i="1" dirty="0" err="1"/>
              <a:t>комуникации</a:t>
            </a:r>
            <a:r>
              <a:rPr lang="ru-RU" b="0" i="1" dirty="0"/>
              <a:t> и т.н.). </a:t>
            </a:r>
            <a:r>
              <a:rPr lang="ru-RU" b="0" i="1" dirty="0" err="1"/>
              <a:t>Освен</a:t>
            </a:r>
            <a:r>
              <a:rPr lang="ru-RU" b="0" i="1" dirty="0"/>
              <a:t> </a:t>
            </a:r>
            <a:r>
              <a:rPr lang="ru-RU" b="0" i="1" dirty="0" err="1"/>
              <a:t>това</a:t>
            </a:r>
            <a:r>
              <a:rPr lang="ru-RU" b="0" i="1" dirty="0"/>
              <a:t> </a:t>
            </a:r>
            <a:r>
              <a:rPr lang="ru-RU" b="0" i="1" dirty="0" err="1"/>
              <a:t>балансът</a:t>
            </a:r>
            <a:r>
              <a:rPr lang="ru-RU" b="0" i="1" dirty="0"/>
              <a:t> между </a:t>
            </a:r>
            <a:r>
              <a:rPr lang="ru-RU" b="0" i="1" dirty="0" err="1"/>
              <a:t>работата</a:t>
            </a:r>
            <a:r>
              <a:rPr lang="ru-RU" b="0" i="1" dirty="0"/>
              <a:t> и </a:t>
            </a:r>
            <a:r>
              <a:rPr lang="ru-RU" b="0" i="1" dirty="0" err="1"/>
              <a:t>личния</a:t>
            </a:r>
            <a:r>
              <a:rPr lang="ru-RU" b="0" i="1" dirty="0"/>
              <a:t> живот </a:t>
            </a:r>
            <a:r>
              <a:rPr lang="ru-RU" b="0" i="1" dirty="0" err="1"/>
              <a:t>може</a:t>
            </a:r>
            <a:r>
              <a:rPr lang="ru-RU" b="0" i="1" dirty="0"/>
              <a:t> да </a:t>
            </a:r>
            <a:r>
              <a:rPr lang="ru-RU" b="0" i="1" dirty="0" err="1"/>
              <a:t>бъде</a:t>
            </a:r>
            <a:r>
              <a:rPr lang="ru-RU" b="0" i="1" dirty="0"/>
              <a:t> нарушен.</a:t>
            </a:r>
            <a:endParaRPr lang="en-US"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11</a:t>
            </a:fld>
            <a:endParaRPr lang="el-GR"/>
          </a:p>
        </p:txBody>
      </p:sp>
    </p:spTree>
    <p:extLst>
      <p:ext uri="{BB962C8B-B14F-4D97-AF65-F5344CB8AC3E}">
        <p14:creationId xmlns:p14="http://schemas.microsoft.com/office/powerpoint/2010/main" val="3753107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bg-BG" b="1" i="1" dirty="0"/>
              <a:t>Насоки за фасилитатора</a:t>
            </a:r>
            <a:r>
              <a:rPr lang="en-US" b="1" i="1"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dirty="0"/>
          </a:p>
          <a:p>
            <a:r>
              <a:rPr lang="ru-RU" b="0" i="1" dirty="0" err="1"/>
              <a:t>Някои</a:t>
            </a:r>
            <a:r>
              <a:rPr lang="ru-RU" b="0" i="1" dirty="0"/>
              <a:t> </a:t>
            </a:r>
            <a:r>
              <a:rPr lang="ru-RU" b="0" i="1" dirty="0" err="1"/>
              <a:t>елементи</a:t>
            </a:r>
            <a:r>
              <a:rPr lang="ru-RU" b="0" i="1" dirty="0"/>
              <a:t> от специфичен интерес, </a:t>
            </a:r>
            <a:r>
              <a:rPr lang="ru-RU" b="0" i="1" dirty="0" err="1"/>
              <a:t>които</a:t>
            </a:r>
            <a:r>
              <a:rPr lang="ru-RU" b="0" i="1" dirty="0"/>
              <a:t> </a:t>
            </a:r>
            <a:r>
              <a:rPr lang="ru-RU" b="0" i="1" dirty="0" err="1"/>
              <a:t>обучителят</a:t>
            </a:r>
            <a:r>
              <a:rPr lang="ru-RU" b="0" i="1" dirty="0"/>
              <a:t> </a:t>
            </a:r>
            <a:r>
              <a:rPr lang="ru-RU" b="0" i="1" dirty="0" err="1"/>
              <a:t>може</a:t>
            </a:r>
            <a:r>
              <a:rPr lang="ru-RU" b="0" i="1" dirty="0"/>
              <a:t> да </a:t>
            </a:r>
            <a:r>
              <a:rPr lang="ru-RU" b="0" i="1" dirty="0" err="1"/>
              <a:t>подчертае</a:t>
            </a:r>
            <a:r>
              <a:rPr lang="ru-RU" b="0" i="1" dirty="0"/>
              <a:t>:</a:t>
            </a:r>
          </a:p>
          <a:p>
            <a:endParaRPr lang="en-US" b="0" i="1" dirty="0"/>
          </a:p>
          <a:p>
            <a:endParaRPr lang="en-US" b="0" i="1" dirty="0"/>
          </a:p>
          <a:p>
            <a:pPr marL="171450" indent="-171450">
              <a:buFont typeface="Arial" panose="020B0604020202020204" pitchFamily="34" charset="0"/>
              <a:buChar char="•"/>
            </a:pPr>
            <a:r>
              <a:rPr lang="ru-RU" b="0" i="1" dirty="0"/>
              <a:t>При </a:t>
            </a:r>
            <a:r>
              <a:rPr lang="ru-RU" b="0" i="1" dirty="0" err="1"/>
              <a:t>този</a:t>
            </a:r>
            <a:r>
              <a:rPr lang="ru-RU" b="0" i="1" dirty="0"/>
              <a:t> тип </a:t>
            </a:r>
            <a:r>
              <a:rPr lang="ru-RU" b="0" i="1" dirty="0" err="1"/>
              <a:t>заетост</a:t>
            </a:r>
            <a:r>
              <a:rPr lang="ru-RU" b="0" i="1" dirty="0"/>
              <a:t>, </a:t>
            </a:r>
            <a:r>
              <a:rPr lang="ru-RU" b="0" i="1" dirty="0" err="1"/>
              <a:t>платформата</a:t>
            </a:r>
            <a:r>
              <a:rPr lang="ru-RU" b="0" i="1" dirty="0"/>
              <a:t> и клиента </a:t>
            </a:r>
            <a:r>
              <a:rPr lang="ru-RU" b="0" i="1" dirty="0" err="1"/>
              <a:t>са</a:t>
            </a:r>
            <a:r>
              <a:rPr lang="ru-RU" b="0" i="1" dirty="0"/>
              <a:t> „работодатели“ . „Служителя “ </a:t>
            </a:r>
            <a:r>
              <a:rPr lang="ru-RU" b="0" i="1" dirty="0" err="1"/>
              <a:t>предлага</a:t>
            </a:r>
            <a:r>
              <a:rPr lang="ru-RU" b="0" i="1" dirty="0"/>
              <a:t> услуги на „клиента“, но и </a:t>
            </a:r>
            <a:r>
              <a:rPr lang="ru-RU" b="0" i="1" dirty="0" err="1"/>
              <a:t>двете</a:t>
            </a:r>
            <a:r>
              <a:rPr lang="ru-RU" b="0" i="1" dirty="0"/>
              <a:t> </a:t>
            </a:r>
            <a:r>
              <a:rPr lang="ru-RU" b="0" i="1" dirty="0" err="1"/>
              <a:t>страни</a:t>
            </a:r>
            <a:r>
              <a:rPr lang="ru-RU" b="0" i="1" dirty="0"/>
              <a:t> го правят чрез </a:t>
            </a:r>
            <a:r>
              <a:rPr lang="ru-RU" b="0" i="1" dirty="0" err="1"/>
              <a:t>платформата</a:t>
            </a:r>
            <a:r>
              <a:rPr lang="ru-RU" b="0" i="1" dirty="0"/>
              <a:t> и </a:t>
            </a:r>
            <a:r>
              <a:rPr lang="ru-RU" b="0" i="1" dirty="0" err="1"/>
              <a:t>съобразно</a:t>
            </a:r>
            <a:r>
              <a:rPr lang="ru-RU" b="0" i="1" dirty="0"/>
              <a:t> </a:t>
            </a:r>
            <a:r>
              <a:rPr lang="ru-RU" b="0" i="1" dirty="0" err="1"/>
              <a:t>условията</a:t>
            </a:r>
            <a:r>
              <a:rPr lang="ru-RU" b="0" i="1" dirty="0"/>
              <a:t>, </a:t>
            </a:r>
            <a:r>
              <a:rPr lang="ru-RU" b="0" i="1" dirty="0" err="1"/>
              <a:t>които</a:t>
            </a:r>
            <a:r>
              <a:rPr lang="ru-RU" b="0" i="1" dirty="0"/>
              <a:t> </a:t>
            </a:r>
            <a:r>
              <a:rPr lang="ru-RU" b="0" i="1" dirty="0" err="1"/>
              <a:t>предлага</a:t>
            </a:r>
            <a:r>
              <a:rPr lang="ru-RU" b="0" i="1" dirty="0"/>
              <a:t> (</a:t>
            </a:r>
            <a:r>
              <a:rPr lang="ru-RU" b="0" i="1" dirty="0" err="1"/>
              <a:t>включително</a:t>
            </a:r>
            <a:r>
              <a:rPr lang="ru-RU" b="0" i="1" dirty="0"/>
              <a:t> </a:t>
            </a:r>
            <a:r>
              <a:rPr lang="ru-RU" b="0" i="1" dirty="0" err="1"/>
              <a:t>такски</a:t>
            </a:r>
            <a:r>
              <a:rPr lang="ru-RU" b="0" i="1" dirty="0"/>
              <a:t>, </a:t>
            </a:r>
            <a:r>
              <a:rPr lang="ru-RU" b="0" i="1" dirty="0" err="1"/>
              <a:t>комисионна</a:t>
            </a:r>
            <a:r>
              <a:rPr lang="ru-RU" b="0" i="1" dirty="0"/>
              <a:t> и т.н.). „</a:t>
            </a:r>
            <a:r>
              <a:rPr lang="ru-RU" b="0" i="1" dirty="0" err="1"/>
              <a:t>Платформата</a:t>
            </a:r>
            <a:r>
              <a:rPr lang="ru-RU" b="0" i="1" dirty="0"/>
              <a:t>“ </a:t>
            </a:r>
            <a:r>
              <a:rPr lang="ru-RU" b="0" i="1" dirty="0" err="1"/>
              <a:t>прави</a:t>
            </a:r>
            <a:r>
              <a:rPr lang="ru-RU" b="0" i="1" dirty="0"/>
              <a:t> </a:t>
            </a:r>
            <a:r>
              <a:rPr lang="ru-RU" b="0" i="1" dirty="0" err="1"/>
              <a:t>връзката</a:t>
            </a:r>
            <a:r>
              <a:rPr lang="ru-RU" b="0" i="1" dirty="0"/>
              <a:t> между клиента и служителя</a:t>
            </a:r>
            <a:r>
              <a:rPr lang="en-US" b="0" i="1" dirty="0"/>
              <a:t>.  </a:t>
            </a:r>
            <a:endParaRPr lang="el-GR"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12</a:t>
            </a:fld>
            <a:endParaRPr lang="el-GR"/>
          </a:p>
        </p:txBody>
      </p:sp>
    </p:spTree>
    <p:extLst>
      <p:ext uri="{BB962C8B-B14F-4D97-AF65-F5344CB8AC3E}">
        <p14:creationId xmlns:p14="http://schemas.microsoft.com/office/powerpoint/2010/main" val="2530996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bg-BG" b="1" i="1" dirty="0"/>
              <a:t>Насоки за фасилитатора</a:t>
            </a:r>
            <a:r>
              <a:rPr lang="en-US" b="1" i="1" dirty="0"/>
              <a:t>:</a:t>
            </a:r>
          </a:p>
          <a:p>
            <a:endParaRPr lang="en-US" b="0" i="1" dirty="0"/>
          </a:p>
          <a:p>
            <a:r>
              <a:rPr lang="bg-BG" b="0" i="1" dirty="0"/>
              <a:t>Когато представяте предимствата и недостатъците е добре да наблегнете на следните</a:t>
            </a:r>
            <a:r>
              <a:rPr lang="en-US" b="0" i="1" dirty="0"/>
              <a:t>:</a:t>
            </a:r>
          </a:p>
          <a:p>
            <a:pPr marL="171450" indent="-171450">
              <a:buFont typeface="Arial" panose="020B0604020202020204" pitchFamily="34" charset="0"/>
              <a:buChar char="•"/>
            </a:pPr>
            <a:r>
              <a:rPr lang="bg-BG" b="0" i="1" dirty="0"/>
              <a:t>Предимства</a:t>
            </a:r>
            <a:r>
              <a:rPr lang="en-US" b="0" i="1" dirty="0"/>
              <a:t>: </a:t>
            </a:r>
            <a:r>
              <a:rPr lang="bg-BG" b="0" i="1" dirty="0"/>
              <a:t>Вид</a:t>
            </a:r>
            <a:r>
              <a:rPr lang="ru-RU" b="0" i="1" dirty="0"/>
              <a:t> </a:t>
            </a:r>
            <a:r>
              <a:rPr lang="ru-RU" b="0" i="1" dirty="0" err="1"/>
              <a:t>самостоятелна</a:t>
            </a:r>
            <a:r>
              <a:rPr lang="ru-RU" b="0" i="1" dirty="0"/>
              <a:t> </a:t>
            </a:r>
            <a:r>
              <a:rPr lang="ru-RU" b="0" i="1" dirty="0" err="1"/>
              <a:t>заетост</a:t>
            </a:r>
            <a:r>
              <a:rPr lang="ru-RU" b="0" i="1" dirty="0"/>
              <a:t>, </a:t>
            </a:r>
            <a:r>
              <a:rPr lang="ru-RU" b="0" i="1" dirty="0" err="1"/>
              <a:t>контрол</a:t>
            </a:r>
            <a:r>
              <a:rPr lang="ru-RU" b="0" i="1" dirty="0"/>
              <a:t> </a:t>
            </a:r>
            <a:r>
              <a:rPr lang="ru-RU" b="0" i="1" dirty="0" err="1"/>
              <a:t>върху</a:t>
            </a:r>
            <a:r>
              <a:rPr lang="ru-RU" b="0" i="1" dirty="0"/>
              <a:t> доходите </a:t>
            </a:r>
          </a:p>
          <a:p>
            <a:pPr marL="171450" indent="-171450">
              <a:buFont typeface="Arial" panose="020B0604020202020204" pitchFamily="34" charset="0"/>
              <a:buChar char="•"/>
            </a:pPr>
            <a:r>
              <a:rPr lang="bg-BG" b="0" i="1" dirty="0"/>
              <a:t>Недостатъци </a:t>
            </a:r>
            <a:r>
              <a:rPr lang="en-US" b="0" i="1" dirty="0"/>
              <a:t>(</a:t>
            </a:r>
            <a:r>
              <a:rPr lang="bg-BG" b="0" i="1" dirty="0"/>
              <a:t>„цената“</a:t>
            </a:r>
            <a:r>
              <a:rPr lang="en-US" b="0" i="1" dirty="0"/>
              <a:t> </a:t>
            </a:r>
            <a:r>
              <a:rPr lang="bg-BG" b="0" i="1" dirty="0"/>
              <a:t>на предимствата</a:t>
            </a:r>
            <a:r>
              <a:rPr lang="en-US" b="0" i="1" dirty="0"/>
              <a:t>): </a:t>
            </a:r>
            <a:r>
              <a:rPr lang="ru-RU" b="0" i="1" dirty="0" err="1"/>
              <a:t>Проблеми</a:t>
            </a:r>
            <a:r>
              <a:rPr lang="ru-RU" b="0" i="1" dirty="0"/>
              <a:t> </a:t>
            </a:r>
            <a:r>
              <a:rPr lang="ru-RU" b="0" i="1" dirty="0" err="1"/>
              <a:t>произтичащи</a:t>
            </a:r>
            <a:r>
              <a:rPr lang="ru-RU" b="0" i="1" dirty="0"/>
              <a:t> от </a:t>
            </a:r>
            <a:r>
              <a:rPr lang="ru-RU" b="0" i="1" dirty="0" err="1"/>
              <a:t>релевантното</a:t>
            </a:r>
            <a:r>
              <a:rPr lang="ru-RU" b="0" i="1" dirty="0"/>
              <a:t> </a:t>
            </a:r>
            <a:r>
              <a:rPr lang="ru-RU" b="0" i="1" dirty="0" err="1"/>
              <a:t>трудовов</a:t>
            </a:r>
            <a:r>
              <a:rPr lang="ru-RU" b="0" i="1" dirty="0"/>
              <a:t> </a:t>
            </a:r>
            <a:r>
              <a:rPr lang="ru-RU" b="0" i="1" dirty="0" err="1"/>
              <a:t>законодателсво</a:t>
            </a:r>
            <a:r>
              <a:rPr lang="ru-RU" b="0" i="1" dirty="0"/>
              <a:t>, </a:t>
            </a:r>
            <a:r>
              <a:rPr lang="ru-RU" b="0" i="1" dirty="0" err="1"/>
              <a:t>нестаблиност</a:t>
            </a:r>
            <a:r>
              <a:rPr lang="ru-RU" b="0" i="1" dirty="0"/>
              <a:t>, непредсказуем </a:t>
            </a:r>
            <a:r>
              <a:rPr lang="ru-RU" b="0" i="1" dirty="0" err="1"/>
              <a:t>дохо</a:t>
            </a:r>
            <a:r>
              <a:rPr lang="ru-RU" b="0" i="1" dirty="0"/>
              <a:t>,, </a:t>
            </a:r>
            <a:r>
              <a:rPr lang="ru-RU" b="0" i="1" dirty="0" err="1"/>
              <a:t>нестабилност</a:t>
            </a:r>
            <a:r>
              <a:rPr lang="ru-RU" b="0" i="1" dirty="0"/>
              <a:t> (</a:t>
            </a:r>
            <a:r>
              <a:rPr lang="ru-RU" b="0" i="1" dirty="0" err="1"/>
              <a:t>клиентите</a:t>
            </a:r>
            <a:r>
              <a:rPr lang="ru-RU" b="0" i="1" dirty="0"/>
              <a:t> </a:t>
            </a:r>
            <a:r>
              <a:rPr lang="ru-RU" b="0" i="1" dirty="0" err="1"/>
              <a:t>трябва</a:t>
            </a:r>
            <a:r>
              <a:rPr lang="ru-RU" b="0" i="1" dirty="0"/>
              <a:t> да </a:t>
            </a:r>
            <a:r>
              <a:rPr lang="ru-RU" b="0" i="1" dirty="0" err="1"/>
              <a:t>ви</a:t>
            </a:r>
            <a:r>
              <a:rPr lang="ru-RU" b="0" i="1" dirty="0"/>
              <a:t> </a:t>
            </a:r>
            <a:r>
              <a:rPr lang="ru-RU" b="0" i="1" dirty="0" err="1"/>
              <a:t>забележат</a:t>
            </a:r>
            <a:r>
              <a:rPr lang="ru-RU" b="0" i="1" dirty="0"/>
              <a:t>), непредсказуем доход в </a:t>
            </a:r>
            <a:r>
              <a:rPr lang="ru-RU" b="0" i="1" dirty="0" err="1"/>
              <a:t>средата</a:t>
            </a:r>
            <a:r>
              <a:rPr lang="ru-RU" b="0" i="1" dirty="0"/>
              <a:t> или </a:t>
            </a:r>
            <a:r>
              <a:rPr lang="ru-RU" b="0" i="1" dirty="0" err="1"/>
              <a:t>дългосрочен</a:t>
            </a:r>
            <a:r>
              <a:rPr lang="ru-RU" b="0" i="1" dirty="0"/>
              <a:t> план, </a:t>
            </a:r>
            <a:r>
              <a:rPr lang="ru-RU" b="0" i="1" dirty="0" err="1"/>
              <a:t>което</a:t>
            </a:r>
            <a:r>
              <a:rPr lang="ru-RU" b="0" i="1" dirty="0"/>
              <a:t> води до трудности във </a:t>
            </a:r>
            <a:r>
              <a:rPr lang="ru-RU" b="0" i="1" dirty="0" err="1"/>
              <a:t>финансовото</a:t>
            </a:r>
            <a:r>
              <a:rPr lang="ru-RU" b="0" i="1" dirty="0"/>
              <a:t> </a:t>
            </a:r>
            <a:r>
              <a:rPr lang="ru-RU" b="0" i="1" dirty="0" err="1"/>
              <a:t>планиране</a:t>
            </a:r>
            <a:endParaRPr lang="el-GR"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13</a:t>
            </a:fld>
            <a:endParaRPr lang="el-GR"/>
          </a:p>
        </p:txBody>
      </p:sp>
    </p:spTree>
    <p:extLst>
      <p:ext uri="{BB962C8B-B14F-4D97-AF65-F5344CB8AC3E}">
        <p14:creationId xmlns:p14="http://schemas.microsoft.com/office/powerpoint/2010/main" val="2483842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bg-BG" b="1" i="1" noProof="0" dirty="0"/>
              <a:t>Насоки за фасилитатора:</a:t>
            </a:r>
          </a:p>
          <a:p>
            <a:endParaRPr lang="bg-BG" b="1" i="1" noProof="0" dirty="0"/>
          </a:p>
          <a:p>
            <a:r>
              <a:rPr lang="bg-BG" b="0" i="1" noProof="0" dirty="0"/>
              <a:t>Някои елементи от специфичен интерес, които </a:t>
            </a:r>
            <a:r>
              <a:rPr lang="bg-BG" b="0" i="1" noProof="0" dirty="0" err="1"/>
              <a:t>обучителят</a:t>
            </a:r>
            <a:r>
              <a:rPr lang="bg-BG" b="0" i="1" noProof="0" dirty="0"/>
              <a:t> може да подчертае:</a:t>
            </a:r>
          </a:p>
          <a:p>
            <a:pPr marL="0" marR="0" lvl="0" indent="0" algn="l" defTabSz="914400" rtl="0" eaLnBrk="1" fontAlgn="auto" latinLnBrk="0" hangingPunct="1">
              <a:lnSpc>
                <a:spcPct val="100000"/>
              </a:lnSpc>
              <a:spcBef>
                <a:spcPts val="0"/>
              </a:spcBef>
              <a:spcAft>
                <a:spcPts val="0"/>
              </a:spcAft>
              <a:buClrTx/>
              <a:buSzTx/>
              <a:buFontTx/>
              <a:buNone/>
              <a:tabLst/>
              <a:defRPr/>
            </a:pPr>
            <a:endParaRPr lang="bg-BG" b="0" i="1" noProof="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bg-BG" b="0" i="1" noProof="0" dirty="0"/>
              <a:t>Случаен означава непродължителен, нестабилен, което прави финансовото планиране предизвикателство</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bg-BG" b="0" i="1" noProof="0" dirty="0"/>
              <a:t>Работодателят е този, който определя правилата</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bg-BG" b="0" i="1" noProof="0" dirty="0"/>
              <a:t>Сезонността и непостоянните трудови ангажименти не влияят добре на автобиографията на служителите</a:t>
            </a:r>
            <a:endParaRPr lang="bg-BG" b="1" i="1" noProof="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14</a:t>
            </a:fld>
            <a:endParaRPr lang="el-GR"/>
          </a:p>
        </p:txBody>
      </p:sp>
    </p:spTree>
    <p:extLst>
      <p:ext uri="{BB962C8B-B14F-4D97-AF65-F5344CB8AC3E}">
        <p14:creationId xmlns:p14="http://schemas.microsoft.com/office/powerpoint/2010/main" val="21673050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bg-BG" b="1" i="1" dirty="0"/>
              <a:t>Насоки за фасилитатора</a:t>
            </a:r>
            <a:r>
              <a:rPr lang="en-US" b="1" i="1" dirty="0"/>
              <a:t>:</a:t>
            </a:r>
          </a:p>
          <a:p>
            <a:endParaRPr lang="en-US" b="0" i="1" dirty="0"/>
          </a:p>
          <a:p>
            <a:r>
              <a:rPr lang="bg-BG" b="0" i="1" dirty="0"/>
              <a:t>Когато представяте предимствата и недостатъците е добре да наблегнете на следните</a:t>
            </a:r>
            <a:r>
              <a:rPr lang="en-US" b="0" i="1" dirty="0"/>
              <a:t>:</a:t>
            </a:r>
          </a:p>
          <a:p>
            <a:pPr marL="171450" indent="-171450">
              <a:buFont typeface="Arial" panose="020B0604020202020204" pitchFamily="34" charset="0"/>
              <a:buChar char="•"/>
            </a:pPr>
            <a:r>
              <a:rPr lang="bg-BG" b="0" i="1" dirty="0"/>
              <a:t>Предимства</a:t>
            </a:r>
            <a:r>
              <a:rPr lang="en-US" b="0" i="1" dirty="0"/>
              <a:t>: </a:t>
            </a:r>
            <a:r>
              <a:rPr lang="ru-RU" b="0" i="1" dirty="0" err="1"/>
              <a:t>Достъп</a:t>
            </a:r>
            <a:r>
              <a:rPr lang="ru-RU" b="0" i="1" dirty="0"/>
              <a:t> до </a:t>
            </a:r>
            <a:r>
              <a:rPr lang="ru-RU" b="0" i="1" dirty="0" err="1"/>
              <a:t>пазара</a:t>
            </a:r>
            <a:r>
              <a:rPr lang="ru-RU" b="0" i="1" dirty="0"/>
              <a:t> на труда, </a:t>
            </a:r>
            <a:r>
              <a:rPr lang="ru-RU" b="0" i="1" dirty="0" err="1"/>
              <a:t>който</a:t>
            </a:r>
            <a:r>
              <a:rPr lang="ru-RU" b="0" i="1" dirty="0"/>
              <a:t> </a:t>
            </a:r>
            <a:r>
              <a:rPr lang="ru-RU" b="0" i="1" dirty="0" err="1"/>
              <a:t>може</a:t>
            </a:r>
            <a:r>
              <a:rPr lang="ru-RU" b="0" i="1" dirty="0"/>
              <a:t> да </a:t>
            </a:r>
            <a:r>
              <a:rPr lang="ru-RU" b="0" i="1" dirty="0" err="1"/>
              <a:t>доведе</a:t>
            </a:r>
            <a:r>
              <a:rPr lang="ru-RU" b="0" i="1" dirty="0"/>
              <a:t> до предложение за работа на </a:t>
            </a:r>
            <a:r>
              <a:rPr lang="ru-RU" b="0" i="1" dirty="0" err="1"/>
              <a:t>пълен</a:t>
            </a:r>
            <a:r>
              <a:rPr lang="ru-RU" b="0" i="1" dirty="0"/>
              <a:t> </a:t>
            </a:r>
            <a:r>
              <a:rPr lang="ru-RU" b="0" i="1" dirty="0" err="1"/>
              <a:t>работен</a:t>
            </a:r>
            <a:r>
              <a:rPr lang="ru-RU" b="0" i="1" dirty="0"/>
              <a:t> ден</a:t>
            </a:r>
          </a:p>
          <a:p>
            <a:pPr marL="171450" indent="-171450">
              <a:buFont typeface="Arial" panose="020B0604020202020204" pitchFamily="34" charset="0"/>
              <a:buChar char="•"/>
            </a:pPr>
            <a:r>
              <a:rPr lang="bg-BG" b="0" i="1" dirty="0"/>
              <a:t>Недостатъци </a:t>
            </a:r>
            <a:r>
              <a:rPr lang="en-US" b="0" i="1" dirty="0"/>
              <a:t>(</a:t>
            </a:r>
            <a:r>
              <a:rPr lang="bg-BG" b="0" i="1" dirty="0"/>
              <a:t>„цената“</a:t>
            </a:r>
            <a:r>
              <a:rPr lang="en-US" b="0" i="1" dirty="0"/>
              <a:t> </a:t>
            </a:r>
            <a:r>
              <a:rPr lang="bg-BG" b="0" i="1" dirty="0"/>
              <a:t>на предимствата</a:t>
            </a:r>
            <a:r>
              <a:rPr lang="en-US" b="0" i="1" dirty="0"/>
              <a:t>): </a:t>
            </a:r>
            <a:r>
              <a:rPr lang="ru-RU" b="0" i="1" dirty="0" err="1"/>
              <a:t>Нередовност</a:t>
            </a:r>
            <a:r>
              <a:rPr lang="ru-RU" b="0" i="1" dirty="0"/>
              <a:t>, </a:t>
            </a:r>
            <a:r>
              <a:rPr lang="ru-RU" b="0" i="1" dirty="0" err="1"/>
              <a:t>непредсказуемост</a:t>
            </a:r>
            <a:r>
              <a:rPr lang="ru-RU" b="0" i="1" dirty="0"/>
              <a:t>, </a:t>
            </a:r>
            <a:r>
              <a:rPr lang="ru-RU" b="0" i="1" dirty="0" err="1"/>
              <a:t>повишена</a:t>
            </a:r>
            <a:r>
              <a:rPr lang="ru-RU" b="0" i="1" dirty="0"/>
              <a:t> </a:t>
            </a:r>
            <a:r>
              <a:rPr lang="ru-RU" b="0" i="1" dirty="0" err="1"/>
              <a:t>несигурност</a:t>
            </a:r>
            <a:r>
              <a:rPr lang="ru-RU" b="0" i="1" dirty="0"/>
              <a:t> на </a:t>
            </a:r>
            <a:r>
              <a:rPr lang="ru-RU" b="0" i="1" dirty="0" err="1"/>
              <a:t>работата</a:t>
            </a:r>
            <a:endParaRPr lang="el-GR" b="0" i="1" dirty="0"/>
          </a:p>
          <a:p>
            <a:endParaRPr lang="el-GR"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15</a:t>
            </a:fld>
            <a:endParaRPr lang="el-GR"/>
          </a:p>
        </p:txBody>
      </p:sp>
    </p:spTree>
    <p:extLst>
      <p:ext uri="{BB962C8B-B14F-4D97-AF65-F5344CB8AC3E}">
        <p14:creationId xmlns:p14="http://schemas.microsoft.com/office/powerpoint/2010/main" val="18377804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bg-BG" b="1" i="1" dirty="0"/>
              <a:t>Насоки за фасилитатора</a:t>
            </a:r>
            <a:r>
              <a:rPr lang="en-US" b="1" i="1" dirty="0"/>
              <a:t>:</a:t>
            </a:r>
          </a:p>
          <a:p>
            <a:endParaRPr lang="en-US" b="1" i="1" dirty="0"/>
          </a:p>
          <a:p>
            <a:r>
              <a:rPr lang="ru-RU" b="0" i="1" dirty="0" err="1"/>
              <a:t>Някои</a:t>
            </a:r>
            <a:r>
              <a:rPr lang="ru-RU" b="0" i="1" dirty="0"/>
              <a:t> </a:t>
            </a:r>
            <a:r>
              <a:rPr lang="ru-RU" b="0" i="1" dirty="0" err="1"/>
              <a:t>елементи</a:t>
            </a:r>
            <a:r>
              <a:rPr lang="ru-RU" b="0" i="1" dirty="0"/>
              <a:t> от специфичен интерес, </a:t>
            </a:r>
            <a:r>
              <a:rPr lang="ru-RU" b="0" i="1" dirty="0" err="1"/>
              <a:t>които</a:t>
            </a:r>
            <a:r>
              <a:rPr lang="ru-RU" b="0" i="1" dirty="0"/>
              <a:t> </a:t>
            </a:r>
            <a:r>
              <a:rPr lang="ru-RU" b="0" i="1" dirty="0" err="1"/>
              <a:t>обучителят</a:t>
            </a:r>
            <a:r>
              <a:rPr lang="ru-RU" b="0" i="1" dirty="0"/>
              <a:t> </a:t>
            </a:r>
            <a:r>
              <a:rPr lang="ru-RU" b="0" i="1" dirty="0" err="1"/>
              <a:t>може</a:t>
            </a:r>
            <a:r>
              <a:rPr lang="ru-RU" b="0" i="1" dirty="0"/>
              <a:t> да </a:t>
            </a:r>
            <a:r>
              <a:rPr lang="ru-RU" b="0" i="1" dirty="0" err="1"/>
              <a:t>подчертае</a:t>
            </a:r>
            <a:r>
              <a:rPr lang="en-US" b="0" i="1"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b="0" i="1" dirty="0"/>
              <a:t>Развитие на умения, </a:t>
            </a:r>
            <a:r>
              <a:rPr lang="ru-RU" b="0" i="1" dirty="0" err="1"/>
              <a:t>перспективи</a:t>
            </a:r>
            <a:r>
              <a:rPr lang="ru-RU" b="0" i="1" dirty="0"/>
              <a:t> за </a:t>
            </a:r>
            <a:r>
              <a:rPr lang="ru-RU" b="0" i="1" dirty="0" err="1"/>
              <a:t>кариера</a:t>
            </a:r>
            <a:r>
              <a:rPr lang="ru-RU" b="0" i="1" dirty="0"/>
              <a:t>, но </a:t>
            </a:r>
            <a:r>
              <a:rPr lang="ru-RU" b="0" i="1" dirty="0" err="1"/>
              <a:t>също</a:t>
            </a:r>
            <a:r>
              <a:rPr lang="ru-RU" b="0" i="1" dirty="0"/>
              <a:t> и </a:t>
            </a:r>
            <a:r>
              <a:rPr lang="ru-RU" b="0" i="1" dirty="0" err="1"/>
              <a:t>възможни</a:t>
            </a:r>
            <a:r>
              <a:rPr lang="ru-RU" b="0" i="1" dirty="0"/>
              <a:t> </a:t>
            </a:r>
            <a:r>
              <a:rPr lang="ru-RU" b="0" i="1" dirty="0" err="1"/>
              <a:t>конфликти</a:t>
            </a:r>
            <a:r>
              <a:rPr lang="ru-RU" b="0" i="1" dirty="0"/>
              <a:t> (</a:t>
            </a:r>
            <a:r>
              <a:rPr lang="ru-RU" b="0" i="1" dirty="0" err="1"/>
              <a:t>двама</a:t>
            </a:r>
            <a:r>
              <a:rPr lang="ru-RU" b="0" i="1" dirty="0"/>
              <a:t> души с </a:t>
            </a:r>
            <a:r>
              <a:rPr lang="ru-RU" b="0" i="1" dirty="0" err="1"/>
              <a:t>една</a:t>
            </a:r>
            <a:r>
              <a:rPr lang="ru-RU" b="0" i="1" dirty="0"/>
              <a:t> и </a:t>
            </a:r>
            <a:r>
              <a:rPr lang="ru-RU" b="0" i="1" dirty="0" err="1"/>
              <a:t>съща</a:t>
            </a:r>
            <a:r>
              <a:rPr lang="ru-RU" b="0" i="1" dirty="0"/>
              <a:t> задача)</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i="1" dirty="0"/>
          </a:p>
          <a:p>
            <a:r>
              <a:rPr lang="bg-BG" b="0" i="1" dirty="0"/>
              <a:t>Когато представяте предимствата и недостатъците е добре да наблегнете на следните</a:t>
            </a:r>
            <a:r>
              <a:rPr lang="en-US" b="0" i="1" dirty="0"/>
              <a:t>:</a:t>
            </a:r>
            <a:endParaRPr lang="bg-BG" b="0" i="1" dirty="0"/>
          </a:p>
          <a:p>
            <a:endParaRPr lang="bg-BG" b="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dirty="0"/>
          </a:p>
          <a:p>
            <a:endParaRPr lang="el-GR"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16</a:t>
            </a:fld>
            <a:endParaRPr lang="el-GR"/>
          </a:p>
        </p:txBody>
      </p:sp>
    </p:spTree>
    <p:extLst>
      <p:ext uri="{BB962C8B-B14F-4D97-AF65-F5344CB8AC3E}">
        <p14:creationId xmlns:p14="http://schemas.microsoft.com/office/powerpoint/2010/main" val="31147173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bg-BG" b="1" i="1" dirty="0"/>
              <a:t>Насоки за фасилитатора</a:t>
            </a:r>
            <a:r>
              <a:rPr lang="en-US" b="1" i="1" dirty="0"/>
              <a:t>:</a:t>
            </a:r>
          </a:p>
          <a:p>
            <a:endParaRPr lang="bg-BG" b="0" i="1" dirty="0"/>
          </a:p>
          <a:p>
            <a:r>
              <a:rPr lang="bg-BG" b="0" i="1" dirty="0"/>
              <a:t>Предимства</a:t>
            </a:r>
            <a:r>
              <a:rPr lang="en-US" b="0" i="1" dirty="0"/>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bg-BG" b="0" i="1" dirty="0"/>
              <a:t>Предвидим график</a:t>
            </a:r>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bg-BG" b="0" i="1" dirty="0"/>
              <a:t>Недостатъци</a:t>
            </a:r>
            <a:r>
              <a:rPr lang="en-US" b="0" i="1" dirty="0"/>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b="0" i="1" dirty="0" err="1"/>
              <a:t>Възможен</a:t>
            </a:r>
            <a:r>
              <a:rPr lang="ru-RU" b="0" i="1" dirty="0"/>
              <a:t> конфликт </a:t>
            </a:r>
            <a:r>
              <a:rPr lang="ru-RU" b="0" i="1" dirty="0" err="1"/>
              <a:t>относно</a:t>
            </a:r>
            <a:r>
              <a:rPr lang="ru-RU" b="0" i="1" dirty="0"/>
              <a:t> </a:t>
            </a:r>
            <a:r>
              <a:rPr lang="ru-RU" b="0" i="1" dirty="0" err="1"/>
              <a:t>споделените</a:t>
            </a:r>
            <a:r>
              <a:rPr lang="ru-RU" b="0" i="1" dirty="0"/>
              <a:t> </a:t>
            </a:r>
            <a:r>
              <a:rPr lang="ru-RU" b="0" i="1" dirty="0" err="1"/>
              <a:t>отговорности</a:t>
            </a:r>
            <a:r>
              <a:rPr lang="ru-RU" b="0" i="1" dirty="0"/>
              <a:t> и </a:t>
            </a:r>
            <a:r>
              <a:rPr lang="ru-RU" b="0" i="1" dirty="0" err="1"/>
              <a:t>евентуално</a:t>
            </a:r>
            <a:r>
              <a:rPr lang="ru-RU" b="0" i="1" dirty="0"/>
              <a:t> с работодателя</a:t>
            </a:r>
            <a:endParaRPr lang="en-US" b="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dirty="0"/>
          </a:p>
          <a:p>
            <a:endParaRPr lang="el-GR"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17</a:t>
            </a:fld>
            <a:endParaRPr lang="el-GR"/>
          </a:p>
        </p:txBody>
      </p:sp>
    </p:spTree>
    <p:extLst>
      <p:ext uri="{BB962C8B-B14F-4D97-AF65-F5344CB8AC3E}">
        <p14:creationId xmlns:p14="http://schemas.microsoft.com/office/powerpoint/2010/main" val="7056311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bg-BG" b="1" i="1" dirty="0"/>
              <a:t>Насоки за фасилитатора</a:t>
            </a:r>
            <a:r>
              <a:rPr lang="en-US" b="1" i="1" dirty="0"/>
              <a:t>:</a:t>
            </a:r>
          </a:p>
          <a:p>
            <a:endParaRPr lang="en-US" b="0" i="1" dirty="0"/>
          </a:p>
          <a:p>
            <a:r>
              <a:rPr lang="ru-RU" b="0" i="1" dirty="0" err="1"/>
              <a:t>Някои</a:t>
            </a:r>
            <a:r>
              <a:rPr lang="ru-RU" b="0" i="1" dirty="0"/>
              <a:t> </a:t>
            </a:r>
            <a:r>
              <a:rPr lang="ru-RU" b="0" i="1" dirty="0" err="1"/>
              <a:t>елементи</a:t>
            </a:r>
            <a:r>
              <a:rPr lang="ru-RU" b="0" i="1" dirty="0"/>
              <a:t> от специфичен интерес, </a:t>
            </a:r>
            <a:r>
              <a:rPr lang="ru-RU" b="0" i="1" dirty="0" err="1"/>
              <a:t>които</a:t>
            </a:r>
            <a:r>
              <a:rPr lang="ru-RU" b="0" i="1" dirty="0"/>
              <a:t> </a:t>
            </a:r>
            <a:r>
              <a:rPr lang="ru-RU" b="0" i="1" dirty="0" err="1"/>
              <a:t>обучителят</a:t>
            </a:r>
            <a:r>
              <a:rPr lang="ru-RU" b="0" i="1" dirty="0"/>
              <a:t> </a:t>
            </a:r>
            <a:r>
              <a:rPr lang="ru-RU" b="0" i="1" dirty="0" err="1"/>
              <a:t>може</a:t>
            </a:r>
            <a:r>
              <a:rPr lang="ru-RU" b="0" i="1" dirty="0"/>
              <a:t> да </a:t>
            </a:r>
            <a:r>
              <a:rPr lang="ru-RU" b="0" i="1" dirty="0" err="1"/>
              <a:t>подчертае</a:t>
            </a:r>
            <a:r>
              <a:rPr lang="en-US" b="0" i="1"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1"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b="0" i="1" dirty="0" err="1"/>
              <a:t>Насърчаване</a:t>
            </a:r>
            <a:r>
              <a:rPr lang="ru-RU" b="0" i="1" dirty="0"/>
              <a:t> на </a:t>
            </a:r>
            <a:r>
              <a:rPr lang="ru-RU" b="0" i="1" dirty="0" err="1"/>
              <a:t>работата</a:t>
            </a:r>
            <a:r>
              <a:rPr lang="ru-RU" b="0" i="1" dirty="0"/>
              <a:t> в мрежа и </a:t>
            </a:r>
            <a:r>
              <a:rPr lang="ru-RU" b="0" i="1" dirty="0" err="1"/>
              <a:t>предприемаческия</a:t>
            </a:r>
            <a:r>
              <a:rPr lang="ru-RU" b="0" i="1" dirty="0"/>
              <a:t> дух</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bg-BG" b="0" i="1" dirty="0"/>
              <a:t>Може да улесни и допринесе за създаването на предприемачески центрове / хъбове</a:t>
            </a:r>
            <a:endParaRPr lang="en-US" b="0" i="1" dirty="0"/>
          </a:p>
          <a:p>
            <a:endParaRPr lang="el-GR" b="0" i="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18</a:t>
            </a:fld>
            <a:endParaRPr lang="el-GR"/>
          </a:p>
        </p:txBody>
      </p:sp>
    </p:spTree>
    <p:extLst>
      <p:ext uri="{BB962C8B-B14F-4D97-AF65-F5344CB8AC3E}">
        <p14:creationId xmlns:p14="http://schemas.microsoft.com/office/powerpoint/2010/main" val="22582561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bg-BG" b="1" i="1" dirty="0"/>
              <a:t>Насоки за фасилитатора</a:t>
            </a:r>
            <a:r>
              <a:rPr lang="en-US" b="1" i="1" dirty="0"/>
              <a:t>:</a:t>
            </a:r>
          </a:p>
          <a:p>
            <a:endParaRPr lang="en-US" b="0" i="1" dirty="0"/>
          </a:p>
          <a:p>
            <a:r>
              <a:rPr lang="bg-BG" b="0" i="1" dirty="0"/>
              <a:t>Когато представяте предимствата и недостатъците е добре да наблегнете на следните</a:t>
            </a:r>
            <a:r>
              <a:rPr lang="en-US" b="0" i="1" dirty="0"/>
              <a:t>:</a:t>
            </a:r>
            <a:endParaRPr lang="bg-BG" b="0" i="1" dirty="0"/>
          </a:p>
          <a:p>
            <a:endParaRPr lang="bg-BG" b="0" i="1" dirty="0"/>
          </a:p>
          <a:p>
            <a:r>
              <a:rPr lang="bg-BG" b="0" i="1" dirty="0"/>
              <a:t>Предимства</a:t>
            </a:r>
            <a:r>
              <a:rPr lang="en-US" b="0" i="1" dirty="0"/>
              <a:t>: </a:t>
            </a:r>
            <a:r>
              <a:rPr lang="ru-RU" b="0" i="1" dirty="0"/>
              <a:t>Работа в мрежа, развитие на умения (</a:t>
            </a:r>
            <a:r>
              <a:rPr lang="ru-RU" b="0" i="1" dirty="0" err="1"/>
              <a:t>обмяна</a:t>
            </a:r>
            <a:r>
              <a:rPr lang="ru-RU" b="0" i="1" dirty="0"/>
              <a:t> на опит) </a:t>
            </a:r>
          </a:p>
          <a:p>
            <a:endParaRPr lang="en-US" b="0" i="1" dirty="0"/>
          </a:p>
          <a:p>
            <a:pPr marL="0" indent="0">
              <a:buFont typeface="Arial" panose="020B0604020202020204" pitchFamily="34" charset="0"/>
              <a:buNone/>
            </a:pPr>
            <a:r>
              <a:rPr lang="bg-BG" b="0" i="1" dirty="0"/>
              <a:t>Недостатъци: Разходите за споделената работа</a:t>
            </a:r>
            <a:endParaRPr lang="en-US" b="0" i="1" dirty="0"/>
          </a:p>
          <a:p>
            <a:endParaRPr lang="el-GR"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19</a:t>
            </a:fld>
            <a:endParaRPr lang="el-GR"/>
          </a:p>
        </p:txBody>
      </p:sp>
    </p:spTree>
    <p:extLst>
      <p:ext uri="{BB962C8B-B14F-4D97-AF65-F5344CB8AC3E}">
        <p14:creationId xmlns:p14="http://schemas.microsoft.com/office/powerpoint/2010/main" val="5336862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bg-BG" b="1" i="1" dirty="0"/>
              <a:t>Насоки за фасилитатора</a:t>
            </a:r>
            <a:r>
              <a:rPr lang="en-US" b="1" i="1" dirty="0"/>
              <a:t>:</a:t>
            </a:r>
          </a:p>
          <a:p>
            <a:r>
              <a:rPr lang="bg-BG" b="0" i="0" dirty="0"/>
              <a:t>Направете кратък преглед на тези по-редки форми на заетост.</a:t>
            </a:r>
          </a:p>
          <a:p>
            <a:endParaRPr lang="en-US" b="0" i="0" dirty="0"/>
          </a:p>
          <a:p>
            <a:r>
              <a:rPr lang="bg-BG" b="1" i="0" dirty="0"/>
              <a:t>Допълнителна дейност</a:t>
            </a:r>
            <a:r>
              <a:rPr lang="en-US" b="1" i="0" dirty="0"/>
              <a:t>:</a:t>
            </a:r>
            <a:endParaRPr lang="bg-BG" b="1" i="0" dirty="0"/>
          </a:p>
          <a:p>
            <a:endParaRPr lang="en-US" b="1" i="0" dirty="0"/>
          </a:p>
          <a:p>
            <a:r>
              <a:rPr lang="bg-BG" b="1" i="0" dirty="0"/>
              <a:t>Провокирайте дискусия относно различните видове заетост</a:t>
            </a:r>
            <a:r>
              <a:rPr lang="en-US" b="1" i="0" dirty="0"/>
              <a:t>.</a:t>
            </a:r>
          </a:p>
          <a:p>
            <a:pPr marL="171450" indent="-171450">
              <a:buFont typeface="Arial" panose="020B0604020202020204" pitchFamily="34" charset="0"/>
              <a:buChar char="•"/>
            </a:pPr>
            <a:r>
              <a:rPr lang="ru-RU" b="0" i="0" dirty="0"/>
              <a:t>Как се </a:t>
            </a:r>
            <a:r>
              <a:rPr lang="ru-RU" b="0" i="0" dirty="0" err="1"/>
              <a:t>чувстват</a:t>
            </a:r>
            <a:r>
              <a:rPr lang="ru-RU" b="0" i="0" dirty="0"/>
              <a:t> </a:t>
            </a:r>
            <a:r>
              <a:rPr lang="ru-RU" b="0" i="0" dirty="0" err="1"/>
              <a:t>младите</a:t>
            </a:r>
            <a:r>
              <a:rPr lang="ru-RU" b="0" i="0" dirty="0"/>
              <a:t> хора в </a:t>
            </a:r>
            <a:r>
              <a:rPr lang="ru-RU" b="0" i="0" dirty="0" err="1"/>
              <a:t>тази</a:t>
            </a:r>
            <a:r>
              <a:rPr lang="ru-RU" b="0" i="0" dirty="0"/>
              <a:t> нова </a:t>
            </a:r>
            <a:r>
              <a:rPr lang="ru-RU" b="0" i="0" dirty="0" err="1"/>
              <a:t>работна</a:t>
            </a:r>
            <a:r>
              <a:rPr lang="ru-RU" b="0" i="0" dirty="0"/>
              <a:t> среда?</a:t>
            </a:r>
          </a:p>
          <a:p>
            <a:pPr marL="171450" indent="-171450">
              <a:buFont typeface="Arial" panose="020B0604020202020204" pitchFamily="34" charset="0"/>
              <a:buChar char="•"/>
            </a:pPr>
            <a:r>
              <a:rPr lang="ru-RU" b="0" i="0" dirty="0" err="1"/>
              <a:t>Сравняват</a:t>
            </a:r>
            <a:r>
              <a:rPr lang="ru-RU" b="0" i="0" dirty="0"/>
              <a:t> ли се с </a:t>
            </a:r>
            <a:r>
              <a:rPr lang="ru-RU" b="0" i="0" dirty="0" err="1"/>
              <a:t>това</a:t>
            </a:r>
            <a:r>
              <a:rPr lang="ru-RU" b="0" i="0" dirty="0"/>
              <a:t>, </a:t>
            </a:r>
            <a:r>
              <a:rPr lang="ru-RU" b="0" i="0" dirty="0" err="1"/>
              <a:t>което</a:t>
            </a:r>
            <a:r>
              <a:rPr lang="ru-RU" b="0" i="0" dirty="0"/>
              <a:t> </a:t>
            </a:r>
            <a:r>
              <a:rPr lang="ru-RU" b="0" i="0" dirty="0" err="1"/>
              <a:t>знаят</a:t>
            </a:r>
            <a:r>
              <a:rPr lang="ru-RU" b="0" i="0" dirty="0"/>
              <a:t> от </a:t>
            </a:r>
            <a:r>
              <a:rPr lang="ru-RU" b="0" i="0" dirty="0" err="1"/>
              <a:t>предишните</a:t>
            </a:r>
            <a:r>
              <a:rPr lang="ru-RU" b="0" i="0" dirty="0"/>
              <a:t> поколения и как? (родители и др.)</a:t>
            </a:r>
          </a:p>
          <a:p>
            <a:pPr marL="171450" indent="-171450">
              <a:buFont typeface="Arial" panose="020B0604020202020204" pitchFamily="34" charset="0"/>
              <a:buChar char="•"/>
            </a:pPr>
            <a:r>
              <a:rPr lang="ru-RU" b="0" i="0" dirty="0"/>
              <a:t>Колко </a:t>
            </a:r>
            <a:r>
              <a:rPr lang="ru-RU" b="0" i="0" dirty="0" err="1"/>
              <a:t>сигурни</a:t>
            </a:r>
            <a:r>
              <a:rPr lang="ru-RU" b="0" i="0" dirty="0"/>
              <a:t> или </a:t>
            </a:r>
            <a:r>
              <a:rPr lang="ru-RU" b="0" i="0" dirty="0" err="1"/>
              <a:t>несигурни</a:t>
            </a:r>
            <a:r>
              <a:rPr lang="ru-RU" b="0" i="0" dirty="0"/>
              <a:t> се </a:t>
            </a:r>
            <a:r>
              <a:rPr lang="ru-RU" b="0" i="0" dirty="0" err="1"/>
              <a:t>чувстват</a:t>
            </a:r>
            <a:r>
              <a:rPr lang="ru-RU" b="0" i="0" dirty="0"/>
              <a:t> </a:t>
            </a:r>
            <a:r>
              <a:rPr lang="ru-RU" b="0" i="0" dirty="0" err="1"/>
              <a:t>професионално</a:t>
            </a:r>
            <a:r>
              <a:rPr lang="ru-RU" b="0" i="0" dirty="0"/>
              <a:t>, </a:t>
            </a:r>
            <a:r>
              <a:rPr lang="bg-BG" b="0" i="0" dirty="0"/>
              <a:t>в случай че започнат подобен тип работа</a:t>
            </a:r>
            <a:r>
              <a:rPr lang="ru-RU" b="0" i="0" dirty="0"/>
              <a:t>?</a:t>
            </a:r>
          </a:p>
          <a:p>
            <a:pPr marL="171450" indent="-171450">
              <a:buFont typeface="Arial" panose="020B0604020202020204" pitchFamily="34" charset="0"/>
              <a:buChar char="•"/>
            </a:pPr>
            <a:r>
              <a:rPr lang="ru-RU" b="0" i="0" dirty="0"/>
              <a:t>До </a:t>
            </a:r>
            <a:r>
              <a:rPr lang="ru-RU" b="0" i="0" dirty="0" err="1"/>
              <a:t>каква</a:t>
            </a:r>
            <a:r>
              <a:rPr lang="ru-RU" b="0" i="0" dirty="0"/>
              <a:t> степен те </a:t>
            </a:r>
            <a:r>
              <a:rPr lang="ru-RU" b="0" i="0" dirty="0" err="1"/>
              <a:t>смятат</a:t>
            </a:r>
            <a:r>
              <a:rPr lang="ru-RU" b="0" i="0" dirty="0"/>
              <a:t>, че </a:t>
            </a:r>
            <a:r>
              <a:rPr lang="ru-RU" b="0" i="0" dirty="0" err="1"/>
              <a:t>тези</a:t>
            </a:r>
            <a:r>
              <a:rPr lang="ru-RU" b="0" i="0" dirty="0"/>
              <a:t> нови </a:t>
            </a:r>
            <a:r>
              <a:rPr lang="ru-RU" b="0" i="0" dirty="0" err="1"/>
              <a:t>форми</a:t>
            </a:r>
            <a:r>
              <a:rPr lang="ru-RU" b="0" i="0" dirty="0"/>
              <a:t> на </a:t>
            </a:r>
            <a:r>
              <a:rPr lang="ru-RU" b="0" i="0" dirty="0" err="1"/>
              <a:t>заетост</a:t>
            </a:r>
            <a:r>
              <a:rPr lang="ru-RU" b="0" i="0" dirty="0"/>
              <a:t> </a:t>
            </a:r>
            <a:r>
              <a:rPr lang="ru-RU" b="0" i="0" dirty="0" err="1"/>
              <a:t>са</a:t>
            </a:r>
            <a:r>
              <a:rPr lang="ru-RU" b="0" i="0" dirty="0"/>
              <a:t> </a:t>
            </a:r>
            <a:r>
              <a:rPr lang="ru-RU" b="0" i="0" dirty="0" err="1"/>
              <a:t>справедливи</a:t>
            </a:r>
            <a:r>
              <a:rPr lang="ru-RU" b="0" i="0" dirty="0"/>
              <a:t> за един млад работник?</a:t>
            </a:r>
          </a:p>
          <a:p>
            <a:pPr marL="171450" indent="-171450">
              <a:buFont typeface="Arial" panose="020B0604020202020204" pitchFamily="34" charset="0"/>
              <a:buChar char="•"/>
            </a:pPr>
            <a:r>
              <a:rPr lang="ru-RU" b="0" i="0" dirty="0"/>
              <a:t>Как </a:t>
            </a:r>
            <a:r>
              <a:rPr lang="ru-RU" b="0" i="0" dirty="0" err="1"/>
              <a:t>ги</a:t>
            </a:r>
            <a:r>
              <a:rPr lang="ru-RU" b="0" i="0" dirty="0"/>
              <a:t> </a:t>
            </a:r>
            <a:r>
              <a:rPr lang="ru-RU" b="0" i="0" dirty="0" err="1"/>
              <a:t>свързват</a:t>
            </a:r>
            <a:r>
              <a:rPr lang="ru-RU" b="0" i="0" dirty="0"/>
              <a:t> с </a:t>
            </a:r>
            <a:r>
              <a:rPr lang="ru-RU" b="0" i="0" dirty="0" err="1"/>
              <a:t>по-късните</a:t>
            </a:r>
            <a:r>
              <a:rPr lang="ru-RU" b="0" i="0" dirty="0"/>
              <a:t> </a:t>
            </a:r>
            <a:r>
              <a:rPr lang="ru-RU" b="0" i="0" dirty="0" err="1"/>
              <a:t>години</a:t>
            </a:r>
            <a:r>
              <a:rPr lang="ru-RU" b="0" i="0" dirty="0"/>
              <a:t> от живота? (</a:t>
            </a:r>
            <a:r>
              <a:rPr lang="ru-RU" b="0" i="0" dirty="0" err="1"/>
              <a:t>пенсиониране</a:t>
            </a:r>
            <a:r>
              <a:rPr lang="ru-RU" b="0" i="0" dirty="0"/>
              <a:t>, пенсия и др.)</a:t>
            </a:r>
          </a:p>
          <a:p>
            <a:pPr marL="171450" indent="-171450">
              <a:buFont typeface="Arial" panose="020B0604020202020204" pitchFamily="34" charset="0"/>
              <a:buChar char="•"/>
            </a:pPr>
            <a:r>
              <a:rPr lang="ru-RU" b="0" i="0" dirty="0"/>
              <a:t>Как </a:t>
            </a:r>
            <a:r>
              <a:rPr lang="ru-RU" b="0" i="0" dirty="0" err="1"/>
              <a:t>ги</a:t>
            </a:r>
            <a:r>
              <a:rPr lang="ru-RU" b="0" i="0" dirty="0"/>
              <a:t> </a:t>
            </a:r>
            <a:r>
              <a:rPr lang="ru-RU" b="0" i="0" dirty="0" err="1"/>
              <a:t>свързват</a:t>
            </a:r>
            <a:r>
              <a:rPr lang="ru-RU" b="0" i="0" dirty="0"/>
              <a:t> </a:t>
            </a:r>
            <a:r>
              <a:rPr lang="ru-RU" b="0" i="0" dirty="0" err="1"/>
              <a:t>със</a:t>
            </a:r>
            <a:r>
              <a:rPr lang="ru-RU" b="0" i="0" dirty="0"/>
              <a:t> </a:t>
            </a:r>
            <a:r>
              <a:rPr lang="ru-RU" b="0" i="0" dirty="0" err="1"/>
              <a:t>знанията</a:t>
            </a:r>
            <a:r>
              <a:rPr lang="ru-RU" b="0" i="0" dirty="0"/>
              <a:t> си, </a:t>
            </a:r>
            <a:r>
              <a:rPr lang="ru-RU" b="0" i="0" dirty="0" err="1"/>
              <a:t>които</a:t>
            </a:r>
            <a:r>
              <a:rPr lang="ru-RU" b="0" i="0" dirty="0"/>
              <a:t> </a:t>
            </a:r>
            <a:r>
              <a:rPr lang="ru-RU" b="0" i="0" dirty="0" err="1"/>
              <a:t>са</a:t>
            </a:r>
            <a:r>
              <a:rPr lang="ru-RU" b="0" i="0" dirty="0"/>
              <a:t> </a:t>
            </a:r>
            <a:r>
              <a:rPr lang="ru-RU" b="0" i="0" dirty="0" err="1"/>
              <a:t>придобили</a:t>
            </a:r>
            <a:r>
              <a:rPr lang="ru-RU" b="0" i="0" dirty="0"/>
              <a:t> в </a:t>
            </a:r>
            <a:r>
              <a:rPr lang="ru-RU" b="0" i="0" dirty="0" err="1"/>
              <a:t>предишни</a:t>
            </a:r>
            <a:r>
              <a:rPr lang="ru-RU" b="0" i="0" dirty="0"/>
              <a:t> модули </a:t>
            </a:r>
            <a:r>
              <a:rPr lang="ru-RU" b="0" i="0" dirty="0" err="1"/>
              <a:t>относно</a:t>
            </a:r>
            <a:r>
              <a:rPr lang="ru-RU" b="0" i="0" dirty="0"/>
              <a:t> </a:t>
            </a:r>
            <a:r>
              <a:rPr lang="ru-RU" b="0" i="0" dirty="0" err="1"/>
              <a:t>финансовото</a:t>
            </a:r>
            <a:r>
              <a:rPr lang="ru-RU" b="0" i="0" dirty="0"/>
              <a:t> </a:t>
            </a:r>
            <a:r>
              <a:rPr lang="ru-RU" b="0" i="0" dirty="0" err="1"/>
              <a:t>планиране</a:t>
            </a:r>
            <a:r>
              <a:rPr lang="en-US" b="0" i="0" dirty="0"/>
              <a:t>?</a:t>
            </a:r>
          </a:p>
          <a:p>
            <a:pPr marL="171450" indent="-171450">
              <a:buFont typeface="Arial" panose="020B0604020202020204" pitchFamily="34" charset="0"/>
              <a:buChar char="•"/>
            </a:pPr>
            <a:endParaRPr lang="en-US" b="0" i="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ru-RU" sz="1800" dirty="0" err="1">
                <a:solidFill>
                  <a:srgbClr val="1A1A1A"/>
                </a:solidFill>
                <a:effectLst/>
                <a:latin typeface="Verdana" panose="020B0604030504040204" pitchFamily="34" charset="0"/>
                <a:ea typeface="Calibri" panose="020F0502020204030204" pitchFamily="34" charset="0"/>
                <a:cs typeface="Arial" panose="020B0604020202020204" pitchFamily="34" charset="0"/>
              </a:rPr>
              <a:t>Идентифицирайте</a:t>
            </a:r>
            <a:r>
              <a:rPr lang="ru-RU" sz="1800" dirty="0">
                <a:solidFill>
                  <a:srgbClr val="1A1A1A"/>
                </a:solidFill>
                <a:effectLst/>
                <a:latin typeface="Verdana" panose="020B0604030504040204" pitchFamily="34" charset="0"/>
                <a:ea typeface="Calibri" panose="020F0502020204030204" pitchFamily="34" charset="0"/>
                <a:cs typeface="Arial" panose="020B0604020202020204" pitchFamily="34" charset="0"/>
              </a:rPr>
              <a:t> </a:t>
            </a:r>
            <a:r>
              <a:rPr lang="ru-RU" sz="1800" dirty="0" err="1">
                <a:solidFill>
                  <a:srgbClr val="1A1A1A"/>
                </a:solidFill>
                <a:effectLst/>
                <a:latin typeface="Verdana" panose="020B0604030504040204" pitchFamily="34" charset="0"/>
                <a:ea typeface="Calibri" panose="020F0502020204030204" pitchFamily="34" charset="0"/>
                <a:cs typeface="Arial" panose="020B0604020202020204" pitchFamily="34" charset="0"/>
              </a:rPr>
              <a:t>повтарящи</a:t>
            </a:r>
            <a:r>
              <a:rPr lang="ru-RU" sz="1800" dirty="0">
                <a:solidFill>
                  <a:srgbClr val="1A1A1A"/>
                </a:solidFill>
                <a:effectLst/>
                <a:latin typeface="Verdana" panose="020B0604030504040204" pitchFamily="34" charset="0"/>
                <a:ea typeface="Calibri" panose="020F0502020204030204" pitchFamily="34" charset="0"/>
                <a:cs typeface="Arial" panose="020B0604020202020204" pitchFamily="34" charset="0"/>
              </a:rPr>
              <a:t> се или </a:t>
            </a:r>
            <a:r>
              <a:rPr lang="ru-RU" sz="1800" dirty="0" err="1">
                <a:solidFill>
                  <a:srgbClr val="1A1A1A"/>
                </a:solidFill>
                <a:effectLst/>
                <a:latin typeface="Verdana" panose="020B0604030504040204" pitchFamily="34" charset="0"/>
                <a:ea typeface="Calibri" panose="020F0502020204030204" pitchFamily="34" charset="0"/>
                <a:cs typeface="Arial" panose="020B0604020202020204" pitchFamily="34" charset="0"/>
              </a:rPr>
              <a:t>различни</a:t>
            </a:r>
            <a:r>
              <a:rPr lang="ru-RU" sz="1800" dirty="0">
                <a:solidFill>
                  <a:srgbClr val="1A1A1A"/>
                </a:solidFill>
                <a:effectLst/>
                <a:latin typeface="Verdana" panose="020B0604030504040204" pitchFamily="34" charset="0"/>
                <a:ea typeface="Calibri" panose="020F0502020204030204" pitchFamily="34" charset="0"/>
                <a:cs typeface="Arial" panose="020B0604020202020204" pitchFamily="34" charset="0"/>
              </a:rPr>
              <a:t> модели и </a:t>
            </a:r>
            <a:r>
              <a:rPr lang="ru-RU" sz="1800" dirty="0" err="1">
                <a:solidFill>
                  <a:srgbClr val="1A1A1A"/>
                </a:solidFill>
                <a:effectLst/>
                <a:latin typeface="Verdana" panose="020B0604030504040204" pitchFamily="34" charset="0"/>
                <a:ea typeface="Calibri" panose="020F0502020204030204" pitchFamily="34" charset="0"/>
                <a:cs typeface="Arial" panose="020B0604020202020204" pitchFamily="34" charset="0"/>
              </a:rPr>
              <a:t>направете</a:t>
            </a:r>
            <a:r>
              <a:rPr lang="ru-RU" sz="1800" dirty="0">
                <a:solidFill>
                  <a:srgbClr val="1A1A1A"/>
                </a:solidFill>
                <a:effectLst/>
                <a:latin typeface="Verdana" panose="020B0604030504040204" pitchFamily="34" charset="0"/>
                <a:ea typeface="Calibri" panose="020F0502020204030204" pitchFamily="34" charset="0"/>
                <a:cs typeface="Arial" panose="020B0604020202020204" pitchFamily="34" charset="0"/>
              </a:rPr>
              <a:t> обобщение.</a:t>
            </a:r>
            <a:endParaRPr lang="el-GR"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20</a:t>
            </a:fld>
            <a:endParaRPr lang="el-GR"/>
          </a:p>
        </p:txBody>
      </p:sp>
    </p:spTree>
    <p:extLst>
      <p:ext uri="{BB962C8B-B14F-4D97-AF65-F5344CB8AC3E}">
        <p14:creationId xmlns:p14="http://schemas.microsoft.com/office/powerpoint/2010/main" val="3872510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bg-BG" b="1" i="1" dirty="0"/>
              <a:t>Насоки за фасилитатора</a:t>
            </a:r>
            <a:r>
              <a:rPr lang="en-US" b="1" i="1" dirty="0"/>
              <a:t>:</a:t>
            </a:r>
          </a:p>
          <a:p>
            <a:endParaRPr lang="en-US" b="1" i="1" dirty="0"/>
          </a:p>
          <a:p>
            <a:pPr algn="just"/>
            <a:r>
              <a:rPr lang="en-US" sz="1800" b="1" i="1" dirty="0">
                <a:effectLst/>
                <a:latin typeface="Calibri" panose="020F0502020204030204" pitchFamily="34" charset="0"/>
                <a:ea typeface="Calibri" panose="020F0502020204030204" pitchFamily="34" charset="0"/>
                <a:cs typeface="Times New Roman" panose="02020603050405020304" pitchFamily="18" charset="0"/>
              </a:rPr>
              <a:t>The video provides a short introduction to Module 5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bg-BG" sz="1800" dirty="0">
                <a:effectLst/>
                <a:latin typeface="Calibri" panose="020F0502020204030204" pitchFamily="34"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1800" b="1" u="sng" dirty="0">
                <a:effectLst/>
                <a:latin typeface="Calibri" panose="020F0502020204030204" pitchFamily="34" charset="0"/>
                <a:ea typeface="Calibri" panose="020F0502020204030204" pitchFamily="34" charset="0"/>
                <a:cs typeface="Times New Roman" panose="02020603050405020304" pitchFamily="18" charset="0"/>
              </a:rPr>
              <a:t>Script:</a:t>
            </a:r>
          </a:p>
          <a:p>
            <a:pPr algn="just"/>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3200" b="1" dirty="0">
                <a:effectLst/>
                <a:latin typeface="Calibri" panose="020F0502020204030204" pitchFamily="34" charset="0"/>
                <a:ea typeface="Calibri" panose="020F0502020204030204" pitchFamily="34" charset="0"/>
                <a:cs typeface="Times New Roman" panose="02020603050405020304" pitchFamily="18" charset="0"/>
              </a:rPr>
              <a:t> </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purpose of Module 5 is the following:</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l-GR" sz="32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 shortly demonstrate new forms of employment that have come to prominence especially during the Covid-19 pandemic and are quite different from traditional employment and jobs and involve alternative way of working in terms of space, time, means, and employment relationships.</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 present common terms and ‘jargon’ as used in employment and have to do with responsibilities, rights, obligations, regulations that condition the employer-employee relationship.</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 introduce you to the concept of the Business Model Canvas as a tool originally developed to design or test a business model, which however can be used for the needs of the </a:t>
            </a:r>
            <a:r>
              <a:rPr lang="en-US"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FinFluencers</a:t>
            </a: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training to lay down and visualize the main elements of a professional or career shift of entrepreneurial or less entrepreneurial nature, especially thinking in terms of new employment forms which carry with them a self-employment and/or entrepreneurial mindset. </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Module is the last in the sequence of 4 previous Modules and should be considered a complementary to them. Employment, work, a job, a business, should be here considered as a source of income but also of investment and costs, so it is directly connected to planning personal finances, drawing a personal or family budget, planning in the short, mid, and long-term. </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are two Units in Module 5:</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Unit 1 - Financial literacy for the new employment landscape</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Unit 2 - Financial literacy and entrepreneurship</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expected learning outcomes are:</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Understanding new and diverse employment forms, as well as basic employment terminology (which is about knowledge acquisition)</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Understanding and applying practical tools (BMC) for self-employment, business and entrepreneurial ideas (which is about knowledge, but also skills acquisition, as well as cultivating an entrepreneurial attitude, which in any case is much prevalent in new form of employment)</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 the 1st Unit, there is a short match-making test on the employment glossary just to keep up with some important terms.</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 the 2nd Unit the trainee is expected to be more active and engaged, as there is a Business Model Canvas editable template with which you will work to flesh out some entrepreneurial or employment/self-employment idea/activity. Prior to that there is basic information about the philosophy of the Business Model Canvas and its components.</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After the completion of this Module you will have:</a:t>
            </a:r>
            <a:endPar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Gained</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overview</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the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positives</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and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negatives</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selected</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new</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employment</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forms</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Symbol" panose="05050102010706020507" pitchFamily="18" charset="2"/>
              <a:buChar char=""/>
            </a:pP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Acquired</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better</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understanding</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several</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employment</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terms</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through</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the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employment</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gloassary</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Symbol" panose="05050102010706020507" pitchFamily="18" charset="2"/>
              <a:buChar char=""/>
            </a:pP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Understood</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the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Business</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Model</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Canvas</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tool</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project</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entrepreneurial</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or</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professional</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idea</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works</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spcAft>
                <a:spcPts val="800"/>
              </a:spcAft>
              <a:buFont typeface="Symbol" panose="05050102010706020507" pitchFamily="18" charset="2"/>
              <a:buChar char=""/>
            </a:pP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Acquired</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basic</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skills</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develop</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your</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own</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Business</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Model</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0" u="none" kern="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Canvas</a:t>
            </a:r>
            <a:r>
              <a:rPr lang="el-GR" sz="1800" b="0" u="none"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endParaRPr lang="el-GR" b="1"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3</a:t>
            </a:fld>
            <a:endParaRPr lang="el-GR"/>
          </a:p>
        </p:txBody>
      </p:sp>
    </p:spTree>
    <p:extLst>
      <p:ext uri="{BB962C8B-B14F-4D97-AF65-F5344CB8AC3E}">
        <p14:creationId xmlns:p14="http://schemas.microsoft.com/office/powerpoint/2010/main" val="24063311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bg-BG" b="1" i="1" dirty="0"/>
              <a:t>Насоки за фасилитатора</a:t>
            </a:r>
            <a:r>
              <a:rPr lang="en-US" b="1" i="1" dirty="0"/>
              <a:t>:</a:t>
            </a:r>
          </a:p>
          <a:p>
            <a:r>
              <a:rPr lang="bg-BG" b="0" i="0" noProof="0" dirty="0"/>
              <a:t>Този речник е достъпен на няколко езика. Представете описанията на всяка концепция/термин, като използвате Excel списък, изготвен предварително. В онлайн версията на учебния материал списъкът ще бъде под формата на електронна таблица.</a:t>
            </a:r>
          </a:p>
          <a:p>
            <a:r>
              <a:rPr lang="bg-BG" b="0" i="0" noProof="0" dirty="0"/>
              <a:t>Степента на запознатост на аудиторията с тези термини може да варира, особено, ако сред тях има хора без предишен опит на пазара на труда. След запознаването с речника може да направите кратко упражнение за сравняване на термини. </a:t>
            </a:r>
          </a:p>
          <a:p>
            <a:endParaRPr lang="ru-RU" b="0" i="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21</a:t>
            </a:fld>
            <a:endParaRPr lang="el-GR"/>
          </a:p>
        </p:txBody>
      </p:sp>
    </p:spTree>
    <p:extLst>
      <p:ext uri="{BB962C8B-B14F-4D97-AF65-F5344CB8AC3E}">
        <p14:creationId xmlns:p14="http://schemas.microsoft.com/office/powerpoint/2010/main" val="31564678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bg-BG" b="1" i="1" dirty="0"/>
              <a:t>Насоки за фасилитатора</a:t>
            </a:r>
            <a:r>
              <a:rPr lang="en-US" b="1" i="1" dirty="0"/>
              <a:t>:</a:t>
            </a:r>
          </a:p>
          <a:p>
            <a:r>
              <a:rPr lang="bg-BG" b="0" i="1" noProof="0" dirty="0"/>
              <a:t>Тестът в своята онлайн версия ще използва функцията </a:t>
            </a:r>
            <a:r>
              <a:rPr lang="bg-BG" b="0" i="1" noProof="0" dirty="0" err="1"/>
              <a:t>drag</a:t>
            </a:r>
            <a:r>
              <a:rPr lang="bg-BG" b="0" i="1" noProof="0" dirty="0"/>
              <a:t>-and-</a:t>
            </a:r>
            <a:r>
              <a:rPr lang="bg-BG" b="0" i="1" noProof="0" dirty="0" err="1"/>
              <a:t>match</a:t>
            </a:r>
            <a:r>
              <a:rPr lang="bg-BG" b="0" i="1" noProof="0" dirty="0"/>
              <a:t>. На този слайд е представена таблица с основните дефиниции и термини. Резултатите ще бъдат предлагани в онлайн версията, но могат да бъдат обсъждани и по време на срещите лице-в-лице. Вижте правилните отговори по-долу:</a:t>
            </a:r>
          </a:p>
          <a:p>
            <a:endParaRPr lang="en-US" b="0" i="1" dirty="0"/>
          </a:p>
          <a:p>
            <a:r>
              <a:rPr lang="en-US" b="0" i="1" dirty="0"/>
              <a:t>1 – H</a:t>
            </a:r>
          </a:p>
          <a:p>
            <a:r>
              <a:rPr lang="en-US" b="0" i="1" dirty="0"/>
              <a:t>2 – A</a:t>
            </a:r>
          </a:p>
          <a:p>
            <a:r>
              <a:rPr lang="en-US" b="0" i="1" dirty="0"/>
              <a:t>3 – B</a:t>
            </a:r>
          </a:p>
          <a:p>
            <a:r>
              <a:rPr lang="en-US" b="0" i="1" dirty="0"/>
              <a:t>4 – D</a:t>
            </a:r>
          </a:p>
          <a:p>
            <a:r>
              <a:rPr lang="en-US" b="0" i="1" dirty="0"/>
              <a:t>5 – C</a:t>
            </a:r>
          </a:p>
          <a:p>
            <a:r>
              <a:rPr lang="en-US" b="0" i="1" dirty="0"/>
              <a:t>6 – E</a:t>
            </a:r>
          </a:p>
          <a:p>
            <a:r>
              <a:rPr lang="en-US" b="0" i="1" dirty="0"/>
              <a:t>7 – F</a:t>
            </a:r>
          </a:p>
          <a:p>
            <a:r>
              <a:rPr lang="en-US" b="0" i="1" dirty="0"/>
              <a:t>8 - G</a:t>
            </a:r>
          </a:p>
          <a:p>
            <a:endParaRPr lang="en-US"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22</a:t>
            </a:fld>
            <a:endParaRPr lang="el-GR"/>
          </a:p>
        </p:txBody>
      </p:sp>
    </p:spTree>
    <p:extLst>
      <p:ext uri="{BB962C8B-B14F-4D97-AF65-F5344CB8AC3E}">
        <p14:creationId xmlns:p14="http://schemas.microsoft.com/office/powerpoint/2010/main" val="8073375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bg-BG" b="1" i="1" noProof="0" dirty="0"/>
              <a:t>Насоки за фасилитатора:</a:t>
            </a:r>
          </a:p>
          <a:p>
            <a:endParaRPr lang="bg-BG" b="1" i="1" noProof="0" dirty="0"/>
          </a:p>
          <a:p>
            <a:r>
              <a:rPr lang="bg-BG" b="0" i="0" noProof="0" dirty="0"/>
              <a:t>Видеото ще запознае участниците с канавата на бизнес модел или бизнес канава. За нуждите на офлайн сесиите използвайте скрипта на видеото по-долу. Докато обяснявате, можете да използвате канавата на ИКЕА от следващия слайд.</a:t>
            </a:r>
          </a:p>
          <a:p>
            <a:endParaRPr lang="bg-BG" b="0" i="0" noProof="0" dirty="0"/>
          </a:p>
          <a:p>
            <a:r>
              <a:rPr lang="bg-BG" b="0" i="0" noProof="0" dirty="0"/>
              <a:t>Канавата за изобразяване на бизнес модел или бизнес канавата е от Алекс </a:t>
            </a:r>
            <a:r>
              <a:rPr lang="bg-BG" b="0" i="0" noProof="0" dirty="0" err="1"/>
              <a:t>Остервалдер</a:t>
            </a:r>
            <a:r>
              <a:rPr lang="bg-BG" b="0" i="0" noProof="0" dirty="0"/>
              <a:t> и Ив </a:t>
            </a:r>
            <a:r>
              <a:rPr lang="bg-BG" b="0" i="0" noProof="0" dirty="0" err="1"/>
              <a:t>Пиньор</a:t>
            </a:r>
            <a:r>
              <a:rPr lang="bg-BG" b="0" i="0" noProof="0" dirty="0"/>
              <a:t> и е представен в книгата „Създаване на бизнес модел“ като рамка за планиране и тестване на бизнес модела на организация през 2005 г.</a:t>
            </a:r>
          </a:p>
          <a:p>
            <a:r>
              <a:rPr lang="bg-BG" b="0" i="0" noProof="0" dirty="0"/>
              <a:t>Канавата е инструмент за разработване на нов или визуализация на съществуващ бизнес модел. За целите на тази задача, то може да се използва и за проследяване на всякакъв вид ново начинание, като например мислене за включване в професионална дейност, която съответства на някаква нова форма на заетост, както е показано, която също може да има елементи на бизнес и предприемачество.</a:t>
            </a:r>
          </a:p>
          <a:p>
            <a:r>
              <a:rPr lang="bg-BG" b="0" i="0" noProof="0" dirty="0"/>
              <a:t>Бизнес канавата е визуална диаграма с елементи, описващи стойностното предложение на дадена компания, идея, продукт или услуга, необходимата инфраструктура, потенциалните клиенти или потребители и съответните средства, които са необходими за нейната реализация. Канавата ви позволява да визуализирате дадена бизнес </a:t>
            </a:r>
            <a:r>
              <a:rPr lang="bg-BG" b="0" i="0" noProof="0" dirty="0" err="1"/>
              <a:t>идеа</a:t>
            </a:r>
            <a:r>
              <a:rPr lang="bg-BG" b="0" i="0" noProof="0" dirty="0"/>
              <a:t> или концепция на една страница. </a:t>
            </a:r>
          </a:p>
          <a:p>
            <a:endParaRPr lang="bg-BG" b="0" i="0" noProof="0" dirty="0"/>
          </a:p>
          <a:p>
            <a:r>
              <a:rPr lang="bg-BG" b="0" i="0" noProof="0" dirty="0"/>
              <a:t>Съдържа девет основни блока:</a:t>
            </a:r>
          </a:p>
          <a:p>
            <a:endParaRPr lang="bg-BG" sz="1800" i="0" baseline="-25000" noProof="0" dirty="0">
              <a:effectLst/>
              <a:latin typeface="Calibri" panose="020F0502020204030204" pitchFamily="34" charset="0"/>
              <a:ea typeface="Calibri" panose="020F0502020204030204" pitchFamily="34" charset="0"/>
              <a:cs typeface="Times New Roman" panose="02020603050405020304" pitchFamily="18" charset="0"/>
            </a:endParaRPr>
          </a:p>
          <a:p>
            <a:endParaRPr lang="bg-BG" sz="1200" b="0" i="0" kern="1200" noProof="0" dirty="0">
              <a:solidFill>
                <a:schemeClr val="tx1"/>
              </a:solidFill>
              <a:latin typeface="+mn-lt"/>
              <a:ea typeface="+mn-ea"/>
              <a:cs typeface="+mn-cs"/>
            </a:endParaRPr>
          </a:p>
          <a:p>
            <a:r>
              <a:rPr lang="bg-BG" sz="1200" b="0" i="0" kern="1200" noProof="0" dirty="0">
                <a:solidFill>
                  <a:schemeClr val="tx1"/>
                </a:solidFill>
                <a:latin typeface="+mn-lt"/>
                <a:ea typeface="+mn-ea"/>
                <a:cs typeface="+mn-cs"/>
              </a:rPr>
              <a:t>От лявата страна на </a:t>
            </a:r>
            <a:r>
              <a:rPr lang="bg-BG" sz="1200" b="0" i="0" kern="1200" noProof="0" dirty="0" err="1">
                <a:solidFill>
                  <a:schemeClr val="tx1"/>
                </a:solidFill>
                <a:latin typeface="+mn-lt"/>
                <a:ea typeface="+mn-ea"/>
                <a:cs typeface="+mn-cs"/>
              </a:rPr>
              <a:t>канвата</a:t>
            </a:r>
            <a:r>
              <a:rPr lang="bg-BG" sz="1200" b="0" i="0" kern="1200" noProof="0" dirty="0">
                <a:solidFill>
                  <a:schemeClr val="tx1"/>
                </a:solidFill>
                <a:latin typeface="+mn-lt"/>
                <a:ea typeface="+mn-ea"/>
                <a:cs typeface="+mn-cs"/>
              </a:rPr>
              <a:t> са елементите / факторите от бизнес идеята, които обикновено може да контролирате и планирате:</a:t>
            </a:r>
          </a:p>
          <a:p>
            <a:endParaRPr lang="bg-BG" sz="1200" b="0" i="0" kern="1200" noProof="0" dirty="0">
              <a:solidFill>
                <a:schemeClr val="tx1"/>
              </a:solidFill>
              <a:latin typeface="+mn-lt"/>
              <a:ea typeface="+mn-ea"/>
              <a:cs typeface="+mn-cs"/>
            </a:endParaRPr>
          </a:p>
          <a:p>
            <a:r>
              <a:rPr lang="bg-BG" sz="1200" b="1" i="0" kern="1200" noProof="0" dirty="0">
                <a:solidFill>
                  <a:schemeClr val="tx1"/>
                </a:solidFill>
                <a:latin typeface="+mn-lt"/>
                <a:ea typeface="+mn-ea"/>
                <a:cs typeface="+mn-cs"/>
              </a:rPr>
              <a:t>Ключови дейности: </a:t>
            </a:r>
            <a:r>
              <a:rPr lang="bg-BG" sz="1200" b="0" i="0" kern="1200" noProof="0" dirty="0">
                <a:solidFill>
                  <a:schemeClr val="tx1"/>
                </a:solidFill>
                <a:latin typeface="+mn-lt"/>
                <a:ea typeface="+mn-ea"/>
                <a:cs typeface="+mn-cs"/>
              </a:rPr>
              <a:t>Основните или ключови дейности включват най-важните стъпки, които трябва да предприемете, за да успее вашия бизнес модел. Те също са директно свързани със стойностното предложение, което отправяте!</a:t>
            </a:r>
          </a:p>
          <a:p>
            <a:r>
              <a:rPr lang="bg-BG" sz="1200" b="1" i="0" kern="1200" noProof="0" dirty="0">
                <a:solidFill>
                  <a:schemeClr val="tx1"/>
                </a:solidFill>
                <a:latin typeface="+mn-lt"/>
                <a:ea typeface="+mn-ea"/>
                <a:cs typeface="+mn-cs"/>
              </a:rPr>
              <a:t>Ключови ресурси: </a:t>
            </a:r>
            <a:r>
              <a:rPr lang="bg-BG" sz="1200" b="0" i="0" kern="1200" noProof="0" dirty="0">
                <a:solidFill>
                  <a:schemeClr val="tx1"/>
                </a:solidFill>
                <a:latin typeface="+mn-lt"/>
                <a:ea typeface="+mn-ea"/>
                <a:cs typeface="+mn-cs"/>
              </a:rPr>
              <a:t>Тук отбелязваме най-важните и стратегически ресурси, които са необходими, за да успее вашия бизнес. Какво ви трябва, за да отправите уникалното предложение за стойност към вашите клиенти и потенциални</a:t>
            </a:r>
          </a:p>
          <a:p>
            <a:r>
              <a:rPr lang="bg-BG" sz="1200" b="0" i="0" kern="1200" noProof="0" dirty="0">
                <a:solidFill>
                  <a:schemeClr val="tx1"/>
                </a:solidFill>
                <a:latin typeface="+mn-lt"/>
                <a:ea typeface="+mn-ea"/>
                <a:cs typeface="+mn-cs"/>
              </a:rPr>
              <a:t>потребители?</a:t>
            </a:r>
          </a:p>
          <a:p>
            <a:r>
              <a:rPr lang="bg-BG" sz="1200" b="1" i="0" kern="1200" noProof="0" dirty="0">
                <a:solidFill>
                  <a:schemeClr val="tx1"/>
                </a:solidFill>
                <a:latin typeface="+mn-lt"/>
                <a:ea typeface="+mn-ea"/>
                <a:cs typeface="+mn-cs"/>
              </a:rPr>
              <a:t>Ключови партньори: </a:t>
            </a:r>
            <a:r>
              <a:rPr lang="bg-BG" sz="1200" b="0" i="0" kern="1200" noProof="0" dirty="0">
                <a:solidFill>
                  <a:schemeClr val="tx1"/>
                </a:solidFill>
                <a:latin typeface="+mn-lt"/>
                <a:ea typeface="+mn-ea"/>
                <a:cs typeface="+mn-cs"/>
              </a:rPr>
              <a:t>Тук трябва да помислим за различните дейности или задачи, за които ще разчитаме не на нас или нашия екип, а на доставчици и партньори. Какви партньори са ни необходими, за да успее бизнес модела ни?</a:t>
            </a:r>
          </a:p>
          <a:p>
            <a:r>
              <a:rPr lang="bg-BG" sz="1200" b="0" i="0" kern="1200" noProof="0" dirty="0">
                <a:solidFill>
                  <a:schemeClr val="tx1"/>
                </a:solidFill>
                <a:latin typeface="+mn-lt"/>
                <a:ea typeface="+mn-ea"/>
                <a:cs typeface="+mn-cs"/>
              </a:rPr>
              <a:t>Кои дейности могат да бъдат възложени на партньорите, за да се оптимизират разходите? Какви ресурси ще изискваме от тях?</a:t>
            </a:r>
          </a:p>
          <a:p>
            <a:r>
              <a:rPr lang="bg-BG" sz="1200" b="1" i="0" kern="1200" noProof="0" dirty="0">
                <a:solidFill>
                  <a:schemeClr val="tx1"/>
                </a:solidFill>
                <a:latin typeface="+mn-lt"/>
                <a:ea typeface="+mn-ea"/>
                <a:cs typeface="+mn-cs"/>
              </a:rPr>
              <a:t>Структура на разходите: </a:t>
            </a:r>
            <a:r>
              <a:rPr lang="bg-BG" sz="1200" b="0" i="0" kern="1200" noProof="0" dirty="0">
                <a:solidFill>
                  <a:schemeClr val="tx1"/>
                </a:solidFill>
                <a:latin typeface="+mn-lt"/>
                <a:ea typeface="+mn-ea"/>
                <a:cs typeface="+mn-cs"/>
              </a:rPr>
              <a:t>В това блокче трябва да свържете ключовите дейности с разходите. Уверете се, че разходите отговарят на стойностното предложение. </a:t>
            </a:r>
          </a:p>
          <a:p>
            <a:endParaRPr lang="bg-BG" sz="1200" b="0" i="0" kern="1200" noProof="0" dirty="0">
              <a:solidFill>
                <a:schemeClr val="tx1"/>
              </a:solidFill>
              <a:latin typeface="+mn-lt"/>
              <a:ea typeface="+mn-ea"/>
              <a:cs typeface="+mn-cs"/>
            </a:endParaRPr>
          </a:p>
          <a:p>
            <a:r>
              <a:rPr lang="bg-BG" sz="1200" b="1" i="0" kern="1200" noProof="0" dirty="0">
                <a:solidFill>
                  <a:schemeClr val="tx1"/>
                </a:solidFill>
                <a:latin typeface="+mn-lt"/>
                <a:ea typeface="+mn-ea"/>
                <a:cs typeface="+mn-cs"/>
              </a:rPr>
              <a:t>От дясно на канавата са аспектите и факторите от бизнес модела, който са извън наш контрол:</a:t>
            </a:r>
          </a:p>
          <a:p>
            <a:endParaRPr lang="bg-BG" sz="1200" b="0" i="0" kern="1200" noProof="0" dirty="0">
              <a:solidFill>
                <a:schemeClr val="tx1"/>
              </a:solidFill>
              <a:latin typeface="+mn-lt"/>
              <a:ea typeface="+mn-ea"/>
              <a:cs typeface="+mn-cs"/>
            </a:endParaRPr>
          </a:p>
          <a:p>
            <a:r>
              <a:rPr lang="bg-BG" sz="1200" b="1" i="0" kern="1200" noProof="0" dirty="0">
                <a:solidFill>
                  <a:schemeClr val="tx1"/>
                </a:solidFill>
                <a:latin typeface="+mn-lt"/>
                <a:ea typeface="+mn-ea"/>
                <a:cs typeface="+mn-cs"/>
              </a:rPr>
              <a:t>Сегменти - клиенти, пазарна ниша: </a:t>
            </a:r>
            <a:r>
              <a:rPr lang="bg-BG" sz="1200" b="0" i="0" kern="1200" noProof="0" dirty="0">
                <a:solidFill>
                  <a:schemeClr val="tx1"/>
                </a:solidFill>
                <a:latin typeface="+mn-lt"/>
                <a:ea typeface="+mn-ea"/>
                <a:cs typeface="+mn-cs"/>
              </a:rPr>
              <a:t>В този блок отбелязвате различните потребителски групи, които ще обслужва вашия бизнес. Отговорете си на въпроса, кои са ни най-важните клиенти? Можем да сегментираме клиентите по географски, демографски, </a:t>
            </a:r>
            <a:r>
              <a:rPr lang="bg-BG" sz="1200" b="0" i="0" kern="1200" noProof="0" dirty="0" err="1">
                <a:solidFill>
                  <a:schemeClr val="tx1"/>
                </a:solidFill>
                <a:latin typeface="+mn-lt"/>
                <a:ea typeface="+mn-ea"/>
                <a:cs typeface="+mn-cs"/>
              </a:rPr>
              <a:t>психографски</a:t>
            </a:r>
            <a:r>
              <a:rPr lang="bg-BG" sz="1200" b="0" i="0" kern="1200" noProof="0" dirty="0">
                <a:solidFill>
                  <a:schemeClr val="tx1"/>
                </a:solidFill>
                <a:latin typeface="+mn-lt"/>
                <a:ea typeface="+mn-ea"/>
                <a:cs typeface="+mn-cs"/>
              </a:rPr>
              <a:t> или поведенчески признаци. </a:t>
            </a:r>
          </a:p>
          <a:p>
            <a:r>
              <a:rPr lang="bg-BG" sz="1200" b="1" i="0" kern="1200" noProof="0" dirty="0">
                <a:solidFill>
                  <a:schemeClr val="tx1"/>
                </a:solidFill>
                <a:latin typeface="+mn-lt"/>
                <a:ea typeface="+mn-ea"/>
                <a:cs typeface="+mn-cs"/>
              </a:rPr>
              <a:t>Взаимоотношения с клиентите: </a:t>
            </a:r>
            <a:r>
              <a:rPr lang="bg-BG" sz="1200" b="0" i="0" kern="1200" noProof="0" dirty="0">
                <a:solidFill>
                  <a:schemeClr val="tx1"/>
                </a:solidFill>
                <a:latin typeface="+mn-lt"/>
                <a:ea typeface="+mn-ea"/>
                <a:cs typeface="+mn-cs"/>
              </a:rPr>
              <a:t>В този блок описваме връзките и отношенията с нашите клиенти дава отговор на въпроса как да привлечем, задържим и разширим клиентската база на вашия бизнес.</a:t>
            </a:r>
          </a:p>
          <a:p>
            <a:r>
              <a:rPr lang="bg-BG" sz="1200" b="1" i="0" kern="1200" noProof="0" dirty="0">
                <a:solidFill>
                  <a:schemeClr val="tx1"/>
                </a:solidFill>
                <a:latin typeface="+mn-lt"/>
                <a:ea typeface="+mn-ea"/>
                <a:cs typeface="+mn-cs"/>
              </a:rPr>
              <a:t>Канали за дистрибуция: </a:t>
            </a:r>
            <a:r>
              <a:rPr lang="bg-BG" sz="1200" b="0" i="0" kern="1200" noProof="0" dirty="0">
                <a:solidFill>
                  <a:schemeClr val="tx1"/>
                </a:solidFill>
                <a:latin typeface="+mn-lt"/>
                <a:ea typeface="+mn-ea"/>
                <a:cs typeface="+mn-cs"/>
              </a:rPr>
              <a:t>Този блок от канавата описва начините, по които вашия продукт или услуга се предлага,</a:t>
            </a:r>
          </a:p>
          <a:p>
            <a:r>
              <a:rPr lang="bg-BG" sz="1200" b="0" i="0" kern="1200" noProof="0" dirty="0">
                <a:solidFill>
                  <a:schemeClr val="tx1"/>
                </a:solidFill>
                <a:latin typeface="+mn-lt"/>
                <a:ea typeface="+mn-ea"/>
                <a:cs typeface="+mn-cs"/>
              </a:rPr>
              <a:t>„продава“ на вашите клиенти. Кои са каналите, чрез които достигаме до нашите клиенти? Кои са най-ефективните от тях? Адаптирани ли са към конкретните нужди на отделните клиентски сегменти?</a:t>
            </a:r>
          </a:p>
          <a:p>
            <a:r>
              <a:rPr lang="bg-BG" sz="1200" b="1" i="0" kern="1200" noProof="0" dirty="0">
                <a:solidFill>
                  <a:schemeClr val="tx1"/>
                </a:solidFill>
                <a:latin typeface="+mn-lt"/>
                <a:ea typeface="+mn-ea"/>
                <a:cs typeface="+mn-cs"/>
              </a:rPr>
              <a:t>Паричен поток, източници на приходи: </a:t>
            </a:r>
            <a:r>
              <a:rPr lang="bg-BG" sz="1200" b="0" i="0" kern="1200" noProof="0" dirty="0">
                <a:solidFill>
                  <a:schemeClr val="tx1"/>
                </a:solidFill>
                <a:latin typeface="+mn-lt"/>
                <a:ea typeface="+mn-ea"/>
                <a:cs typeface="+mn-cs"/>
              </a:rPr>
              <a:t>Какво са готови да платят за услугите ни нашите клиенти? От къде идват парите и финансирането за оперирането на нашия бизнес? Как генерирате приходите си?</a:t>
            </a:r>
            <a:br>
              <a:rPr lang="bg-BG" sz="1200" b="0" i="0" kern="1200" noProof="0" dirty="0">
                <a:solidFill>
                  <a:schemeClr val="tx1"/>
                </a:solidFill>
                <a:latin typeface="+mn-lt"/>
                <a:ea typeface="+mn-ea"/>
                <a:cs typeface="+mn-cs"/>
              </a:rPr>
            </a:br>
            <a:br>
              <a:rPr lang="bg-BG" sz="1200" b="0" i="0" kern="1200" noProof="0" dirty="0">
                <a:solidFill>
                  <a:schemeClr val="tx1"/>
                </a:solidFill>
                <a:latin typeface="+mn-lt"/>
                <a:ea typeface="+mn-ea"/>
                <a:cs typeface="+mn-cs"/>
              </a:rPr>
            </a:br>
            <a:r>
              <a:rPr lang="bg-BG" sz="1200" b="0" i="0" kern="1200" noProof="0" dirty="0">
                <a:solidFill>
                  <a:schemeClr val="tx1"/>
                </a:solidFill>
                <a:latin typeface="+mn-lt"/>
                <a:ea typeface="+mn-ea"/>
                <a:cs typeface="+mn-cs"/>
              </a:rPr>
              <a:t>В центъра на </a:t>
            </a:r>
            <a:r>
              <a:rPr lang="bg-BG" sz="1200" b="0" i="0" kern="1200" noProof="0" dirty="0" err="1">
                <a:solidFill>
                  <a:schemeClr val="tx1"/>
                </a:solidFill>
                <a:latin typeface="+mn-lt"/>
                <a:ea typeface="+mn-ea"/>
                <a:cs typeface="+mn-cs"/>
              </a:rPr>
              <a:t>канвата</a:t>
            </a:r>
            <a:r>
              <a:rPr lang="bg-BG" sz="1200" b="0" i="0" kern="1200" noProof="0" dirty="0">
                <a:solidFill>
                  <a:schemeClr val="tx1"/>
                </a:solidFill>
                <a:latin typeface="+mn-lt"/>
                <a:ea typeface="+mn-ea"/>
                <a:cs typeface="+mn-cs"/>
              </a:rPr>
              <a:t> е нашето </a:t>
            </a:r>
            <a:r>
              <a:rPr lang="bg-BG" sz="1200" b="1" i="0" kern="1200" noProof="0" dirty="0">
                <a:solidFill>
                  <a:schemeClr val="tx1"/>
                </a:solidFill>
                <a:latin typeface="+mn-lt"/>
                <a:ea typeface="+mn-ea"/>
                <a:cs typeface="+mn-cs"/>
              </a:rPr>
              <a:t>Уникално (стойностно) Предложение</a:t>
            </a:r>
            <a:r>
              <a:rPr lang="bg-BG" sz="1200" b="0" i="0" kern="1200" noProof="0" dirty="0">
                <a:solidFill>
                  <a:schemeClr val="tx1"/>
                </a:solidFill>
                <a:latin typeface="+mn-lt"/>
                <a:ea typeface="+mn-ea"/>
                <a:cs typeface="+mn-cs"/>
              </a:rPr>
              <a:t>. Уникалното стойностно</a:t>
            </a:r>
          </a:p>
          <a:p>
            <a:r>
              <a:rPr lang="bg-BG" sz="1200" b="0" i="0" kern="1200" noProof="0" dirty="0">
                <a:solidFill>
                  <a:schemeClr val="tx1"/>
                </a:solidFill>
                <a:latin typeface="+mn-lt"/>
                <a:ea typeface="+mn-ea"/>
                <a:cs typeface="+mn-cs"/>
              </a:rPr>
              <a:t>предложение дефинира стойността, която вашия бизнес носи за всяка група от потенциалните потребители на</a:t>
            </a:r>
          </a:p>
          <a:p>
            <a:r>
              <a:rPr lang="bg-BG" sz="1200" b="0" i="0" kern="1200" noProof="0" dirty="0">
                <a:solidFill>
                  <a:schemeClr val="tx1"/>
                </a:solidFill>
                <a:latin typeface="+mn-lt"/>
                <a:ea typeface="+mn-ea"/>
                <a:cs typeface="+mn-cs"/>
              </a:rPr>
              <a:t>вашия продукт или услуга. Трябва да си отговорим на следните въпроси:</a:t>
            </a:r>
          </a:p>
          <a:p>
            <a:pPr marL="171450" indent="-171450">
              <a:buFont typeface="Arial" panose="020B0604020202020204" pitchFamily="34" charset="0"/>
              <a:buChar char="•"/>
            </a:pPr>
            <a:r>
              <a:rPr lang="bg-BG" sz="1200" b="0" i="0" kern="1200" noProof="0" dirty="0">
                <a:solidFill>
                  <a:schemeClr val="tx1"/>
                </a:solidFill>
                <a:latin typeface="+mn-lt"/>
                <a:ea typeface="+mn-ea"/>
                <a:cs typeface="+mn-cs"/>
              </a:rPr>
              <a:t>Каква стойност планираме да предоставим за нашите клиенти?</a:t>
            </a:r>
          </a:p>
          <a:p>
            <a:pPr marL="171450" indent="-171450">
              <a:buFont typeface="Arial" panose="020B0604020202020204" pitchFamily="34" charset="0"/>
              <a:buChar char="•"/>
            </a:pPr>
            <a:r>
              <a:rPr lang="bg-BG" sz="1200" b="0" i="0" kern="1200" noProof="0" dirty="0">
                <a:solidFill>
                  <a:schemeClr val="tx1"/>
                </a:solidFill>
                <a:latin typeface="+mn-lt"/>
                <a:ea typeface="+mn-ea"/>
                <a:cs typeface="+mn-cs"/>
              </a:rPr>
              <a:t>Какъв проблем решава вашия бизнес?</a:t>
            </a:r>
          </a:p>
          <a:p>
            <a:pPr marL="171450" indent="-171450">
              <a:buFont typeface="Arial" panose="020B0604020202020204" pitchFamily="34" charset="0"/>
              <a:buChar char="•"/>
            </a:pPr>
            <a:r>
              <a:rPr lang="bg-BG" sz="1200" b="0" i="0" kern="1200" noProof="0" dirty="0">
                <a:solidFill>
                  <a:schemeClr val="tx1"/>
                </a:solidFill>
                <a:latin typeface="+mn-lt"/>
                <a:ea typeface="+mn-ea"/>
                <a:cs typeface="+mn-cs"/>
              </a:rPr>
              <a:t>Какви специфични нужди на клиента целим да задоволим?</a:t>
            </a:r>
          </a:p>
          <a:p>
            <a:pPr marL="171450" indent="-171450">
              <a:buFont typeface="Arial" panose="020B0604020202020204" pitchFamily="34" charset="0"/>
              <a:buChar char="•"/>
            </a:pPr>
            <a:r>
              <a:rPr lang="bg-BG" sz="1200" b="0" i="0" kern="1200" noProof="0" dirty="0">
                <a:solidFill>
                  <a:schemeClr val="tx1"/>
                </a:solidFill>
                <a:latin typeface="+mn-lt"/>
                <a:ea typeface="+mn-ea"/>
                <a:cs typeface="+mn-cs"/>
              </a:rPr>
              <a:t>Какво точно предлагаме – продукт или услуга?</a:t>
            </a:r>
          </a:p>
          <a:p>
            <a:endParaRPr lang="bg-BG" sz="1200" b="0" i="0" kern="1200" noProof="0" dirty="0">
              <a:solidFill>
                <a:schemeClr val="tx1"/>
              </a:solidFill>
              <a:latin typeface="+mn-lt"/>
              <a:ea typeface="+mn-ea"/>
              <a:cs typeface="+mn-cs"/>
            </a:endParaRPr>
          </a:p>
          <a:p>
            <a:br>
              <a:rPr lang="bg-BG" sz="1200" b="0" i="0" kern="1200" noProof="0" dirty="0">
                <a:solidFill>
                  <a:schemeClr val="tx1"/>
                </a:solidFill>
                <a:latin typeface="+mn-lt"/>
                <a:ea typeface="+mn-ea"/>
                <a:cs typeface="+mn-cs"/>
              </a:rPr>
            </a:br>
            <a:r>
              <a:rPr lang="bg-BG" sz="1200" b="0" i="0" kern="1200" noProof="0" dirty="0">
                <a:solidFill>
                  <a:schemeClr val="tx1"/>
                </a:solidFill>
                <a:latin typeface="+mn-lt"/>
                <a:ea typeface="+mn-ea"/>
                <a:cs typeface="+mn-cs"/>
              </a:rPr>
              <a:t>За участниците е важно да се опитат да изготвят канава на своята бизнес идея или намерение за самостоятелна заетост или нова позиция. Важен е процеса, а не толкова крайния резултат, затова бъдете толерантни към грешки в канавите на участниците. Това ще им помогне да оформят, заедно с вас, идея за ново професионално начинание или бизнес. </a:t>
            </a:r>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23</a:t>
            </a:fld>
            <a:endParaRPr lang="el-GR"/>
          </a:p>
        </p:txBody>
      </p:sp>
    </p:spTree>
    <p:extLst>
      <p:ext uri="{BB962C8B-B14F-4D97-AF65-F5344CB8AC3E}">
        <p14:creationId xmlns:p14="http://schemas.microsoft.com/office/powerpoint/2010/main" val="33607024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bg-BG" b="1" i="1" dirty="0"/>
              <a:t>Насоки за фасилитатора</a:t>
            </a:r>
            <a:r>
              <a:rPr lang="en-US" b="1" i="1" dirty="0"/>
              <a:t>:</a:t>
            </a:r>
          </a:p>
          <a:p>
            <a:endParaRPr lang="bg-BG" b="1" i="1" dirty="0"/>
          </a:p>
          <a:p>
            <a:r>
              <a:rPr lang="bg-BG" b="0" i="1" dirty="0"/>
              <a:t>Може да използвате като пример тази бизнес канава, която показва бизнес модела на световноизвестна компания за производство на мебели. Това е елементарен пример за визуализация на модела. </a:t>
            </a:r>
            <a:endParaRPr lang="el-GR" b="0" i="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24</a:t>
            </a:fld>
            <a:endParaRPr lang="el-GR"/>
          </a:p>
        </p:txBody>
      </p:sp>
    </p:spTree>
    <p:extLst>
      <p:ext uri="{BB962C8B-B14F-4D97-AF65-F5344CB8AC3E}">
        <p14:creationId xmlns:p14="http://schemas.microsoft.com/office/powerpoint/2010/main" val="18158814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bg-BG" b="1" i="1" noProof="0" dirty="0"/>
              <a:t>Насоки за фасилитатора:</a:t>
            </a:r>
          </a:p>
          <a:p>
            <a:r>
              <a:rPr lang="bg-BG" b="0" i="0" noProof="0" dirty="0"/>
              <a:t>Това е редактируем шаблон за онлайн и офлайн упражнения. Обучаемите го попълват, като използват съществуваща или нова идея. Целта е да се разбере отделните блокове на канавата са свързани един с друг и как този инструмент е подходящ както за големи така и за малки бизнес идеи, дори и за самостоятелна заетост. Може да разделите участниците по групи или да работят индивидуално. За целта разпечатайте канавите (в размер А2 или А3). Ако разполагате с бяла дъска, може да използвате и нея за визуализация на канавата. Добре е да подготвите цветни моливи или флумастери. </a:t>
            </a:r>
          </a:p>
          <a:p>
            <a:endParaRPr lang="bg-BG" b="0" i="0" noProof="0" dirty="0"/>
          </a:p>
          <a:p>
            <a:r>
              <a:rPr lang="bg-BG" b="0" i="0" noProof="0" dirty="0"/>
              <a:t>Дайте време на всеки от участниците, самостоятелно или в група, да представят накратко своите канави. Попитайте ги за тяхното мнение относно инструмента</a:t>
            </a:r>
            <a:r>
              <a:rPr lang="bg-BG" sz="1800" noProof="0" dirty="0">
                <a:solidFill>
                  <a:srgbClr val="1A1A1A"/>
                </a:solidFill>
                <a:effectLst/>
                <a:latin typeface="Verdana" panose="020B0604030504040204" pitchFamily="34" charset="0"/>
                <a:ea typeface="Calibri" panose="020F0502020204030204" pitchFamily="34" charset="0"/>
                <a:cs typeface="Arial" panose="020B0604020202020204" pitchFamily="34" charset="0"/>
              </a:rPr>
              <a:t>.</a:t>
            </a:r>
            <a:endParaRPr lang="bg-BG" b="0" i="0" noProof="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25</a:t>
            </a:fld>
            <a:endParaRPr lang="el-GR"/>
          </a:p>
        </p:txBody>
      </p:sp>
    </p:spTree>
    <p:extLst>
      <p:ext uri="{BB962C8B-B14F-4D97-AF65-F5344CB8AC3E}">
        <p14:creationId xmlns:p14="http://schemas.microsoft.com/office/powerpoint/2010/main" val="1604440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bg-BG" b="1" i="1" noProof="0" dirty="0"/>
              <a:t>Насоки за фасилитатора:</a:t>
            </a:r>
          </a:p>
          <a:p>
            <a:endParaRPr lang="bg-BG" b="0" i="0" noProof="0" dirty="0"/>
          </a:p>
          <a:p>
            <a:r>
              <a:rPr lang="bg-BG" b="0" i="0" noProof="0" dirty="0"/>
              <a:t>След вашето въведение, представете структурата на Модул 5, който включва 2 урока и представяне на очакваните резултати. </a:t>
            </a:r>
          </a:p>
          <a:p>
            <a:endParaRPr lang="bg-BG" b="0" i="0" noProof="0" dirty="0"/>
          </a:p>
          <a:p>
            <a:endParaRPr lang="bg-BG" sz="1100" b="0" i="1" noProof="0" dirty="0"/>
          </a:p>
          <a:p>
            <a:r>
              <a:rPr lang="bg-BG" sz="700" b="1" i="1" noProof="0" dirty="0"/>
              <a:t>ПО ИЗБОР*</a:t>
            </a:r>
          </a:p>
          <a:p>
            <a:r>
              <a:rPr lang="bg-BG" sz="700" b="0" i="1" noProof="0" dirty="0"/>
              <a:t>Бихте могли да запознаете аудиторията с дефиницията на CEDEFOP (Европейски център за развитие на професионалното обучение), която определя резултатите от едно обучение като „… показатели за това, което дадено лице трябва да знае, разбира и/или да може да извършва в края на учебния процес, които се определят от гледна точка на знания, умения, нагласи и особено отговорност и автономност»</a:t>
            </a:r>
          </a:p>
          <a:p>
            <a:endParaRPr lang="bg-BG" sz="700" b="0" i="1" noProof="0" dirty="0">
              <a:solidFill>
                <a:srgbClr val="0A0A0A"/>
              </a:solidFill>
              <a:effectLst/>
              <a:latin typeface="Open Sans" panose="020B0606030504020204" pitchFamily="34" charset="0"/>
            </a:endParaRPr>
          </a:p>
          <a:p>
            <a:r>
              <a:rPr lang="bg-BG" sz="700" b="0" i="1" noProof="0" dirty="0">
                <a:solidFill>
                  <a:srgbClr val="0A0A0A"/>
                </a:solidFill>
                <a:effectLst/>
                <a:latin typeface="Open Sans" panose="020B0606030504020204" pitchFamily="34" charset="0"/>
              </a:rPr>
              <a:t>Бихте могли да използвате и останалите термини и дефиниции на CEDEFOP по отношение на:</a:t>
            </a:r>
          </a:p>
          <a:p>
            <a:endParaRPr lang="bg-BG" sz="700" b="0" i="1" noProof="0" dirty="0">
              <a:solidFill>
                <a:srgbClr val="0A0A0A"/>
              </a:solidFill>
              <a:effectLst/>
              <a:latin typeface="Open Sans" panose="020B0606030504020204" pitchFamily="34" charset="0"/>
            </a:endParaRPr>
          </a:p>
          <a:p>
            <a:r>
              <a:rPr lang="bg-BG" sz="700" b="0" i="1" noProof="0" dirty="0">
                <a:solidFill>
                  <a:srgbClr val="0A0A0A"/>
                </a:solidFill>
                <a:effectLst/>
                <a:latin typeface="Open Sans" panose="020B0606030504020204" pitchFamily="34" charset="0"/>
              </a:rPr>
              <a:t>Знания: Резултата от възприемане, обработка и интерпретация на информация. То включва концептуални модели, теории и факти, които обхващат определена област на знание.</a:t>
            </a:r>
          </a:p>
          <a:p>
            <a:r>
              <a:rPr lang="bg-BG" sz="700" b="0" i="1" noProof="0" dirty="0">
                <a:solidFill>
                  <a:srgbClr val="0A0A0A"/>
                </a:solidFill>
                <a:effectLst/>
                <a:latin typeface="Open Sans" panose="020B0606030504020204" pitchFamily="34" charset="0"/>
              </a:rPr>
              <a:t>Умения: Способността да прилагате знания и да използвате ноу-хау за изпълнението на задачи и решаването на проблеми“</a:t>
            </a:r>
          </a:p>
          <a:p>
            <a:r>
              <a:rPr lang="bg-BG" sz="700" b="0" i="1" noProof="0" dirty="0">
                <a:solidFill>
                  <a:srgbClr val="0A0A0A"/>
                </a:solidFill>
                <a:effectLst/>
                <a:latin typeface="Open Sans" panose="020B0606030504020204" pitchFamily="34" charset="0"/>
              </a:rPr>
              <a:t>Поведение: Реакция или нагласа за действие към определение идеи, хора или ситуация</a:t>
            </a:r>
            <a:r>
              <a:rPr lang="bg-BG" sz="700" i="1" noProof="0" dirty="0"/>
              <a:t>.</a:t>
            </a:r>
            <a:endParaRPr lang="bg-BG" sz="700" b="0" i="1" noProof="0" dirty="0">
              <a:solidFill>
                <a:srgbClr val="0A0A0A"/>
              </a:solidFill>
              <a:effectLst/>
              <a:latin typeface="Open Sans" panose="020B0606030504020204" pitchFamily="34" charset="0"/>
            </a:endParaRPr>
          </a:p>
          <a:p>
            <a:endParaRPr lang="bg-BG" sz="800" b="0" i="0" noProof="0" dirty="0">
              <a:solidFill>
                <a:srgbClr val="0A0A0A"/>
              </a:solidFill>
              <a:effectLst/>
              <a:latin typeface="Open Sans" panose="020B0606030504020204" pitchFamily="34" charset="0"/>
            </a:endParaRPr>
          </a:p>
          <a:p>
            <a:r>
              <a:rPr lang="bg-BG" b="0" i="0" noProof="0" dirty="0">
                <a:solidFill>
                  <a:srgbClr val="0A0A0A"/>
                </a:solidFill>
                <a:effectLst/>
                <a:latin typeface="Open Sans" panose="020B0606030504020204" pitchFamily="34" charset="0"/>
              </a:rPr>
              <a:t>Модул 5 се състои от два урока</a:t>
            </a:r>
          </a:p>
          <a:p>
            <a:endParaRPr lang="bg-BG" b="0" i="0" noProof="0" dirty="0"/>
          </a:p>
          <a:p>
            <a:r>
              <a:rPr lang="bg-BG" i="1" noProof="0" dirty="0"/>
              <a:t>Урок 1 – Финансовата грамотност и новите форми на заетост</a:t>
            </a:r>
          </a:p>
          <a:p>
            <a:r>
              <a:rPr lang="bg-BG" i="1" noProof="0" dirty="0"/>
              <a:t>Урок 2 -  </a:t>
            </a:r>
            <a:r>
              <a:rPr lang="ru-RU" i="1" noProof="0" dirty="0" err="1"/>
              <a:t>Финансовата</a:t>
            </a:r>
            <a:r>
              <a:rPr lang="ru-RU" i="1" noProof="0" dirty="0"/>
              <a:t> </a:t>
            </a:r>
            <a:r>
              <a:rPr lang="ru-RU" i="1" noProof="0" dirty="0" err="1"/>
              <a:t>грамотност</a:t>
            </a:r>
            <a:r>
              <a:rPr lang="ru-RU" i="1" noProof="0" dirty="0"/>
              <a:t> в контекста на </a:t>
            </a:r>
            <a:r>
              <a:rPr lang="ru-RU" i="1" noProof="0" dirty="0" err="1"/>
              <a:t>предприемачеството</a:t>
            </a:r>
            <a:endParaRPr lang="ru-RU" i="1" noProof="0" dirty="0"/>
          </a:p>
          <a:p>
            <a:endParaRPr lang="bg-BG" b="0" i="1" noProof="0" dirty="0"/>
          </a:p>
          <a:p>
            <a:r>
              <a:rPr lang="bg-BG" b="0" i="0" noProof="0" dirty="0"/>
              <a:t>Представете двете основни теми и резултати от обучението. Обяснете, че в рамките на първата част от обучението целта е да се придобият основни знания относно различните нови форми на заетост и различните дефиниции в тази насока и заетостта като цяло (примерен речник). В рамките на втората част от обучението се разглеждат различните методи за придобиването на умения – по-специално използването на бизнес канавата като инструмент за очертаване и визуализация на предприемачески или други идеи за самостоятелна заетост в рамките на или извън новите форми на заетост. Обяснете на обучаемите, че от тях се очаква да работят с канавата и да създадат собствена канава на съществуваща или измислена идея. </a:t>
            </a:r>
          </a:p>
          <a:p>
            <a:endParaRPr lang="bg-BG" b="0" i="0" noProof="0" dirty="0"/>
          </a:p>
          <a:p>
            <a:r>
              <a:rPr lang="bg-BG" b="0" i="0" noProof="0" dirty="0"/>
              <a:t>След тази встъпителна част аудиторията ще има ясен поглед върху това, което се очаква от тях по отношение на разбиране, знания и умения, в резултат от представената информация в рамките на този модул.</a:t>
            </a:r>
          </a:p>
          <a:p>
            <a:endParaRPr lang="bg-BG" b="0" i="0" noProof="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4</a:t>
            </a:fld>
            <a:endParaRPr lang="el-GR"/>
          </a:p>
        </p:txBody>
      </p:sp>
    </p:spTree>
    <p:extLst>
      <p:ext uri="{BB962C8B-B14F-4D97-AF65-F5344CB8AC3E}">
        <p14:creationId xmlns:p14="http://schemas.microsoft.com/office/powerpoint/2010/main" val="2181990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b="1" i="1" dirty="0"/>
              <a:t>Насоки за фасилитатора</a:t>
            </a:r>
            <a:r>
              <a:rPr lang="en-US" b="1" i="1" dirty="0"/>
              <a:t>::</a:t>
            </a:r>
          </a:p>
          <a:p>
            <a:endParaRPr lang="en-US" b="1" i="1" dirty="0"/>
          </a:p>
          <a:p>
            <a:r>
              <a:rPr lang="bg-BG" b="0" i="0" u="sng" dirty="0"/>
              <a:t>Обяснете </a:t>
            </a:r>
            <a:r>
              <a:rPr lang="bg-BG" b="0" i="0" u="sng" dirty="0" err="1"/>
              <a:t>съдържанеито</a:t>
            </a:r>
            <a:r>
              <a:rPr lang="bg-BG" b="0" i="0" u="sng" dirty="0"/>
              <a:t> на Урока</a:t>
            </a:r>
            <a:r>
              <a:rPr lang="en-US" b="0" i="0" u="sng" dirty="0"/>
              <a:t>:</a:t>
            </a:r>
          </a:p>
          <a:p>
            <a:endParaRPr lang="en-US" b="0" i="0" u="sng" dirty="0"/>
          </a:p>
          <a:p>
            <a:r>
              <a:rPr lang="bg-BG" b="0" i="0" u="sng" dirty="0"/>
              <a:t>Урок </a:t>
            </a:r>
            <a:r>
              <a:rPr lang="en-US" b="0" i="0" u="sng" dirty="0"/>
              <a:t>1</a:t>
            </a:r>
          </a:p>
          <a:p>
            <a:endParaRPr lang="en-US" b="0" i="0" u="sng" dirty="0"/>
          </a:p>
          <a:p>
            <a:r>
              <a:rPr lang="ru-RU" b="0" i="0" dirty="0"/>
              <a:t>В </a:t>
            </a:r>
            <a:r>
              <a:rPr lang="ru-RU" b="0" i="0" dirty="0" err="1"/>
              <a:t>първата</a:t>
            </a:r>
            <a:r>
              <a:rPr lang="ru-RU" b="0" i="0" dirty="0"/>
              <a:t> част на урока </a:t>
            </a:r>
            <a:r>
              <a:rPr lang="bg-BG" b="0" i="0" dirty="0"/>
              <a:t>аудиторията ще се запознае </a:t>
            </a:r>
            <a:r>
              <a:rPr lang="ru-RU" b="0" i="0" dirty="0"/>
              <a:t>с най-</a:t>
            </a:r>
            <a:r>
              <a:rPr lang="ru-RU" b="0" i="0" dirty="0" err="1"/>
              <a:t>популярните</a:t>
            </a:r>
            <a:r>
              <a:rPr lang="ru-RU" b="0" i="0" dirty="0"/>
              <a:t> нови </a:t>
            </a:r>
            <a:r>
              <a:rPr lang="ru-RU" b="0" i="0" dirty="0" err="1"/>
              <a:t>форми</a:t>
            </a:r>
            <a:r>
              <a:rPr lang="ru-RU" b="0" i="0" dirty="0"/>
              <a:t> на </a:t>
            </a:r>
            <a:r>
              <a:rPr lang="ru-RU" b="0" i="0" dirty="0" err="1"/>
              <a:t>заетост</a:t>
            </a:r>
            <a:r>
              <a:rPr lang="ru-RU" b="0" i="0" dirty="0"/>
              <a:t>. В </a:t>
            </a:r>
            <a:r>
              <a:rPr lang="ru-RU" b="0" i="0" dirty="0" err="1"/>
              <a:t>зависимост</a:t>
            </a:r>
            <a:r>
              <a:rPr lang="ru-RU" b="0" i="0" dirty="0"/>
              <a:t> от </a:t>
            </a:r>
            <a:r>
              <a:rPr lang="ru-RU" b="0" i="0" dirty="0" err="1"/>
              <a:t>спецификите</a:t>
            </a:r>
            <a:r>
              <a:rPr lang="ru-RU" b="0" i="0" dirty="0"/>
              <a:t> на </a:t>
            </a:r>
            <a:r>
              <a:rPr lang="ru-RU" b="0" i="0" dirty="0" err="1"/>
              <a:t>пазара</a:t>
            </a:r>
            <a:r>
              <a:rPr lang="ru-RU" b="0" i="0" dirty="0"/>
              <a:t> на труда във всяка </a:t>
            </a:r>
            <a:r>
              <a:rPr lang="ru-RU" b="0" i="0" dirty="0" err="1"/>
              <a:t>държава</a:t>
            </a:r>
            <a:r>
              <a:rPr lang="ru-RU" b="0" i="0" dirty="0"/>
              <a:t>, </a:t>
            </a:r>
            <a:r>
              <a:rPr lang="ru-RU" b="0" i="0" dirty="0" err="1"/>
              <a:t>обучаемите</a:t>
            </a:r>
            <a:r>
              <a:rPr lang="ru-RU" b="0" i="0" dirty="0"/>
              <a:t> </a:t>
            </a:r>
            <a:r>
              <a:rPr lang="ru-RU" b="0" i="0" dirty="0" err="1"/>
              <a:t>може</a:t>
            </a:r>
            <a:r>
              <a:rPr lang="ru-RU" b="0" i="0" dirty="0"/>
              <a:t> да </a:t>
            </a:r>
            <a:r>
              <a:rPr lang="bg-BG" b="0" i="0" dirty="0"/>
              <a:t>са </a:t>
            </a:r>
            <a:r>
              <a:rPr lang="ru-RU" b="0" i="0" dirty="0" err="1"/>
              <a:t>запознати</a:t>
            </a:r>
            <a:r>
              <a:rPr lang="ru-RU" b="0" i="0" dirty="0"/>
              <a:t> с </a:t>
            </a:r>
            <a:r>
              <a:rPr lang="ru-RU" b="0" i="0" dirty="0" err="1"/>
              <a:t>някой</a:t>
            </a:r>
            <a:r>
              <a:rPr lang="ru-RU" b="0" i="0" dirty="0"/>
              <a:t> от </a:t>
            </a:r>
            <a:r>
              <a:rPr lang="ru-RU" b="0" i="0" dirty="0" err="1"/>
              <a:t>тях</a:t>
            </a:r>
            <a:r>
              <a:rPr lang="ru-RU" b="0" i="0" dirty="0"/>
              <a:t>. Би било полезно от ваша страна да </a:t>
            </a:r>
            <a:r>
              <a:rPr lang="ru-RU" b="0" i="0" dirty="0" err="1"/>
              <a:t>обърнете</a:t>
            </a:r>
            <a:r>
              <a:rPr lang="ru-RU" b="0" i="0" dirty="0"/>
              <a:t> внимание на факта, че </a:t>
            </a:r>
            <a:r>
              <a:rPr lang="ru-RU" b="0" i="0" dirty="0" err="1"/>
              <a:t>тъй</a:t>
            </a:r>
            <a:r>
              <a:rPr lang="ru-RU" b="0" i="0" dirty="0"/>
              <a:t> </a:t>
            </a:r>
            <a:r>
              <a:rPr lang="ru-RU" b="0" i="0" dirty="0" err="1"/>
              <a:t>като</a:t>
            </a:r>
            <a:r>
              <a:rPr lang="ru-RU" b="0" i="0" dirty="0"/>
              <a:t> </a:t>
            </a:r>
            <a:r>
              <a:rPr lang="ru-RU" b="0" i="0" dirty="0" err="1"/>
              <a:t>тези</a:t>
            </a:r>
            <a:r>
              <a:rPr lang="ru-RU" b="0" i="0" dirty="0"/>
              <a:t> нови </a:t>
            </a:r>
            <a:r>
              <a:rPr lang="ru-RU" b="0" i="0" dirty="0" err="1"/>
              <a:t>форми</a:t>
            </a:r>
            <a:r>
              <a:rPr lang="ru-RU" b="0" i="0" dirty="0"/>
              <a:t> на </a:t>
            </a:r>
            <a:r>
              <a:rPr lang="ru-RU" b="0" i="0" dirty="0" err="1"/>
              <a:t>заетост</a:t>
            </a:r>
            <a:r>
              <a:rPr lang="ru-RU" b="0" i="0" dirty="0"/>
              <a:t> </a:t>
            </a:r>
            <a:r>
              <a:rPr lang="ru-RU" b="0" i="0" dirty="0" err="1"/>
              <a:t>включват</a:t>
            </a:r>
            <a:r>
              <a:rPr lang="ru-RU" b="0" i="0" dirty="0"/>
              <a:t> дистанционна работа, </a:t>
            </a:r>
            <a:r>
              <a:rPr lang="ru-RU" b="0" i="0" dirty="0" err="1"/>
              <a:t>обучаемите</a:t>
            </a:r>
            <a:r>
              <a:rPr lang="ru-RU" b="0" i="0" dirty="0"/>
              <a:t> </a:t>
            </a:r>
            <a:r>
              <a:rPr lang="ru-RU" b="0" i="0" dirty="0" err="1"/>
              <a:t>могат</a:t>
            </a:r>
            <a:r>
              <a:rPr lang="ru-RU" b="0" i="0" dirty="0"/>
              <a:t> да се включат в </a:t>
            </a:r>
            <a:r>
              <a:rPr lang="ru-RU" b="0" i="0" dirty="0" err="1"/>
              <a:t>някои</a:t>
            </a:r>
            <a:r>
              <a:rPr lang="ru-RU" b="0" i="0" dirty="0"/>
              <a:t> </a:t>
            </a:r>
            <a:r>
              <a:rPr lang="ru-RU" b="0" i="0" dirty="0" err="1"/>
              <a:t>форми</a:t>
            </a:r>
            <a:r>
              <a:rPr lang="ru-RU" b="0" i="0" dirty="0"/>
              <a:t> на </a:t>
            </a:r>
            <a:r>
              <a:rPr lang="ru-RU" b="0" i="0" dirty="0" err="1"/>
              <a:t>заетост</a:t>
            </a:r>
            <a:r>
              <a:rPr lang="ru-RU" b="0" i="0" dirty="0"/>
              <a:t>, </a:t>
            </a:r>
            <a:r>
              <a:rPr lang="ru-RU" b="0" i="0" dirty="0" err="1"/>
              <a:t>които</a:t>
            </a:r>
            <a:r>
              <a:rPr lang="ru-RU" b="0" i="0" dirty="0"/>
              <a:t> не </a:t>
            </a:r>
            <a:r>
              <a:rPr lang="ru-RU" b="0" i="0" dirty="0" err="1"/>
              <a:t>са</a:t>
            </a:r>
            <a:r>
              <a:rPr lang="ru-RU" b="0" i="0" dirty="0"/>
              <a:t> толкова </a:t>
            </a:r>
            <a:r>
              <a:rPr lang="ru-RU" b="0" i="0" dirty="0" err="1"/>
              <a:t>познати</a:t>
            </a:r>
            <a:r>
              <a:rPr lang="ru-RU" b="0" i="0" dirty="0"/>
              <a:t> в </a:t>
            </a:r>
            <a:r>
              <a:rPr lang="ru-RU" b="0" i="0" dirty="0" err="1"/>
              <a:t>собствените</a:t>
            </a:r>
            <a:r>
              <a:rPr lang="ru-RU" b="0" i="0" dirty="0"/>
              <a:t> им </a:t>
            </a:r>
            <a:r>
              <a:rPr lang="ru-RU" b="0" i="0" dirty="0" err="1"/>
              <a:t>страни</a:t>
            </a:r>
            <a:r>
              <a:rPr lang="ru-RU" b="0" i="0" dirty="0"/>
              <a:t>. </a:t>
            </a:r>
            <a:r>
              <a:rPr lang="ru-RU" b="0" i="0" dirty="0" err="1"/>
              <a:t>Това</a:t>
            </a:r>
            <a:r>
              <a:rPr lang="ru-RU" b="0" i="0" dirty="0"/>
              <a:t> би </a:t>
            </a:r>
            <a:r>
              <a:rPr lang="ru-RU" b="0" i="0" dirty="0" err="1"/>
              <a:t>представлявало</a:t>
            </a:r>
            <a:r>
              <a:rPr lang="ru-RU" b="0" i="0" dirty="0"/>
              <a:t> </a:t>
            </a:r>
            <a:r>
              <a:rPr lang="ru-RU" b="0" i="0" dirty="0" err="1"/>
              <a:t>добавена</a:t>
            </a:r>
            <a:r>
              <a:rPr lang="ru-RU" b="0" i="0" dirty="0"/>
              <a:t> </a:t>
            </a:r>
            <a:r>
              <a:rPr lang="ru-RU" b="0" i="0" dirty="0" err="1"/>
              <a:t>стойност</a:t>
            </a:r>
            <a:r>
              <a:rPr lang="ru-RU" b="0" i="0" dirty="0"/>
              <a:t> за </a:t>
            </a:r>
            <a:r>
              <a:rPr lang="ru-RU" b="0" i="0" dirty="0" err="1"/>
              <a:t>тях</a:t>
            </a:r>
            <a:r>
              <a:rPr lang="ru-RU" b="0" i="0" dirty="0"/>
              <a:t>, </a:t>
            </a:r>
            <a:r>
              <a:rPr lang="ru-RU" b="0" i="0" dirty="0" err="1"/>
              <a:t>тъй</a:t>
            </a:r>
            <a:r>
              <a:rPr lang="ru-RU" b="0" i="0" dirty="0"/>
              <a:t> </a:t>
            </a:r>
            <a:r>
              <a:rPr lang="ru-RU" b="0" i="0" dirty="0" err="1"/>
              <a:t>като</a:t>
            </a:r>
            <a:r>
              <a:rPr lang="ru-RU" b="0" i="0" dirty="0"/>
              <a:t> </a:t>
            </a:r>
            <a:r>
              <a:rPr lang="ru-RU" b="0" i="0" dirty="0" err="1"/>
              <a:t>ще</a:t>
            </a:r>
            <a:r>
              <a:rPr lang="ru-RU" b="0" i="0" dirty="0"/>
              <a:t> се </a:t>
            </a:r>
            <a:r>
              <a:rPr lang="ru-RU" b="0" i="0" dirty="0" err="1"/>
              <a:t>запознаят</a:t>
            </a:r>
            <a:r>
              <a:rPr lang="ru-RU" b="0" i="0" dirty="0"/>
              <a:t> с </a:t>
            </a:r>
            <a:r>
              <a:rPr lang="ru-RU" b="0" i="0" dirty="0" err="1"/>
              <a:t>новите</a:t>
            </a:r>
            <a:r>
              <a:rPr lang="ru-RU" b="0" i="0" dirty="0"/>
              <a:t> тенденции в </a:t>
            </a:r>
            <a:r>
              <a:rPr lang="ru-RU" b="0" i="0" dirty="0" err="1"/>
              <a:t>заетостта</a:t>
            </a:r>
            <a:r>
              <a:rPr lang="ru-RU" b="0" i="0" dirty="0"/>
              <a:t> и </a:t>
            </a:r>
            <a:r>
              <a:rPr lang="ru-RU" b="0" i="0" dirty="0" err="1"/>
              <a:t>професионалното</a:t>
            </a:r>
            <a:r>
              <a:rPr lang="ru-RU" b="0" i="0" dirty="0"/>
              <a:t> развитие</a:t>
            </a:r>
            <a:r>
              <a:rPr lang="en-US" b="0" i="0" dirty="0"/>
              <a:t>. </a:t>
            </a:r>
          </a:p>
          <a:p>
            <a:endParaRPr lang="en-US" b="0" i="0" dirty="0"/>
          </a:p>
          <a:p>
            <a:r>
              <a:rPr lang="bg-BG" b="0" i="0" dirty="0"/>
              <a:t>Във втората част на урока </a:t>
            </a:r>
            <a:r>
              <a:rPr lang="en-US" b="0" i="0" dirty="0"/>
              <a:t>(</a:t>
            </a:r>
            <a:r>
              <a:rPr lang="bg-BG" b="0" i="0" dirty="0"/>
              <a:t>т.н. Кратък речник на заетостта</a:t>
            </a:r>
            <a:r>
              <a:rPr lang="en-US" b="0" i="0" dirty="0"/>
              <a:t>), </a:t>
            </a:r>
            <a:r>
              <a:rPr lang="ru-RU" b="0" i="0" dirty="0" err="1"/>
              <a:t>може</a:t>
            </a:r>
            <a:r>
              <a:rPr lang="ru-RU" b="0" i="0" dirty="0"/>
              <a:t> да </a:t>
            </a:r>
            <a:r>
              <a:rPr lang="ru-RU" b="0" i="0" dirty="0" err="1"/>
              <a:t>обясните</a:t>
            </a:r>
            <a:r>
              <a:rPr lang="ru-RU" b="0" i="0" dirty="0"/>
              <a:t>, че речника </a:t>
            </a:r>
            <a:r>
              <a:rPr lang="ru-RU" b="0" i="0" dirty="0" err="1"/>
              <a:t>ще</a:t>
            </a:r>
            <a:r>
              <a:rPr lang="ru-RU" b="0" i="0" dirty="0"/>
              <a:t> </a:t>
            </a:r>
            <a:r>
              <a:rPr lang="ru-RU" b="0" i="0" dirty="0" err="1"/>
              <a:t>помогне</a:t>
            </a:r>
            <a:r>
              <a:rPr lang="ru-RU" b="0" i="0" dirty="0"/>
              <a:t> на </a:t>
            </a:r>
            <a:r>
              <a:rPr lang="ru-RU" b="0" i="0" dirty="0" err="1"/>
              <a:t>обучаемите</a:t>
            </a:r>
            <a:r>
              <a:rPr lang="ru-RU" b="0" i="0" dirty="0"/>
              <a:t> да се </a:t>
            </a:r>
            <a:r>
              <a:rPr lang="ru-RU" b="0" i="0" dirty="0" err="1"/>
              <a:t>запознаят</a:t>
            </a:r>
            <a:r>
              <a:rPr lang="ru-RU" b="0" i="0" dirty="0"/>
              <a:t> с </a:t>
            </a:r>
            <a:r>
              <a:rPr lang="ru-RU" b="0" i="0" dirty="0" err="1"/>
              <a:t>основните</a:t>
            </a:r>
            <a:r>
              <a:rPr lang="ru-RU" b="0" i="0" dirty="0"/>
              <a:t> понятия, на </a:t>
            </a:r>
            <a:r>
              <a:rPr lang="ru-RU" b="0" i="0" dirty="0" err="1"/>
              <a:t>които</a:t>
            </a:r>
            <a:r>
              <a:rPr lang="ru-RU" b="0" i="0" dirty="0"/>
              <a:t> </a:t>
            </a:r>
            <a:r>
              <a:rPr lang="ru-RU" b="0" i="0" dirty="0" err="1"/>
              <a:t>може</a:t>
            </a:r>
            <a:r>
              <a:rPr lang="ru-RU" b="0" i="0" dirty="0"/>
              <a:t> да </a:t>
            </a:r>
            <a:r>
              <a:rPr lang="ru-RU" b="0" i="0" dirty="0" err="1"/>
              <a:t>попаднат</a:t>
            </a:r>
            <a:r>
              <a:rPr lang="ru-RU" b="0" i="0" dirty="0"/>
              <a:t>, </a:t>
            </a:r>
            <a:r>
              <a:rPr lang="ru-RU" b="0" i="0" dirty="0" err="1"/>
              <a:t>докато</a:t>
            </a:r>
            <a:r>
              <a:rPr lang="ru-RU" b="0" i="0" dirty="0"/>
              <a:t> </a:t>
            </a:r>
            <a:r>
              <a:rPr lang="ru-RU" b="0" i="0" dirty="0" err="1"/>
              <a:t>търсят</a:t>
            </a:r>
            <a:r>
              <a:rPr lang="ru-RU" b="0" i="0" dirty="0"/>
              <a:t> работа, </a:t>
            </a:r>
            <a:r>
              <a:rPr lang="ru-RU" b="0" i="0" dirty="0" err="1"/>
              <a:t>както</a:t>
            </a:r>
            <a:r>
              <a:rPr lang="ru-RU" b="0" i="0" dirty="0"/>
              <a:t> и по </a:t>
            </a:r>
            <a:r>
              <a:rPr lang="ru-RU" b="0" i="0" dirty="0" err="1"/>
              <a:t>време</a:t>
            </a:r>
            <a:r>
              <a:rPr lang="ru-RU" b="0" i="0" dirty="0"/>
              <a:t> на </a:t>
            </a:r>
            <a:r>
              <a:rPr lang="ru-RU" b="0" i="0" dirty="0" err="1"/>
              <a:t>работата</a:t>
            </a:r>
            <a:r>
              <a:rPr lang="ru-RU" b="0" i="0" dirty="0"/>
              <a:t> си (</a:t>
            </a:r>
            <a:r>
              <a:rPr lang="ru-RU" b="0" i="0" dirty="0" err="1"/>
              <a:t>трудови</a:t>
            </a:r>
            <a:r>
              <a:rPr lang="ru-RU" b="0" i="0" dirty="0"/>
              <a:t> договори, условия за </a:t>
            </a:r>
            <a:r>
              <a:rPr lang="ru-RU" b="0" i="0" dirty="0" err="1"/>
              <a:t>социално</a:t>
            </a:r>
            <a:r>
              <a:rPr lang="ru-RU" b="0" i="0" dirty="0"/>
              <a:t> </a:t>
            </a:r>
            <a:r>
              <a:rPr lang="ru-RU" b="0" i="0" dirty="0" err="1"/>
              <a:t>осигуряване</a:t>
            </a:r>
            <a:r>
              <a:rPr lang="ru-RU" b="0" i="0" dirty="0"/>
              <a:t> и т.н.). </a:t>
            </a:r>
            <a:r>
              <a:rPr lang="ru-RU" b="0" i="0" dirty="0" err="1"/>
              <a:t>Основните</a:t>
            </a:r>
            <a:r>
              <a:rPr lang="ru-RU" b="0" i="0" dirty="0"/>
              <a:t> </a:t>
            </a:r>
            <a:r>
              <a:rPr lang="ru-RU" b="0" i="0" dirty="0" err="1"/>
              <a:t>термини</a:t>
            </a:r>
            <a:r>
              <a:rPr lang="ru-RU" b="0" i="0" dirty="0"/>
              <a:t> </a:t>
            </a:r>
            <a:r>
              <a:rPr lang="ru-RU" b="0" i="0" dirty="0" err="1"/>
              <a:t>може</a:t>
            </a:r>
            <a:r>
              <a:rPr lang="ru-RU" b="0" i="0" dirty="0"/>
              <a:t> да </a:t>
            </a:r>
            <a:r>
              <a:rPr lang="ru-RU" b="0" i="0" dirty="0" err="1"/>
              <a:t>са</a:t>
            </a:r>
            <a:r>
              <a:rPr lang="ru-RU" b="0" i="0" dirty="0"/>
              <a:t> </a:t>
            </a:r>
            <a:r>
              <a:rPr lang="ru-RU" b="0" i="0" dirty="0" err="1"/>
              <a:t>различават</a:t>
            </a:r>
            <a:r>
              <a:rPr lang="ru-RU" b="0" i="0" dirty="0"/>
              <a:t> в </a:t>
            </a:r>
            <a:r>
              <a:rPr lang="ru-RU" b="0" i="0" dirty="0" err="1"/>
              <a:t>отделните</a:t>
            </a:r>
            <a:r>
              <a:rPr lang="ru-RU" b="0" i="0" dirty="0"/>
              <a:t> </a:t>
            </a:r>
            <a:r>
              <a:rPr lang="ru-RU" b="0" i="0" dirty="0" err="1"/>
              <a:t>държави</a:t>
            </a:r>
            <a:r>
              <a:rPr lang="ru-RU" b="0" i="0" dirty="0"/>
              <a:t>, но те </a:t>
            </a:r>
            <a:r>
              <a:rPr lang="ru-RU" b="0" i="0" dirty="0" err="1"/>
              <a:t>дефинират</a:t>
            </a:r>
            <a:r>
              <a:rPr lang="ru-RU" b="0" i="0" dirty="0"/>
              <a:t> </a:t>
            </a:r>
            <a:r>
              <a:rPr lang="ru-RU" b="0" i="0" dirty="0" err="1"/>
              <a:t>повече</a:t>
            </a:r>
            <a:r>
              <a:rPr lang="ru-RU" b="0" i="0" dirty="0"/>
              <a:t> или </a:t>
            </a:r>
            <a:r>
              <a:rPr lang="ru-RU" b="0" i="0" dirty="0" err="1"/>
              <a:t>по-малко</a:t>
            </a:r>
            <a:r>
              <a:rPr lang="ru-RU" b="0" i="0" dirty="0"/>
              <a:t> сходни теми, </a:t>
            </a:r>
            <a:r>
              <a:rPr lang="ru-RU" b="0" i="0" dirty="0" err="1"/>
              <a:t>свързани</a:t>
            </a:r>
            <a:r>
              <a:rPr lang="ru-RU" b="0" i="0" dirty="0"/>
              <a:t> с </a:t>
            </a:r>
            <a:r>
              <a:rPr lang="ru-RU" b="0" i="0" dirty="0" err="1"/>
              <a:t>отношенията</a:t>
            </a:r>
            <a:r>
              <a:rPr lang="ru-RU" b="0" i="0" dirty="0"/>
              <a:t> </a:t>
            </a:r>
            <a:r>
              <a:rPr lang="ru-RU" b="0" i="0" dirty="0" err="1"/>
              <a:t>работодател-служител</a:t>
            </a:r>
            <a:r>
              <a:rPr lang="ru-RU" b="0" i="0" dirty="0"/>
              <a:t>, </a:t>
            </a:r>
            <a:r>
              <a:rPr lang="ru-RU" b="0" i="0" dirty="0" err="1"/>
              <a:t>както</a:t>
            </a:r>
            <a:r>
              <a:rPr lang="ru-RU" b="0" i="0" dirty="0"/>
              <a:t> и </a:t>
            </a:r>
            <a:r>
              <a:rPr lang="ru-RU" b="0" i="0" dirty="0" err="1"/>
              <a:t>приложимото</a:t>
            </a:r>
            <a:r>
              <a:rPr lang="ru-RU" b="0" i="0" dirty="0"/>
              <a:t> </a:t>
            </a:r>
            <a:r>
              <a:rPr lang="ru-RU" b="0" i="0" dirty="0" err="1"/>
              <a:t>законодателство</a:t>
            </a:r>
            <a:r>
              <a:rPr lang="ru-RU" b="0" i="0" dirty="0"/>
              <a:t> в </a:t>
            </a:r>
            <a:r>
              <a:rPr lang="ru-RU" b="0" i="0" dirty="0" err="1"/>
              <a:t>тази</a:t>
            </a:r>
            <a:r>
              <a:rPr lang="ru-RU" b="0" i="0" dirty="0"/>
              <a:t> </a:t>
            </a:r>
            <a:r>
              <a:rPr lang="ru-RU" b="0" i="0" dirty="0" err="1"/>
              <a:t>насока</a:t>
            </a:r>
            <a:r>
              <a:rPr lang="en-US" b="0" i="0" dirty="0"/>
              <a:t>. </a:t>
            </a:r>
          </a:p>
          <a:p>
            <a:endParaRPr lang="en-US" b="0" i="0" dirty="0"/>
          </a:p>
          <a:p>
            <a:r>
              <a:rPr lang="bg-BG" b="0" i="0" u="sng" dirty="0"/>
              <a:t>Урок</a:t>
            </a:r>
            <a:r>
              <a:rPr lang="en-US" b="0" i="0" u="sng" dirty="0"/>
              <a:t> 2:</a:t>
            </a:r>
          </a:p>
          <a:p>
            <a:endParaRPr lang="en-US" b="0" i="0" u="sng" dirty="0"/>
          </a:p>
          <a:p>
            <a:r>
              <a:rPr lang="bg-BG" b="0" i="0" dirty="0"/>
              <a:t>Урок 2 предлага както теоретични, така  и практически познания и умения. Аудиторията трябва да се запознае с концепцията на Бизнес канавата, а след това ще трябва да използва този инструмент, за да създаде канава на собствена идея за бизнес, самостоятелна заетост или кариерно развитие. </a:t>
            </a:r>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5</a:t>
            </a:fld>
            <a:endParaRPr lang="el-GR"/>
          </a:p>
        </p:txBody>
      </p:sp>
    </p:spTree>
    <p:extLst>
      <p:ext uri="{BB962C8B-B14F-4D97-AF65-F5344CB8AC3E}">
        <p14:creationId xmlns:p14="http://schemas.microsoft.com/office/powerpoint/2010/main" val="1095101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b="1" i="1" noProof="0" dirty="0"/>
              <a:t>Насоки за фасилитатора:</a:t>
            </a:r>
          </a:p>
          <a:p>
            <a:endParaRPr lang="bg-BG" b="1" i="1" noProof="0" dirty="0"/>
          </a:p>
          <a:p>
            <a:r>
              <a:rPr lang="bg-BG" b="0" i="0" noProof="0" dirty="0"/>
              <a:t>Това е въведението в Урок 1 – Финансовата грамотност и новите форми на заетост, в който се акцентира върху новите видове заетост – тип на работа, трудови правоотношения, работно време, място на работа и т.н. </a:t>
            </a:r>
          </a:p>
          <a:p>
            <a:endParaRPr lang="bg-BG" b="0" i="0" noProof="0" dirty="0"/>
          </a:p>
          <a:p>
            <a:endParaRPr lang="bg-BG" b="0" i="0" noProof="0" dirty="0"/>
          </a:p>
          <a:p>
            <a:r>
              <a:rPr lang="bg-BG" b="0" i="0" noProof="0" dirty="0"/>
              <a:t>Тук основните моменти, които трябва да се подчертаят, са разликите между традиционните и новите форми на заетост по отношение на:</a:t>
            </a:r>
          </a:p>
          <a:p>
            <a:pPr marL="171450" indent="-171450">
              <a:buFont typeface="Arial" panose="020B0604020202020204" pitchFamily="34" charset="0"/>
              <a:buChar char="•"/>
            </a:pPr>
            <a:r>
              <a:rPr lang="bg-BG" b="0" i="0" noProof="0" dirty="0"/>
              <a:t>Взаимоотношения между служител и работодател</a:t>
            </a:r>
          </a:p>
          <a:p>
            <a:pPr marL="171450" indent="-171450">
              <a:buFont typeface="Arial" panose="020B0604020202020204" pitchFamily="34" charset="0"/>
              <a:buChar char="•"/>
            </a:pPr>
            <a:r>
              <a:rPr lang="bg-BG" b="0" i="0" noProof="0" dirty="0"/>
              <a:t>Време</a:t>
            </a:r>
          </a:p>
          <a:p>
            <a:pPr marL="171450" indent="-171450">
              <a:buFont typeface="Arial" panose="020B0604020202020204" pitchFamily="34" charset="0"/>
              <a:buChar char="•"/>
            </a:pPr>
            <a:r>
              <a:rPr lang="bg-BG" b="0" i="0" noProof="0" dirty="0"/>
              <a:t>Място</a:t>
            </a:r>
          </a:p>
          <a:p>
            <a:pPr marL="171450" indent="-171450">
              <a:buFont typeface="Arial" panose="020B0604020202020204" pitchFamily="34" charset="0"/>
              <a:buChar char="•"/>
            </a:pPr>
            <a:r>
              <a:rPr lang="bg-BG" b="0" i="0" noProof="0" dirty="0"/>
              <a:t>Използвани средства </a:t>
            </a:r>
          </a:p>
          <a:p>
            <a:pPr marL="171450" indent="-171450">
              <a:buFont typeface="Arial" panose="020B0604020202020204" pitchFamily="34" charset="0"/>
              <a:buChar char="•"/>
            </a:pPr>
            <a:endParaRPr lang="bg-BG" b="0" i="0" noProof="0" dirty="0"/>
          </a:p>
          <a:p>
            <a:pPr marL="0" indent="0">
              <a:buFont typeface="Arial" panose="020B0604020202020204" pitchFamily="34" charset="0"/>
              <a:buNone/>
            </a:pPr>
            <a:r>
              <a:rPr lang="bg-BG" sz="1000" b="0" i="1" baseline="0" noProof="0" dirty="0"/>
              <a:t>Ето как може допълнително да разширите въведението в темата.:</a:t>
            </a:r>
          </a:p>
          <a:p>
            <a:pPr marL="0" indent="0">
              <a:buFont typeface="Arial" panose="020B0604020202020204" pitchFamily="34" charset="0"/>
              <a:buNone/>
            </a:pPr>
            <a:endParaRPr lang="bg-BG" sz="1000" b="0" i="1" baseline="0" noProof="0" dirty="0"/>
          </a:p>
          <a:p>
            <a:pPr marL="0" indent="0">
              <a:buFont typeface="Arial" panose="020B0604020202020204" pitchFamily="34" charset="0"/>
              <a:buNone/>
            </a:pPr>
            <a:r>
              <a:rPr lang="bg-BG" sz="1000" b="0" i="1" baseline="0" noProof="0" dirty="0"/>
              <a:t>Можете да споменете, че традиционните форми на заетост като например работа на стандартно работно време (от 09:00 – 17:00) на фиксиран трудов договор са част от характеристики, които принадлежат и на новите, по-гъвкави форми на заетост. Тези нови форми на заетост започнаха да набират популярност по време на продължителните локдауни на пандемията от Covid-19. Това доведе до увеличаване на присъствието на домашния офис и дистанционната работа, дори в предприятия и компании, където дистанционната работа напълно липсваше или беше невъзможна (напр. банковия сектор, физически услуги, директни продажби (стоки) и др.). Като цяло, пандемията беше сериозно предизвикателство, но и реален експеримент, който тества както работодателите, така и служителите и остави важно „наследство“ след облекчаването на </a:t>
            </a:r>
            <a:r>
              <a:rPr lang="bg-BG" sz="1000" b="0" i="1" baseline="0" noProof="0" dirty="0" err="1"/>
              <a:t>пандемичните</a:t>
            </a:r>
            <a:r>
              <a:rPr lang="bg-BG" sz="1000" b="0" i="1" baseline="0" noProof="0" dirty="0"/>
              <a:t> мерки.</a:t>
            </a:r>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6</a:t>
            </a:fld>
            <a:endParaRPr lang="el-GR"/>
          </a:p>
        </p:txBody>
      </p:sp>
    </p:spTree>
    <p:extLst>
      <p:ext uri="{BB962C8B-B14F-4D97-AF65-F5344CB8AC3E}">
        <p14:creationId xmlns:p14="http://schemas.microsoft.com/office/powerpoint/2010/main" val="2328890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b="1" i="1" dirty="0"/>
              <a:t>Насоки за фасилитатора</a:t>
            </a:r>
            <a:r>
              <a:rPr lang="en-US" b="1" i="1" dirty="0"/>
              <a:t>:</a:t>
            </a:r>
          </a:p>
          <a:p>
            <a:endParaRPr lang="en-US" b="0" i="0" dirty="0"/>
          </a:p>
          <a:p>
            <a:r>
              <a:rPr lang="ru-RU" b="0" i="0" dirty="0" err="1"/>
              <a:t>Показаната</a:t>
            </a:r>
            <a:r>
              <a:rPr lang="ru-RU" b="0" i="0" dirty="0"/>
              <a:t> таблица </a:t>
            </a:r>
            <a:r>
              <a:rPr lang="ru-RU" b="0" i="0" dirty="0" err="1"/>
              <a:t>ще</a:t>
            </a:r>
            <a:r>
              <a:rPr lang="ru-RU" b="0" i="0" dirty="0"/>
              <a:t> </a:t>
            </a:r>
            <a:r>
              <a:rPr lang="ru-RU" b="0" i="0" dirty="0" err="1"/>
              <a:t>ви</a:t>
            </a:r>
            <a:r>
              <a:rPr lang="ru-RU" b="0" i="0" dirty="0"/>
              <a:t> </a:t>
            </a:r>
            <a:r>
              <a:rPr lang="ru-RU" b="0" i="0" dirty="0" err="1"/>
              <a:t>помогне</a:t>
            </a:r>
            <a:r>
              <a:rPr lang="ru-RU" b="0" i="0" dirty="0"/>
              <a:t> да обобщите </a:t>
            </a:r>
            <a:r>
              <a:rPr lang="ru-RU" b="0" i="0" dirty="0" err="1"/>
              <a:t>основните</a:t>
            </a:r>
            <a:r>
              <a:rPr lang="ru-RU" b="0" i="0" dirty="0"/>
              <a:t> характеристики на </a:t>
            </a:r>
            <a:r>
              <a:rPr lang="ru-RU" b="0" i="0" dirty="0" err="1"/>
              <a:t>новите</a:t>
            </a:r>
            <a:r>
              <a:rPr lang="ru-RU" b="0" i="0" dirty="0"/>
              <a:t> </a:t>
            </a:r>
            <a:r>
              <a:rPr lang="ru-RU" b="0" i="0" dirty="0" err="1"/>
              <a:t>форми</a:t>
            </a:r>
            <a:r>
              <a:rPr lang="ru-RU" b="0" i="0" dirty="0"/>
              <a:t> на </a:t>
            </a:r>
            <a:r>
              <a:rPr lang="ru-RU" b="0" i="0" dirty="0" err="1"/>
              <a:t>заетост</a:t>
            </a:r>
            <a:r>
              <a:rPr lang="ru-RU" b="0" i="0" dirty="0"/>
              <a:t>, </a:t>
            </a:r>
            <a:r>
              <a:rPr lang="ru-RU" b="0" i="0" dirty="0" err="1"/>
              <a:t>което</a:t>
            </a:r>
            <a:r>
              <a:rPr lang="ru-RU" b="0" i="0" dirty="0"/>
              <a:t> </a:t>
            </a:r>
            <a:r>
              <a:rPr lang="ru-RU" b="0" i="0" dirty="0" err="1"/>
              <a:t>всъщност</a:t>
            </a:r>
            <a:r>
              <a:rPr lang="ru-RU" b="0" i="0" dirty="0"/>
              <a:t> </a:t>
            </a:r>
            <a:r>
              <a:rPr lang="ru-RU" b="0" i="0" dirty="0" err="1"/>
              <a:t>ги</a:t>
            </a:r>
            <a:r>
              <a:rPr lang="ru-RU" b="0" i="0" dirty="0"/>
              <a:t> </a:t>
            </a:r>
            <a:r>
              <a:rPr lang="ru-RU" b="0" i="0" dirty="0" err="1"/>
              <a:t>прави</a:t>
            </a:r>
            <a:r>
              <a:rPr lang="ru-RU" b="0" i="0" dirty="0"/>
              <a:t> нови. Те се </a:t>
            </a:r>
            <a:r>
              <a:rPr lang="ru-RU" b="0" i="0" dirty="0" err="1"/>
              <a:t>отнасят</a:t>
            </a:r>
            <a:r>
              <a:rPr lang="ru-RU" b="0" i="0" dirty="0"/>
              <a:t> до </a:t>
            </a:r>
            <a:r>
              <a:rPr lang="ru-RU" b="0" i="0" dirty="0" err="1"/>
              <a:t>мястото</a:t>
            </a:r>
            <a:r>
              <a:rPr lang="ru-RU" b="0" i="0" dirty="0"/>
              <a:t> на работа, средства и </a:t>
            </a:r>
            <a:r>
              <a:rPr lang="ru-RU" b="0" i="0" dirty="0" err="1"/>
              <a:t>инструменти</a:t>
            </a:r>
            <a:r>
              <a:rPr lang="ru-RU" b="0" i="0" dirty="0"/>
              <a:t>, </a:t>
            </a:r>
            <a:r>
              <a:rPr lang="ru-RU" b="0" i="0" dirty="0" err="1"/>
              <a:t>които</a:t>
            </a:r>
            <a:r>
              <a:rPr lang="ru-RU" b="0" i="0" dirty="0"/>
              <a:t> </a:t>
            </a:r>
            <a:r>
              <a:rPr lang="ru-RU" b="0" i="0" dirty="0" err="1"/>
              <a:t>използваме</a:t>
            </a:r>
            <a:r>
              <a:rPr lang="ru-RU" b="0" i="0" dirty="0"/>
              <a:t>, </a:t>
            </a:r>
            <a:r>
              <a:rPr lang="ru-RU" b="0" i="0" dirty="0" err="1"/>
              <a:t>модела</a:t>
            </a:r>
            <a:r>
              <a:rPr lang="ru-RU" b="0" i="0" dirty="0"/>
              <a:t> на работа, </a:t>
            </a:r>
            <a:r>
              <a:rPr lang="ru-RU" b="0" i="0" dirty="0" err="1"/>
              <a:t>трудово</a:t>
            </a:r>
            <a:r>
              <a:rPr lang="ru-RU" b="0" i="0" dirty="0"/>
              <a:t> правоотношение и </a:t>
            </a:r>
            <a:r>
              <a:rPr lang="ru-RU" b="0" i="0" dirty="0" err="1"/>
              <a:t>накрая</a:t>
            </a:r>
            <a:r>
              <a:rPr lang="ru-RU" b="0" i="0" dirty="0"/>
              <a:t> </a:t>
            </a:r>
            <a:r>
              <a:rPr lang="ru-RU" b="0" i="0" dirty="0" err="1"/>
              <a:t>наличието</a:t>
            </a:r>
            <a:r>
              <a:rPr lang="ru-RU" b="0" i="0" dirty="0"/>
              <a:t> на множество и  </a:t>
            </a:r>
            <a:r>
              <a:rPr lang="ru-RU" b="0" i="0" dirty="0" err="1"/>
              <a:t>разнообразния</a:t>
            </a:r>
            <a:r>
              <a:rPr lang="ru-RU" b="0" i="0" dirty="0"/>
              <a:t> по характер работни позиции по отношение на </a:t>
            </a:r>
            <a:r>
              <a:rPr lang="ru-RU" b="0" i="0" dirty="0" err="1"/>
              <a:t>връзката</a:t>
            </a:r>
            <a:r>
              <a:rPr lang="ru-RU" b="0" i="0" dirty="0"/>
              <a:t> им </a:t>
            </a:r>
            <a:r>
              <a:rPr lang="ru-RU" b="0" i="0" dirty="0" err="1"/>
              <a:t>със</a:t>
            </a:r>
            <a:r>
              <a:rPr lang="ru-RU" b="0" i="0" dirty="0"/>
              <a:t> </a:t>
            </a:r>
            <a:r>
              <a:rPr lang="ru-RU" b="0" i="0" dirty="0" err="1"/>
              <a:t>съответното</a:t>
            </a:r>
            <a:r>
              <a:rPr lang="ru-RU" b="0" i="0" dirty="0"/>
              <a:t> </a:t>
            </a:r>
            <a:r>
              <a:rPr lang="ru-RU" b="0" i="0" dirty="0" err="1"/>
              <a:t>трудово</a:t>
            </a:r>
            <a:r>
              <a:rPr lang="ru-RU" b="0" i="0" dirty="0"/>
              <a:t> </a:t>
            </a:r>
            <a:r>
              <a:rPr lang="ru-RU" b="0" i="0" dirty="0" err="1"/>
              <a:t>законодателсто</a:t>
            </a:r>
            <a:r>
              <a:rPr lang="ru-RU" b="0" i="0" dirty="0"/>
              <a:t> и </a:t>
            </a:r>
            <a:r>
              <a:rPr lang="ru-RU" b="0" i="0" dirty="0" err="1"/>
              <a:t>пазара</a:t>
            </a:r>
            <a:r>
              <a:rPr lang="ru-RU" b="0" i="0" dirty="0"/>
              <a:t> на труда.</a:t>
            </a:r>
            <a:endParaRPr lang="en-US" b="0" i="0" dirty="0"/>
          </a:p>
          <a:p>
            <a:endParaRPr lang="en-US" b="1" i="0" dirty="0"/>
          </a:p>
          <a:p>
            <a:r>
              <a:rPr lang="bg-BG" b="0" i="1" dirty="0"/>
              <a:t>Преди да преминете нататък може да </a:t>
            </a:r>
            <a:r>
              <a:rPr lang="bg-BG" b="0" i="1" dirty="0" err="1"/>
              <a:t>провдете</a:t>
            </a:r>
            <a:r>
              <a:rPr lang="bg-BG" b="0" i="1" dirty="0"/>
              <a:t> кратка дискусия с </a:t>
            </a:r>
            <a:r>
              <a:rPr lang="bg-BG" b="0" i="1" dirty="0" err="1"/>
              <a:t>участнците</a:t>
            </a:r>
            <a:r>
              <a:rPr lang="bg-BG" b="0" i="1" dirty="0"/>
              <a:t>. </a:t>
            </a:r>
            <a:endParaRPr lang="en-US" b="0" i="1" dirty="0"/>
          </a:p>
          <a:p>
            <a:endParaRPr lang="en-US" b="0" i="1" dirty="0"/>
          </a:p>
          <a:p>
            <a:r>
              <a:rPr lang="ru-RU" b="0" i="1" dirty="0" err="1"/>
              <a:t>Попитайте</a:t>
            </a:r>
            <a:r>
              <a:rPr lang="ru-RU" b="0" i="1" dirty="0"/>
              <a:t> </a:t>
            </a:r>
            <a:r>
              <a:rPr lang="ru-RU" b="0" i="1" dirty="0" err="1"/>
              <a:t>аудиторията</a:t>
            </a:r>
            <a:r>
              <a:rPr lang="ru-RU" b="0" i="1" dirty="0"/>
              <a:t> за </a:t>
            </a:r>
            <a:r>
              <a:rPr lang="ru-RU" b="0" i="1" dirty="0" err="1"/>
              <a:t>предишният</a:t>
            </a:r>
            <a:r>
              <a:rPr lang="ru-RU" b="0" i="1" dirty="0"/>
              <a:t> им трудов опит, </a:t>
            </a:r>
            <a:r>
              <a:rPr lang="ru-RU" b="0" i="1" dirty="0" err="1"/>
              <a:t>който</a:t>
            </a:r>
            <a:r>
              <a:rPr lang="ru-RU" b="0" i="1" dirty="0"/>
              <a:t> </a:t>
            </a:r>
            <a:r>
              <a:rPr lang="ru-RU" b="0" i="1" dirty="0" err="1"/>
              <a:t>може</a:t>
            </a:r>
            <a:r>
              <a:rPr lang="ru-RU" b="0" i="1" dirty="0"/>
              <a:t> да </a:t>
            </a:r>
            <a:r>
              <a:rPr lang="ru-RU" b="0" i="1" dirty="0" err="1"/>
              <a:t>включва</a:t>
            </a:r>
            <a:r>
              <a:rPr lang="ru-RU" b="0" i="1" dirty="0"/>
              <a:t> </a:t>
            </a:r>
            <a:r>
              <a:rPr lang="ru-RU" b="0" i="1" dirty="0" err="1"/>
              <a:t>различни</a:t>
            </a:r>
            <a:r>
              <a:rPr lang="ru-RU" b="0" i="1" dirty="0"/>
              <a:t> (вкл. </a:t>
            </a:r>
            <a:r>
              <a:rPr lang="ru-RU" b="0" i="1" dirty="0" err="1"/>
              <a:t>Традиционни</a:t>
            </a:r>
            <a:r>
              <a:rPr lang="ru-RU" b="0" i="1" dirty="0"/>
              <a:t>) </a:t>
            </a:r>
            <a:r>
              <a:rPr lang="ru-RU" b="0" i="1" dirty="0" err="1"/>
              <a:t>форми</a:t>
            </a:r>
            <a:r>
              <a:rPr lang="ru-RU" b="0" i="1" dirty="0"/>
              <a:t> на </a:t>
            </a:r>
            <a:r>
              <a:rPr lang="ru-RU" b="0" i="1" dirty="0" err="1"/>
              <a:t>заетост</a:t>
            </a:r>
            <a:r>
              <a:rPr lang="ru-RU" b="0" i="1" dirty="0"/>
              <a:t>, но </a:t>
            </a:r>
            <a:r>
              <a:rPr lang="ru-RU" b="0" i="1" dirty="0" err="1"/>
              <a:t>отговаря</a:t>
            </a:r>
            <a:r>
              <a:rPr lang="ru-RU" b="0" i="1" dirty="0"/>
              <a:t> на </a:t>
            </a:r>
            <a:r>
              <a:rPr lang="ru-RU" b="0" i="1" dirty="0" err="1"/>
              <a:t>посочените</a:t>
            </a:r>
            <a:r>
              <a:rPr lang="ru-RU" b="0" i="1" dirty="0"/>
              <a:t> в </a:t>
            </a:r>
            <a:r>
              <a:rPr lang="ru-RU" b="0" i="1" dirty="0" err="1"/>
              <a:t>таблицата</a:t>
            </a:r>
            <a:r>
              <a:rPr lang="ru-RU" b="0" i="1" dirty="0"/>
              <a:t> характеристики. </a:t>
            </a:r>
            <a:r>
              <a:rPr lang="ru-RU" b="0" i="1" dirty="0" err="1"/>
              <a:t>Може</a:t>
            </a:r>
            <a:r>
              <a:rPr lang="ru-RU" b="0" i="1" dirty="0"/>
              <a:t> да е </a:t>
            </a:r>
            <a:r>
              <a:rPr lang="ru-RU" b="0" i="1" dirty="0" err="1"/>
              <a:t>собствен</a:t>
            </a:r>
            <a:r>
              <a:rPr lang="ru-RU" b="0" i="1" dirty="0"/>
              <a:t> опит или опит на приятели, родители и т.н. за </a:t>
            </a:r>
            <a:r>
              <a:rPr lang="ru-RU" b="0" i="1" dirty="0" err="1"/>
              <a:t>които</a:t>
            </a:r>
            <a:r>
              <a:rPr lang="ru-RU" b="0" i="1" dirty="0"/>
              <a:t> </a:t>
            </a:r>
            <a:r>
              <a:rPr lang="ru-RU" b="0" i="1" dirty="0" err="1"/>
              <a:t>може</a:t>
            </a:r>
            <a:r>
              <a:rPr lang="ru-RU" b="0" i="1" dirty="0"/>
              <a:t> би </a:t>
            </a:r>
            <a:r>
              <a:rPr lang="ru-RU" b="0" i="1" dirty="0" err="1"/>
              <a:t>са</a:t>
            </a:r>
            <a:r>
              <a:rPr lang="ru-RU" b="0" i="1" dirty="0"/>
              <a:t> </a:t>
            </a:r>
            <a:r>
              <a:rPr lang="ru-RU" b="0" i="1" dirty="0" err="1"/>
              <a:t>чували</a:t>
            </a:r>
            <a:r>
              <a:rPr lang="en-US" b="0" i="1" dirty="0"/>
              <a:t>. </a:t>
            </a:r>
          </a:p>
          <a:p>
            <a:endParaRPr lang="en-US" b="0" i="1" dirty="0"/>
          </a:p>
          <a:p>
            <a:r>
              <a:rPr lang="bg-BG" b="0" i="1" dirty="0"/>
              <a:t>Обсъдете дадените примери и споделената обратна връзка</a:t>
            </a:r>
            <a:r>
              <a:rPr lang="en-US" b="0" i="1" dirty="0"/>
              <a:t>: </a:t>
            </a:r>
            <a:r>
              <a:rPr lang="ru-RU" b="0" i="1" dirty="0" err="1"/>
              <a:t>Какво</a:t>
            </a:r>
            <a:r>
              <a:rPr lang="ru-RU" b="0" i="1" dirty="0"/>
              <a:t> </a:t>
            </a:r>
            <a:r>
              <a:rPr lang="ru-RU" b="0" i="1" dirty="0" err="1"/>
              <a:t>ги</a:t>
            </a:r>
            <a:r>
              <a:rPr lang="ru-RU" b="0" i="1" dirty="0"/>
              <a:t> е </a:t>
            </a:r>
            <a:r>
              <a:rPr lang="ru-RU" b="0" i="1" dirty="0" err="1"/>
              <a:t>накарало</a:t>
            </a:r>
            <a:r>
              <a:rPr lang="ru-RU" b="0" i="1" dirty="0"/>
              <a:t>? (</a:t>
            </a:r>
            <a:r>
              <a:rPr lang="ru-RU" b="0" i="1" dirty="0" err="1"/>
              <a:t>личен</a:t>
            </a:r>
            <a:r>
              <a:rPr lang="ru-RU" b="0" i="1" dirty="0"/>
              <a:t> интерес? Нужда от </a:t>
            </a:r>
            <a:r>
              <a:rPr lang="ru-RU" b="0" i="1" dirty="0" err="1"/>
              <a:t>допълнителен</a:t>
            </a:r>
            <a:r>
              <a:rPr lang="ru-RU" b="0" i="1" dirty="0"/>
              <a:t> доход? </a:t>
            </a:r>
            <a:r>
              <a:rPr lang="ru-RU" b="0" i="1" dirty="0" err="1"/>
              <a:t>Нехаресване</a:t>
            </a:r>
            <a:r>
              <a:rPr lang="ru-RU" b="0" i="1" dirty="0"/>
              <a:t> на </a:t>
            </a:r>
            <a:r>
              <a:rPr lang="ru-RU" b="0" i="1" dirty="0" err="1"/>
              <a:t>традиционните</a:t>
            </a:r>
            <a:r>
              <a:rPr lang="ru-RU" b="0" i="1" dirty="0"/>
              <a:t> модели на работа? </a:t>
            </a:r>
            <a:r>
              <a:rPr lang="ru-RU" b="0" i="1" dirty="0" err="1"/>
              <a:t>Предпочитание</a:t>
            </a:r>
            <a:r>
              <a:rPr lang="ru-RU" b="0" i="1" dirty="0"/>
              <a:t> </a:t>
            </a:r>
            <a:r>
              <a:rPr lang="ru-RU" b="0" i="1" dirty="0" err="1"/>
              <a:t>към</a:t>
            </a:r>
            <a:r>
              <a:rPr lang="ru-RU" b="0" i="1" dirty="0"/>
              <a:t> „работа от </a:t>
            </a:r>
            <a:r>
              <a:rPr lang="ru-RU" b="0" i="1" dirty="0" err="1"/>
              <a:t>вкъщи</a:t>
            </a:r>
            <a:r>
              <a:rPr lang="ru-RU" b="0" i="1" dirty="0"/>
              <a:t>? </a:t>
            </a:r>
            <a:r>
              <a:rPr lang="ru-RU" b="0" i="1" dirty="0" err="1"/>
              <a:t>Какво</a:t>
            </a:r>
            <a:r>
              <a:rPr lang="ru-RU" b="0" i="1" dirty="0"/>
              <a:t> </a:t>
            </a:r>
            <a:r>
              <a:rPr lang="ru-RU" b="0" i="1" dirty="0" err="1"/>
              <a:t>харесваха</a:t>
            </a:r>
            <a:r>
              <a:rPr lang="ru-RU" b="0" i="1" dirty="0"/>
              <a:t> и </a:t>
            </a:r>
            <a:r>
              <a:rPr lang="ru-RU" b="0" i="1" dirty="0" err="1"/>
              <a:t>какво</a:t>
            </a:r>
            <a:r>
              <a:rPr lang="ru-RU" b="0" i="1" dirty="0"/>
              <a:t> не?)</a:t>
            </a:r>
          </a:p>
          <a:p>
            <a:endParaRPr lang="en-US" b="0" i="1" dirty="0"/>
          </a:p>
          <a:p>
            <a:r>
              <a:rPr lang="ru-RU" b="0" i="1" dirty="0"/>
              <a:t>В случай, че </a:t>
            </a:r>
            <a:r>
              <a:rPr lang="ru-RU" b="0" i="1" dirty="0" err="1"/>
              <a:t>някой</a:t>
            </a:r>
            <a:r>
              <a:rPr lang="ru-RU" b="0" i="1" dirty="0"/>
              <a:t> от </a:t>
            </a:r>
            <a:r>
              <a:rPr lang="ru-RU" b="0" i="1" dirty="0" err="1"/>
              <a:t>обучаемите</a:t>
            </a:r>
            <a:r>
              <a:rPr lang="ru-RU" b="0" i="1" dirty="0"/>
              <a:t> </a:t>
            </a:r>
            <a:r>
              <a:rPr lang="ru-RU" b="0" i="1" dirty="0" err="1"/>
              <a:t>сподели</a:t>
            </a:r>
            <a:r>
              <a:rPr lang="ru-RU" b="0" i="1" dirty="0"/>
              <a:t> опит в </a:t>
            </a:r>
            <a:r>
              <a:rPr lang="ru-RU" b="0" i="1" dirty="0" err="1"/>
              <a:t>тази</a:t>
            </a:r>
            <a:r>
              <a:rPr lang="ru-RU" b="0" i="1" dirty="0"/>
              <a:t> </a:t>
            </a:r>
            <a:r>
              <a:rPr lang="ru-RU" b="0" i="1" dirty="0" err="1"/>
              <a:t>насока</a:t>
            </a:r>
            <a:r>
              <a:rPr lang="ru-RU" b="0" i="1" dirty="0"/>
              <a:t>, то </a:t>
            </a:r>
            <a:r>
              <a:rPr lang="ru-RU" b="0" i="1" dirty="0" err="1"/>
              <a:t>това</a:t>
            </a:r>
            <a:r>
              <a:rPr lang="ru-RU" b="0" i="1" dirty="0"/>
              <a:t> би било добре при </a:t>
            </a:r>
            <a:r>
              <a:rPr lang="ru-RU" b="0" i="1" dirty="0" err="1"/>
              <a:t>прехода</a:t>
            </a:r>
            <a:r>
              <a:rPr lang="ru-RU" b="0" i="1" dirty="0"/>
              <a:t> </a:t>
            </a:r>
            <a:r>
              <a:rPr lang="ru-RU" b="0" i="1" dirty="0" err="1"/>
              <a:t>със</a:t>
            </a:r>
            <a:r>
              <a:rPr lang="ru-RU" b="0" i="1" dirty="0"/>
              <a:t> </a:t>
            </a:r>
            <a:r>
              <a:rPr lang="ru-RU" b="0" i="1" dirty="0" err="1"/>
              <a:t>следващите</a:t>
            </a:r>
            <a:r>
              <a:rPr lang="ru-RU" b="0" i="1" dirty="0"/>
              <a:t> теми от </a:t>
            </a:r>
            <a:r>
              <a:rPr lang="ru-RU" b="0" i="1" dirty="0" err="1"/>
              <a:t>презентацията</a:t>
            </a:r>
            <a:r>
              <a:rPr lang="ru-RU" b="0" i="1" dirty="0"/>
              <a:t>. </a:t>
            </a:r>
            <a:endParaRPr lang="el-GR" b="0" i="1"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7</a:t>
            </a:fld>
            <a:endParaRPr lang="el-GR"/>
          </a:p>
        </p:txBody>
      </p:sp>
    </p:spTree>
    <p:extLst>
      <p:ext uri="{BB962C8B-B14F-4D97-AF65-F5344CB8AC3E}">
        <p14:creationId xmlns:p14="http://schemas.microsoft.com/office/powerpoint/2010/main" val="623620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b="1" i="1" noProof="0" dirty="0"/>
              <a:t>Насоки за фасилитатора:</a:t>
            </a:r>
          </a:p>
          <a:p>
            <a:endParaRPr lang="bg-BG" b="1" i="1" noProof="0" dirty="0"/>
          </a:p>
          <a:p>
            <a:r>
              <a:rPr lang="bg-BG" b="0" i="0" noProof="0" dirty="0"/>
              <a:t>Тук не са необходими допълнителни насоки за фасилитатора, тъй като самото съдържание до голяма степен е ясно. Обучаемите са подготвени за това, което следва, както и на какво се очаква да обърнат внимание. Тази обяснителна част служи като микровъведение към материала, който следва. </a:t>
            </a:r>
          </a:p>
          <a:p>
            <a:endParaRPr lang="bg-BG" b="0" i="0" noProof="0" dirty="0"/>
          </a:p>
          <a:p>
            <a:r>
              <a:rPr lang="bg-BG" b="0" i="1" noProof="0" dirty="0"/>
              <a:t>Обща информация, която можете да представите пред аудиторията на този етап:</a:t>
            </a:r>
          </a:p>
          <a:p>
            <a:endParaRPr lang="bg-BG" b="0" i="1" noProof="0" dirty="0"/>
          </a:p>
          <a:p>
            <a:r>
              <a:rPr lang="bg-BG" b="0" i="1" noProof="0" dirty="0"/>
              <a:t>По нататък в презентацията, различните формите за заетост ще бъдат представени с кратка дефиниция, последвана от таблица, показваща предимствата и недостатъците. Позитивите и негативите не следват непременно една и съща логика; Въпреки това, целта е обучаемите да разберат естеството на всяка работа и като обръщат внимание на положителните и отрицателните страни, да ги свържат със следните аспекти, които са от значение за финансовата им грамотност, както е разгледано в модули 1-4. Ето някои съвети, които вече можете да споделите с вашата аудитория по този въпрос:</a:t>
            </a:r>
          </a:p>
          <a:p>
            <a:endParaRPr lang="bg-BG" b="0" i="1" noProof="0" dirty="0"/>
          </a:p>
          <a:p>
            <a:pPr marL="228600" indent="-228600">
              <a:buAutoNum type="alphaLcParenR"/>
            </a:pPr>
            <a:r>
              <a:rPr lang="bg-BG" b="0" i="1" noProof="0" dirty="0"/>
              <a:t>Неофициалните трудови договори, които не попадат в ясни законови или други разпоредби, обикновено не се приемат от банките, например ако мислите да кандидатствате за заем.</a:t>
            </a:r>
          </a:p>
          <a:p>
            <a:pPr marL="228600" indent="-228600">
              <a:buAutoNum type="alphaLcParenR"/>
            </a:pPr>
            <a:r>
              <a:rPr lang="bg-BG" b="0" i="1" noProof="0" dirty="0"/>
              <a:t>Всеки доход, който не е ясно дефиниран като стойност и времево изражение, прави планирането на личните финанси по-предизвикателно и трудно, особено в средносрочен и дългосрочен план</a:t>
            </a:r>
          </a:p>
          <a:p>
            <a:pPr marL="228600" indent="-228600">
              <a:buAutoNum type="alphaLcParenR"/>
            </a:pPr>
            <a:r>
              <a:rPr lang="bg-BG" b="0" i="1" noProof="0" dirty="0"/>
              <a:t>Гъвкавите форми на заетост по отношение на работното място и времето са удобни за някой дейности от ежедневието (напр. гъвкавостта на работата от вкъщи може да бъде удобна, ако сте родители), но в същото време могат да размият границите между работно време и свободно време</a:t>
            </a:r>
          </a:p>
          <a:p>
            <a:pPr marL="228600" indent="-228600">
              <a:buAutoNum type="alphaLcParenR"/>
            </a:pPr>
            <a:r>
              <a:rPr lang="bg-BG" b="0" i="1" noProof="0" dirty="0"/>
              <a:t>Някои от представените нови форми на заетост могат да се комбинират с традиционни работни места на пълен работен ден. Тук обаче трябва да се имат предвид две неща. Първото нещо е относно възможното изкривяване на отношенията с работодателя на пълно работно време (т.е. страничната дейност може да бъде по един или повече начини пряко конкурентна на дейността на пълно работно време или работодателят може да мисли, че страничната- дейност отнема енергия от служителя, която може да бъде инвестирана в нейния/неговия бизнес. Второто нещо е, че преди да започнете допълнителна работа към работата на пълен работен ден, трябва да проучите специфичните за страната данъчни и трудови разпоредби, за предпочитане с помощта на опитен счетоводител. Въпросът може да бъде още по-сложен в случаите, когато съпътстващата дейност е виртуална/онлайн дейност, където приходите, които трябва да бъдат декларирани, и начинът, по който трябва да бъдат декларирани, варират в различните страни. </a:t>
            </a:r>
          </a:p>
          <a:p>
            <a:pPr marL="228600" indent="-228600">
              <a:buAutoNum type="alphaLcParenR"/>
            </a:pPr>
            <a:r>
              <a:rPr lang="bg-BG" b="0" i="1" noProof="0" dirty="0"/>
              <a:t>При почти всички нови форми на заетост всеки, който мисли да започне такъв тип работа, трябва да проучи доколко трудовия стаж придобит на подобна позиция би бил отразен за официален такъв по отношение на трудовия стаж за пенсия. Както в точка d), добре е релевантното национално законодателство да бъде добре проучено, особено когато са включени държави извън ЕС (т.е. „работодатели“) или плащанията за извършена работа се извършват във валути, различни от еврото и/или в банкова сметка, открита в друга държава извън ЕС. </a:t>
            </a:r>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8</a:t>
            </a:fld>
            <a:endParaRPr lang="el-GR"/>
          </a:p>
        </p:txBody>
      </p:sp>
    </p:spTree>
    <p:extLst>
      <p:ext uri="{BB962C8B-B14F-4D97-AF65-F5344CB8AC3E}">
        <p14:creationId xmlns:p14="http://schemas.microsoft.com/office/powerpoint/2010/main" val="3354897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bg-BG" b="1" i="1" dirty="0"/>
              <a:t>Насоки за фасилитатора</a:t>
            </a:r>
            <a:r>
              <a:rPr lang="en-US" b="1" i="1" dirty="0"/>
              <a:t>:</a:t>
            </a:r>
          </a:p>
          <a:p>
            <a:endParaRPr lang="en-US" b="1" i="1" dirty="0"/>
          </a:p>
          <a:p>
            <a:r>
              <a:rPr lang="ru-RU" b="0" i="0" dirty="0" err="1"/>
              <a:t>Картата</a:t>
            </a:r>
            <a:r>
              <a:rPr lang="ru-RU" b="0" i="0" dirty="0"/>
              <a:t> </a:t>
            </a:r>
            <a:r>
              <a:rPr lang="ru-RU" b="0" i="0" dirty="0" err="1"/>
              <a:t>показва</a:t>
            </a:r>
            <a:r>
              <a:rPr lang="ru-RU" b="0" i="0" dirty="0"/>
              <a:t> </a:t>
            </a:r>
            <a:r>
              <a:rPr lang="ru-RU" b="0" i="0" dirty="0" err="1"/>
              <a:t>появата</a:t>
            </a:r>
            <a:r>
              <a:rPr lang="ru-RU" b="0" i="0" dirty="0"/>
              <a:t> и </a:t>
            </a:r>
            <a:r>
              <a:rPr lang="ru-RU" b="0" i="0" dirty="0" err="1"/>
              <a:t>липсата</a:t>
            </a:r>
            <a:r>
              <a:rPr lang="ru-RU" b="0" i="0" dirty="0"/>
              <a:t> на нови </a:t>
            </a:r>
            <a:r>
              <a:rPr lang="ru-RU" b="0" i="0" dirty="0" err="1"/>
              <a:t>форми</a:t>
            </a:r>
            <a:r>
              <a:rPr lang="ru-RU" b="0" i="0" dirty="0"/>
              <a:t> на </a:t>
            </a:r>
            <a:r>
              <a:rPr lang="ru-RU" b="0" i="0" dirty="0" err="1"/>
              <a:t>заетост</a:t>
            </a:r>
            <a:r>
              <a:rPr lang="ru-RU" b="0" i="0" dirty="0"/>
              <a:t> в избрани </a:t>
            </a:r>
            <a:r>
              <a:rPr lang="ru-RU" b="0" i="0" dirty="0" err="1"/>
              <a:t>страни</a:t>
            </a:r>
            <a:r>
              <a:rPr lang="ru-RU" b="0" i="0" dirty="0"/>
              <a:t> от ЕС. </a:t>
            </a:r>
            <a:r>
              <a:rPr lang="ru-RU" b="0" i="0" dirty="0" err="1"/>
              <a:t>Обяснете</a:t>
            </a:r>
            <a:r>
              <a:rPr lang="ru-RU" b="0" i="0" dirty="0"/>
              <a:t>, че от </a:t>
            </a:r>
            <a:r>
              <a:rPr lang="ru-RU" b="0" i="0" dirty="0" err="1"/>
              <a:t>посочените</a:t>
            </a:r>
            <a:r>
              <a:rPr lang="ru-RU" b="0" i="0" dirty="0"/>
              <a:t> 9 вида </a:t>
            </a:r>
            <a:r>
              <a:rPr lang="ru-RU" b="0" i="0" dirty="0" err="1"/>
              <a:t>заетост</a:t>
            </a:r>
            <a:r>
              <a:rPr lang="ru-RU" b="0" i="0" dirty="0"/>
              <a:t>, само 5 </a:t>
            </a:r>
            <a:r>
              <a:rPr lang="ru-RU" b="0" i="0" dirty="0" err="1"/>
              <a:t>ще</a:t>
            </a:r>
            <a:r>
              <a:rPr lang="ru-RU" b="0" i="0" dirty="0"/>
              <a:t> </a:t>
            </a:r>
            <a:r>
              <a:rPr lang="ru-RU" b="0" i="0" dirty="0" err="1"/>
              <a:t>бъдат</a:t>
            </a:r>
            <a:r>
              <a:rPr lang="ru-RU" b="0" i="0" dirty="0"/>
              <a:t> </a:t>
            </a:r>
            <a:r>
              <a:rPr lang="ru-RU" b="0" i="0" dirty="0" err="1"/>
              <a:t>представени</a:t>
            </a:r>
            <a:r>
              <a:rPr lang="ru-RU" b="0" i="0" dirty="0"/>
              <a:t> в </a:t>
            </a:r>
            <a:r>
              <a:rPr lang="ru-RU" b="0" i="0" dirty="0" err="1"/>
              <a:t>детайли</a:t>
            </a:r>
            <a:r>
              <a:rPr lang="ru-RU" b="0" i="0" dirty="0"/>
              <a:t>, </a:t>
            </a:r>
            <a:r>
              <a:rPr lang="ru-RU" b="0" i="0" dirty="0" err="1"/>
              <a:t>поради</a:t>
            </a:r>
            <a:r>
              <a:rPr lang="ru-RU" b="0" i="0" dirty="0"/>
              <a:t> факта, че те </a:t>
            </a:r>
            <a:r>
              <a:rPr lang="ru-RU" b="0" i="0" dirty="0" err="1"/>
              <a:t>присъстват</a:t>
            </a:r>
            <a:r>
              <a:rPr lang="ru-RU" b="0" i="0" dirty="0"/>
              <a:t> в </a:t>
            </a:r>
            <a:r>
              <a:rPr lang="ru-RU" b="0" i="0" dirty="0" err="1"/>
              <a:t>повечето</a:t>
            </a:r>
            <a:r>
              <a:rPr lang="ru-RU" b="0" i="0" dirty="0"/>
              <a:t> </a:t>
            </a:r>
            <a:r>
              <a:rPr lang="ru-RU" b="0" i="0" dirty="0" err="1"/>
              <a:t>страни</a:t>
            </a:r>
            <a:r>
              <a:rPr lang="ru-RU" b="0" i="0" dirty="0"/>
              <a:t> от ЕС и </a:t>
            </a:r>
            <a:r>
              <a:rPr lang="ru-RU" b="0" i="0" dirty="0" err="1"/>
              <a:t>тъй</a:t>
            </a:r>
            <a:r>
              <a:rPr lang="ru-RU" b="0" i="0" dirty="0"/>
              <a:t> </a:t>
            </a:r>
            <a:r>
              <a:rPr lang="ru-RU" b="0" i="0" dirty="0" err="1"/>
              <a:t>като</a:t>
            </a:r>
            <a:r>
              <a:rPr lang="ru-RU" b="0" i="0" dirty="0"/>
              <a:t>, </a:t>
            </a:r>
            <a:r>
              <a:rPr lang="ru-RU" b="0" i="0" dirty="0" err="1"/>
              <a:t>както</a:t>
            </a:r>
            <a:r>
              <a:rPr lang="ru-RU" b="0" i="0" dirty="0"/>
              <a:t> вече </a:t>
            </a:r>
            <a:r>
              <a:rPr lang="ru-RU" b="0" i="0" dirty="0" err="1"/>
              <a:t>беше</a:t>
            </a:r>
            <a:r>
              <a:rPr lang="ru-RU" b="0" i="0" dirty="0"/>
              <a:t> </a:t>
            </a:r>
            <a:r>
              <a:rPr lang="ru-RU" b="0" i="0" dirty="0" err="1"/>
              <a:t>споменато</a:t>
            </a:r>
            <a:r>
              <a:rPr lang="ru-RU" b="0" i="0" dirty="0"/>
              <a:t>, </a:t>
            </a:r>
            <a:r>
              <a:rPr lang="ru-RU" b="0" i="0" dirty="0" err="1"/>
              <a:t>новите</a:t>
            </a:r>
            <a:r>
              <a:rPr lang="ru-RU" b="0" i="0" dirty="0"/>
              <a:t> </a:t>
            </a:r>
            <a:r>
              <a:rPr lang="ru-RU" b="0" i="0" dirty="0" err="1"/>
              <a:t>форми</a:t>
            </a:r>
            <a:r>
              <a:rPr lang="ru-RU" b="0" i="0" dirty="0"/>
              <a:t> на </a:t>
            </a:r>
            <a:r>
              <a:rPr lang="ru-RU" b="0" i="0" dirty="0" err="1"/>
              <a:t>заетост</a:t>
            </a:r>
            <a:r>
              <a:rPr lang="ru-RU" b="0" i="0" dirty="0"/>
              <a:t> </a:t>
            </a:r>
            <a:r>
              <a:rPr lang="ru-RU" b="0" i="0" dirty="0" err="1"/>
              <a:t>включват</a:t>
            </a:r>
            <a:r>
              <a:rPr lang="ru-RU" b="0" i="0" dirty="0"/>
              <a:t> много </a:t>
            </a:r>
            <a:r>
              <a:rPr lang="ru-RU" b="0" i="0" dirty="0" err="1"/>
              <a:t>често</a:t>
            </a:r>
            <a:r>
              <a:rPr lang="ru-RU" b="0" i="0" dirty="0"/>
              <a:t> </a:t>
            </a:r>
            <a:r>
              <a:rPr lang="ru-RU" b="0" i="0" dirty="0" err="1"/>
              <a:t>дистанционната</a:t>
            </a:r>
            <a:r>
              <a:rPr lang="ru-RU" b="0" i="0" dirty="0"/>
              <a:t> работа </a:t>
            </a:r>
            <a:r>
              <a:rPr lang="ru-RU" b="0" i="0" dirty="0" err="1"/>
              <a:t>като</a:t>
            </a:r>
            <a:r>
              <a:rPr lang="ru-RU" b="0" i="0" dirty="0"/>
              <a:t> </a:t>
            </a:r>
            <a:r>
              <a:rPr lang="ru-RU" b="0" i="0" dirty="0" err="1"/>
              <a:t>базисна</a:t>
            </a:r>
            <a:r>
              <a:rPr lang="ru-RU" b="0" i="0" dirty="0"/>
              <a:t> характеристика. </a:t>
            </a:r>
            <a:r>
              <a:rPr lang="ru-RU" b="0" i="0" dirty="0" err="1"/>
              <a:t>Ето</a:t>
            </a:r>
            <a:r>
              <a:rPr lang="ru-RU" b="0" i="0" dirty="0"/>
              <a:t> </a:t>
            </a:r>
            <a:r>
              <a:rPr lang="ru-RU" b="0" i="0" dirty="0" err="1"/>
              <a:t>защо</a:t>
            </a:r>
            <a:r>
              <a:rPr lang="ru-RU" b="0" i="0" dirty="0"/>
              <a:t> избраните пет </a:t>
            </a:r>
            <a:r>
              <a:rPr lang="ru-RU" b="0" i="0" dirty="0" err="1"/>
              <a:t>форми</a:t>
            </a:r>
            <a:r>
              <a:rPr lang="ru-RU" b="0" i="0" dirty="0"/>
              <a:t> на </a:t>
            </a:r>
            <a:r>
              <a:rPr lang="ru-RU" b="0" i="0" dirty="0" err="1"/>
              <a:t>заетост</a:t>
            </a:r>
            <a:r>
              <a:rPr lang="ru-RU" b="0" i="0" dirty="0"/>
              <a:t> </a:t>
            </a:r>
            <a:r>
              <a:rPr lang="ru-RU" b="0" i="0" dirty="0" err="1"/>
              <a:t>са</a:t>
            </a:r>
            <a:r>
              <a:rPr lang="ru-RU" b="0" i="0" dirty="0"/>
              <a:t> </a:t>
            </a:r>
            <a:r>
              <a:rPr lang="ru-RU" b="0" i="0" dirty="0" err="1"/>
              <a:t>следните</a:t>
            </a:r>
            <a:r>
              <a:rPr lang="en-US" b="0" i="0" dirty="0"/>
              <a:t>:</a:t>
            </a:r>
          </a:p>
          <a:p>
            <a:pPr marL="171450" indent="-171450">
              <a:buFont typeface="Arial" panose="020B0604020202020204" pitchFamily="34" charset="0"/>
              <a:buChar char="•"/>
            </a:pPr>
            <a:r>
              <a:rPr lang="bg-BG" b="0" i="0" dirty="0"/>
              <a:t>Работа изискваща ИКТ </a:t>
            </a:r>
            <a:endParaRPr lang="en-US" b="0" i="0" dirty="0"/>
          </a:p>
          <a:p>
            <a:pPr marL="171450" indent="-171450">
              <a:buFont typeface="Arial" panose="020B0604020202020204" pitchFamily="34" charset="0"/>
              <a:buChar char="•"/>
            </a:pPr>
            <a:r>
              <a:rPr lang="bg-BG" b="0" i="0" dirty="0"/>
              <a:t>Платформена работа</a:t>
            </a:r>
            <a:endParaRPr lang="en-US" b="0" i="0" dirty="0"/>
          </a:p>
          <a:p>
            <a:pPr marL="171450" indent="-171450">
              <a:buFont typeface="Arial" panose="020B0604020202020204" pitchFamily="34" charset="0"/>
              <a:buChar char="•"/>
            </a:pPr>
            <a:r>
              <a:rPr lang="bg-BG" b="0" i="0" dirty="0"/>
              <a:t>Временна заетост</a:t>
            </a:r>
            <a:endParaRPr lang="en-US" b="0" i="0" dirty="0"/>
          </a:p>
          <a:p>
            <a:pPr marL="171450" indent="-171450">
              <a:buFont typeface="Arial" panose="020B0604020202020204" pitchFamily="34" charset="0"/>
              <a:buChar char="•"/>
            </a:pPr>
            <a:r>
              <a:rPr lang="bg-BG" b="0" i="0" dirty="0">
                <a:solidFill>
                  <a:srgbClr val="BDC1C6"/>
                </a:solidFill>
                <a:effectLst/>
                <a:latin typeface="arial" panose="020B0604020202020204" pitchFamily="34" charset="0"/>
              </a:rPr>
              <a:t>Работа на половин щат или </a:t>
            </a:r>
            <a:r>
              <a:rPr lang="ru-RU" b="0" i="0" dirty="0" err="1">
                <a:solidFill>
                  <a:srgbClr val="BDC1C6"/>
                </a:solidFill>
                <a:effectLst/>
                <a:latin typeface="arial" panose="020B0604020202020204" pitchFamily="34" charset="0"/>
              </a:rPr>
              <a:t>разделяне</a:t>
            </a:r>
            <a:r>
              <a:rPr lang="ru-RU" b="0" i="0" dirty="0">
                <a:solidFill>
                  <a:srgbClr val="BDC1C6"/>
                </a:solidFill>
                <a:effectLst/>
                <a:latin typeface="arial" panose="020B0604020202020204" pitchFamily="34" charset="0"/>
              </a:rPr>
              <a:t> на </a:t>
            </a:r>
            <a:r>
              <a:rPr lang="ru-RU" b="0" i="0" dirty="0" err="1">
                <a:solidFill>
                  <a:srgbClr val="BDC1C6"/>
                </a:solidFill>
                <a:effectLst/>
                <a:latin typeface="arial" panose="020B0604020202020204" pitchFamily="34" charset="0"/>
              </a:rPr>
              <a:t>едно</a:t>
            </a:r>
            <a:r>
              <a:rPr lang="ru-RU" b="0" i="0" dirty="0">
                <a:solidFill>
                  <a:srgbClr val="BDC1C6"/>
                </a:solidFill>
                <a:effectLst/>
                <a:latin typeface="arial" panose="020B0604020202020204" pitchFamily="34" charset="0"/>
              </a:rPr>
              <a:t> </a:t>
            </a:r>
            <a:r>
              <a:rPr lang="ru-RU" b="0" i="0" dirty="0" err="1">
                <a:solidFill>
                  <a:srgbClr val="BDC1C6"/>
                </a:solidFill>
                <a:effectLst/>
                <a:latin typeface="arial" panose="020B0604020202020204" pitchFamily="34" charset="0"/>
              </a:rPr>
              <a:t>работно</a:t>
            </a:r>
            <a:r>
              <a:rPr lang="ru-RU" b="0" i="0" dirty="0">
                <a:solidFill>
                  <a:srgbClr val="BDC1C6"/>
                </a:solidFill>
                <a:effectLst/>
                <a:latin typeface="arial" panose="020B0604020202020204" pitchFamily="34" charset="0"/>
              </a:rPr>
              <a:t> </a:t>
            </a:r>
            <a:r>
              <a:rPr lang="ru-RU" b="0" i="0" dirty="0" err="1">
                <a:solidFill>
                  <a:srgbClr val="BDC1C6"/>
                </a:solidFill>
                <a:effectLst/>
                <a:latin typeface="arial" panose="020B0604020202020204" pitchFamily="34" charset="0"/>
              </a:rPr>
              <a:t>място</a:t>
            </a:r>
            <a:r>
              <a:rPr lang="ru-RU" b="0" i="0" dirty="0">
                <a:solidFill>
                  <a:srgbClr val="BDC1C6"/>
                </a:solidFill>
                <a:effectLst/>
                <a:latin typeface="arial" panose="020B0604020202020204" pitchFamily="34" charset="0"/>
              </a:rPr>
              <a:t> между </a:t>
            </a:r>
            <a:r>
              <a:rPr lang="ru-RU" b="0" i="0" dirty="0" err="1">
                <a:solidFill>
                  <a:srgbClr val="BDC1C6"/>
                </a:solidFill>
                <a:effectLst/>
                <a:latin typeface="arial" panose="020B0604020202020204" pitchFamily="34" charset="0"/>
              </a:rPr>
              <a:t>двама</a:t>
            </a:r>
            <a:r>
              <a:rPr lang="ru-RU" b="0" i="0" dirty="0">
                <a:solidFill>
                  <a:srgbClr val="BDC1C6"/>
                </a:solidFill>
                <a:effectLst/>
                <a:latin typeface="arial" panose="020B0604020202020204" pitchFamily="34" charset="0"/>
              </a:rPr>
              <a:t> (или </a:t>
            </a:r>
            <a:r>
              <a:rPr lang="ru-RU" b="0" i="0" dirty="0" err="1">
                <a:solidFill>
                  <a:srgbClr val="BDC1C6"/>
                </a:solidFill>
                <a:effectLst/>
                <a:latin typeface="arial" panose="020B0604020202020204" pitchFamily="34" charset="0"/>
              </a:rPr>
              <a:t>повече</a:t>
            </a:r>
            <a:r>
              <a:rPr lang="ru-RU" b="0" i="0" dirty="0">
                <a:solidFill>
                  <a:srgbClr val="BDC1C6"/>
                </a:solidFill>
                <a:effectLst/>
                <a:latin typeface="arial" panose="020B0604020202020204" pitchFamily="34" charset="0"/>
              </a:rPr>
              <a:t>) </a:t>
            </a:r>
            <a:r>
              <a:rPr lang="ru-RU" b="0" i="0" dirty="0" err="1">
                <a:solidFill>
                  <a:srgbClr val="BDC1C6"/>
                </a:solidFill>
                <a:effectLst/>
                <a:latin typeface="arial" panose="020B0604020202020204" pitchFamily="34" charset="0"/>
              </a:rPr>
              <a:t>човека</a:t>
            </a:r>
            <a:endParaRPr lang="bg-BG" b="0" i="0" dirty="0">
              <a:solidFill>
                <a:srgbClr val="BDC1C6"/>
              </a:solidFill>
              <a:effectLst/>
              <a:latin typeface="arial" panose="020B0604020202020204" pitchFamily="34" charset="0"/>
            </a:endParaRPr>
          </a:p>
          <a:p>
            <a:pPr marL="171450" indent="-171450">
              <a:buFont typeface="Arial" panose="020B0604020202020204" pitchFamily="34" charset="0"/>
              <a:buChar char="•"/>
            </a:pPr>
            <a:r>
              <a:rPr lang="bg-BG" b="0" i="0" dirty="0"/>
              <a:t>Споделено работно място </a:t>
            </a:r>
            <a:r>
              <a:rPr lang="en-US" b="0" i="0" dirty="0"/>
              <a:t>(</a:t>
            </a:r>
            <a:r>
              <a:rPr lang="bg-BG" b="0" i="0" dirty="0" err="1"/>
              <a:t>коуъркинг</a:t>
            </a:r>
            <a:r>
              <a:rPr lang="bg-BG" b="0" i="0" dirty="0"/>
              <a:t>)</a:t>
            </a:r>
            <a:endParaRPr lang="el-GR" b="0" i="0" dirty="0"/>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9</a:t>
            </a:fld>
            <a:endParaRPr lang="el-GR"/>
          </a:p>
        </p:txBody>
      </p:sp>
    </p:spTree>
    <p:extLst>
      <p:ext uri="{BB962C8B-B14F-4D97-AF65-F5344CB8AC3E}">
        <p14:creationId xmlns:p14="http://schemas.microsoft.com/office/powerpoint/2010/main" val="1165474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bg-BG" b="1" i="1" noProof="0" dirty="0"/>
              <a:t>Насоки за фасилитатора:</a:t>
            </a:r>
          </a:p>
          <a:p>
            <a:endParaRPr lang="bg-BG" b="1" i="1" noProof="0" dirty="0"/>
          </a:p>
          <a:p>
            <a:r>
              <a:rPr lang="bg-BG" b="0" i="0" noProof="0" dirty="0"/>
              <a:t>От този слайд започва представянето на петте различни форми на заетост. Представянето за всяка от тях е идентично. Първо кратко определение и след това таблица, представяща основните предимства и недостатъци на съответната форма на заетост. </a:t>
            </a:r>
          </a:p>
          <a:p>
            <a:endParaRPr lang="bg-BG" b="0" i="1" noProof="0" dirty="0"/>
          </a:p>
          <a:p>
            <a:r>
              <a:rPr lang="bg-BG" b="0" i="1" noProof="0" dirty="0"/>
              <a:t>Някои елементи от специфичен интерес, които </a:t>
            </a:r>
            <a:r>
              <a:rPr lang="bg-BG" b="0" i="1" noProof="0" dirty="0" err="1"/>
              <a:t>обучителят</a:t>
            </a:r>
            <a:r>
              <a:rPr lang="bg-BG" b="0" i="1" noProof="0" dirty="0"/>
              <a:t> може да подчертае:</a:t>
            </a:r>
          </a:p>
          <a:p>
            <a:endParaRPr lang="bg-BG" b="0" i="1" noProof="0" dirty="0"/>
          </a:p>
          <a:p>
            <a:pPr marL="171450" indent="-171450">
              <a:buFont typeface="Arial" panose="020B0604020202020204" pitchFamily="34" charset="0"/>
              <a:buChar char="•"/>
            </a:pPr>
            <a:r>
              <a:rPr lang="bg-BG" b="0" i="1" noProof="0" dirty="0"/>
              <a:t>Младите до 30 години са по-често временни работници, отколкото работници на пълно работно време.</a:t>
            </a:r>
          </a:p>
          <a:p>
            <a:pPr marL="171450" indent="-171450">
              <a:buFont typeface="Arial" panose="020B0604020202020204" pitchFamily="34" charset="0"/>
              <a:buChar char="•"/>
            </a:pPr>
            <a:r>
              <a:rPr lang="bg-BG" b="0" i="1" noProof="0" dirty="0"/>
              <a:t>Мобилността е основната характеристика на мобилната работа, базирана на ИКТ</a:t>
            </a:r>
          </a:p>
        </p:txBody>
      </p:sp>
      <p:sp>
        <p:nvSpPr>
          <p:cNvPr id="4" name="Θέση αριθμού διαφάνειας 3"/>
          <p:cNvSpPr>
            <a:spLocks noGrp="1"/>
          </p:cNvSpPr>
          <p:nvPr>
            <p:ph type="sldNum" sz="quarter" idx="5"/>
          </p:nvPr>
        </p:nvSpPr>
        <p:spPr/>
        <p:txBody>
          <a:bodyPr/>
          <a:lstStyle/>
          <a:p>
            <a:fld id="{B76E5175-0361-479E-B740-54DDB3AD9202}" type="slidenum">
              <a:rPr lang="el-GR" smtClean="0"/>
              <a:t>10</a:t>
            </a:fld>
            <a:endParaRPr lang="el-GR"/>
          </a:p>
        </p:txBody>
      </p:sp>
    </p:spTree>
    <p:extLst>
      <p:ext uri="{BB962C8B-B14F-4D97-AF65-F5344CB8AC3E}">
        <p14:creationId xmlns:p14="http://schemas.microsoft.com/office/powerpoint/2010/main" val="115948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1/5/2023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741899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1/5/2023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2364258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1/5/2023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1326314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AU"/>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B3D72A28-6E37-47CE-99F3-5D79F25CC39C}" type="datetimeFigureOut">
              <a:rPr lang="en-AU"/>
              <a:pPr>
                <a:defRPr/>
              </a:pPr>
              <a:t>1/05/2023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13122FFE-DB63-40EA-9FEE-44EB1B5B8D88}" type="slidenum">
              <a:rPr lang="en-AU"/>
              <a:pPr>
                <a:defRPr/>
              </a:pPr>
              <a:t>‹#›</a:t>
            </a:fld>
            <a:endParaRPr lang="en-AU"/>
          </a:p>
        </p:txBody>
      </p:sp>
    </p:spTree>
    <p:extLst>
      <p:ext uri="{BB962C8B-B14F-4D97-AF65-F5344CB8AC3E}">
        <p14:creationId xmlns:p14="http://schemas.microsoft.com/office/powerpoint/2010/main" val="23373795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D2A98839-D685-4C73-B910-02BFDA2B749B}" type="datetimeFigureOut">
              <a:rPr lang="en-AU"/>
              <a:pPr>
                <a:defRPr/>
              </a:pPr>
              <a:t>1/05/2023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BC70D9A4-4E52-4AD1-8EB0-900F6A90443A}" type="slidenum">
              <a:rPr lang="en-AU"/>
              <a:pPr>
                <a:defRPr/>
              </a:pPr>
              <a:t>‹#›</a:t>
            </a:fld>
            <a:endParaRPr lang="en-AU"/>
          </a:p>
        </p:txBody>
      </p:sp>
    </p:spTree>
    <p:extLst>
      <p:ext uri="{BB962C8B-B14F-4D97-AF65-F5344CB8AC3E}">
        <p14:creationId xmlns:p14="http://schemas.microsoft.com/office/powerpoint/2010/main" val="2543126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AU"/>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7AAF60F-EB10-457D-92B9-86DC9D79DCD7}" type="datetimeFigureOut">
              <a:rPr lang="en-AU"/>
              <a:pPr>
                <a:defRPr/>
              </a:pPr>
              <a:t>1/05/2023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B37A5679-EA2C-46D6-B854-408EE1EA3809}" type="slidenum">
              <a:rPr lang="en-AU"/>
              <a:pPr>
                <a:defRPr/>
              </a:pPr>
              <a:t>‹#›</a:t>
            </a:fld>
            <a:endParaRPr lang="en-AU"/>
          </a:p>
        </p:txBody>
      </p:sp>
    </p:spTree>
    <p:extLst>
      <p:ext uri="{BB962C8B-B14F-4D97-AF65-F5344CB8AC3E}">
        <p14:creationId xmlns:p14="http://schemas.microsoft.com/office/powerpoint/2010/main" val="2237415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3"/>
          <p:cNvSpPr>
            <a:spLocks noGrp="1"/>
          </p:cNvSpPr>
          <p:nvPr>
            <p:ph type="dt" sz="half" idx="10"/>
          </p:nvPr>
        </p:nvSpPr>
        <p:spPr/>
        <p:txBody>
          <a:bodyPr/>
          <a:lstStyle>
            <a:lvl1pPr>
              <a:defRPr/>
            </a:lvl1pPr>
          </a:lstStyle>
          <a:p>
            <a:pPr>
              <a:defRPr/>
            </a:pPr>
            <a:fld id="{C2BBE288-3AA6-4EA2-A97C-C0F2E9166CED}" type="datetimeFigureOut">
              <a:rPr lang="en-AU"/>
              <a:pPr>
                <a:defRPr/>
              </a:pPr>
              <a:t>1/05/2023</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12E55B0D-09C6-459E-B8A3-607027447B8C}" type="slidenum">
              <a:rPr lang="en-AU"/>
              <a:pPr>
                <a:defRPr/>
              </a:pPr>
              <a:t>‹#›</a:t>
            </a:fld>
            <a:endParaRPr lang="en-AU"/>
          </a:p>
        </p:txBody>
      </p:sp>
    </p:spTree>
    <p:extLst>
      <p:ext uri="{BB962C8B-B14F-4D97-AF65-F5344CB8AC3E}">
        <p14:creationId xmlns:p14="http://schemas.microsoft.com/office/powerpoint/2010/main" val="32468415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3"/>
          <p:cNvSpPr>
            <a:spLocks noGrp="1"/>
          </p:cNvSpPr>
          <p:nvPr>
            <p:ph type="dt" sz="half" idx="10"/>
          </p:nvPr>
        </p:nvSpPr>
        <p:spPr/>
        <p:txBody>
          <a:bodyPr/>
          <a:lstStyle>
            <a:lvl1pPr>
              <a:defRPr/>
            </a:lvl1pPr>
          </a:lstStyle>
          <a:p>
            <a:pPr>
              <a:defRPr/>
            </a:pPr>
            <a:fld id="{78B3E126-A795-4B39-92C1-A890E8F0A63A}" type="datetimeFigureOut">
              <a:rPr lang="en-AU"/>
              <a:pPr>
                <a:defRPr/>
              </a:pPr>
              <a:t>1/05/2023</a:t>
            </a:fld>
            <a:endParaRPr lang="en-AU"/>
          </a:p>
        </p:txBody>
      </p:sp>
      <p:sp>
        <p:nvSpPr>
          <p:cNvPr id="8" name="Footer Placeholder 4"/>
          <p:cNvSpPr>
            <a:spLocks noGrp="1"/>
          </p:cNvSpPr>
          <p:nvPr>
            <p:ph type="ftr" sz="quarter" idx="11"/>
          </p:nvPr>
        </p:nvSpPr>
        <p:spPr/>
        <p:txBody>
          <a:bodyPr/>
          <a:lstStyle>
            <a:lvl1pPr>
              <a:defRPr/>
            </a:lvl1pPr>
          </a:lstStyle>
          <a:p>
            <a:pPr>
              <a:defRPr/>
            </a:pPr>
            <a:endParaRPr lang="en-AU"/>
          </a:p>
        </p:txBody>
      </p:sp>
      <p:sp>
        <p:nvSpPr>
          <p:cNvPr id="9" name="Slide Number Placeholder 5"/>
          <p:cNvSpPr>
            <a:spLocks noGrp="1"/>
          </p:cNvSpPr>
          <p:nvPr>
            <p:ph type="sldNum" sz="quarter" idx="12"/>
          </p:nvPr>
        </p:nvSpPr>
        <p:spPr/>
        <p:txBody>
          <a:bodyPr/>
          <a:lstStyle>
            <a:lvl1pPr>
              <a:defRPr/>
            </a:lvl1pPr>
          </a:lstStyle>
          <a:p>
            <a:pPr>
              <a:defRPr/>
            </a:pPr>
            <a:fld id="{7F1D323D-0B25-479C-8BF4-EDBB52B1E853}" type="slidenum">
              <a:rPr lang="en-AU"/>
              <a:pPr>
                <a:defRPr/>
              </a:pPr>
              <a:t>‹#›</a:t>
            </a:fld>
            <a:endParaRPr lang="en-AU"/>
          </a:p>
        </p:txBody>
      </p:sp>
    </p:spTree>
    <p:extLst>
      <p:ext uri="{BB962C8B-B14F-4D97-AF65-F5344CB8AC3E}">
        <p14:creationId xmlns:p14="http://schemas.microsoft.com/office/powerpoint/2010/main" val="1690846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C1E74AFA-2ED2-41BB-AB23-C492E8D3F56A}" type="datetimeFigureOut">
              <a:rPr lang="en-AU"/>
              <a:pPr>
                <a:defRPr/>
              </a:pPr>
              <a:t>1/05/2023</a:t>
            </a:fld>
            <a:endParaRPr lang="en-AU"/>
          </a:p>
        </p:txBody>
      </p:sp>
      <p:sp>
        <p:nvSpPr>
          <p:cNvPr id="4" name="Footer Placeholder 4"/>
          <p:cNvSpPr>
            <a:spLocks noGrp="1"/>
          </p:cNvSpPr>
          <p:nvPr>
            <p:ph type="ftr" sz="quarter" idx="11"/>
          </p:nvPr>
        </p:nvSpPr>
        <p:spPr/>
        <p:txBody>
          <a:bodyPr/>
          <a:lstStyle>
            <a:lvl1pPr>
              <a:defRPr/>
            </a:lvl1pPr>
          </a:lstStyle>
          <a:p>
            <a:pPr>
              <a:defRPr/>
            </a:pPr>
            <a:endParaRPr lang="en-AU"/>
          </a:p>
        </p:txBody>
      </p:sp>
      <p:sp>
        <p:nvSpPr>
          <p:cNvPr id="5" name="Slide Number Placeholder 5"/>
          <p:cNvSpPr>
            <a:spLocks noGrp="1"/>
          </p:cNvSpPr>
          <p:nvPr>
            <p:ph type="sldNum" sz="quarter" idx="12"/>
          </p:nvPr>
        </p:nvSpPr>
        <p:spPr/>
        <p:txBody>
          <a:bodyPr/>
          <a:lstStyle>
            <a:lvl1pPr>
              <a:defRPr/>
            </a:lvl1pPr>
          </a:lstStyle>
          <a:p>
            <a:pPr>
              <a:defRPr/>
            </a:pPr>
            <a:fld id="{0671606E-9F33-4538-9D7A-C71704F4E7A0}" type="slidenum">
              <a:rPr lang="en-AU"/>
              <a:pPr>
                <a:defRPr/>
              </a:pPr>
              <a:t>‹#›</a:t>
            </a:fld>
            <a:endParaRPr lang="en-AU"/>
          </a:p>
        </p:txBody>
      </p:sp>
    </p:spTree>
    <p:extLst>
      <p:ext uri="{BB962C8B-B14F-4D97-AF65-F5344CB8AC3E}">
        <p14:creationId xmlns:p14="http://schemas.microsoft.com/office/powerpoint/2010/main" val="5308837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0F74AA1-C955-4B09-854E-3E4A6094309B}" type="datetimeFigureOut">
              <a:rPr lang="en-AU"/>
              <a:pPr>
                <a:defRPr/>
              </a:pPr>
              <a:t>1/05/2023</a:t>
            </a:fld>
            <a:endParaRPr lang="en-AU"/>
          </a:p>
        </p:txBody>
      </p:sp>
      <p:sp>
        <p:nvSpPr>
          <p:cNvPr id="3" name="Footer Placeholder 4"/>
          <p:cNvSpPr>
            <a:spLocks noGrp="1"/>
          </p:cNvSpPr>
          <p:nvPr>
            <p:ph type="ftr" sz="quarter" idx="11"/>
          </p:nvPr>
        </p:nvSpPr>
        <p:spPr/>
        <p:txBody>
          <a:bodyPr/>
          <a:lstStyle>
            <a:lvl1pPr>
              <a:defRPr/>
            </a:lvl1pPr>
          </a:lstStyle>
          <a:p>
            <a:pPr>
              <a:defRPr/>
            </a:pPr>
            <a:endParaRPr lang="en-AU"/>
          </a:p>
        </p:txBody>
      </p:sp>
      <p:sp>
        <p:nvSpPr>
          <p:cNvPr id="4" name="Slide Number Placeholder 5"/>
          <p:cNvSpPr>
            <a:spLocks noGrp="1"/>
          </p:cNvSpPr>
          <p:nvPr>
            <p:ph type="sldNum" sz="quarter" idx="12"/>
          </p:nvPr>
        </p:nvSpPr>
        <p:spPr/>
        <p:txBody>
          <a:bodyPr/>
          <a:lstStyle>
            <a:lvl1pPr>
              <a:defRPr/>
            </a:lvl1pPr>
          </a:lstStyle>
          <a:p>
            <a:pPr>
              <a:defRPr/>
            </a:pPr>
            <a:fld id="{857BD877-F750-48E0-B45A-8BA024CAC844}" type="slidenum">
              <a:rPr lang="en-AU"/>
              <a:pPr>
                <a:defRPr/>
              </a:pPr>
              <a:t>‹#›</a:t>
            </a:fld>
            <a:endParaRPr lang="en-AU"/>
          </a:p>
        </p:txBody>
      </p:sp>
    </p:spTree>
    <p:extLst>
      <p:ext uri="{BB962C8B-B14F-4D97-AF65-F5344CB8AC3E}">
        <p14:creationId xmlns:p14="http://schemas.microsoft.com/office/powerpoint/2010/main" val="11996834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endParaRPr lang="en-AU"/>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D545C4F-B111-4FA9-A6D6-9A3BB3272E45}" type="datetimeFigureOut">
              <a:rPr lang="en-AU"/>
              <a:pPr>
                <a:defRPr/>
              </a:pPr>
              <a:t>1/05/2023</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6A10060D-2F21-47EB-BC31-98104C39A172}" type="slidenum">
              <a:rPr lang="en-AU"/>
              <a:pPr>
                <a:defRPr/>
              </a:pPr>
              <a:t>‹#›</a:t>
            </a:fld>
            <a:endParaRPr lang="en-AU"/>
          </a:p>
        </p:txBody>
      </p:sp>
    </p:spTree>
    <p:extLst>
      <p:ext uri="{BB962C8B-B14F-4D97-AF65-F5344CB8AC3E}">
        <p14:creationId xmlns:p14="http://schemas.microsoft.com/office/powerpoint/2010/main" val="638476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1/5/2023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27591378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endParaRPr lang="en-AU"/>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AU"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A831E00-63A6-41AF-880F-91E4C617D98D}" type="datetimeFigureOut">
              <a:rPr lang="en-AU"/>
              <a:pPr>
                <a:defRPr/>
              </a:pPr>
              <a:t>1/05/2023</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616C7D24-C3F6-4886-8F39-AFA0FA232809}" type="slidenum">
              <a:rPr lang="en-AU"/>
              <a:pPr>
                <a:defRPr/>
              </a:pPr>
              <a:t>‹#›</a:t>
            </a:fld>
            <a:endParaRPr lang="en-AU"/>
          </a:p>
        </p:txBody>
      </p:sp>
    </p:spTree>
    <p:extLst>
      <p:ext uri="{BB962C8B-B14F-4D97-AF65-F5344CB8AC3E}">
        <p14:creationId xmlns:p14="http://schemas.microsoft.com/office/powerpoint/2010/main" val="12850077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4CC3E465-A95D-4597-BBF9-26C754D96299}" type="datetimeFigureOut">
              <a:rPr lang="en-AU"/>
              <a:pPr>
                <a:defRPr/>
              </a:pPr>
              <a:t>1/05/2023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9F38779D-A852-4C26-A0A1-5A3CB14F59E7}" type="slidenum">
              <a:rPr lang="en-AU"/>
              <a:pPr>
                <a:defRPr/>
              </a:pPr>
              <a:t>‹#›</a:t>
            </a:fld>
            <a:endParaRPr lang="en-AU"/>
          </a:p>
        </p:txBody>
      </p:sp>
    </p:spTree>
    <p:extLst>
      <p:ext uri="{BB962C8B-B14F-4D97-AF65-F5344CB8AC3E}">
        <p14:creationId xmlns:p14="http://schemas.microsoft.com/office/powerpoint/2010/main" val="36798857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58003BD2-B302-4065-8E99-2355CEE672DB}" type="datetimeFigureOut">
              <a:rPr lang="en-AU"/>
              <a:pPr>
                <a:defRPr/>
              </a:pPr>
              <a:t>1/05/2023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23480572-E297-4EBD-8255-898ED9D02C35}" type="slidenum">
              <a:rPr lang="en-AU"/>
              <a:pPr>
                <a:defRPr/>
              </a:pPr>
              <a:t>‹#›</a:t>
            </a:fld>
            <a:endParaRPr lang="en-AU"/>
          </a:p>
        </p:txBody>
      </p:sp>
    </p:spTree>
    <p:extLst>
      <p:ext uri="{BB962C8B-B14F-4D97-AF65-F5344CB8AC3E}">
        <p14:creationId xmlns:p14="http://schemas.microsoft.com/office/powerpoint/2010/main" val="593318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274D144-2B42-40FF-9114-CA00871934A9}" type="datetimeFigureOut">
              <a:rPr lang="el-GR" smtClean="0"/>
              <a:t>1/5/2023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179489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A274D144-2B42-40FF-9114-CA00871934A9}" type="datetimeFigureOut">
              <a:rPr lang="el-GR" smtClean="0"/>
              <a:t>1/5/2023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144984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Content Placeholder 3"/>
          <p:cNvSpPr>
            <a:spLocks noGrp="1"/>
          </p:cNvSpPr>
          <p:nvPr>
            <p:ph sz="half" idx="2"/>
          </p:nvPr>
        </p:nvSpPr>
        <p:spPr>
          <a:xfrm>
            <a:off x="629842" y="1878806"/>
            <a:ext cx="3868340" cy="276344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Content Placeholder 5"/>
          <p:cNvSpPr>
            <a:spLocks noGrp="1"/>
          </p:cNvSpPr>
          <p:nvPr>
            <p:ph sz="quarter" idx="4"/>
          </p:nvPr>
        </p:nvSpPr>
        <p:spPr>
          <a:xfrm>
            <a:off x="4629150" y="1878806"/>
            <a:ext cx="3887391" cy="276344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A274D144-2B42-40FF-9114-CA00871934A9}" type="datetimeFigureOut">
              <a:rPr lang="el-GR" smtClean="0"/>
              <a:t>1/5/2023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92358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A274D144-2B42-40FF-9114-CA00871934A9}" type="datetimeFigureOut">
              <a:rPr lang="el-GR" smtClean="0"/>
              <a:t>1/5/2023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4010440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74D144-2B42-40FF-9114-CA00871934A9}" type="datetimeFigureOut">
              <a:rPr lang="el-GR" smtClean="0"/>
              <a:t>1/5/2023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2499442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274D144-2B42-40FF-9114-CA00871934A9}" type="datetimeFigureOut">
              <a:rPr lang="el-GR" smtClean="0"/>
              <a:t>1/5/2023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17703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274D144-2B42-40FF-9114-CA00871934A9}" type="datetimeFigureOut">
              <a:rPr lang="el-GR" smtClean="0"/>
              <a:t>1/5/2023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503420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274D144-2B42-40FF-9114-CA00871934A9}" type="datetimeFigureOut">
              <a:rPr lang="el-GR" smtClean="0"/>
              <a:t>1/5/2023</a:t>
            </a:fld>
            <a:endParaRPr lang="el-G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7A3CE8A0-D399-4920-9530-763813D0C220}" type="slidenum">
              <a:rPr lang="el-GR" smtClean="0"/>
              <a:t>‹#›</a:t>
            </a:fld>
            <a:endParaRPr lang="el-GR"/>
          </a:p>
        </p:txBody>
      </p:sp>
    </p:spTree>
    <p:extLst>
      <p:ext uri="{BB962C8B-B14F-4D97-AF65-F5344CB8AC3E}">
        <p14:creationId xmlns:p14="http://schemas.microsoft.com/office/powerpoint/2010/main" val="2047286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5979"/>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AU"/>
          </a:p>
        </p:txBody>
      </p:sp>
      <p:sp>
        <p:nvSpPr>
          <p:cNvPr id="1027" name="Text Placeholder 2"/>
          <p:cNvSpPr>
            <a:spLocks noGrp="1"/>
          </p:cNvSpPr>
          <p:nvPr>
            <p:ph type="body" idx="1"/>
          </p:nvPr>
        </p:nvSpPr>
        <p:spPr bwMode="auto">
          <a:xfrm>
            <a:off x="457200" y="1200151"/>
            <a:ext cx="82296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defRPr>
            </a:lvl1pPr>
          </a:lstStyle>
          <a:p>
            <a:pPr>
              <a:defRPr/>
            </a:pPr>
            <a:fld id="{09776A25-9BB3-4F0F-AC34-3943AB32122F}" type="datetimeFigureOut">
              <a:rPr lang="en-AU"/>
              <a:pPr>
                <a:defRPr/>
              </a:pPr>
              <a:t>1/05/2023</a:t>
            </a:fld>
            <a:endParaRPr lang="en-AU"/>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fontAlgn="auto">
              <a:spcBef>
                <a:spcPts val="0"/>
              </a:spcBef>
              <a:spcAft>
                <a:spcPts val="0"/>
              </a:spcAft>
              <a:defRPr sz="900">
                <a:solidFill>
                  <a:schemeClr val="tx1">
                    <a:tint val="75000"/>
                  </a:schemeClr>
                </a:solidFill>
                <a:latin typeface="+mn-lt"/>
              </a:defRPr>
            </a:lvl1pPr>
          </a:lstStyle>
          <a:p>
            <a:pPr>
              <a:defRPr/>
            </a:pPr>
            <a:endParaRPr lang="en-AU"/>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defRPr>
            </a:lvl1pPr>
          </a:lstStyle>
          <a:p>
            <a:pPr>
              <a:defRPr/>
            </a:pPr>
            <a:fld id="{0AAB79E4-85D4-4C2B-995D-78D62893DB18}" type="slidenum">
              <a:rPr lang="en-AU"/>
              <a:pPr>
                <a:defRPr/>
              </a:pPr>
              <a:t>‹#›</a:t>
            </a:fld>
            <a:endParaRPr lang="en-AU"/>
          </a:p>
        </p:txBody>
      </p:sp>
    </p:spTree>
    <p:extLst>
      <p:ext uri="{BB962C8B-B14F-4D97-AF65-F5344CB8AC3E}">
        <p14:creationId xmlns:p14="http://schemas.microsoft.com/office/powerpoint/2010/main" val="28887671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2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hyperlink" Target="http://www.businessmodelgeneration.com/" TargetMode="External"/><Relationship Id="rId2" Type="http://schemas.openxmlformats.org/officeDocument/2006/relationships/notesSlide" Target="../notesSlides/notesSlide24.xml"/><Relationship Id="rId1" Type="http://schemas.openxmlformats.org/officeDocument/2006/relationships/slideLayout" Target="../slideLayouts/slideLayout13.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773EFA4-90BF-45EC-94D7-96F9AEC03F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Tree>
    <p:extLst>
      <p:ext uri="{BB962C8B-B14F-4D97-AF65-F5344CB8AC3E}">
        <p14:creationId xmlns:p14="http://schemas.microsoft.com/office/powerpoint/2010/main" val="3787087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61372" y="1018572"/>
            <a:ext cx="8188928" cy="3354765"/>
          </a:xfrm>
          <a:prstGeom prst="rect">
            <a:avLst/>
          </a:prstGeom>
          <a:noFill/>
        </p:spPr>
        <p:txBody>
          <a:bodyPr wrap="square" rtlCol="0">
            <a:spAutoFit/>
          </a:bodyPr>
          <a:lstStyle/>
          <a:p>
            <a:r>
              <a:rPr lang="bg-BG" sz="1800" b="1" dirty="0"/>
              <a:t>Финансоват</a:t>
            </a:r>
            <a:r>
              <a:rPr lang="bg-BG" b="1" dirty="0"/>
              <a:t>а грамотност и новите форми на заетост</a:t>
            </a:r>
            <a:r>
              <a:rPr lang="bg-BG" sz="1400" i="1" dirty="0"/>
              <a:t>. </a:t>
            </a:r>
          </a:p>
          <a:p>
            <a:endParaRPr lang="bg-BG" sz="1400" i="1" dirty="0"/>
          </a:p>
          <a:p>
            <a:pPr marL="342900" indent="-342900">
              <a:buAutoNum type="arabicPeriod"/>
            </a:pPr>
            <a:r>
              <a:rPr lang="bg-BG" b="1" dirty="0"/>
              <a:t>Мобилна / надомна работа с помощта на ИКТ</a:t>
            </a:r>
          </a:p>
          <a:p>
            <a:r>
              <a:rPr lang="bg-BG" sz="1800" b="0" i="0" u="none" strike="noStrike" baseline="0" dirty="0">
                <a:solidFill>
                  <a:srgbClr val="000000"/>
                </a:solidFill>
                <a:latin typeface="Source Sans Pro" panose="020B0503030403020204" pitchFamily="34" charset="0"/>
              </a:rPr>
              <a:t>Мобилната работа с ИКТ се извършва от служители, който е официално нает на трудов договор или самостоятелно зает, който работи от различни места с помощта на ИКТ (компютър, лаптоп, мобилни устройства). Може да бъде от време на време или напълно мобилен. Младите работници са най-представителната възрастова група от случайни мобилни работници, подпомагани от ИКТ, докато самостоятелно заетите и напълно мобилните работници са предимно лица над 35 години.  </a:t>
            </a:r>
          </a:p>
          <a:p>
            <a:endParaRPr lang="bg-BG" dirty="0">
              <a:solidFill>
                <a:srgbClr val="000000"/>
              </a:solidFill>
              <a:latin typeface="Source Sans Pro" panose="020B0503030403020204" pitchFamily="34" charset="0"/>
            </a:endParaRPr>
          </a:p>
          <a:p>
            <a:endParaRPr lang="bg-BG" b="1" dirty="0"/>
          </a:p>
        </p:txBody>
      </p:sp>
    </p:spTree>
    <p:extLst>
      <p:ext uri="{BB962C8B-B14F-4D97-AF65-F5344CB8AC3E}">
        <p14:creationId xmlns:p14="http://schemas.microsoft.com/office/powerpoint/2010/main" val="3030223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433126" y="1076242"/>
            <a:ext cx="8166100" cy="307777"/>
          </a:xfrm>
          <a:prstGeom prst="rect">
            <a:avLst/>
          </a:prstGeom>
          <a:noFill/>
        </p:spPr>
        <p:txBody>
          <a:bodyPr wrap="square" rtlCol="0">
            <a:spAutoFit/>
          </a:bodyPr>
          <a:lstStyle/>
          <a:p>
            <a:pPr algn="ctr"/>
            <a:r>
              <a:rPr lang="bg-BG" sz="1400" b="1" dirty="0">
                <a:solidFill>
                  <a:srgbClr val="000000"/>
                </a:solidFill>
                <a:latin typeface="Source Sans Pro" panose="020B0503030403020204" pitchFamily="34" charset="0"/>
              </a:rPr>
              <a:t>Предимства и недостатъци</a:t>
            </a:r>
            <a:endParaRPr lang="en-US" sz="1400" b="1" dirty="0">
              <a:solidFill>
                <a:srgbClr val="0070C0"/>
              </a:solidFill>
            </a:endParaRPr>
          </a:p>
        </p:txBody>
      </p:sp>
      <p:graphicFrame>
        <p:nvGraphicFramePr>
          <p:cNvPr id="6" name="Πίνακας 6">
            <a:extLst>
              <a:ext uri="{FF2B5EF4-FFF2-40B4-BE49-F238E27FC236}">
                <a16:creationId xmlns:a16="http://schemas.microsoft.com/office/drawing/2014/main" id="{513D0ADB-8BB1-241F-0AB5-371BBC9CD798}"/>
              </a:ext>
            </a:extLst>
          </p:cNvPr>
          <p:cNvGraphicFramePr>
            <a:graphicFrameLocks noGrp="1"/>
          </p:cNvGraphicFramePr>
          <p:nvPr>
            <p:extLst>
              <p:ext uri="{D42A27DB-BD31-4B8C-83A1-F6EECF244321}">
                <p14:modId xmlns:p14="http://schemas.microsoft.com/office/powerpoint/2010/main" val="3388585618"/>
              </p:ext>
            </p:extLst>
          </p:nvPr>
        </p:nvGraphicFramePr>
        <p:xfrm>
          <a:off x="1640647" y="1602486"/>
          <a:ext cx="6105337" cy="2753360"/>
        </p:xfrm>
        <a:graphic>
          <a:graphicData uri="http://schemas.openxmlformats.org/drawingml/2006/table">
            <a:tbl>
              <a:tblPr firstRow="1" bandRow="1">
                <a:tableStyleId>{5C22544A-7EE6-4342-B048-85BDC9FD1C3A}</a:tableStyleId>
              </a:tblPr>
              <a:tblGrid>
                <a:gridCol w="3057337">
                  <a:extLst>
                    <a:ext uri="{9D8B030D-6E8A-4147-A177-3AD203B41FA5}">
                      <a16:colId xmlns:a16="http://schemas.microsoft.com/office/drawing/2014/main" val="3363842190"/>
                    </a:ext>
                  </a:extLst>
                </a:gridCol>
                <a:gridCol w="3048000">
                  <a:extLst>
                    <a:ext uri="{9D8B030D-6E8A-4147-A177-3AD203B41FA5}">
                      <a16:colId xmlns:a16="http://schemas.microsoft.com/office/drawing/2014/main" val="2130509801"/>
                    </a:ext>
                  </a:extLst>
                </a:gridCol>
              </a:tblGrid>
              <a:tr h="370840">
                <a:tc>
                  <a:txBody>
                    <a:bodyPr/>
                    <a:lstStyle/>
                    <a:p>
                      <a:pPr algn="ctr"/>
                      <a:r>
                        <a:rPr lang="bg-BG" dirty="0"/>
                        <a:t>Предимства</a:t>
                      </a:r>
                      <a:endParaRPr lang="el-GR" dirty="0"/>
                    </a:p>
                  </a:txBody>
                  <a:tcPr/>
                </a:tc>
                <a:tc>
                  <a:txBody>
                    <a:bodyPr/>
                    <a:lstStyle/>
                    <a:p>
                      <a:pPr algn="ctr"/>
                      <a:r>
                        <a:rPr lang="bg-BG" dirty="0"/>
                        <a:t>Недостатъци</a:t>
                      </a:r>
                      <a:endParaRPr lang="el-GR" dirty="0"/>
                    </a:p>
                  </a:txBody>
                  <a:tcPr/>
                </a:tc>
                <a:extLst>
                  <a:ext uri="{0D108BD9-81ED-4DB2-BD59-A6C34878D82A}">
                    <a16:rowId xmlns:a16="http://schemas.microsoft.com/office/drawing/2014/main" val="392671312"/>
                  </a:ext>
                </a:extLst>
              </a:tr>
              <a:tr h="370840">
                <a:tc>
                  <a:txBody>
                    <a:bodyPr/>
                    <a:lstStyle/>
                    <a:p>
                      <a:r>
                        <a:rPr lang="bg-BG" dirty="0"/>
                        <a:t>Гъвкавост и автономност</a:t>
                      </a:r>
                      <a:endParaRPr lang="el-GR" dirty="0"/>
                    </a:p>
                  </a:txBody>
                  <a:tcPr/>
                </a:tc>
                <a:tc>
                  <a:txBody>
                    <a:bodyPr/>
                    <a:lstStyle/>
                    <a:p>
                      <a:r>
                        <a:rPr lang="bg-BG" dirty="0"/>
                        <a:t>Висок интензитет на работата</a:t>
                      </a:r>
                      <a:endParaRPr lang="el-GR" dirty="0"/>
                    </a:p>
                  </a:txBody>
                  <a:tcPr/>
                </a:tc>
                <a:extLst>
                  <a:ext uri="{0D108BD9-81ED-4DB2-BD59-A6C34878D82A}">
                    <a16:rowId xmlns:a16="http://schemas.microsoft.com/office/drawing/2014/main" val="1040318801"/>
                  </a:ext>
                </a:extLst>
              </a:tr>
              <a:tr h="474218">
                <a:tc>
                  <a:txBody>
                    <a:bodyPr/>
                    <a:lstStyle/>
                    <a:p>
                      <a:r>
                        <a:rPr lang="bg-BG" dirty="0"/>
                        <a:t>Баланс между личния и професионалния живот</a:t>
                      </a:r>
                      <a:endParaRPr lang="el-GR" dirty="0"/>
                    </a:p>
                  </a:txBody>
                  <a:tcPr/>
                </a:tc>
                <a:tc>
                  <a:txBody>
                    <a:bodyPr/>
                    <a:lstStyle/>
                    <a:p>
                      <a:r>
                        <a:rPr lang="bg-BG" dirty="0"/>
                        <a:t>Неограничено работно време (24/7)</a:t>
                      </a:r>
                      <a:endParaRPr lang="el-GR" dirty="0"/>
                    </a:p>
                  </a:txBody>
                  <a:tcPr/>
                </a:tc>
                <a:extLst>
                  <a:ext uri="{0D108BD9-81ED-4DB2-BD59-A6C34878D82A}">
                    <a16:rowId xmlns:a16="http://schemas.microsoft.com/office/drawing/2014/main" val="4127313951"/>
                  </a:ext>
                </a:extLst>
              </a:tr>
              <a:tr h="370840">
                <a:tc>
                  <a:txBody>
                    <a:bodyPr/>
                    <a:lstStyle/>
                    <a:p>
                      <a:r>
                        <a:rPr lang="bg-BG" dirty="0"/>
                        <a:t>Развитие на технически умения</a:t>
                      </a:r>
                      <a:endParaRPr lang="el-GR" dirty="0"/>
                    </a:p>
                  </a:txBody>
                  <a:tcPr/>
                </a:tc>
                <a:tc>
                  <a:txBody>
                    <a:bodyPr/>
                    <a:lstStyle/>
                    <a:p>
                      <a:r>
                        <a:rPr lang="bg-BG" dirty="0"/>
                        <a:t>Смесване на личния живот и професионалните задължения</a:t>
                      </a:r>
                      <a:endParaRPr lang="el-GR" dirty="0"/>
                    </a:p>
                  </a:txBody>
                  <a:tcPr/>
                </a:tc>
                <a:extLst>
                  <a:ext uri="{0D108BD9-81ED-4DB2-BD59-A6C34878D82A}">
                    <a16:rowId xmlns:a16="http://schemas.microsoft.com/office/drawing/2014/main" val="3706989920"/>
                  </a:ext>
                </a:extLst>
              </a:tr>
              <a:tr h="370840">
                <a:tc>
                  <a:txBody>
                    <a:bodyPr/>
                    <a:lstStyle/>
                    <a:p>
                      <a:r>
                        <a:rPr lang="bg-BG" dirty="0"/>
                        <a:t>Подобряване на уменията по комуникация и работа в екип</a:t>
                      </a:r>
                      <a:endParaRPr lang="el-GR" dirty="0"/>
                    </a:p>
                  </a:txBody>
                  <a:tcPr/>
                </a:tc>
                <a:tc>
                  <a:txBody>
                    <a:bodyPr/>
                    <a:lstStyle/>
                    <a:p>
                      <a:r>
                        <a:rPr lang="bg-BG" dirty="0"/>
                        <a:t>Поемане на допълнителни разходи </a:t>
                      </a:r>
                      <a:endParaRPr lang="el-GR" dirty="0"/>
                    </a:p>
                  </a:txBody>
                  <a:tcPr/>
                </a:tc>
                <a:extLst>
                  <a:ext uri="{0D108BD9-81ED-4DB2-BD59-A6C34878D82A}">
                    <a16:rowId xmlns:a16="http://schemas.microsoft.com/office/drawing/2014/main" val="2819730429"/>
                  </a:ext>
                </a:extLst>
              </a:tr>
              <a:tr h="370840">
                <a:tc>
                  <a:txBody>
                    <a:bodyPr/>
                    <a:lstStyle/>
                    <a:p>
                      <a:endParaRPr lang="el-GR" dirty="0"/>
                    </a:p>
                  </a:txBody>
                  <a:tcPr/>
                </a:tc>
                <a:tc>
                  <a:txBody>
                    <a:bodyPr/>
                    <a:lstStyle/>
                    <a:p>
                      <a:r>
                        <a:rPr lang="bg-BG" dirty="0"/>
                        <a:t>Получаване на прекалено много информация</a:t>
                      </a:r>
                      <a:endParaRPr lang="el-GR" dirty="0"/>
                    </a:p>
                  </a:txBody>
                  <a:tcPr/>
                </a:tc>
                <a:extLst>
                  <a:ext uri="{0D108BD9-81ED-4DB2-BD59-A6C34878D82A}">
                    <a16:rowId xmlns:a16="http://schemas.microsoft.com/office/drawing/2014/main" val="181991720"/>
                  </a:ext>
                </a:extLst>
              </a:tr>
            </a:tbl>
          </a:graphicData>
        </a:graphic>
      </p:graphicFrame>
    </p:spTree>
    <p:extLst>
      <p:ext uri="{BB962C8B-B14F-4D97-AF65-F5344CB8AC3E}">
        <p14:creationId xmlns:p14="http://schemas.microsoft.com/office/powerpoint/2010/main" val="3795017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632460" y="1371600"/>
            <a:ext cx="8136394" cy="2308324"/>
          </a:xfrm>
          <a:prstGeom prst="rect">
            <a:avLst/>
          </a:prstGeom>
          <a:noFill/>
        </p:spPr>
        <p:txBody>
          <a:bodyPr wrap="square" rtlCol="0">
            <a:spAutoFit/>
          </a:bodyPr>
          <a:lstStyle/>
          <a:p>
            <a:r>
              <a:rPr lang="en-US" b="1" dirty="0"/>
              <a:t>2. </a:t>
            </a:r>
            <a:r>
              <a:rPr lang="bg-BG" b="1" dirty="0"/>
              <a:t>Работа през платформи</a:t>
            </a:r>
            <a:endParaRPr lang="en-US" b="1" dirty="0"/>
          </a:p>
          <a:p>
            <a:r>
              <a:rPr lang="bg-BG" sz="1800" b="0" i="0" u="none" strike="noStrike" baseline="0" dirty="0">
                <a:solidFill>
                  <a:srgbClr val="000000"/>
                </a:solidFill>
                <a:latin typeface="Source Sans Pro" panose="020B0503030403020204" pitchFamily="34" charset="0"/>
              </a:rPr>
              <a:t>Платформената работа се извършва през онлайн платформи, където организации и компании, от една страна, и физически лица/служители/професионалисти</a:t>
            </a:r>
            <a:r>
              <a:rPr lang="bg-BG" dirty="0">
                <a:solidFill>
                  <a:srgbClr val="000000"/>
                </a:solidFill>
                <a:latin typeface="Source Sans Pro" panose="020B0503030403020204" pitchFamily="34" charset="0"/>
              </a:rPr>
              <a:t>, от друга страна, търсят и предлагат услуги. Работния процес е организиран чрез платформата като включва и трите страни – платформата, служителя и клиентите. Тази форма на заетост тепърва набира популярност. </a:t>
            </a:r>
            <a:r>
              <a:rPr lang="bg-BG" sz="1800" b="0" i="0" u="none" strike="noStrike" baseline="0" dirty="0">
                <a:solidFill>
                  <a:srgbClr val="000000"/>
                </a:solidFill>
                <a:latin typeface="Source Sans Pro" panose="020B0503030403020204" pitchFamily="34" charset="0"/>
              </a:rPr>
              <a:t> </a:t>
            </a:r>
            <a:endParaRPr lang="bg-BG" sz="1400" b="1" dirty="0">
              <a:solidFill>
                <a:schemeClr val="accent1"/>
              </a:solidFill>
            </a:endParaRPr>
          </a:p>
          <a:p>
            <a:endParaRPr lang="en-US" b="1" dirty="0">
              <a:solidFill>
                <a:srgbClr val="0070C0"/>
              </a:solidFill>
            </a:endParaRPr>
          </a:p>
        </p:txBody>
      </p:sp>
    </p:spTree>
    <p:extLst>
      <p:ext uri="{BB962C8B-B14F-4D97-AF65-F5344CB8AC3E}">
        <p14:creationId xmlns:p14="http://schemas.microsoft.com/office/powerpoint/2010/main" val="2650825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112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1051560"/>
            <a:ext cx="8136394" cy="369332"/>
          </a:xfrm>
          <a:prstGeom prst="rect">
            <a:avLst/>
          </a:prstGeom>
          <a:noFill/>
        </p:spPr>
        <p:txBody>
          <a:bodyPr wrap="square" rtlCol="0">
            <a:spAutoFit/>
          </a:bodyPr>
          <a:lstStyle/>
          <a:p>
            <a:pPr algn="ctr"/>
            <a:r>
              <a:rPr lang="bg-BG" b="1" dirty="0">
                <a:solidFill>
                  <a:srgbClr val="000000"/>
                </a:solidFill>
                <a:latin typeface="Source Sans Pro" panose="020B0503030403020204" pitchFamily="34" charset="0"/>
              </a:rPr>
              <a:t>Предимства и недостатъци</a:t>
            </a:r>
            <a:endParaRPr lang="en-US" b="1" dirty="0">
              <a:solidFill>
                <a:srgbClr val="0070C0"/>
              </a:solidFill>
            </a:endParaRPr>
          </a:p>
        </p:txBody>
      </p:sp>
      <p:graphicFrame>
        <p:nvGraphicFramePr>
          <p:cNvPr id="4" name="Πίνακας 4">
            <a:extLst>
              <a:ext uri="{FF2B5EF4-FFF2-40B4-BE49-F238E27FC236}">
                <a16:creationId xmlns:a16="http://schemas.microsoft.com/office/drawing/2014/main" id="{4D6D0A06-E69C-127C-AAF3-562A6A2B2954}"/>
              </a:ext>
            </a:extLst>
          </p:cNvPr>
          <p:cNvGraphicFramePr>
            <a:graphicFrameLocks noGrp="1"/>
          </p:cNvGraphicFramePr>
          <p:nvPr>
            <p:extLst>
              <p:ext uri="{D42A27DB-BD31-4B8C-83A1-F6EECF244321}">
                <p14:modId xmlns:p14="http://schemas.microsoft.com/office/powerpoint/2010/main" val="709206106"/>
              </p:ext>
            </p:extLst>
          </p:nvPr>
        </p:nvGraphicFramePr>
        <p:xfrm>
          <a:off x="647259" y="1456730"/>
          <a:ext cx="8168640" cy="2817532"/>
        </p:xfrm>
        <a:graphic>
          <a:graphicData uri="http://schemas.openxmlformats.org/drawingml/2006/table">
            <a:tbl>
              <a:tblPr firstRow="1" bandRow="1">
                <a:tableStyleId>{5C22544A-7EE6-4342-B048-85BDC9FD1C3A}</a:tableStyleId>
              </a:tblPr>
              <a:tblGrid>
                <a:gridCol w="4084320">
                  <a:extLst>
                    <a:ext uri="{9D8B030D-6E8A-4147-A177-3AD203B41FA5}">
                      <a16:colId xmlns:a16="http://schemas.microsoft.com/office/drawing/2014/main" val="1297436490"/>
                    </a:ext>
                  </a:extLst>
                </a:gridCol>
                <a:gridCol w="4084320">
                  <a:extLst>
                    <a:ext uri="{9D8B030D-6E8A-4147-A177-3AD203B41FA5}">
                      <a16:colId xmlns:a16="http://schemas.microsoft.com/office/drawing/2014/main" val="2437797782"/>
                    </a:ext>
                  </a:extLst>
                </a:gridCol>
              </a:tblGrid>
              <a:tr h="327193">
                <a:tc>
                  <a:txBody>
                    <a:bodyPr/>
                    <a:lstStyle/>
                    <a:p>
                      <a:pPr algn="ctr"/>
                      <a:r>
                        <a:rPr lang="bg-BG" dirty="0"/>
                        <a:t>Предимства</a:t>
                      </a:r>
                      <a:endParaRPr lang="el-GR" dirty="0"/>
                    </a:p>
                  </a:txBody>
                  <a:tcPr/>
                </a:tc>
                <a:tc>
                  <a:txBody>
                    <a:bodyPr/>
                    <a:lstStyle/>
                    <a:p>
                      <a:pPr algn="ctr"/>
                      <a:r>
                        <a:rPr lang="bg-BG" dirty="0"/>
                        <a:t>Недостатъци</a:t>
                      </a:r>
                      <a:r>
                        <a:rPr lang="en-US" dirty="0"/>
                        <a:t>e</a:t>
                      </a:r>
                      <a:endParaRPr lang="el-GR" dirty="0"/>
                    </a:p>
                  </a:txBody>
                  <a:tcPr/>
                </a:tc>
                <a:extLst>
                  <a:ext uri="{0D108BD9-81ED-4DB2-BD59-A6C34878D82A}">
                    <a16:rowId xmlns:a16="http://schemas.microsoft.com/office/drawing/2014/main" val="3098720967"/>
                  </a:ext>
                </a:extLst>
              </a:tr>
              <a:tr h="327193">
                <a:tc>
                  <a:txBody>
                    <a:bodyPr/>
                    <a:lstStyle/>
                    <a:p>
                      <a:r>
                        <a:rPr lang="bg-BG" dirty="0"/>
                        <a:t>Достъп до пазара на труда</a:t>
                      </a:r>
                      <a:endParaRPr lang="el-GR" dirty="0"/>
                    </a:p>
                  </a:txBody>
                  <a:tcPr/>
                </a:tc>
                <a:tc>
                  <a:txBody>
                    <a:bodyPr/>
                    <a:lstStyle/>
                    <a:p>
                      <a:r>
                        <a:rPr lang="bg-BG" dirty="0"/>
                        <a:t>Непостоянни отношения между работодател и служител</a:t>
                      </a:r>
                      <a:endParaRPr lang="el-GR" dirty="0"/>
                    </a:p>
                  </a:txBody>
                  <a:tcPr/>
                </a:tc>
                <a:extLst>
                  <a:ext uri="{0D108BD9-81ED-4DB2-BD59-A6C34878D82A}">
                    <a16:rowId xmlns:a16="http://schemas.microsoft.com/office/drawing/2014/main" val="2549066838"/>
                  </a:ext>
                </a:extLst>
              </a:tr>
              <a:tr h="327193">
                <a:tc>
                  <a:txBody>
                    <a:bodyPr/>
                    <a:lstStyle/>
                    <a:p>
                      <a:r>
                        <a:rPr lang="bg-BG" dirty="0"/>
                        <a:t>Допълнителен доход</a:t>
                      </a:r>
                      <a:endParaRPr lang="el-GR" dirty="0"/>
                    </a:p>
                  </a:txBody>
                  <a:tcPr/>
                </a:tc>
                <a:tc>
                  <a:txBody>
                    <a:bodyPr/>
                    <a:lstStyle/>
                    <a:p>
                      <a:r>
                        <a:rPr lang="bg-BG" dirty="0"/>
                        <a:t>Високи очаквания, стрес и натоварване</a:t>
                      </a:r>
                      <a:endParaRPr lang="el-GR" dirty="0"/>
                    </a:p>
                  </a:txBody>
                  <a:tcPr/>
                </a:tc>
                <a:extLst>
                  <a:ext uri="{0D108BD9-81ED-4DB2-BD59-A6C34878D82A}">
                    <a16:rowId xmlns:a16="http://schemas.microsoft.com/office/drawing/2014/main" val="1830226895"/>
                  </a:ext>
                </a:extLst>
              </a:tr>
              <a:tr h="327193">
                <a:tc>
                  <a:txBody>
                    <a:bodyPr/>
                    <a:lstStyle/>
                    <a:p>
                      <a:r>
                        <a:rPr lang="bg-BG" dirty="0"/>
                        <a:t>Самостоятелна заетост</a:t>
                      </a:r>
                      <a:endParaRPr lang="el-GR" dirty="0"/>
                    </a:p>
                  </a:txBody>
                  <a:tcPr/>
                </a:tc>
                <a:tc>
                  <a:txBody>
                    <a:bodyPr/>
                    <a:lstStyle/>
                    <a:p>
                      <a:r>
                        <a:rPr lang="bg-BG" dirty="0"/>
                        <a:t>Ограничени възможности за кариерно развитие </a:t>
                      </a:r>
                      <a:endParaRPr lang="el-GR" dirty="0"/>
                    </a:p>
                  </a:txBody>
                  <a:tcPr/>
                </a:tc>
                <a:extLst>
                  <a:ext uri="{0D108BD9-81ED-4DB2-BD59-A6C34878D82A}">
                    <a16:rowId xmlns:a16="http://schemas.microsoft.com/office/drawing/2014/main" val="145533484"/>
                  </a:ext>
                </a:extLst>
              </a:tr>
              <a:tr h="317124">
                <a:tc>
                  <a:txBody>
                    <a:bodyPr/>
                    <a:lstStyle/>
                    <a:p>
                      <a:r>
                        <a:rPr lang="bg-BG" dirty="0"/>
                        <a:t>Развитие на меки умения </a:t>
                      </a:r>
                      <a:r>
                        <a:rPr lang="en-US" dirty="0"/>
                        <a:t>(</a:t>
                      </a:r>
                      <a:r>
                        <a:rPr lang="bg-BG" dirty="0" err="1"/>
                        <a:t>напр</a:t>
                      </a:r>
                      <a:r>
                        <a:rPr lang="en-US" dirty="0"/>
                        <a:t>., </a:t>
                      </a:r>
                      <a:r>
                        <a:rPr lang="bg-BG" dirty="0"/>
                        <a:t>комуникация</a:t>
                      </a:r>
                      <a:r>
                        <a:rPr lang="en-US" dirty="0"/>
                        <a:t>, </a:t>
                      </a:r>
                      <a:r>
                        <a:rPr lang="bg-BG" dirty="0"/>
                        <a:t>управление на времето)</a:t>
                      </a:r>
                      <a:endParaRPr lang="el-GR" dirty="0"/>
                    </a:p>
                  </a:txBody>
                  <a:tcPr/>
                </a:tc>
                <a:tc>
                  <a:txBody>
                    <a:bodyPr/>
                    <a:lstStyle/>
                    <a:p>
                      <a:r>
                        <a:rPr lang="bg-BG" dirty="0"/>
                        <a:t>Възможност за неплатено работно време</a:t>
                      </a:r>
                      <a:endParaRPr lang="el-GR" dirty="0"/>
                    </a:p>
                  </a:txBody>
                  <a:tcPr/>
                </a:tc>
                <a:extLst>
                  <a:ext uri="{0D108BD9-81ED-4DB2-BD59-A6C34878D82A}">
                    <a16:rowId xmlns:a16="http://schemas.microsoft.com/office/drawing/2014/main" val="2588804902"/>
                  </a:ext>
                </a:extLst>
              </a:tr>
              <a:tr h="327193">
                <a:tc>
                  <a:txBody>
                    <a:bodyPr/>
                    <a:lstStyle/>
                    <a:p>
                      <a:r>
                        <a:rPr lang="bg-BG" dirty="0"/>
                        <a:t>Гъвкавост</a:t>
                      </a:r>
                      <a:endParaRPr lang="el-GR" dirty="0"/>
                    </a:p>
                  </a:txBody>
                  <a:tcPr/>
                </a:tc>
                <a:tc>
                  <a:txBody>
                    <a:bodyPr/>
                    <a:lstStyle/>
                    <a:p>
                      <a:r>
                        <a:rPr lang="bg-BG" dirty="0"/>
                        <a:t>Непредвидими доходи в средносрочен и дългосрочен план</a:t>
                      </a:r>
                      <a:endParaRPr lang="el-GR" dirty="0"/>
                    </a:p>
                  </a:txBody>
                  <a:tcPr/>
                </a:tc>
                <a:extLst>
                  <a:ext uri="{0D108BD9-81ED-4DB2-BD59-A6C34878D82A}">
                    <a16:rowId xmlns:a16="http://schemas.microsoft.com/office/drawing/2014/main" val="2396213312"/>
                  </a:ext>
                </a:extLst>
              </a:tr>
              <a:tr h="327193">
                <a:tc>
                  <a:txBody>
                    <a:bodyPr/>
                    <a:lstStyle/>
                    <a:p>
                      <a:r>
                        <a:rPr lang="bg-BG" dirty="0"/>
                        <a:t>Управление на доходите</a:t>
                      </a:r>
                      <a:endParaRPr lang="el-GR" dirty="0"/>
                    </a:p>
                  </a:txBody>
                  <a:tcPr/>
                </a:tc>
                <a:tc>
                  <a:txBody>
                    <a:bodyPr/>
                    <a:lstStyle/>
                    <a:p>
                      <a:r>
                        <a:rPr lang="bg-BG" dirty="0"/>
                        <a:t>Проблеми свързани с осигуряването</a:t>
                      </a:r>
                      <a:endParaRPr lang="el-GR" dirty="0"/>
                    </a:p>
                  </a:txBody>
                  <a:tcPr/>
                </a:tc>
                <a:extLst>
                  <a:ext uri="{0D108BD9-81ED-4DB2-BD59-A6C34878D82A}">
                    <a16:rowId xmlns:a16="http://schemas.microsoft.com/office/drawing/2014/main" val="1359452202"/>
                  </a:ext>
                </a:extLst>
              </a:tr>
            </a:tbl>
          </a:graphicData>
        </a:graphic>
      </p:graphicFrame>
    </p:spTree>
    <p:extLst>
      <p:ext uri="{BB962C8B-B14F-4D97-AF65-F5344CB8AC3E}">
        <p14:creationId xmlns:p14="http://schemas.microsoft.com/office/powerpoint/2010/main" val="2146613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1082040"/>
            <a:ext cx="8136394" cy="3416320"/>
          </a:xfrm>
          <a:prstGeom prst="rect">
            <a:avLst/>
          </a:prstGeom>
          <a:noFill/>
        </p:spPr>
        <p:txBody>
          <a:bodyPr wrap="square" rtlCol="0">
            <a:spAutoFit/>
          </a:bodyPr>
          <a:lstStyle/>
          <a:p>
            <a:r>
              <a:rPr lang="bg-BG" b="1" dirty="0">
                <a:solidFill>
                  <a:srgbClr val="000000"/>
                </a:solidFill>
                <a:latin typeface="Source Sans Pro" panose="020B0503030403020204" pitchFamily="34" charset="0"/>
              </a:rPr>
              <a:t>3. Временна заетост</a:t>
            </a:r>
          </a:p>
          <a:p>
            <a:r>
              <a:rPr lang="bg-BG" dirty="0">
                <a:solidFill>
                  <a:srgbClr val="000000"/>
                </a:solidFill>
                <a:latin typeface="Source Sans Pro" panose="020B0503030403020204" pitchFamily="34" charset="0"/>
              </a:rPr>
              <a:t>Временната заетост се характеризира с това, че не е постоянна и стабилна по отношение на доходи и заетост. При този тип заетост работодателя не е задължен да осигурява редовно работа. Ето защо, служителите се наемат, когато работното натоварване изисква техните услуги. В такива случай, работодателя наема служителите за изпълнение на конкретни задачи или за сезонна работа, или под формата на работа на повикване, при която връзката между работодател и служител е непрекъсната, но не и предоставената работа, тъй като се предлага само при необходимост. </a:t>
            </a:r>
          </a:p>
          <a:p>
            <a:pPr algn="ctr"/>
            <a:endParaRPr lang="bg-BG" sz="1800" b="1" i="0" u="none" strike="noStrike" baseline="0" dirty="0">
              <a:solidFill>
                <a:srgbClr val="000000"/>
              </a:solidFill>
              <a:latin typeface="Source Sans Pro" panose="020B0503030403020204" pitchFamily="34" charset="0"/>
            </a:endParaRPr>
          </a:p>
          <a:p>
            <a:pPr algn="ctr"/>
            <a:endParaRPr lang="bg-BG" b="1" dirty="0">
              <a:solidFill>
                <a:srgbClr val="000000"/>
              </a:solidFill>
              <a:latin typeface="Source Sans Pro" panose="020B0503030403020204" pitchFamily="34" charset="0"/>
            </a:endParaRPr>
          </a:p>
          <a:p>
            <a:pPr algn="ctr"/>
            <a:r>
              <a:rPr lang="bg-BG" dirty="0">
                <a:solidFill>
                  <a:srgbClr val="000000"/>
                </a:solidFill>
                <a:latin typeface="Source Sans Pro" panose="020B0503030403020204" pitchFamily="34" charset="0"/>
              </a:rPr>
              <a:t> </a:t>
            </a:r>
            <a:endParaRPr lang="bg-BG" b="1" dirty="0">
              <a:solidFill>
                <a:srgbClr val="0070C0"/>
              </a:solidFill>
            </a:endParaRPr>
          </a:p>
        </p:txBody>
      </p:sp>
    </p:spTree>
    <p:extLst>
      <p:ext uri="{BB962C8B-B14F-4D97-AF65-F5344CB8AC3E}">
        <p14:creationId xmlns:p14="http://schemas.microsoft.com/office/powerpoint/2010/main" val="920012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889000"/>
            <a:ext cx="8136394" cy="369332"/>
          </a:xfrm>
          <a:prstGeom prst="rect">
            <a:avLst/>
          </a:prstGeom>
          <a:noFill/>
        </p:spPr>
        <p:txBody>
          <a:bodyPr wrap="square" rtlCol="0">
            <a:spAutoFit/>
          </a:bodyPr>
          <a:lstStyle/>
          <a:p>
            <a:pPr algn="ctr"/>
            <a:r>
              <a:rPr lang="bg-BG" b="1" dirty="0">
                <a:solidFill>
                  <a:srgbClr val="000000"/>
                </a:solidFill>
                <a:latin typeface="Source Sans Pro" panose="020B0503030403020204" pitchFamily="34" charset="0"/>
              </a:rPr>
              <a:t>Предимства и недостатъци</a:t>
            </a:r>
            <a:endParaRPr lang="en-US" b="1" dirty="0">
              <a:solidFill>
                <a:srgbClr val="0070C0"/>
              </a:solidFill>
            </a:endParaRPr>
          </a:p>
        </p:txBody>
      </p:sp>
      <p:graphicFrame>
        <p:nvGraphicFramePr>
          <p:cNvPr id="4" name="Πίνακας 4">
            <a:extLst>
              <a:ext uri="{FF2B5EF4-FFF2-40B4-BE49-F238E27FC236}">
                <a16:creationId xmlns:a16="http://schemas.microsoft.com/office/drawing/2014/main" id="{88AAD4ED-15FF-F872-E345-6D0DA7014F50}"/>
              </a:ext>
            </a:extLst>
          </p:cNvPr>
          <p:cNvGraphicFramePr>
            <a:graphicFrameLocks noGrp="1"/>
          </p:cNvGraphicFramePr>
          <p:nvPr>
            <p:extLst>
              <p:ext uri="{D42A27DB-BD31-4B8C-83A1-F6EECF244321}">
                <p14:modId xmlns:p14="http://schemas.microsoft.com/office/powerpoint/2010/main" val="1676183137"/>
              </p:ext>
            </p:extLst>
          </p:nvPr>
        </p:nvGraphicFramePr>
        <p:xfrm>
          <a:off x="767080" y="1410732"/>
          <a:ext cx="7609840" cy="2900680"/>
        </p:xfrm>
        <a:graphic>
          <a:graphicData uri="http://schemas.openxmlformats.org/drawingml/2006/table">
            <a:tbl>
              <a:tblPr firstRow="1" bandRow="1">
                <a:tableStyleId>{5C22544A-7EE6-4342-B048-85BDC9FD1C3A}</a:tableStyleId>
              </a:tblPr>
              <a:tblGrid>
                <a:gridCol w="3804920">
                  <a:extLst>
                    <a:ext uri="{9D8B030D-6E8A-4147-A177-3AD203B41FA5}">
                      <a16:colId xmlns:a16="http://schemas.microsoft.com/office/drawing/2014/main" val="656383350"/>
                    </a:ext>
                  </a:extLst>
                </a:gridCol>
                <a:gridCol w="3804920">
                  <a:extLst>
                    <a:ext uri="{9D8B030D-6E8A-4147-A177-3AD203B41FA5}">
                      <a16:colId xmlns:a16="http://schemas.microsoft.com/office/drawing/2014/main" val="156651462"/>
                    </a:ext>
                  </a:extLst>
                </a:gridCol>
              </a:tblGrid>
              <a:tr h="370840">
                <a:tc>
                  <a:txBody>
                    <a:bodyPr/>
                    <a:lstStyle/>
                    <a:p>
                      <a:pPr algn="l"/>
                      <a:r>
                        <a:rPr lang="bg-BG" noProof="0" dirty="0"/>
                        <a:t>Предимства</a:t>
                      </a:r>
                    </a:p>
                  </a:txBody>
                  <a:tcPr/>
                </a:tc>
                <a:tc>
                  <a:txBody>
                    <a:bodyPr/>
                    <a:lstStyle/>
                    <a:p>
                      <a:r>
                        <a:rPr lang="bg-BG" noProof="0" dirty="0"/>
                        <a:t>Недостатъци</a:t>
                      </a:r>
                    </a:p>
                  </a:txBody>
                  <a:tcPr/>
                </a:tc>
                <a:extLst>
                  <a:ext uri="{0D108BD9-81ED-4DB2-BD59-A6C34878D82A}">
                    <a16:rowId xmlns:a16="http://schemas.microsoft.com/office/drawing/2014/main" val="3005208159"/>
                  </a:ext>
                </a:extLst>
              </a:tr>
              <a:tr h="370840">
                <a:tc>
                  <a:txBody>
                    <a:bodyPr/>
                    <a:lstStyle/>
                    <a:p>
                      <a:r>
                        <a:rPr lang="bg-BG" noProof="0" dirty="0"/>
                        <a:t>Достъп до пазара на труда</a:t>
                      </a:r>
                    </a:p>
                  </a:txBody>
                  <a:tcPr/>
                </a:tc>
                <a:tc>
                  <a:txBody>
                    <a:bodyPr/>
                    <a:lstStyle/>
                    <a:p>
                      <a:r>
                        <a:rPr lang="bg-BG" noProof="0" dirty="0"/>
                        <a:t>Липса на сигурност </a:t>
                      </a:r>
                    </a:p>
                  </a:txBody>
                  <a:tcPr/>
                </a:tc>
                <a:extLst>
                  <a:ext uri="{0D108BD9-81ED-4DB2-BD59-A6C34878D82A}">
                    <a16:rowId xmlns:a16="http://schemas.microsoft.com/office/drawing/2014/main" val="57323047"/>
                  </a:ext>
                </a:extLst>
              </a:tr>
              <a:tr h="370840">
                <a:tc>
                  <a:txBody>
                    <a:bodyPr/>
                    <a:lstStyle/>
                    <a:p>
                      <a:r>
                        <a:rPr lang="bg-BG" noProof="0" dirty="0"/>
                        <a:t>Допълнителен доход</a:t>
                      </a:r>
                    </a:p>
                  </a:txBody>
                  <a:tcPr/>
                </a:tc>
                <a:tc>
                  <a:txBody>
                    <a:bodyPr/>
                    <a:lstStyle/>
                    <a:p>
                      <a:r>
                        <a:rPr lang="bg-BG" noProof="0" dirty="0"/>
                        <a:t>Нередовни и/или непредсказуеми доходи, трудности във финансовото планиране</a:t>
                      </a:r>
                    </a:p>
                  </a:txBody>
                  <a:tcPr/>
                </a:tc>
                <a:extLst>
                  <a:ext uri="{0D108BD9-81ED-4DB2-BD59-A6C34878D82A}">
                    <a16:rowId xmlns:a16="http://schemas.microsoft.com/office/drawing/2014/main" val="1229733895"/>
                  </a:ext>
                </a:extLst>
              </a:tr>
              <a:tr h="511556">
                <a:tc>
                  <a:txBody>
                    <a:bodyPr/>
                    <a:lstStyle/>
                    <a:p>
                      <a:r>
                        <a:rPr lang="bg-BG" noProof="0" dirty="0"/>
                        <a:t>Възможност за съчетаване на личния и професионалния живот</a:t>
                      </a:r>
                    </a:p>
                  </a:txBody>
                  <a:tcPr/>
                </a:tc>
                <a:tc>
                  <a:txBody>
                    <a:bodyPr/>
                    <a:lstStyle/>
                    <a:p>
                      <a:r>
                        <a:rPr lang="bg-BG" noProof="0" dirty="0"/>
                        <a:t>Предизвикателство по отношение на съчетаването на професионалния и личния живот (не може да се предвидят работните задължения и периоди)</a:t>
                      </a:r>
                    </a:p>
                  </a:txBody>
                  <a:tcPr/>
                </a:tc>
                <a:extLst>
                  <a:ext uri="{0D108BD9-81ED-4DB2-BD59-A6C34878D82A}">
                    <a16:rowId xmlns:a16="http://schemas.microsoft.com/office/drawing/2014/main" val="517021370"/>
                  </a:ext>
                </a:extLst>
              </a:tr>
              <a:tr h="370840">
                <a:tc>
                  <a:txBody>
                    <a:bodyPr/>
                    <a:lstStyle/>
                    <a:p>
                      <a:r>
                        <a:rPr lang="bg-BG" noProof="0" dirty="0"/>
                        <a:t>Гъвкавост (до известна степен)</a:t>
                      </a:r>
                    </a:p>
                  </a:txBody>
                  <a:tcPr/>
                </a:tc>
                <a:tc>
                  <a:txBody>
                    <a:bodyPr/>
                    <a:lstStyle/>
                    <a:p>
                      <a:r>
                        <a:rPr lang="bg-BG" noProof="0" dirty="0"/>
                        <a:t>Лимитиран достъп до обучение</a:t>
                      </a:r>
                    </a:p>
                  </a:txBody>
                  <a:tcPr/>
                </a:tc>
                <a:extLst>
                  <a:ext uri="{0D108BD9-81ED-4DB2-BD59-A6C34878D82A}">
                    <a16:rowId xmlns:a16="http://schemas.microsoft.com/office/drawing/2014/main" val="4279657612"/>
                  </a:ext>
                </a:extLst>
              </a:tr>
              <a:tr h="370840">
                <a:tc>
                  <a:txBody>
                    <a:bodyPr/>
                    <a:lstStyle/>
                    <a:p>
                      <a:endParaRPr lang="bg-BG" noProof="0" dirty="0"/>
                    </a:p>
                  </a:txBody>
                  <a:tcPr/>
                </a:tc>
                <a:tc>
                  <a:txBody>
                    <a:bodyPr/>
                    <a:lstStyle/>
                    <a:p>
                      <a:r>
                        <a:rPr lang="bg-BG" noProof="0" dirty="0"/>
                        <a:t>Проблеми свързани с осигуряването</a:t>
                      </a:r>
                    </a:p>
                  </a:txBody>
                  <a:tcPr/>
                </a:tc>
                <a:extLst>
                  <a:ext uri="{0D108BD9-81ED-4DB2-BD59-A6C34878D82A}">
                    <a16:rowId xmlns:a16="http://schemas.microsoft.com/office/drawing/2014/main" val="854118605"/>
                  </a:ext>
                </a:extLst>
              </a:tr>
            </a:tbl>
          </a:graphicData>
        </a:graphic>
      </p:graphicFrame>
    </p:spTree>
    <p:extLst>
      <p:ext uri="{BB962C8B-B14F-4D97-AF65-F5344CB8AC3E}">
        <p14:creationId xmlns:p14="http://schemas.microsoft.com/office/powerpoint/2010/main" val="2325940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112" y="281059"/>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637915" y="1412240"/>
            <a:ext cx="8136394" cy="1477328"/>
          </a:xfrm>
          <a:prstGeom prst="rect">
            <a:avLst/>
          </a:prstGeom>
          <a:noFill/>
        </p:spPr>
        <p:txBody>
          <a:bodyPr wrap="square" rtlCol="0">
            <a:spAutoFit/>
          </a:bodyPr>
          <a:lstStyle/>
          <a:p>
            <a:r>
              <a:rPr lang="en-US" b="1" dirty="0">
                <a:solidFill>
                  <a:srgbClr val="000000"/>
                </a:solidFill>
                <a:latin typeface="Source Sans Pro" panose="020B0503030403020204" pitchFamily="34" charset="0"/>
              </a:rPr>
              <a:t>4. </a:t>
            </a:r>
            <a:r>
              <a:rPr lang="bg-BG" b="1" dirty="0">
                <a:solidFill>
                  <a:srgbClr val="000000"/>
                </a:solidFill>
                <a:latin typeface="Source Sans Pro" panose="020B0503030403020204" pitchFamily="34" charset="0"/>
              </a:rPr>
              <a:t>Споделяне на работа</a:t>
            </a:r>
          </a:p>
          <a:p>
            <a:r>
              <a:rPr lang="ru-RU" dirty="0" err="1">
                <a:solidFill>
                  <a:srgbClr val="000000"/>
                </a:solidFill>
                <a:latin typeface="Source Sans Pro" panose="020B0503030403020204" pitchFamily="34" charset="0"/>
              </a:rPr>
              <a:t>Споделянето</a:t>
            </a:r>
            <a:r>
              <a:rPr lang="ru-RU" dirty="0">
                <a:solidFill>
                  <a:srgbClr val="000000"/>
                </a:solidFill>
                <a:latin typeface="Source Sans Pro" panose="020B0503030403020204" pitchFamily="34" charset="0"/>
              </a:rPr>
              <a:t> на </a:t>
            </a:r>
            <a:r>
              <a:rPr lang="ru-RU" dirty="0" err="1">
                <a:solidFill>
                  <a:srgbClr val="000000"/>
                </a:solidFill>
                <a:latin typeface="Source Sans Pro" panose="020B0503030403020204" pitchFamily="34" charset="0"/>
              </a:rPr>
              <a:t>работата</a:t>
            </a:r>
            <a:r>
              <a:rPr lang="ru-RU" dirty="0">
                <a:solidFill>
                  <a:srgbClr val="000000"/>
                </a:solidFill>
                <a:latin typeface="Source Sans Pro" panose="020B0503030403020204" pitchFamily="34" charset="0"/>
              </a:rPr>
              <a:t> или </a:t>
            </a:r>
            <a:r>
              <a:rPr lang="ru-RU" dirty="0" err="1">
                <a:solidFill>
                  <a:srgbClr val="000000"/>
                </a:solidFill>
                <a:latin typeface="Source Sans Pro" panose="020B0503030403020204" pitchFamily="34" charset="0"/>
              </a:rPr>
              <a:t>споделянето</a:t>
            </a:r>
            <a:r>
              <a:rPr lang="ru-RU" dirty="0">
                <a:solidFill>
                  <a:srgbClr val="000000"/>
                </a:solidFill>
                <a:latin typeface="Source Sans Pro" panose="020B0503030403020204" pitchFamily="34" charset="0"/>
              </a:rPr>
              <a:t> на работа е </a:t>
            </a:r>
            <a:r>
              <a:rPr lang="ru-RU" dirty="0" err="1">
                <a:solidFill>
                  <a:srgbClr val="000000"/>
                </a:solidFill>
                <a:latin typeface="Source Sans Pro" panose="020B0503030403020204" pitchFamily="34" charset="0"/>
              </a:rPr>
              <a:t>договореност</a:t>
            </a:r>
            <a:r>
              <a:rPr lang="ru-RU" dirty="0">
                <a:solidFill>
                  <a:srgbClr val="000000"/>
                </a:solidFill>
                <a:latin typeface="Source Sans Pro" panose="020B0503030403020204" pitchFamily="34" charset="0"/>
              </a:rPr>
              <a:t>, при </a:t>
            </a:r>
            <a:r>
              <a:rPr lang="ru-RU" dirty="0" err="1">
                <a:solidFill>
                  <a:srgbClr val="000000"/>
                </a:solidFill>
                <a:latin typeface="Source Sans Pro" panose="020B0503030403020204" pitchFamily="34" charset="0"/>
              </a:rPr>
              <a:t>която</a:t>
            </a:r>
            <a:r>
              <a:rPr lang="ru-RU" dirty="0">
                <a:solidFill>
                  <a:srgbClr val="000000"/>
                </a:solidFill>
                <a:latin typeface="Source Sans Pro" panose="020B0503030403020204" pitchFamily="34" charset="0"/>
              </a:rPr>
              <a:t> </a:t>
            </a:r>
            <a:r>
              <a:rPr lang="ru-RU" dirty="0" err="1">
                <a:solidFill>
                  <a:srgbClr val="000000"/>
                </a:solidFill>
                <a:latin typeface="Source Sans Pro" panose="020B0503030403020204" pitchFamily="34" charset="0"/>
              </a:rPr>
              <a:t>двама</a:t>
            </a:r>
            <a:r>
              <a:rPr lang="ru-RU" dirty="0">
                <a:solidFill>
                  <a:srgbClr val="000000"/>
                </a:solidFill>
                <a:latin typeface="Source Sans Pro" panose="020B0503030403020204" pitchFamily="34" charset="0"/>
              </a:rPr>
              <a:t> души, или </a:t>
            </a:r>
            <a:r>
              <a:rPr lang="ru-RU" dirty="0" err="1">
                <a:solidFill>
                  <a:srgbClr val="000000"/>
                </a:solidFill>
                <a:latin typeface="Source Sans Pro" panose="020B0503030403020204" pitchFamily="34" charset="0"/>
              </a:rPr>
              <a:t>понякога</a:t>
            </a:r>
            <a:r>
              <a:rPr lang="ru-RU" dirty="0">
                <a:solidFill>
                  <a:srgbClr val="000000"/>
                </a:solidFill>
                <a:latin typeface="Source Sans Pro" panose="020B0503030403020204" pitchFamily="34" charset="0"/>
              </a:rPr>
              <a:t> </a:t>
            </a:r>
            <a:r>
              <a:rPr lang="ru-RU" dirty="0" err="1">
                <a:solidFill>
                  <a:srgbClr val="000000"/>
                </a:solidFill>
                <a:latin typeface="Source Sans Pro" panose="020B0503030403020204" pitchFamily="34" charset="0"/>
              </a:rPr>
              <a:t>повече</a:t>
            </a:r>
            <a:r>
              <a:rPr lang="ru-RU" dirty="0">
                <a:solidFill>
                  <a:srgbClr val="000000"/>
                </a:solidFill>
                <a:latin typeface="Source Sans Pro" panose="020B0503030403020204" pitchFamily="34" charset="0"/>
              </a:rPr>
              <a:t>, се </a:t>
            </a:r>
            <a:r>
              <a:rPr lang="ru-RU" dirty="0" err="1">
                <a:solidFill>
                  <a:srgbClr val="000000"/>
                </a:solidFill>
                <a:latin typeface="Source Sans Pro" panose="020B0503030403020204" pitchFamily="34" charset="0"/>
              </a:rPr>
              <a:t>задържат</a:t>
            </a:r>
            <a:r>
              <a:rPr lang="ru-RU" dirty="0">
                <a:solidFill>
                  <a:srgbClr val="000000"/>
                </a:solidFill>
                <a:latin typeface="Source Sans Pro" panose="020B0503030403020204" pitchFamily="34" charset="0"/>
              </a:rPr>
              <a:t> на </a:t>
            </a:r>
            <a:r>
              <a:rPr lang="ru-RU" dirty="0" err="1">
                <a:solidFill>
                  <a:srgbClr val="000000"/>
                </a:solidFill>
                <a:latin typeface="Source Sans Pro" panose="020B0503030403020204" pitchFamily="34" charset="0"/>
              </a:rPr>
              <a:t>непълно</a:t>
            </a:r>
            <a:r>
              <a:rPr lang="ru-RU" dirty="0">
                <a:solidFill>
                  <a:srgbClr val="000000"/>
                </a:solidFill>
                <a:latin typeface="Source Sans Pro" panose="020B0503030403020204" pitchFamily="34" charset="0"/>
              </a:rPr>
              <a:t> или </a:t>
            </a:r>
            <a:r>
              <a:rPr lang="ru-RU" dirty="0" err="1">
                <a:solidFill>
                  <a:srgbClr val="000000"/>
                </a:solidFill>
                <a:latin typeface="Source Sans Pro" panose="020B0503030403020204" pitchFamily="34" charset="0"/>
              </a:rPr>
              <a:t>намалено</a:t>
            </a:r>
            <a:r>
              <a:rPr lang="ru-RU" dirty="0">
                <a:solidFill>
                  <a:srgbClr val="000000"/>
                </a:solidFill>
                <a:latin typeface="Source Sans Pro" panose="020B0503030403020204" pitchFamily="34" charset="0"/>
              </a:rPr>
              <a:t> </a:t>
            </a:r>
            <a:r>
              <a:rPr lang="ru-RU" dirty="0" err="1">
                <a:solidFill>
                  <a:srgbClr val="000000"/>
                </a:solidFill>
                <a:latin typeface="Source Sans Pro" panose="020B0503030403020204" pitchFamily="34" charset="0"/>
              </a:rPr>
              <a:t>работно</a:t>
            </a:r>
            <a:r>
              <a:rPr lang="ru-RU" dirty="0">
                <a:solidFill>
                  <a:srgbClr val="000000"/>
                </a:solidFill>
                <a:latin typeface="Source Sans Pro" panose="020B0503030403020204" pitchFamily="34" charset="0"/>
              </a:rPr>
              <a:t> </a:t>
            </a:r>
            <a:r>
              <a:rPr lang="ru-RU" dirty="0" err="1">
                <a:solidFill>
                  <a:srgbClr val="000000"/>
                </a:solidFill>
                <a:latin typeface="Source Sans Pro" panose="020B0503030403020204" pitchFamily="34" charset="0"/>
              </a:rPr>
              <a:t>време</a:t>
            </a:r>
            <a:r>
              <a:rPr lang="ru-RU" dirty="0">
                <a:solidFill>
                  <a:srgbClr val="000000"/>
                </a:solidFill>
                <a:latin typeface="Source Sans Pro" panose="020B0503030403020204" pitchFamily="34" charset="0"/>
              </a:rPr>
              <a:t>, за да </a:t>
            </a:r>
            <a:r>
              <a:rPr lang="ru-RU" dirty="0" err="1">
                <a:solidFill>
                  <a:srgbClr val="000000"/>
                </a:solidFill>
                <a:latin typeface="Source Sans Pro" panose="020B0503030403020204" pitchFamily="34" charset="0"/>
              </a:rPr>
              <a:t>изпълняват</a:t>
            </a:r>
            <a:r>
              <a:rPr lang="ru-RU" dirty="0">
                <a:solidFill>
                  <a:srgbClr val="000000"/>
                </a:solidFill>
                <a:latin typeface="Source Sans Pro" panose="020B0503030403020204" pitchFamily="34" charset="0"/>
              </a:rPr>
              <a:t> работа, </a:t>
            </a:r>
            <a:r>
              <a:rPr lang="ru-RU" dirty="0" err="1">
                <a:solidFill>
                  <a:srgbClr val="000000"/>
                </a:solidFill>
                <a:latin typeface="Source Sans Pro" panose="020B0503030403020204" pitchFamily="34" charset="0"/>
              </a:rPr>
              <a:t>която</a:t>
            </a:r>
            <a:r>
              <a:rPr lang="ru-RU" dirty="0">
                <a:solidFill>
                  <a:srgbClr val="000000"/>
                </a:solidFill>
                <a:latin typeface="Source Sans Pro" panose="020B0503030403020204" pitchFamily="34" charset="0"/>
              </a:rPr>
              <a:t> </a:t>
            </a:r>
            <a:r>
              <a:rPr lang="ru-RU" dirty="0" err="1">
                <a:solidFill>
                  <a:srgbClr val="000000"/>
                </a:solidFill>
                <a:latin typeface="Source Sans Pro" panose="020B0503030403020204" pitchFamily="34" charset="0"/>
              </a:rPr>
              <a:t>обикновено</a:t>
            </a:r>
            <a:r>
              <a:rPr lang="ru-RU" dirty="0">
                <a:solidFill>
                  <a:srgbClr val="000000"/>
                </a:solidFill>
                <a:latin typeface="Source Sans Pro" panose="020B0503030403020204" pitchFamily="34" charset="0"/>
              </a:rPr>
              <a:t> се </a:t>
            </a:r>
            <a:r>
              <a:rPr lang="ru-RU" dirty="0" err="1">
                <a:solidFill>
                  <a:srgbClr val="000000"/>
                </a:solidFill>
                <a:latin typeface="Source Sans Pro" panose="020B0503030403020204" pitchFamily="34" charset="0"/>
              </a:rPr>
              <a:t>изпълнява</a:t>
            </a:r>
            <a:r>
              <a:rPr lang="ru-RU" dirty="0">
                <a:solidFill>
                  <a:srgbClr val="000000"/>
                </a:solidFill>
                <a:latin typeface="Source Sans Pro" panose="020B0503030403020204" pitchFamily="34" charset="0"/>
              </a:rPr>
              <a:t> от </a:t>
            </a:r>
            <a:r>
              <a:rPr lang="ru-RU" dirty="0" err="1">
                <a:solidFill>
                  <a:srgbClr val="000000"/>
                </a:solidFill>
                <a:latin typeface="Source Sans Pro" panose="020B0503030403020204" pitchFamily="34" charset="0"/>
              </a:rPr>
              <a:t>едно</a:t>
            </a:r>
            <a:r>
              <a:rPr lang="ru-RU" dirty="0">
                <a:solidFill>
                  <a:srgbClr val="000000"/>
                </a:solidFill>
                <a:latin typeface="Source Sans Pro" panose="020B0503030403020204" pitchFamily="34" charset="0"/>
              </a:rPr>
              <a:t> лице, </a:t>
            </a:r>
            <a:r>
              <a:rPr lang="ru-RU" dirty="0" err="1">
                <a:solidFill>
                  <a:srgbClr val="000000"/>
                </a:solidFill>
                <a:latin typeface="Source Sans Pro" panose="020B0503030403020204" pitchFamily="34" charset="0"/>
              </a:rPr>
              <a:t>работещо</a:t>
            </a:r>
            <a:r>
              <a:rPr lang="ru-RU" dirty="0">
                <a:solidFill>
                  <a:srgbClr val="000000"/>
                </a:solidFill>
                <a:latin typeface="Source Sans Pro" panose="020B0503030403020204" pitchFamily="34" charset="0"/>
              </a:rPr>
              <a:t> на </a:t>
            </a:r>
            <a:r>
              <a:rPr lang="ru-RU" dirty="0" err="1">
                <a:solidFill>
                  <a:srgbClr val="000000"/>
                </a:solidFill>
                <a:latin typeface="Source Sans Pro" panose="020B0503030403020204" pitchFamily="34" charset="0"/>
              </a:rPr>
              <a:t>пълен</a:t>
            </a:r>
            <a:r>
              <a:rPr lang="ru-RU" dirty="0">
                <a:solidFill>
                  <a:srgbClr val="000000"/>
                </a:solidFill>
                <a:latin typeface="Source Sans Pro" panose="020B0503030403020204" pitchFamily="34" charset="0"/>
              </a:rPr>
              <a:t> </a:t>
            </a:r>
            <a:r>
              <a:rPr lang="ru-RU" dirty="0" err="1">
                <a:solidFill>
                  <a:srgbClr val="000000"/>
                </a:solidFill>
                <a:latin typeface="Source Sans Pro" panose="020B0503030403020204" pitchFamily="34" charset="0"/>
              </a:rPr>
              <a:t>работен</a:t>
            </a:r>
            <a:r>
              <a:rPr lang="ru-RU" dirty="0">
                <a:solidFill>
                  <a:srgbClr val="000000"/>
                </a:solidFill>
                <a:latin typeface="Source Sans Pro" panose="020B0503030403020204" pitchFamily="34" charset="0"/>
              </a:rPr>
              <a:t> ден.</a:t>
            </a:r>
            <a:r>
              <a:rPr lang="en-US" dirty="0">
                <a:solidFill>
                  <a:srgbClr val="000000"/>
                </a:solidFill>
                <a:latin typeface="Source Sans Pro" panose="020B0503030403020204" pitchFamily="34" charset="0"/>
              </a:rPr>
              <a:t> </a:t>
            </a:r>
            <a:endParaRPr lang="en-US" b="1" dirty="0">
              <a:solidFill>
                <a:srgbClr val="0070C0"/>
              </a:solidFill>
            </a:endParaRPr>
          </a:p>
        </p:txBody>
      </p:sp>
    </p:spTree>
    <p:extLst>
      <p:ext uri="{BB962C8B-B14F-4D97-AF65-F5344CB8AC3E}">
        <p14:creationId xmlns:p14="http://schemas.microsoft.com/office/powerpoint/2010/main" val="2205822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112" y="281059"/>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1240750"/>
            <a:ext cx="8136394" cy="369332"/>
          </a:xfrm>
          <a:prstGeom prst="rect">
            <a:avLst/>
          </a:prstGeom>
          <a:noFill/>
        </p:spPr>
        <p:txBody>
          <a:bodyPr wrap="square" rtlCol="0">
            <a:spAutoFit/>
          </a:bodyPr>
          <a:lstStyle/>
          <a:p>
            <a:pPr algn="ctr"/>
            <a:r>
              <a:rPr lang="bg-BG" b="1" dirty="0">
                <a:solidFill>
                  <a:srgbClr val="000000"/>
                </a:solidFill>
                <a:latin typeface="Source Sans Pro" panose="020B0503030403020204" pitchFamily="34" charset="0"/>
              </a:rPr>
              <a:t>Предимства и недостатъци</a:t>
            </a:r>
            <a:r>
              <a:rPr lang="en-US" dirty="0">
                <a:solidFill>
                  <a:srgbClr val="000000"/>
                </a:solidFill>
                <a:latin typeface="Source Sans Pro" panose="020B0503030403020204" pitchFamily="34" charset="0"/>
              </a:rPr>
              <a:t> </a:t>
            </a:r>
            <a:endParaRPr lang="en-US" b="1" dirty="0">
              <a:solidFill>
                <a:srgbClr val="0070C0"/>
              </a:solidFill>
            </a:endParaRPr>
          </a:p>
        </p:txBody>
      </p:sp>
      <p:graphicFrame>
        <p:nvGraphicFramePr>
          <p:cNvPr id="4" name="Πίνακας 4">
            <a:extLst>
              <a:ext uri="{FF2B5EF4-FFF2-40B4-BE49-F238E27FC236}">
                <a16:creationId xmlns:a16="http://schemas.microsoft.com/office/drawing/2014/main" id="{38AE88CE-287C-08F0-AD22-2C02CDC76124}"/>
              </a:ext>
            </a:extLst>
          </p:cNvPr>
          <p:cNvGraphicFramePr>
            <a:graphicFrameLocks noGrp="1"/>
          </p:cNvGraphicFramePr>
          <p:nvPr>
            <p:extLst>
              <p:ext uri="{D42A27DB-BD31-4B8C-83A1-F6EECF244321}">
                <p14:modId xmlns:p14="http://schemas.microsoft.com/office/powerpoint/2010/main" val="2477242127"/>
              </p:ext>
            </p:extLst>
          </p:nvPr>
        </p:nvGraphicFramePr>
        <p:xfrm>
          <a:off x="1524000" y="1785620"/>
          <a:ext cx="6096000" cy="24892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30997211"/>
                    </a:ext>
                  </a:extLst>
                </a:gridCol>
                <a:gridCol w="3048000">
                  <a:extLst>
                    <a:ext uri="{9D8B030D-6E8A-4147-A177-3AD203B41FA5}">
                      <a16:colId xmlns:a16="http://schemas.microsoft.com/office/drawing/2014/main" val="4050321054"/>
                    </a:ext>
                  </a:extLst>
                </a:gridCol>
              </a:tblGrid>
              <a:tr h="370840">
                <a:tc>
                  <a:txBody>
                    <a:bodyPr/>
                    <a:lstStyle/>
                    <a:p>
                      <a:pPr algn="ctr"/>
                      <a:r>
                        <a:rPr lang="bg-BG" dirty="0"/>
                        <a:t>Предимства</a:t>
                      </a:r>
                      <a:r>
                        <a:rPr lang="en-US" dirty="0"/>
                        <a:t> </a:t>
                      </a:r>
                      <a:endParaRPr lang="el-GR" dirty="0"/>
                    </a:p>
                  </a:txBody>
                  <a:tcPr/>
                </a:tc>
                <a:tc>
                  <a:txBody>
                    <a:bodyPr/>
                    <a:lstStyle/>
                    <a:p>
                      <a:pPr algn="ctr"/>
                      <a:r>
                        <a:rPr lang="bg-BG" dirty="0"/>
                        <a:t>Недостатъци</a:t>
                      </a:r>
                      <a:endParaRPr lang="el-GR" dirty="0"/>
                    </a:p>
                  </a:txBody>
                  <a:tcPr/>
                </a:tc>
                <a:extLst>
                  <a:ext uri="{0D108BD9-81ED-4DB2-BD59-A6C34878D82A}">
                    <a16:rowId xmlns:a16="http://schemas.microsoft.com/office/drawing/2014/main" val="2701844990"/>
                  </a:ext>
                </a:extLst>
              </a:tr>
              <a:tr h="370840">
                <a:tc>
                  <a:txBody>
                    <a:bodyPr/>
                    <a:lstStyle/>
                    <a:p>
                      <a:r>
                        <a:rPr lang="bg-BG" dirty="0"/>
                        <a:t>Достъп до пазара на труда</a:t>
                      </a:r>
                      <a:endParaRPr lang="el-GR" dirty="0"/>
                    </a:p>
                  </a:txBody>
                  <a:tcPr/>
                </a:tc>
                <a:tc>
                  <a:txBody>
                    <a:bodyPr/>
                    <a:lstStyle/>
                    <a:p>
                      <a:r>
                        <a:rPr lang="bg-BG" dirty="0"/>
                        <a:t>Възможни конфликти </a:t>
                      </a:r>
                      <a:endParaRPr lang="el-GR" dirty="0"/>
                    </a:p>
                  </a:txBody>
                  <a:tcPr/>
                </a:tc>
                <a:extLst>
                  <a:ext uri="{0D108BD9-81ED-4DB2-BD59-A6C34878D82A}">
                    <a16:rowId xmlns:a16="http://schemas.microsoft.com/office/drawing/2014/main" val="3784234489"/>
                  </a:ext>
                </a:extLst>
              </a:tr>
              <a:tr h="370840">
                <a:tc>
                  <a:txBody>
                    <a:bodyPr/>
                    <a:lstStyle/>
                    <a:p>
                      <a:r>
                        <a:rPr lang="bg-BG" dirty="0"/>
                        <a:t>Гъвкавост</a:t>
                      </a:r>
                      <a:endParaRPr lang="el-GR" dirty="0"/>
                    </a:p>
                  </a:txBody>
                  <a:tcPr/>
                </a:tc>
                <a:tc>
                  <a:txBody>
                    <a:bodyPr/>
                    <a:lstStyle/>
                    <a:p>
                      <a:r>
                        <a:rPr lang="bg-BG" dirty="0"/>
                        <a:t>Стреса и работното натоварване са споделени</a:t>
                      </a:r>
                      <a:endParaRPr lang="el-GR" dirty="0"/>
                    </a:p>
                  </a:txBody>
                  <a:tcPr/>
                </a:tc>
                <a:extLst>
                  <a:ext uri="{0D108BD9-81ED-4DB2-BD59-A6C34878D82A}">
                    <a16:rowId xmlns:a16="http://schemas.microsoft.com/office/drawing/2014/main" val="649212325"/>
                  </a:ext>
                </a:extLst>
              </a:tr>
              <a:tr h="370840">
                <a:tc>
                  <a:txBody>
                    <a:bodyPr/>
                    <a:lstStyle/>
                    <a:p>
                      <a:r>
                        <a:rPr lang="bg-BG" dirty="0"/>
                        <a:t>Баланс между личния и професионалния живот</a:t>
                      </a:r>
                      <a:endParaRPr lang="el-GR" dirty="0"/>
                    </a:p>
                  </a:txBody>
                  <a:tcPr/>
                </a:tc>
                <a:tc>
                  <a:txBody>
                    <a:bodyPr/>
                    <a:lstStyle/>
                    <a:p>
                      <a:endParaRPr lang="el-GR"/>
                    </a:p>
                  </a:txBody>
                  <a:tcPr/>
                </a:tc>
                <a:extLst>
                  <a:ext uri="{0D108BD9-81ED-4DB2-BD59-A6C34878D82A}">
                    <a16:rowId xmlns:a16="http://schemas.microsoft.com/office/drawing/2014/main" val="4132636735"/>
                  </a:ext>
                </a:extLst>
              </a:tr>
              <a:tr h="370840">
                <a:tc>
                  <a:txBody>
                    <a:bodyPr/>
                    <a:lstStyle/>
                    <a:p>
                      <a:r>
                        <a:rPr lang="bg-BG" dirty="0"/>
                        <a:t>Развитие на умения</a:t>
                      </a:r>
                      <a:endParaRPr lang="el-GR" dirty="0"/>
                    </a:p>
                  </a:txBody>
                  <a:tcPr/>
                </a:tc>
                <a:tc>
                  <a:txBody>
                    <a:bodyPr/>
                    <a:lstStyle/>
                    <a:p>
                      <a:endParaRPr lang="el-GR"/>
                    </a:p>
                  </a:txBody>
                  <a:tcPr/>
                </a:tc>
                <a:extLst>
                  <a:ext uri="{0D108BD9-81ED-4DB2-BD59-A6C34878D82A}">
                    <a16:rowId xmlns:a16="http://schemas.microsoft.com/office/drawing/2014/main" val="3307950618"/>
                  </a:ext>
                </a:extLst>
              </a:tr>
              <a:tr h="370840">
                <a:tc>
                  <a:txBody>
                    <a:bodyPr/>
                    <a:lstStyle/>
                    <a:p>
                      <a:r>
                        <a:rPr lang="bg-BG" dirty="0"/>
                        <a:t>Кариерни възможности </a:t>
                      </a:r>
                      <a:endParaRPr lang="el-GR" dirty="0"/>
                    </a:p>
                  </a:txBody>
                  <a:tcPr/>
                </a:tc>
                <a:tc>
                  <a:txBody>
                    <a:bodyPr/>
                    <a:lstStyle/>
                    <a:p>
                      <a:endParaRPr lang="el-GR" dirty="0"/>
                    </a:p>
                  </a:txBody>
                  <a:tcPr/>
                </a:tc>
                <a:extLst>
                  <a:ext uri="{0D108BD9-81ED-4DB2-BD59-A6C34878D82A}">
                    <a16:rowId xmlns:a16="http://schemas.microsoft.com/office/drawing/2014/main" val="4051646869"/>
                  </a:ext>
                </a:extLst>
              </a:tr>
            </a:tbl>
          </a:graphicData>
        </a:graphic>
      </p:graphicFrame>
    </p:spTree>
    <p:extLst>
      <p:ext uri="{BB962C8B-B14F-4D97-AF65-F5344CB8AC3E}">
        <p14:creationId xmlns:p14="http://schemas.microsoft.com/office/powerpoint/2010/main" val="1042222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112" y="281059"/>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54603" y="1421326"/>
            <a:ext cx="8136394" cy="2862322"/>
          </a:xfrm>
          <a:prstGeom prst="rect">
            <a:avLst/>
          </a:prstGeom>
          <a:noFill/>
        </p:spPr>
        <p:txBody>
          <a:bodyPr wrap="square" rtlCol="0">
            <a:spAutoFit/>
          </a:bodyPr>
          <a:lstStyle/>
          <a:p>
            <a:r>
              <a:rPr lang="en-US" b="1" dirty="0">
                <a:solidFill>
                  <a:srgbClr val="000000"/>
                </a:solidFill>
                <a:latin typeface="Source Sans Pro" panose="020B0503030403020204" pitchFamily="34" charset="0"/>
              </a:rPr>
              <a:t>5. </a:t>
            </a:r>
            <a:r>
              <a:rPr lang="bg-BG" b="1" dirty="0">
                <a:solidFill>
                  <a:srgbClr val="000000"/>
                </a:solidFill>
                <a:latin typeface="Source Sans Pro" panose="020B0503030403020204" pitchFamily="34" charset="0"/>
              </a:rPr>
              <a:t>Споделено работно пространство</a:t>
            </a:r>
            <a:endParaRPr lang="en-US" b="1" dirty="0">
              <a:solidFill>
                <a:srgbClr val="000000"/>
              </a:solidFill>
              <a:latin typeface="Source Sans Pro" panose="020B0503030403020204" pitchFamily="34" charset="0"/>
            </a:endParaRPr>
          </a:p>
          <a:p>
            <a:r>
              <a:rPr lang="ru-RU" dirty="0" err="1">
                <a:solidFill>
                  <a:srgbClr val="000000"/>
                </a:solidFill>
                <a:latin typeface="Source Sans Pro" panose="020B0503030403020204" pitchFamily="34" charset="0"/>
              </a:rPr>
              <a:t>Споделено</a:t>
            </a:r>
            <a:r>
              <a:rPr lang="ru-RU" dirty="0">
                <a:solidFill>
                  <a:srgbClr val="000000"/>
                </a:solidFill>
                <a:latin typeface="Source Sans Pro" panose="020B0503030403020204" pitchFamily="34" charset="0"/>
              </a:rPr>
              <a:t> </a:t>
            </a:r>
            <a:r>
              <a:rPr lang="ru-RU" dirty="0" err="1">
                <a:solidFill>
                  <a:srgbClr val="000000"/>
                </a:solidFill>
                <a:latin typeface="Source Sans Pro" panose="020B0503030403020204" pitchFamily="34" charset="0"/>
              </a:rPr>
              <a:t>работно</a:t>
            </a:r>
            <a:r>
              <a:rPr lang="ru-RU" dirty="0">
                <a:solidFill>
                  <a:srgbClr val="000000"/>
                </a:solidFill>
                <a:latin typeface="Source Sans Pro" panose="020B0503030403020204" pitchFamily="34" charset="0"/>
              </a:rPr>
              <a:t> пространство или </a:t>
            </a:r>
            <a:r>
              <a:rPr lang="ru-RU" dirty="0" err="1">
                <a:solidFill>
                  <a:srgbClr val="000000"/>
                </a:solidFill>
                <a:latin typeface="Source Sans Pro" panose="020B0503030403020204" pitchFamily="34" charset="0"/>
              </a:rPr>
              <a:t>коуъркинг</a:t>
            </a:r>
            <a:r>
              <a:rPr lang="ru-RU" dirty="0">
                <a:solidFill>
                  <a:srgbClr val="000000"/>
                </a:solidFill>
                <a:latin typeface="Source Sans Pro" panose="020B0503030403020204" pitchFamily="34" charset="0"/>
              </a:rPr>
              <a:t> пространство е пространство с работни места, най-</a:t>
            </a:r>
            <a:r>
              <a:rPr lang="ru-RU" dirty="0" err="1">
                <a:solidFill>
                  <a:srgbClr val="000000"/>
                </a:solidFill>
                <a:latin typeface="Source Sans Pro" panose="020B0503030403020204" pitchFamily="34" charset="0"/>
              </a:rPr>
              <a:t>често</a:t>
            </a:r>
            <a:r>
              <a:rPr lang="ru-RU" dirty="0">
                <a:solidFill>
                  <a:srgbClr val="000000"/>
                </a:solidFill>
                <a:latin typeface="Source Sans Pro" panose="020B0503030403020204" pitchFamily="34" charset="0"/>
              </a:rPr>
              <a:t> </a:t>
            </a:r>
            <a:r>
              <a:rPr lang="ru-RU" dirty="0" err="1">
                <a:solidFill>
                  <a:srgbClr val="000000"/>
                </a:solidFill>
                <a:latin typeface="Source Sans Pro" panose="020B0503030403020204" pitchFamily="34" charset="0"/>
              </a:rPr>
              <a:t>офисни</a:t>
            </a:r>
            <a:r>
              <a:rPr lang="ru-RU" dirty="0">
                <a:solidFill>
                  <a:srgbClr val="000000"/>
                </a:solidFill>
                <a:latin typeface="Source Sans Pro" panose="020B0503030403020204" pitchFamily="34" charset="0"/>
              </a:rPr>
              <a:t>, </a:t>
            </a:r>
            <a:r>
              <a:rPr lang="ru-RU" dirty="0" err="1">
                <a:solidFill>
                  <a:srgbClr val="000000"/>
                </a:solidFill>
                <a:latin typeface="Source Sans Pro" panose="020B0503030403020204" pitchFamily="34" charset="0"/>
              </a:rPr>
              <a:t>които</a:t>
            </a:r>
            <a:r>
              <a:rPr lang="ru-RU" dirty="0">
                <a:solidFill>
                  <a:srgbClr val="000000"/>
                </a:solidFill>
                <a:latin typeface="Source Sans Pro" panose="020B0503030403020204" pitchFamily="34" charset="0"/>
              </a:rPr>
              <a:t> се </a:t>
            </a:r>
            <a:r>
              <a:rPr lang="ru-RU" dirty="0" err="1">
                <a:solidFill>
                  <a:srgbClr val="000000"/>
                </a:solidFill>
                <a:latin typeface="Source Sans Pro" panose="020B0503030403020204" pitchFamily="34" charset="0"/>
              </a:rPr>
              <a:t>използват</a:t>
            </a:r>
            <a:r>
              <a:rPr lang="ru-RU" dirty="0">
                <a:solidFill>
                  <a:srgbClr val="000000"/>
                </a:solidFill>
                <a:latin typeface="Source Sans Pro" panose="020B0503030403020204" pitchFamily="34" charset="0"/>
              </a:rPr>
              <a:t> краткосрочно от хора, </a:t>
            </a:r>
            <a:r>
              <a:rPr lang="ru-RU" dirty="0" err="1">
                <a:solidFill>
                  <a:srgbClr val="000000"/>
                </a:solidFill>
                <a:latin typeface="Source Sans Pro" panose="020B0503030403020204" pitchFamily="34" charset="0"/>
              </a:rPr>
              <a:t>които</a:t>
            </a:r>
            <a:r>
              <a:rPr lang="ru-RU" dirty="0">
                <a:solidFill>
                  <a:srgbClr val="000000"/>
                </a:solidFill>
                <a:latin typeface="Source Sans Pro" panose="020B0503030403020204" pitchFamily="34" charset="0"/>
              </a:rPr>
              <a:t> </a:t>
            </a:r>
            <a:r>
              <a:rPr lang="ru-RU" dirty="0" err="1">
                <a:solidFill>
                  <a:srgbClr val="000000"/>
                </a:solidFill>
                <a:latin typeface="Source Sans Pro" panose="020B0503030403020204" pitchFamily="34" charset="0"/>
              </a:rPr>
              <a:t>може</a:t>
            </a:r>
            <a:r>
              <a:rPr lang="ru-RU" dirty="0">
                <a:solidFill>
                  <a:srgbClr val="000000"/>
                </a:solidFill>
                <a:latin typeface="Source Sans Pro" panose="020B0503030403020204" pitchFamily="34" charset="0"/>
              </a:rPr>
              <a:t> да не </a:t>
            </a:r>
            <a:r>
              <a:rPr lang="ru-RU" dirty="0" err="1">
                <a:solidFill>
                  <a:srgbClr val="000000"/>
                </a:solidFill>
                <a:latin typeface="Source Sans Pro" panose="020B0503030403020204" pitchFamily="34" charset="0"/>
              </a:rPr>
              <a:t>са</a:t>
            </a:r>
            <a:r>
              <a:rPr lang="ru-RU" dirty="0">
                <a:solidFill>
                  <a:srgbClr val="000000"/>
                </a:solidFill>
                <a:latin typeface="Source Sans Pro" panose="020B0503030403020204" pitchFamily="34" charset="0"/>
              </a:rPr>
              <a:t> част от </a:t>
            </a:r>
            <a:r>
              <a:rPr lang="ru-RU" dirty="0" err="1">
                <a:solidFill>
                  <a:srgbClr val="000000"/>
                </a:solidFill>
                <a:latin typeface="Source Sans Pro" panose="020B0503030403020204" pitchFamily="34" charset="0"/>
              </a:rPr>
              <a:t>една</a:t>
            </a:r>
            <a:r>
              <a:rPr lang="ru-RU" dirty="0">
                <a:solidFill>
                  <a:srgbClr val="000000"/>
                </a:solidFill>
                <a:latin typeface="Source Sans Pro" panose="020B0503030403020204" pitchFamily="34" charset="0"/>
              </a:rPr>
              <a:t> и </a:t>
            </a:r>
            <a:r>
              <a:rPr lang="ru-RU" dirty="0" err="1">
                <a:solidFill>
                  <a:srgbClr val="000000"/>
                </a:solidFill>
                <a:latin typeface="Source Sans Pro" panose="020B0503030403020204" pitchFamily="34" charset="0"/>
              </a:rPr>
              <a:t>съща</a:t>
            </a:r>
            <a:r>
              <a:rPr lang="ru-RU" dirty="0">
                <a:solidFill>
                  <a:srgbClr val="000000"/>
                </a:solidFill>
                <a:latin typeface="Source Sans Pro" panose="020B0503030403020204" pitchFamily="34" charset="0"/>
              </a:rPr>
              <a:t> организация. </a:t>
            </a:r>
            <a:r>
              <a:rPr lang="ru-RU" dirty="0" err="1">
                <a:solidFill>
                  <a:srgbClr val="000000"/>
                </a:solidFill>
                <a:latin typeface="Source Sans Pro" panose="020B0503030403020204" pitchFamily="34" charset="0"/>
              </a:rPr>
              <a:t>Обикновено</a:t>
            </a:r>
            <a:r>
              <a:rPr lang="ru-RU" dirty="0">
                <a:solidFill>
                  <a:srgbClr val="000000"/>
                </a:solidFill>
                <a:latin typeface="Source Sans Pro" panose="020B0503030403020204" pitchFamily="34" charset="0"/>
              </a:rPr>
              <a:t> </a:t>
            </a:r>
            <a:r>
              <a:rPr lang="ru-RU" dirty="0" err="1">
                <a:solidFill>
                  <a:srgbClr val="000000"/>
                </a:solidFill>
                <a:latin typeface="Source Sans Pro" panose="020B0503030403020204" pitchFamily="34" charset="0"/>
              </a:rPr>
              <a:t>споделените</a:t>
            </a:r>
            <a:r>
              <a:rPr lang="ru-RU" dirty="0">
                <a:solidFill>
                  <a:srgbClr val="000000"/>
                </a:solidFill>
                <a:latin typeface="Source Sans Pro" panose="020B0503030403020204" pitchFamily="34" charset="0"/>
              </a:rPr>
              <a:t> работни пространства се </a:t>
            </a:r>
            <a:r>
              <a:rPr lang="ru-RU" dirty="0" err="1">
                <a:solidFill>
                  <a:srgbClr val="000000"/>
                </a:solidFill>
                <a:latin typeface="Source Sans Pro" panose="020B0503030403020204" pitchFamily="34" charset="0"/>
              </a:rPr>
              <a:t>използват</a:t>
            </a:r>
            <a:r>
              <a:rPr lang="ru-RU" dirty="0">
                <a:solidFill>
                  <a:srgbClr val="000000"/>
                </a:solidFill>
                <a:latin typeface="Source Sans Pro" panose="020B0503030403020204" pitchFamily="34" charset="0"/>
              </a:rPr>
              <a:t> от хора, </a:t>
            </a:r>
            <a:r>
              <a:rPr lang="ru-RU" dirty="0" err="1">
                <a:solidFill>
                  <a:srgbClr val="000000"/>
                </a:solidFill>
                <a:latin typeface="Source Sans Pro" panose="020B0503030403020204" pitchFamily="34" charset="0"/>
              </a:rPr>
              <a:t>които</a:t>
            </a:r>
            <a:r>
              <a:rPr lang="ru-RU" dirty="0">
                <a:solidFill>
                  <a:srgbClr val="000000"/>
                </a:solidFill>
                <a:latin typeface="Source Sans Pro" panose="020B0503030403020204" pitchFamily="34" charset="0"/>
              </a:rPr>
              <a:t> </a:t>
            </a:r>
            <a:r>
              <a:rPr lang="ru-RU" dirty="0" err="1">
                <a:solidFill>
                  <a:srgbClr val="000000"/>
                </a:solidFill>
                <a:latin typeface="Source Sans Pro" panose="020B0503030403020204" pitchFamily="34" charset="0"/>
              </a:rPr>
              <a:t>работят</a:t>
            </a:r>
            <a:r>
              <a:rPr lang="ru-RU" dirty="0">
                <a:solidFill>
                  <a:srgbClr val="000000"/>
                </a:solidFill>
                <a:latin typeface="Source Sans Pro" panose="020B0503030403020204" pitchFamily="34" charset="0"/>
              </a:rPr>
              <a:t> от </a:t>
            </a:r>
            <a:r>
              <a:rPr lang="ru-RU" dirty="0" err="1">
                <a:solidFill>
                  <a:srgbClr val="000000"/>
                </a:solidFill>
                <a:latin typeface="Source Sans Pro" panose="020B0503030403020204" pitchFamily="34" charset="0"/>
              </a:rPr>
              <a:t>вкъщи</a:t>
            </a:r>
            <a:r>
              <a:rPr lang="ru-RU" dirty="0">
                <a:solidFill>
                  <a:srgbClr val="000000"/>
                </a:solidFill>
                <a:latin typeface="Source Sans Pro" panose="020B0503030403020204" pitchFamily="34" charset="0"/>
              </a:rPr>
              <a:t>, </a:t>
            </a:r>
            <a:r>
              <a:rPr lang="ru-RU" dirty="0" err="1">
                <a:solidFill>
                  <a:srgbClr val="000000"/>
                </a:solidFill>
                <a:latin typeface="Source Sans Pro" panose="020B0503030403020204" pitchFamily="34" charset="0"/>
              </a:rPr>
              <a:t>самостоятелни</a:t>
            </a:r>
            <a:r>
              <a:rPr lang="ru-RU" dirty="0">
                <a:solidFill>
                  <a:srgbClr val="000000"/>
                </a:solidFill>
                <a:latin typeface="Source Sans Pro" panose="020B0503030403020204" pitchFamily="34" charset="0"/>
              </a:rPr>
              <a:t> </a:t>
            </a:r>
            <a:r>
              <a:rPr lang="ru-RU" dirty="0" err="1">
                <a:solidFill>
                  <a:srgbClr val="000000"/>
                </a:solidFill>
                <a:latin typeface="Source Sans Pro" panose="020B0503030403020204" pitchFamily="34" charset="0"/>
              </a:rPr>
              <a:t>професионалисти</a:t>
            </a:r>
            <a:r>
              <a:rPr lang="ru-RU" dirty="0">
                <a:solidFill>
                  <a:srgbClr val="000000"/>
                </a:solidFill>
                <a:latin typeface="Source Sans Pro" panose="020B0503030403020204" pitchFamily="34" charset="0"/>
              </a:rPr>
              <a:t> или хора, </a:t>
            </a:r>
            <a:r>
              <a:rPr lang="ru-RU" dirty="0" err="1">
                <a:solidFill>
                  <a:srgbClr val="000000"/>
                </a:solidFill>
                <a:latin typeface="Source Sans Pro" panose="020B0503030403020204" pitchFamily="34" charset="0"/>
              </a:rPr>
              <a:t>чиято</a:t>
            </a:r>
            <a:r>
              <a:rPr lang="ru-RU" dirty="0">
                <a:solidFill>
                  <a:srgbClr val="000000"/>
                </a:solidFill>
                <a:latin typeface="Source Sans Pro" panose="020B0503030403020204" pitchFamily="34" charset="0"/>
              </a:rPr>
              <a:t> работа е </a:t>
            </a:r>
            <a:r>
              <a:rPr lang="ru-RU" dirty="0" err="1">
                <a:solidFill>
                  <a:srgbClr val="000000"/>
                </a:solidFill>
                <a:latin typeface="Source Sans Pro" panose="020B0503030403020204" pitchFamily="34" charset="0"/>
              </a:rPr>
              <a:t>свързана</a:t>
            </a:r>
            <a:r>
              <a:rPr lang="ru-RU" dirty="0">
                <a:solidFill>
                  <a:srgbClr val="000000"/>
                </a:solidFill>
                <a:latin typeface="Source Sans Pro" panose="020B0503030403020204" pitchFamily="34" charset="0"/>
              </a:rPr>
              <a:t> с чести и </a:t>
            </a:r>
            <a:r>
              <a:rPr lang="ru-RU" dirty="0" err="1">
                <a:solidFill>
                  <a:srgbClr val="000000"/>
                </a:solidFill>
                <a:latin typeface="Source Sans Pro" panose="020B0503030403020204" pitchFamily="34" charset="0"/>
              </a:rPr>
              <a:t>продължителни</a:t>
            </a:r>
            <a:r>
              <a:rPr lang="ru-RU" dirty="0">
                <a:solidFill>
                  <a:srgbClr val="000000"/>
                </a:solidFill>
                <a:latin typeface="Source Sans Pro" panose="020B0503030403020204" pitchFamily="34" charset="0"/>
              </a:rPr>
              <a:t> </a:t>
            </a:r>
            <a:r>
              <a:rPr lang="ru-RU" dirty="0" err="1">
                <a:solidFill>
                  <a:srgbClr val="000000"/>
                </a:solidFill>
                <a:latin typeface="Source Sans Pro" panose="020B0503030403020204" pitchFamily="34" charset="0"/>
              </a:rPr>
              <a:t>пътувания</a:t>
            </a:r>
            <a:r>
              <a:rPr lang="ru-RU" dirty="0">
                <a:solidFill>
                  <a:srgbClr val="000000"/>
                </a:solidFill>
                <a:latin typeface="Source Sans Pro" panose="020B0503030403020204" pitchFamily="34" charset="0"/>
              </a:rPr>
              <a:t>.</a:t>
            </a:r>
            <a:r>
              <a:rPr lang="en-US" dirty="0">
                <a:solidFill>
                  <a:srgbClr val="000000"/>
                </a:solidFill>
                <a:latin typeface="Source Sans Pro" panose="020B0503030403020204" pitchFamily="34" charset="0"/>
              </a:rPr>
              <a:t> </a:t>
            </a:r>
          </a:p>
          <a:p>
            <a:endParaRPr lang="en-US" b="1" dirty="0">
              <a:solidFill>
                <a:srgbClr val="000000"/>
              </a:solidFill>
              <a:latin typeface="Source Sans Pro" panose="020B0503030403020204" pitchFamily="34" charset="0"/>
            </a:endParaRP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spTree>
    <p:extLst>
      <p:ext uri="{BB962C8B-B14F-4D97-AF65-F5344CB8AC3E}">
        <p14:creationId xmlns:p14="http://schemas.microsoft.com/office/powerpoint/2010/main" val="2849419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983061"/>
            <a:ext cx="8136394" cy="369332"/>
          </a:xfrm>
          <a:prstGeom prst="rect">
            <a:avLst/>
          </a:prstGeom>
          <a:noFill/>
        </p:spPr>
        <p:txBody>
          <a:bodyPr wrap="square" rtlCol="0">
            <a:spAutoFit/>
          </a:bodyPr>
          <a:lstStyle/>
          <a:p>
            <a:pPr algn="ctr"/>
            <a:r>
              <a:rPr lang="bg-BG" b="1" dirty="0">
                <a:solidFill>
                  <a:srgbClr val="000000"/>
                </a:solidFill>
                <a:latin typeface="Source Sans Pro" panose="020B0503030403020204" pitchFamily="34" charset="0"/>
              </a:rPr>
              <a:t>Предимства и недостатъци</a:t>
            </a:r>
            <a:endParaRPr lang="en-US" b="1" dirty="0">
              <a:solidFill>
                <a:srgbClr val="0070C0"/>
              </a:solidFill>
            </a:endParaRPr>
          </a:p>
        </p:txBody>
      </p:sp>
      <p:graphicFrame>
        <p:nvGraphicFramePr>
          <p:cNvPr id="4" name="Πίνακας 4">
            <a:extLst>
              <a:ext uri="{FF2B5EF4-FFF2-40B4-BE49-F238E27FC236}">
                <a16:creationId xmlns:a16="http://schemas.microsoft.com/office/drawing/2014/main" id="{DECBB35C-B055-A922-2744-F506D043F4FC}"/>
              </a:ext>
            </a:extLst>
          </p:cNvPr>
          <p:cNvGraphicFramePr>
            <a:graphicFrameLocks noGrp="1"/>
          </p:cNvGraphicFramePr>
          <p:nvPr>
            <p:extLst>
              <p:ext uri="{D42A27DB-BD31-4B8C-83A1-F6EECF244321}">
                <p14:modId xmlns:p14="http://schemas.microsoft.com/office/powerpoint/2010/main" val="3442378299"/>
              </p:ext>
            </p:extLst>
          </p:nvPr>
        </p:nvGraphicFramePr>
        <p:xfrm>
          <a:off x="1158240" y="1474313"/>
          <a:ext cx="6771640" cy="2878074"/>
        </p:xfrm>
        <a:graphic>
          <a:graphicData uri="http://schemas.openxmlformats.org/drawingml/2006/table">
            <a:tbl>
              <a:tblPr firstRow="1" bandRow="1">
                <a:tableStyleId>{5C22544A-7EE6-4342-B048-85BDC9FD1C3A}</a:tableStyleId>
              </a:tblPr>
              <a:tblGrid>
                <a:gridCol w="3385820">
                  <a:extLst>
                    <a:ext uri="{9D8B030D-6E8A-4147-A177-3AD203B41FA5}">
                      <a16:colId xmlns:a16="http://schemas.microsoft.com/office/drawing/2014/main" val="2200112511"/>
                    </a:ext>
                  </a:extLst>
                </a:gridCol>
                <a:gridCol w="3385820">
                  <a:extLst>
                    <a:ext uri="{9D8B030D-6E8A-4147-A177-3AD203B41FA5}">
                      <a16:colId xmlns:a16="http://schemas.microsoft.com/office/drawing/2014/main" val="1769389599"/>
                    </a:ext>
                  </a:extLst>
                </a:gridCol>
              </a:tblGrid>
              <a:tr h="520954">
                <a:tc>
                  <a:txBody>
                    <a:bodyPr/>
                    <a:lstStyle/>
                    <a:p>
                      <a:pPr algn="ctr"/>
                      <a:r>
                        <a:rPr lang="bg-BG" dirty="0"/>
                        <a:t>Предимства</a:t>
                      </a:r>
                      <a:endParaRPr lang="el-GR" dirty="0"/>
                    </a:p>
                  </a:txBody>
                  <a:tcPr/>
                </a:tc>
                <a:tc>
                  <a:txBody>
                    <a:bodyPr/>
                    <a:lstStyle/>
                    <a:p>
                      <a:pPr algn="ctr"/>
                      <a:r>
                        <a:rPr lang="bg-BG" dirty="0"/>
                        <a:t>Недостатъци</a:t>
                      </a:r>
                      <a:endParaRPr lang="el-GR" dirty="0"/>
                    </a:p>
                  </a:txBody>
                  <a:tcPr/>
                </a:tc>
                <a:extLst>
                  <a:ext uri="{0D108BD9-81ED-4DB2-BD59-A6C34878D82A}">
                    <a16:rowId xmlns:a16="http://schemas.microsoft.com/office/drawing/2014/main" val="3558150295"/>
                  </a:ext>
                </a:extLst>
              </a:tr>
              <a:tr h="370840">
                <a:tc>
                  <a:txBody>
                    <a:bodyPr/>
                    <a:lstStyle/>
                    <a:p>
                      <a:r>
                        <a:rPr lang="bg-BG" dirty="0"/>
                        <a:t>Баланс между личния и професионалния живот</a:t>
                      </a:r>
                      <a:endParaRPr lang="el-GR" dirty="0"/>
                    </a:p>
                  </a:txBody>
                  <a:tcPr/>
                </a:tc>
                <a:tc>
                  <a:txBody>
                    <a:bodyPr/>
                    <a:lstStyle/>
                    <a:p>
                      <a:r>
                        <a:rPr lang="bg-BG" dirty="0"/>
                        <a:t>Ефективност на разходите</a:t>
                      </a:r>
                      <a:endParaRPr lang="el-GR" dirty="0"/>
                    </a:p>
                  </a:txBody>
                  <a:tcPr/>
                </a:tc>
                <a:extLst>
                  <a:ext uri="{0D108BD9-81ED-4DB2-BD59-A6C34878D82A}">
                    <a16:rowId xmlns:a16="http://schemas.microsoft.com/office/drawing/2014/main" val="4034537895"/>
                  </a:ext>
                </a:extLst>
              </a:tr>
              <a:tr h="370840">
                <a:tc>
                  <a:txBody>
                    <a:bodyPr/>
                    <a:lstStyle/>
                    <a:p>
                      <a:r>
                        <a:rPr lang="bg-BG" dirty="0"/>
                        <a:t>Гъвкавост</a:t>
                      </a:r>
                      <a:endParaRPr lang="el-GR" dirty="0"/>
                    </a:p>
                  </a:txBody>
                  <a:tcPr/>
                </a:tc>
                <a:tc>
                  <a:txBody>
                    <a:bodyPr/>
                    <a:lstStyle/>
                    <a:p>
                      <a:r>
                        <a:rPr lang="bg-BG" dirty="0"/>
                        <a:t>Неясен статус по отношение на заетостта</a:t>
                      </a:r>
                      <a:endParaRPr lang="el-GR" dirty="0"/>
                    </a:p>
                  </a:txBody>
                  <a:tcPr/>
                </a:tc>
                <a:extLst>
                  <a:ext uri="{0D108BD9-81ED-4DB2-BD59-A6C34878D82A}">
                    <a16:rowId xmlns:a16="http://schemas.microsoft.com/office/drawing/2014/main" val="1094652432"/>
                  </a:ext>
                </a:extLst>
              </a:tr>
              <a:tr h="370840">
                <a:tc>
                  <a:txBody>
                    <a:bodyPr/>
                    <a:lstStyle/>
                    <a:p>
                      <a:r>
                        <a:rPr lang="bg-BG" dirty="0"/>
                        <a:t>Възможност за работа в мрежа</a:t>
                      </a:r>
                      <a:endParaRPr lang="el-GR" dirty="0"/>
                    </a:p>
                  </a:txBody>
                  <a:tcPr/>
                </a:tc>
                <a:tc>
                  <a:txBody>
                    <a:bodyPr/>
                    <a:lstStyle/>
                    <a:p>
                      <a:r>
                        <a:rPr lang="bg-BG" dirty="0"/>
                        <a:t>Липса на осигурителни права</a:t>
                      </a:r>
                      <a:endParaRPr lang="el-GR" dirty="0"/>
                    </a:p>
                  </a:txBody>
                  <a:tcPr/>
                </a:tc>
                <a:extLst>
                  <a:ext uri="{0D108BD9-81ED-4DB2-BD59-A6C34878D82A}">
                    <a16:rowId xmlns:a16="http://schemas.microsoft.com/office/drawing/2014/main" val="1406918179"/>
                  </a:ext>
                </a:extLst>
              </a:tr>
              <a:tr h="370840">
                <a:tc>
                  <a:txBody>
                    <a:bodyPr/>
                    <a:lstStyle/>
                    <a:p>
                      <a:r>
                        <a:rPr lang="bg-BG" dirty="0"/>
                        <a:t>Производителност</a:t>
                      </a:r>
                      <a:endParaRPr lang="el-GR" dirty="0"/>
                    </a:p>
                  </a:txBody>
                  <a:tcPr/>
                </a:tc>
                <a:tc>
                  <a:txBody>
                    <a:bodyPr/>
                    <a:lstStyle/>
                    <a:p>
                      <a:endParaRPr lang="el-GR" dirty="0"/>
                    </a:p>
                  </a:txBody>
                  <a:tcPr/>
                </a:tc>
                <a:extLst>
                  <a:ext uri="{0D108BD9-81ED-4DB2-BD59-A6C34878D82A}">
                    <a16:rowId xmlns:a16="http://schemas.microsoft.com/office/drawing/2014/main" val="4191019375"/>
                  </a:ext>
                </a:extLst>
              </a:tr>
              <a:tr h="370840">
                <a:tc>
                  <a:txBody>
                    <a:bodyPr/>
                    <a:lstStyle/>
                    <a:p>
                      <a:r>
                        <a:rPr lang="bg-BG" dirty="0"/>
                        <a:t>Развитие на умения</a:t>
                      </a:r>
                      <a:endParaRPr lang="el-GR" dirty="0"/>
                    </a:p>
                  </a:txBody>
                  <a:tcPr/>
                </a:tc>
                <a:tc>
                  <a:txBody>
                    <a:bodyPr/>
                    <a:lstStyle/>
                    <a:p>
                      <a:endParaRPr lang="el-GR"/>
                    </a:p>
                  </a:txBody>
                  <a:tcPr/>
                </a:tc>
                <a:extLst>
                  <a:ext uri="{0D108BD9-81ED-4DB2-BD59-A6C34878D82A}">
                    <a16:rowId xmlns:a16="http://schemas.microsoft.com/office/drawing/2014/main" val="147869492"/>
                  </a:ext>
                </a:extLst>
              </a:tr>
              <a:tr h="370840">
                <a:tc>
                  <a:txBody>
                    <a:bodyPr/>
                    <a:lstStyle/>
                    <a:p>
                      <a:r>
                        <a:rPr lang="bg-BG" dirty="0"/>
                        <a:t>Предприемачески дух и умения</a:t>
                      </a:r>
                      <a:endParaRPr lang="el-GR" dirty="0"/>
                    </a:p>
                  </a:txBody>
                  <a:tcPr/>
                </a:tc>
                <a:tc>
                  <a:txBody>
                    <a:bodyPr/>
                    <a:lstStyle/>
                    <a:p>
                      <a:endParaRPr lang="el-GR" dirty="0"/>
                    </a:p>
                  </a:txBody>
                  <a:tcPr/>
                </a:tc>
                <a:extLst>
                  <a:ext uri="{0D108BD9-81ED-4DB2-BD59-A6C34878D82A}">
                    <a16:rowId xmlns:a16="http://schemas.microsoft.com/office/drawing/2014/main" val="1820196272"/>
                  </a:ext>
                </a:extLst>
              </a:tr>
            </a:tbl>
          </a:graphicData>
        </a:graphic>
      </p:graphicFrame>
    </p:spTree>
    <p:extLst>
      <p:ext uri="{BB962C8B-B14F-4D97-AF65-F5344CB8AC3E}">
        <p14:creationId xmlns:p14="http://schemas.microsoft.com/office/powerpoint/2010/main" val="2569060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53022" y="2086331"/>
            <a:ext cx="8166100" cy="1107996"/>
          </a:xfrm>
          <a:prstGeom prst="rect">
            <a:avLst/>
          </a:prstGeom>
          <a:noFill/>
        </p:spPr>
        <p:txBody>
          <a:bodyPr wrap="square" rtlCol="0">
            <a:spAutoFit/>
          </a:bodyPr>
          <a:lstStyle/>
          <a:p>
            <a:pPr algn="ctr"/>
            <a:r>
              <a:rPr lang="bg-BG" sz="2400" b="1" dirty="0"/>
              <a:t>Модул</a:t>
            </a:r>
            <a:r>
              <a:rPr lang="en-US" sz="2400" b="1" dirty="0"/>
              <a:t> 5 – </a:t>
            </a:r>
            <a:r>
              <a:rPr lang="bg-BG" sz="2400" b="1" dirty="0"/>
              <a:t>Финансовата грамотност като част от кариерното и професионалното ни развитие </a:t>
            </a:r>
            <a:endParaRPr lang="bg-BG" sz="2400" dirty="0"/>
          </a:p>
          <a:p>
            <a:endParaRPr lang="en-US" dirty="0"/>
          </a:p>
        </p:txBody>
      </p:sp>
    </p:spTree>
    <p:extLst>
      <p:ext uri="{BB962C8B-B14F-4D97-AF65-F5344CB8AC3E}">
        <p14:creationId xmlns:p14="http://schemas.microsoft.com/office/powerpoint/2010/main" val="3062207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1247221"/>
            <a:ext cx="8136394" cy="4524315"/>
          </a:xfrm>
          <a:prstGeom prst="rect">
            <a:avLst/>
          </a:prstGeom>
          <a:noFill/>
        </p:spPr>
        <p:txBody>
          <a:bodyPr wrap="square" rtlCol="0">
            <a:spAutoFit/>
          </a:bodyPr>
          <a:lstStyle/>
          <a:p>
            <a:pPr algn="ctr"/>
            <a:endParaRPr lang="bg-BG" b="1" dirty="0">
              <a:solidFill>
                <a:srgbClr val="000000"/>
              </a:solidFill>
              <a:latin typeface="Source Sans Pro" panose="020B0503030403020204" pitchFamily="34" charset="0"/>
            </a:endParaRPr>
          </a:p>
          <a:p>
            <a:r>
              <a:rPr lang="bg-BG" b="1" dirty="0">
                <a:solidFill>
                  <a:srgbClr val="000000"/>
                </a:solidFill>
                <a:latin typeface="Source Sans Pro" panose="020B0503030403020204" pitchFamily="34" charset="0"/>
              </a:rPr>
              <a:t>Други форми на заетост</a:t>
            </a:r>
          </a:p>
          <a:p>
            <a:r>
              <a:rPr lang="bg-BG" dirty="0">
                <a:solidFill>
                  <a:srgbClr val="000000"/>
                </a:solidFill>
                <a:latin typeface="Source Sans Pro" panose="020B0503030403020204" pitchFamily="34" charset="0"/>
              </a:rPr>
              <a:t>Други, по-рядко срещани форми на заетост включват т.н. междинен или </a:t>
            </a:r>
            <a:r>
              <a:rPr lang="bg-BG" dirty="0" err="1">
                <a:solidFill>
                  <a:srgbClr val="000000"/>
                </a:solidFill>
                <a:latin typeface="Source Sans Pro" panose="020B0503030403020204" pitchFamily="34" charset="0"/>
              </a:rPr>
              <a:t>Interim</a:t>
            </a:r>
            <a:r>
              <a:rPr lang="bg-BG" dirty="0">
                <a:solidFill>
                  <a:srgbClr val="000000"/>
                </a:solidFill>
                <a:latin typeface="Source Sans Pro" panose="020B0503030403020204" pitchFamily="34" charset="0"/>
              </a:rPr>
              <a:t> </a:t>
            </a:r>
            <a:r>
              <a:rPr lang="bg-BG" dirty="0" err="1">
                <a:solidFill>
                  <a:srgbClr val="000000"/>
                </a:solidFill>
                <a:latin typeface="Source Sans Pro" panose="020B0503030403020204" pitchFamily="34" charset="0"/>
              </a:rPr>
              <a:t>Management</a:t>
            </a:r>
            <a:r>
              <a:rPr lang="bg-BG" dirty="0">
                <a:solidFill>
                  <a:srgbClr val="000000"/>
                </a:solidFill>
                <a:latin typeface="Source Sans Pro" panose="020B0503030403020204" pitchFamily="34" charset="0"/>
              </a:rPr>
              <a:t>. Това е вид заетост, която носи ефективност и спешност в разрешаването на организационни проблеми като промяна в стратегията, излизане от криза, стартиране на нов бизнес или сблъсък с непредвидена ситуация. При този тип заетост една компания може да «наеме» работници на друга компания за определено време/цел. При т.н. портфолио </a:t>
            </a:r>
            <a:r>
              <a:rPr lang="bg-BG" dirty="0" err="1">
                <a:solidFill>
                  <a:srgbClr val="000000"/>
                </a:solidFill>
                <a:latin typeface="Source Sans Pro" panose="020B0503030403020204" pitchFamily="34" charset="0"/>
              </a:rPr>
              <a:t>заетостс</a:t>
            </a:r>
            <a:r>
              <a:rPr lang="bg-BG" dirty="0">
                <a:solidFill>
                  <a:srgbClr val="000000"/>
                </a:solidFill>
                <a:latin typeface="Source Sans Pro" panose="020B0503030403020204" pitchFamily="34" charset="0"/>
              </a:rPr>
              <a:t>, група самостоятелно заети лица или малки предприятия могат да се договорят за осигуряване на работа и услуги за голям брой клиенти/компании и работа. При ваучерната работа заплащане за работа се предоставя чрез ваучер (не трудов договор) от работодателя обикновено държавен орган. </a:t>
            </a:r>
          </a:p>
          <a:p>
            <a:endParaRPr lang="bg-BG" dirty="0">
              <a:solidFill>
                <a:srgbClr val="000000"/>
              </a:solidFill>
              <a:latin typeface="Source Sans Pro" panose="020B0503030403020204" pitchFamily="34" charset="0"/>
            </a:endParaRPr>
          </a:p>
          <a:p>
            <a:endParaRPr lang="bg-BG" b="1" dirty="0">
              <a:solidFill>
                <a:srgbClr val="000000"/>
              </a:solidFill>
              <a:latin typeface="Source Sans Pro" panose="020B0503030403020204" pitchFamily="34" charset="0"/>
            </a:endParaRPr>
          </a:p>
          <a:p>
            <a:pPr algn="ctr"/>
            <a:endParaRPr lang="bg-BG" b="1" dirty="0">
              <a:solidFill>
                <a:srgbClr val="000000"/>
              </a:solidFill>
              <a:latin typeface="Source Sans Pro" panose="020B0503030403020204" pitchFamily="34" charset="0"/>
            </a:endParaRPr>
          </a:p>
          <a:p>
            <a:pPr algn="ctr"/>
            <a:r>
              <a:rPr lang="bg-BG" dirty="0">
                <a:solidFill>
                  <a:srgbClr val="000000"/>
                </a:solidFill>
                <a:latin typeface="Source Sans Pro" panose="020B0503030403020204" pitchFamily="34" charset="0"/>
              </a:rPr>
              <a:t> </a:t>
            </a:r>
            <a:endParaRPr lang="bg-BG" b="1" dirty="0">
              <a:solidFill>
                <a:srgbClr val="0070C0"/>
              </a:solidFill>
            </a:endParaRPr>
          </a:p>
        </p:txBody>
      </p:sp>
    </p:spTree>
    <p:extLst>
      <p:ext uri="{BB962C8B-B14F-4D97-AF65-F5344CB8AC3E}">
        <p14:creationId xmlns:p14="http://schemas.microsoft.com/office/powerpoint/2010/main" val="7919689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1247221"/>
            <a:ext cx="8136394" cy="3877985"/>
          </a:xfrm>
          <a:prstGeom prst="rect">
            <a:avLst/>
          </a:prstGeom>
          <a:noFill/>
        </p:spPr>
        <p:txBody>
          <a:bodyPr wrap="square" rtlCol="0">
            <a:spAutoFit/>
          </a:bodyPr>
          <a:lstStyle/>
          <a:p>
            <a:r>
              <a:rPr lang="bg-BG" b="1" i="1" dirty="0"/>
              <a:t>Кратък речник на заетостта</a:t>
            </a:r>
            <a:endParaRPr lang="bg-BG" sz="1800" b="1" i="1" dirty="0"/>
          </a:p>
          <a:p>
            <a:endParaRPr lang="bg-BG" dirty="0">
              <a:solidFill>
                <a:srgbClr val="000000"/>
              </a:solidFill>
              <a:latin typeface="Source Sans Pro" panose="020B0503030403020204" pitchFamily="34" charset="0"/>
            </a:endParaRPr>
          </a:p>
          <a:p>
            <a:r>
              <a:rPr lang="bg-BG" sz="1600" dirty="0">
                <a:solidFill>
                  <a:srgbClr val="000000"/>
                </a:solidFill>
                <a:latin typeface="Source Sans Pro" panose="020B0503030403020204" pitchFamily="34" charset="0"/>
              </a:rPr>
              <a:t>Това е речник с основни термини, </a:t>
            </a:r>
            <a:r>
              <a:rPr lang="bg-BG" sz="1600" dirty="0" err="1">
                <a:solidFill>
                  <a:srgbClr val="000000"/>
                </a:solidFill>
                <a:latin typeface="Source Sans Pro" panose="020B0503030403020204" pitchFamily="34" charset="0"/>
              </a:rPr>
              <a:t>коиро</a:t>
            </a:r>
            <a:r>
              <a:rPr lang="bg-BG" sz="1600" dirty="0">
                <a:solidFill>
                  <a:srgbClr val="000000"/>
                </a:solidFill>
                <a:latin typeface="Source Sans Pro" panose="020B0503030403020204" pitchFamily="34" charset="0"/>
              </a:rPr>
              <a:t> може да срещнете на пазара на труда. Терминологията варира в различните държави, както и съответното законодателство, регулиращо трудовите правоотношения, договорите, отговорностите и правата на двете страни – работодател и служител. </a:t>
            </a:r>
          </a:p>
          <a:p>
            <a:r>
              <a:rPr lang="bg-BG" sz="1600" dirty="0">
                <a:solidFill>
                  <a:srgbClr val="000000"/>
                </a:solidFill>
                <a:latin typeface="Source Sans Pro" panose="020B0503030403020204" pitchFamily="34" charset="0"/>
              </a:rPr>
              <a:t>Опитахме се да съставим списък с термини от няколко източника, търсейки тези от тях, които по един или друг начин са валидни в повечето </a:t>
            </a:r>
            <a:r>
              <a:rPr lang="bg-BG" sz="1600" dirty="0" err="1">
                <a:solidFill>
                  <a:srgbClr val="000000"/>
                </a:solidFill>
                <a:latin typeface="Source Sans Pro" panose="020B0503030403020204" pitchFamily="34" charset="0"/>
              </a:rPr>
              <a:t>държави.За</a:t>
            </a:r>
            <a:r>
              <a:rPr lang="bg-BG" sz="1600" dirty="0">
                <a:solidFill>
                  <a:srgbClr val="000000"/>
                </a:solidFill>
                <a:latin typeface="Source Sans Pro" panose="020B0503030403020204" pitchFamily="34" charset="0"/>
              </a:rPr>
              <a:t> всеки от термините са дадени кратки определения. </a:t>
            </a:r>
          </a:p>
          <a:p>
            <a:r>
              <a:rPr lang="bg-BG" sz="1600" dirty="0">
                <a:solidFill>
                  <a:srgbClr val="000000"/>
                </a:solidFill>
                <a:latin typeface="Source Sans Pro" panose="020B0503030403020204" pitchFamily="34" charset="0"/>
              </a:rPr>
              <a:t>Целта е да се разбере какво означават те, когато настоящ или бъдещ служител се натъкне на тях или дори в случаите, когато някой създава малък или по-голям бизнес или наема служители. Във всеки случай, преди да продължите с правно обвързващи договори от какъвто и да е вид, силно се препоръчва да се консултирате с опитен счетоводител или експерт.</a:t>
            </a:r>
            <a:endParaRPr lang="bg-BG" sz="1600" b="1" dirty="0">
              <a:solidFill>
                <a:srgbClr val="000000"/>
              </a:solidFill>
              <a:latin typeface="Source Sans Pro" panose="020B0503030403020204" pitchFamily="34" charset="0"/>
            </a:endParaRPr>
          </a:p>
          <a:p>
            <a:pPr algn="ctr"/>
            <a:r>
              <a:rPr lang="bg-BG" dirty="0">
                <a:solidFill>
                  <a:srgbClr val="000000"/>
                </a:solidFill>
                <a:latin typeface="Source Sans Pro" panose="020B0503030403020204" pitchFamily="34" charset="0"/>
              </a:rPr>
              <a:t> </a:t>
            </a:r>
            <a:endParaRPr lang="bg-BG" b="1" dirty="0">
              <a:solidFill>
                <a:srgbClr val="0070C0"/>
              </a:solidFill>
            </a:endParaRPr>
          </a:p>
        </p:txBody>
      </p:sp>
    </p:spTree>
    <p:extLst>
      <p:ext uri="{BB962C8B-B14F-4D97-AF65-F5344CB8AC3E}">
        <p14:creationId xmlns:p14="http://schemas.microsoft.com/office/powerpoint/2010/main" val="1650935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854919"/>
            <a:ext cx="8136394" cy="892552"/>
          </a:xfrm>
          <a:prstGeom prst="rect">
            <a:avLst/>
          </a:prstGeom>
          <a:noFill/>
        </p:spPr>
        <p:txBody>
          <a:bodyPr wrap="square" rtlCol="0">
            <a:spAutoFit/>
          </a:bodyPr>
          <a:lstStyle/>
          <a:p>
            <a:r>
              <a:rPr lang="bg-BG" sz="1800" i="1" dirty="0"/>
              <a:t>Кратък речник на основните термини в заетостта и пазара на труда</a:t>
            </a:r>
            <a:endParaRPr lang="en-US" sz="1800" i="1" dirty="0"/>
          </a:p>
          <a:p>
            <a:r>
              <a:rPr lang="ru-RU" sz="1600" dirty="0" err="1">
                <a:solidFill>
                  <a:srgbClr val="000000"/>
                </a:solidFill>
                <a:latin typeface="Source Sans Pro" panose="020B0503030403020204" pitchFamily="34" charset="0"/>
              </a:rPr>
              <a:t>Свържете</a:t>
            </a:r>
            <a:r>
              <a:rPr lang="ru-RU" sz="1600" dirty="0">
                <a:solidFill>
                  <a:srgbClr val="000000"/>
                </a:solidFill>
                <a:latin typeface="Source Sans Pro" panose="020B0503030403020204" pitchFamily="34" charset="0"/>
              </a:rPr>
              <a:t> </a:t>
            </a:r>
            <a:r>
              <a:rPr lang="ru-RU" sz="1600" dirty="0" err="1">
                <a:solidFill>
                  <a:srgbClr val="000000"/>
                </a:solidFill>
                <a:latin typeface="Source Sans Pro" panose="020B0503030403020204" pitchFamily="34" charset="0"/>
              </a:rPr>
              <a:t>правилния</a:t>
            </a:r>
            <a:r>
              <a:rPr lang="ru-RU" sz="1600" dirty="0">
                <a:solidFill>
                  <a:srgbClr val="000000"/>
                </a:solidFill>
                <a:latin typeface="Source Sans Pro" panose="020B0503030403020204" pitchFamily="34" charset="0"/>
              </a:rPr>
              <a:t> термин </a:t>
            </a:r>
            <a:r>
              <a:rPr lang="ru-RU" sz="1600" dirty="0" err="1">
                <a:solidFill>
                  <a:srgbClr val="000000"/>
                </a:solidFill>
                <a:latin typeface="Source Sans Pro" panose="020B0503030403020204" pitchFamily="34" charset="0"/>
              </a:rPr>
              <a:t>със</a:t>
            </a:r>
            <a:r>
              <a:rPr lang="ru-RU" sz="1600" dirty="0">
                <a:solidFill>
                  <a:srgbClr val="000000"/>
                </a:solidFill>
                <a:latin typeface="Source Sans Pro" panose="020B0503030403020204" pitchFamily="34" charset="0"/>
              </a:rPr>
              <a:t> </a:t>
            </a:r>
            <a:r>
              <a:rPr lang="ru-RU" sz="1600" dirty="0" err="1">
                <a:solidFill>
                  <a:srgbClr val="000000"/>
                </a:solidFill>
                <a:latin typeface="Source Sans Pro" panose="020B0503030403020204" pitchFamily="34" charset="0"/>
              </a:rPr>
              <a:t>съответната</a:t>
            </a:r>
            <a:r>
              <a:rPr lang="ru-RU" sz="1600" dirty="0">
                <a:solidFill>
                  <a:srgbClr val="000000"/>
                </a:solidFill>
                <a:latin typeface="Source Sans Pro" panose="020B0503030403020204" pitchFamily="34" charset="0"/>
              </a:rPr>
              <a:t> дефиниция</a:t>
            </a:r>
            <a:endParaRPr lang="en-US" sz="1600"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graphicFrame>
        <p:nvGraphicFramePr>
          <p:cNvPr id="5" name="Πίνακας 5">
            <a:extLst>
              <a:ext uri="{FF2B5EF4-FFF2-40B4-BE49-F238E27FC236}">
                <a16:creationId xmlns:a16="http://schemas.microsoft.com/office/drawing/2014/main" id="{8341E43A-2536-B552-34E1-795E4A7CD157}"/>
              </a:ext>
            </a:extLst>
          </p:cNvPr>
          <p:cNvGraphicFramePr>
            <a:graphicFrameLocks noGrp="1"/>
          </p:cNvGraphicFramePr>
          <p:nvPr>
            <p:extLst>
              <p:ext uri="{D42A27DB-BD31-4B8C-83A1-F6EECF244321}">
                <p14:modId xmlns:p14="http://schemas.microsoft.com/office/powerpoint/2010/main" val="3268166676"/>
              </p:ext>
            </p:extLst>
          </p:nvPr>
        </p:nvGraphicFramePr>
        <p:xfrm>
          <a:off x="832238" y="1504315"/>
          <a:ext cx="7644984" cy="3320920"/>
        </p:xfrm>
        <a:graphic>
          <a:graphicData uri="http://schemas.openxmlformats.org/drawingml/2006/table">
            <a:tbl>
              <a:tblPr firstRow="1" bandRow="1">
                <a:tableStyleId>{5C22544A-7EE6-4342-B048-85BDC9FD1C3A}</a:tableStyleId>
              </a:tblPr>
              <a:tblGrid>
                <a:gridCol w="2053653">
                  <a:extLst>
                    <a:ext uri="{9D8B030D-6E8A-4147-A177-3AD203B41FA5}">
                      <a16:colId xmlns:a16="http://schemas.microsoft.com/office/drawing/2014/main" val="1051036106"/>
                    </a:ext>
                  </a:extLst>
                </a:gridCol>
                <a:gridCol w="5591331">
                  <a:extLst>
                    <a:ext uri="{9D8B030D-6E8A-4147-A177-3AD203B41FA5}">
                      <a16:colId xmlns:a16="http://schemas.microsoft.com/office/drawing/2014/main" val="1754158530"/>
                    </a:ext>
                  </a:extLst>
                </a:gridCol>
              </a:tblGrid>
              <a:tr h="380650">
                <a:tc>
                  <a:txBody>
                    <a:bodyPr/>
                    <a:lstStyle/>
                    <a:p>
                      <a:pPr algn="ctr" fontAlgn="ctr"/>
                      <a:r>
                        <a:rPr lang="bg-BG" sz="1400" b="0" i="0" u="none" strike="noStrike" noProof="0" dirty="0">
                          <a:solidFill>
                            <a:srgbClr val="000000"/>
                          </a:solidFill>
                          <a:effectLst/>
                          <a:latin typeface="Calibri" panose="020F0502020204030204" pitchFamily="34" charset="0"/>
                        </a:rPr>
                        <a:t>1. Плащай докато печелиш</a:t>
                      </a:r>
                    </a:p>
                  </a:txBody>
                  <a:tcPr marL="7620" marR="7620" marT="7620" marB="0" anchor="ctr">
                    <a:solidFill>
                      <a:schemeClr val="accent1">
                        <a:lumMod val="20000"/>
                        <a:lumOff val="80000"/>
                      </a:schemeClr>
                    </a:solidFill>
                  </a:tcPr>
                </a:tc>
                <a:tc>
                  <a:txBody>
                    <a:bodyPr/>
                    <a:lstStyle/>
                    <a:p>
                      <a:pPr algn="l" fontAlgn="ctr"/>
                      <a:r>
                        <a:rPr lang="bg-BG" sz="1100" b="0" i="0" u="none" strike="noStrike" noProof="0" dirty="0">
                          <a:solidFill>
                            <a:srgbClr val="000000"/>
                          </a:solidFill>
                          <a:effectLst/>
                          <a:latin typeface="Calibri" panose="020F0502020204030204" pitchFamily="34" charset="0"/>
                        </a:rPr>
                        <a:t>A. Списък със служители на заплата, работното им време и разходите за възнаграждения</a:t>
                      </a:r>
                      <a:r>
                        <a:rPr lang="bg-BG" sz="1050" b="0" i="0" u="none" strike="noStrike" noProof="0" dirty="0">
                          <a:solidFill>
                            <a:srgbClr val="000000"/>
                          </a:solidFill>
                          <a:effectLst/>
                          <a:latin typeface="Calibri" panose="020F0502020204030204" pitchFamily="34" charset="0"/>
                        </a:rPr>
                        <a:t>.</a:t>
                      </a:r>
                    </a:p>
                  </a:txBody>
                  <a:tcPr marL="7620" marR="7620" marT="7620" marB="0" anchor="ctr">
                    <a:solidFill>
                      <a:schemeClr val="tx2">
                        <a:lumMod val="20000"/>
                        <a:lumOff val="80000"/>
                      </a:schemeClr>
                    </a:solidFill>
                  </a:tcPr>
                </a:tc>
                <a:extLst>
                  <a:ext uri="{0D108BD9-81ED-4DB2-BD59-A6C34878D82A}">
                    <a16:rowId xmlns:a16="http://schemas.microsoft.com/office/drawing/2014/main" val="1908888638"/>
                  </a:ext>
                </a:extLst>
              </a:tr>
              <a:tr h="380650">
                <a:tc>
                  <a:txBody>
                    <a:bodyPr/>
                    <a:lstStyle/>
                    <a:p>
                      <a:pPr marL="0" algn="ctr" defTabSz="685800" rtl="0" eaLnBrk="1" fontAlgn="ctr" latinLnBrk="0" hangingPunct="1"/>
                      <a:r>
                        <a:rPr lang="bg-BG" sz="1400" b="0" i="0" u="none" strike="noStrike" kern="1200" noProof="0" dirty="0">
                          <a:solidFill>
                            <a:srgbClr val="000000"/>
                          </a:solidFill>
                          <a:effectLst/>
                          <a:latin typeface="Calibri" panose="020F0502020204030204" pitchFamily="34" charset="0"/>
                          <a:ea typeface="+mn-ea"/>
                          <a:cs typeface="+mn-cs"/>
                        </a:rPr>
                        <a:t>2. Ведомост</a:t>
                      </a:r>
                    </a:p>
                  </a:txBody>
                  <a:tcPr/>
                </a:tc>
                <a:tc>
                  <a:txBody>
                    <a:bodyPr/>
                    <a:lstStyle/>
                    <a:p>
                      <a:r>
                        <a:rPr lang="bg-BG" sz="1100" b="0" i="0" u="none" strike="noStrike" kern="1200" noProof="0" dirty="0">
                          <a:solidFill>
                            <a:srgbClr val="000000"/>
                          </a:solidFill>
                          <a:effectLst/>
                          <a:latin typeface="Calibri" panose="020F0502020204030204" pitchFamily="34" charset="0"/>
                          <a:ea typeface="+mn-ea"/>
                          <a:cs typeface="+mn-cs"/>
                        </a:rPr>
                        <a:t>B. Фиксирана сума пари или компенсация, изплащана на служител от работодател в замяна на извършената работа. </a:t>
                      </a:r>
                    </a:p>
                  </a:txBody>
                  <a:tcPr/>
                </a:tc>
                <a:extLst>
                  <a:ext uri="{0D108BD9-81ED-4DB2-BD59-A6C34878D82A}">
                    <a16:rowId xmlns:a16="http://schemas.microsoft.com/office/drawing/2014/main" val="4136895850"/>
                  </a:ext>
                </a:extLst>
              </a:tr>
              <a:tr h="380650">
                <a:tc>
                  <a:txBody>
                    <a:bodyPr/>
                    <a:lstStyle/>
                    <a:p>
                      <a:pPr algn="ctr"/>
                      <a:r>
                        <a:rPr lang="bg-BG" sz="1600" noProof="0" dirty="0"/>
                        <a:t>3. Заплата</a:t>
                      </a:r>
                    </a:p>
                  </a:txBody>
                  <a:tcPr/>
                </a:tc>
                <a:tc>
                  <a:txBody>
                    <a:bodyPr/>
                    <a:lstStyle/>
                    <a:p>
                      <a:r>
                        <a:rPr lang="bg-BG" sz="1100" noProof="0" dirty="0"/>
                        <a:t>C. Общо възнаграждение, получено от служител, включително всички възможни бонуси и допълнителни стимули.</a:t>
                      </a:r>
                    </a:p>
                  </a:txBody>
                  <a:tcPr/>
                </a:tc>
                <a:extLst>
                  <a:ext uri="{0D108BD9-81ED-4DB2-BD59-A6C34878D82A}">
                    <a16:rowId xmlns:a16="http://schemas.microsoft.com/office/drawing/2014/main" val="2531563854"/>
                  </a:ext>
                </a:extLst>
              </a:tr>
              <a:tr h="380650">
                <a:tc>
                  <a:txBody>
                    <a:bodyPr/>
                    <a:lstStyle/>
                    <a:p>
                      <a:pPr algn="ctr" fontAlgn="ctr"/>
                      <a:r>
                        <a:rPr lang="bg-BG" sz="1400" b="0" i="0" u="none" strike="noStrike" noProof="0" dirty="0">
                          <a:solidFill>
                            <a:srgbClr val="000000"/>
                          </a:solidFill>
                          <a:effectLst/>
                          <a:latin typeface="Calibri" panose="020F0502020204030204" pitchFamily="34" charset="0"/>
                        </a:rPr>
                        <a:t>4. Колективни договори</a:t>
                      </a:r>
                    </a:p>
                  </a:txBody>
                  <a:tcPr marL="7620" marR="7620" marT="7620" marB="0" anchor="ctr"/>
                </a:tc>
                <a:tc>
                  <a:txBody>
                    <a:bodyPr/>
                    <a:lstStyle/>
                    <a:p>
                      <a:r>
                        <a:rPr lang="bg-BG" sz="1100" noProof="0" dirty="0"/>
                        <a:t>D. Писмен договор, договорен за служителите от синдикална организация</a:t>
                      </a:r>
                    </a:p>
                  </a:txBody>
                  <a:tcPr/>
                </a:tc>
                <a:extLst>
                  <a:ext uri="{0D108BD9-81ED-4DB2-BD59-A6C34878D82A}">
                    <a16:rowId xmlns:a16="http://schemas.microsoft.com/office/drawing/2014/main" val="1363426268"/>
                  </a:ext>
                </a:extLst>
              </a:tr>
              <a:tr h="380650">
                <a:tc>
                  <a:txBody>
                    <a:bodyPr/>
                    <a:lstStyle/>
                    <a:p>
                      <a:pPr algn="ctr"/>
                      <a:r>
                        <a:rPr lang="bg-BG" sz="1400" noProof="0" dirty="0"/>
                        <a:t>5. Възнаграждение</a:t>
                      </a:r>
                    </a:p>
                  </a:txBody>
                  <a:tcPr/>
                </a:tc>
                <a:tc>
                  <a:txBody>
                    <a:bodyPr/>
                    <a:lstStyle/>
                    <a:p>
                      <a:r>
                        <a:rPr lang="bg-BG" sz="1100" noProof="0" dirty="0"/>
                        <a:t>E. Сума, извадени от заплатата на служител, намаляваща облагаемия доход</a:t>
                      </a:r>
                    </a:p>
                  </a:txBody>
                  <a:tcPr/>
                </a:tc>
                <a:extLst>
                  <a:ext uri="{0D108BD9-81ED-4DB2-BD59-A6C34878D82A}">
                    <a16:rowId xmlns:a16="http://schemas.microsoft.com/office/drawing/2014/main" val="1940010267"/>
                  </a:ext>
                </a:extLst>
              </a:tr>
              <a:tr h="380650">
                <a:tc>
                  <a:txBody>
                    <a:bodyPr/>
                    <a:lstStyle/>
                    <a:p>
                      <a:pPr algn="ctr"/>
                      <a:r>
                        <a:rPr lang="bg-BG" sz="1400" noProof="0" dirty="0"/>
                        <a:t>6. Удръжки</a:t>
                      </a:r>
                      <a:endParaRPr lang="bg-BG" sz="1100" noProof="0" dirty="0"/>
                    </a:p>
                  </a:txBody>
                  <a:tcPr/>
                </a:tc>
                <a:tc>
                  <a:txBody>
                    <a:bodyPr/>
                    <a:lstStyle/>
                    <a:p>
                      <a:r>
                        <a:rPr lang="bg-BG" sz="1100" noProof="0" dirty="0"/>
                        <a:t>F. Трудов договор с уговорена крайна дата</a:t>
                      </a:r>
                    </a:p>
                  </a:txBody>
                  <a:tcPr/>
                </a:tc>
                <a:extLst>
                  <a:ext uri="{0D108BD9-81ED-4DB2-BD59-A6C34878D82A}">
                    <a16:rowId xmlns:a16="http://schemas.microsoft.com/office/drawing/2014/main" val="999484420"/>
                  </a:ext>
                </a:extLst>
              </a:tr>
              <a:tr h="380650">
                <a:tc>
                  <a:txBody>
                    <a:bodyPr/>
                    <a:lstStyle/>
                    <a:p>
                      <a:pPr algn="ctr" fontAlgn="ctr"/>
                      <a:r>
                        <a:rPr lang="bg-BG" sz="1400" b="0" i="0" u="none" strike="noStrike" noProof="0" dirty="0">
                          <a:solidFill>
                            <a:srgbClr val="000000"/>
                          </a:solidFill>
                          <a:effectLst/>
                          <a:latin typeface="Calibri" panose="020F0502020204030204" pitchFamily="34" charset="0"/>
                        </a:rPr>
                        <a:t>7. Срочен договор</a:t>
                      </a:r>
                    </a:p>
                  </a:txBody>
                  <a:tcPr marL="7620" marR="7620" marT="7620" marB="0" anchor="ctr"/>
                </a:tc>
                <a:tc>
                  <a:txBody>
                    <a:bodyPr/>
                    <a:lstStyle/>
                    <a:p>
                      <a:r>
                        <a:rPr lang="bg-BG" sz="1100" noProof="0" dirty="0"/>
                        <a:t>G. Включва елементи, които не са включени в редовната заплата на служителя.</a:t>
                      </a:r>
                    </a:p>
                  </a:txBody>
                  <a:tcPr/>
                </a:tc>
                <a:extLst>
                  <a:ext uri="{0D108BD9-81ED-4DB2-BD59-A6C34878D82A}">
                    <a16:rowId xmlns:a16="http://schemas.microsoft.com/office/drawing/2014/main" val="494524690"/>
                  </a:ext>
                </a:extLst>
              </a:tr>
              <a:tr h="380650">
                <a:tc>
                  <a:txBody>
                    <a:bodyPr/>
                    <a:lstStyle/>
                    <a:p>
                      <a:pPr algn="ctr"/>
                      <a:r>
                        <a:rPr lang="bg-BG" sz="1400" noProof="0" dirty="0"/>
                        <a:t>8.  Принос в натура</a:t>
                      </a:r>
                    </a:p>
                  </a:txBody>
                  <a:tcPr/>
                </a:tc>
                <a:tc>
                  <a:txBody>
                    <a:bodyPr/>
                    <a:lstStyle/>
                    <a:p>
                      <a:r>
                        <a:rPr lang="bg-BG" sz="1100" b="0" i="0" u="none" strike="noStrike" noProof="0" dirty="0">
                          <a:solidFill>
                            <a:srgbClr val="000000"/>
                          </a:solidFill>
                          <a:effectLst/>
                          <a:latin typeface="Calibri" panose="020F0502020204030204" pitchFamily="34" charset="0"/>
                        </a:rPr>
                        <a:t>  H. </a:t>
                      </a:r>
                      <a:r>
                        <a:rPr lang="bg-BG" sz="1100" kern="1200" noProof="0" dirty="0">
                          <a:solidFill>
                            <a:schemeClr val="dk1"/>
                          </a:solidFill>
                          <a:effectLst/>
                          <a:latin typeface="+mn-lt"/>
                          <a:ea typeface="+mn-ea"/>
                          <a:cs typeface="+mn-cs"/>
                        </a:rPr>
                        <a:t>Ако сте служител, обикновено плащате данък чрез заплатата си. При всяко изплащане на вашата заплата вашият работодател удържа данъци и социални осигуровки</a:t>
                      </a:r>
                    </a:p>
                    <a:p>
                      <a:pPr algn="l" fontAlgn="ctr"/>
                      <a:r>
                        <a:rPr lang="bg-BG" sz="1100" b="0" i="0" u="none" strike="noStrike" noProof="0" dirty="0">
                          <a:solidFill>
                            <a:srgbClr val="000000"/>
                          </a:solidFill>
                          <a:effectLst/>
                          <a:latin typeface="Calibri" panose="020F0502020204030204" pitchFamily="34" charset="0"/>
                        </a:rPr>
                        <a:t>.</a:t>
                      </a:r>
                    </a:p>
                  </a:txBody>
                  <a:tcPr marL="7620" marR="7620" marT="7620" marB="0" anchor="ctr"/>
                </a:tc>
                <a:extLst>
                  <a:ext uri="{0D108BD9-81ED-4DB2-BD59-A6C34878D82A}">
                    <a16:rowId xmlns:a16="http://schemas.microsoft.com/office/drawing/2014/main" val="804217850"/>
                  </a:ext>
                </a:extLst>
              </a:tr>
            </a:tbl>
          </a:graphicData>
        </a:graphic>
      </p:graphicFrame>
    </p:spTree>
    <p:extLst>
      <p:ext uri="{BB962C8B-B14F-4D97-AF65-F5344CB8AC3E}">
        <p14:creationId xmlns:p14="http://schemas.microsoft.com/office/powerpoint/2010/main" val="4273223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1247221"/>
            <a:ext cx="8136394" cy="2893100"/>
          </a:xfrm>
          <a:prstGeom prst="rect">
            <a:avLst/>
          </a:prstGeom>
          <a:noFill/>
        </p:spPr>
        <p:txBody>
          <a:bodyPr wrap="square" rtlCol="0">
            <a:spAutoFit/>
          </a:bodyPr>
          <a:lstStyle/>
          <a:p>
            <a:pPr algn="ctr"/>
            <a:endParaRPr lang="en-US" b="1" dirty="0">
              <a:solidFill>
                <a:srgbClr val="000000"/>
              </a:solidFill>
              <a:latin typeface="Source Sans Pro" panose="020B0503030403020204" pitchFamily="34" charset="0"/>
            </a:endParaRPr>
          </a:p>
          <a:p>
            <a:r>
              <a:rPr lang="bg-BG" sz="1600" b="1" dirty="0"/>
              <a:t>Урок 2 Финансовата грамотност в контекста на предприемачеството</a:t>
            </a:r>
          </a:p>
          <a:p>
            <a:endParaRPr lang="en-US" sz="1600" dirty="0"/>
          </a:p>
          <a:p>
            <a:r>
              <a:rPr lang="ru-RU" sz="1600" i="1" dirty="0" err="1"/>
              <a:t>Използване</a:t>
            </a:r>
            <a:r>
              <a:rPr lang="ru-RU" sz="1600" i="1" dirty="0"/>
              <a:t> на бизнес </a:t>
            </a:r>
            <a:r>
              <a:rPr lang="ru-RU" sz="1600" i="1" dirty="0" err="1"/>
              <a:t>модел</a:t>
            </a:r>
            <a:r>
              <a:rPr lang="ru-RU" sz="1600" i="1" dirty="0"/>
              <a:t> канава за </a:t>
            </a:r>
            <a:r>
              <a:rPr lang="ru-RU" sz="1600" i="1" dirty="0" err="1"/>
              <a:t>генериране</a:t>
            </a:r>
            <a:r>
              <a:rPr lang="ru-RU" sz="1600" i="1" dirty="0"/>
              <a:t> на идеи за бизнес и </a:t>
            </a:r>
            <a:r>
              <a:rPr lang="ru-RU" sz="1600" i="1" dirty="0" err="1"/>
              <a:t>самостоятелна</a:t>
            </a:r>
            <a:r>
              <a:rPr lang="ru-RU" sz="1600" i="1" dirty="0"/>
              <a:t> </a:t>
            </a:r>
            <a:r>
              <a:rPr lang="ru-RU" sz="1600" i="1" dirty="0" err="1"/>
              <a:t>заетост</a:t>
            </a:r>
            <a:r>
              <a:rPr lang="ru-RU" sz="1600" i="1" dirty="0"/>
              <a:t>.</a:t>
            </a:r>
          </a:p>
          <a:p>
            <a:endParaRPr lang="en-US" sz="1600" b="1" dirty="0">
              <a:solidFill>
                <a:srgbClr val="000000"/>
              </a:solidFill>
              <a:latin typeface="Source Sans Pro" panose="020B0503030403020204" pitchFamily="34" charset="0"/>
            </a:endParaRPr>
          </a:p>
          <a:p>
            <a:r>
              <a:rPr lang="bg-BG" sz="1600" b="1" dirty="0">
                <a:solidFill>
                  <a:srgbClr val="000000"/>
                </a:solidFill>
                <a:latin typeface="Source Sans Pro" panose="020B0503030403020204" pitchFamily="34" charset="0"/>
              </a:rPr>
              <a:t>Кратко видео </a:t>
            </a:r>
            <a:r>
              <a:rPr lang="en-US" sz="1600" b="1" dirty="0">
                <a:solidFill>
                  <a:srgbClr val="000000"/>
                </a:solidFill>
                <a:latin typeface="Source Sans Pro" panose="020B0503030403020204" pitchFamily="34" charset="0"/>
              </a:rPr>
              <a:t>(4-5 </a:t>
            </a:r>
            <a:r>
              <a:rPr lang="bg-BG" sz="1600" b="1" dirty="0">
                <a:solidFill>
                  <a:srgbClr val="000000"/>
                </a:solidFill>
                <a:latin typeface="Source Sans Pro" panose="020B0503030403020204" pitchFamily="34" charset="0"/>
              </a:rPr>
              <a:t>мин.</a:t>
            </a:r>
            <a:r>
              <a:rPr lang="en-US" sz="1600" b="1" dirty="0">
                <a:solidFill>
                  <a:srgbClr val="000000"/>
                </a:solidFill>
                <a:latin typeface="Source Sans Pro" panose="020B0503030403020204" pitchFamily="34" charset="0"/>
              </a:rPr>
              <a:t>)</a:t>
            </a:r>
          </a:p>
          <a:p>
            <a:r>
              <a:rPr lang="bg-BG" sz="1600" dirty="0">
                <a:solidFill>
                  <a:srgbClr val="000000"/>
                </a:solidFill>
                <a:latin typeface="Source Sans Pro" panose="020B0503030403020204" pitchFamily="34" charset="0"/>
              </a:rPr>
              <a:t>Видеото представя накратко модела „Бизнес канава“</a:t>
            </a:r>
            <a:endParaRPr lang="en-US" sz="1600" dirty="0">
              <a:solidFill>
                <a:srgbClr val="000000"/>
              </a:solidFill>
              <a:latin typeface="Source Sans Pro" panose="020B0503030403020204" pitchFamily="34" charset="0"/>
            </a:endParaRPr>
          </a:p>
          <a:p>
            <a:endParaRPr lang="en-US" sz="1600" dirty="0">
              <a:solidFill>
                <a:srgbClr val="000000"/>
              </a:solidFill>
              <a:latin typeface="Source Sans Pro" panose="020B0503030403020204" pitchFamily="34" charset="0"/>
            </a:endParaRP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spTree>
    <p:extLst>
      <p:ext uri="{BB962C8B-B14F-4D97-AF65-F5344CB8AC3E}">
        <p14:creationId xmlns:p14="http://schemas.microsoft.com/office/powerpoint/2010/main" val="42323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03803" y="1247221"/>
            <a:ext cx="8136394" cy="1169551"/>
          </a:xfrm>
          <a:prstGeom prst="rect">
            <a:avLst/>
          </a:prstGeom>
          <a:noFill/>
        </p:spPr>
        <p:txBody>
          <a:bodyPr wrap="square" rtlCol="0">
            <a:spAutoFit/>
          </a:bodyPr>
          <a:lstStyle/>
          <a:p>
            <a:pPr algn="ctr"/>
            <a:endParaRPr lang="en-US" b="1" dirty="0">
              <a:solidFill>
                <a:srgbClr val="000000"/>
              </a:solidFill>
              <a:latin typeface="Source Sans Pro" panose="020B0503030403020204" pitchFamily="34" charset="0"/>
            </a:endParaRPr>
          </a:p>
          <a:p>
            <a:endParaRPr lang="en-US" sz="1600" dirty="0">
              <a:solidFill>
                <a:srgbClr val="000000"/>
              </a:solidFill>
              <a:latin typeface="Source Sans Pro" panose="020B0503030403020204" pitchFamily="34" charset="0"/>
            </a:endParaRPr>
          </a:p>
          <a:p>
            <a:pPr algn="ctr"/>
            <a:endParaRPr lang="en-US" b="1" dirty="0">
              <a:solidFill>
                <a:srgbClr val="000000"/>
              </a:solidFill>
              <a:latin typeface="Source Sans Pro" panose="020B0503030403020204" pitchFamily="34" charset="0"/>
            </a:endParaRPr>
          </a:p>
          <a:p>
            <a:pPr algn="ctr"/>
            <a:r>
              <a:rPr lang="en-US" dirty="0">
                <a:solidFill>
                  <a:srgbClr val="000000"/>
                </a:solidFill>
                <a:latin typeface="Source Sans Pro" panose="020B0503030403020204" pitchFamily="34" charset="0"/>
              </a:rPr>
              <a:t> </a:t>
            </a:r>
            <a:endParaRPr lang="en-US" b="1" dirty="0">
              <a:solidFill>
                <a:srgbClr val="0070C0"/>
              </a:solidFill>
            </a:endParaRPr>
          </a:p>
        </p:txBody>
      </p:sp>
      <p:pic>
        <p:nvPicPr>
          <p:cNvPr id="5" name="Picture 4" descr="Diagram&#10;&#10;Description automatically generated">
            <a:extLst>
              <a:ext uri="{FF2B5EF4-FFF2-40B4-BE49-F238E27FC236}">
                <a16:creationId xmlns:a16="http://schemas.microsoft.com/office/drawing/2014/main" id="{1077900E-8B08-1BB7-C73A-E084B0859E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1362930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3"/>
          <p:cNvPicPr>
            <a:picLocks noChangeAspect="1"/>
          </p:cNvPicPr>
          <p:nvPr/>
        </p:nvPicPr>
        <p:blipFill>
          <a:blip r:embed="rId3" cstate="print"/>
          <a:srcRect/>
          <a:stretch>
            <a:fillRect/>
          </a:stretch>
        </p:blipFill>
        <p:spPr bwMode="auto">
          <a:xfrm>
            <a:off x="6536532" y="352425"/>
            <a:ext cx="421481" cy="504825"/>
          </a:xfrm>
          <a:prstGeom prst="rect">
            <a:avLst/>
          </a:prstGeom>
          <a:noFill/>
          <a:ln w="9525">
            <a:noFill/>
            <a:miter lim="800000"/>
            <a:headEnd/>
            <a:tailEnd/>
          </a:ln>
        </p:spPr>
      </p:pic>
      <p:pic>
        <p:nvPicPr>
          <p:cNvPr id="16" name="Picture 14"/>
          <p:cNvPicPr>
            <a:picLocks noChangeAspect="1"/>
          </p:cNvPicPr>
          <p:nvPr/>
        </p:nvPicPr>
        <p:blipFill>
          <a:blip r:embed="rId4" cstate="print"/>
          <a:srcRect/>
          <a:stretch>
            <a:fillRect/>
          </a:stretch>
        </p:blipFill>
        <p:spPr bwMode="auto">
          <a:xfrm>
            <a:off x="3919538" y="309563"/>
            <a:ext cx="381000" cy="397669"/>
          </a:xfrm>
          <a:prstGeom prst="rect">
            <a:avLst/>
          </a:prstGeom>
          <a:noFill/>
          <a:ln w="9525">
            <a:noFill/>
            <a:miter lim="800000"/>
            <a:headEnd/>
            <a:tailEnd/>
          </a:ln>
        </p:spPr>
      </p:pic>
      <p:pic>
        <p:nvPicPr>
          <p:cNvPr id="17" name="Picture 15"/>
          <p:cNvPicPr>
            <a:picLocks noChangeAspect="1"/>
          </p:cNvPicPr>
          <p:nvPr/>
        </p:nvPicPr>
        <p:blipFill>
          <a:blip r:embed="rId5" cstate="print"/>
          <a:srcRect/>
          <a:stretch>
            <a:fillRect/>
          </a:stretch>
        </p:blipFill>
        <p:spPr bwMode="auto">
          <a:xfrm>
            <a:off x="5268517" y="2140744"/>
            <a:ext cx="373856" cy="385763"/>
          </a:xfrm>
          <a:prstGeom prst="rect">
            <a:avLst/>
          </a:prstGeom>
          <a:noFill/>
          <a:ln w="9525">
            <a:noFill/>
            <a:miter lim="800000"/>
            <a:headEnd/>
            <a:tailEnd/>
          </a:ln>
        </p:spPr>
      </p:pic>
      <p:pic>
        <p:nvPicPr>
          <p:cNvPr id="18" name="Picture 16"/>
          <p:cNvPicPr>
            <a:picLocks noChangeAspect="1"/>
          </p:cNvPicPr>
          <p:nvPr/>
        </p:nvPicPr>
        <p:blipFill>
          <a:blip r:embed="rId6" cstate="print"/>
          <a:srcRect/>
          <a:stretch>
            <a:fillRect/>
          </a:stretch>
        </p:blipFill>
        <p:spPr bwMode="auto">
          <a:xfrm>
            <a:off x="5179219" y="261938"/>
            <a:ext cx="419100" cy="429815"/>
          </a:xfrm>
          <a:prstGeom prst="rect">
            <a:avLst/>
          </a:prstGeom>
          <a:noFill/>
          <a:ln w="9525">
            <a:noFill/>
            <a:miter lim="800000"/>
            <a:headEnd/>
            <a:tailEnd/>
          </a:ln>
        </p:spPr>
      </p:pic>
      <p:pic>
        <p:nvPicPr>
          <p:cNvPr id="19" name="Picture 17"/>
          <p:cNvPicPr>
            <a:picLocks noChangeAspect="1"/>
          </p:cNvPicPr>
          <p:nvPr/>
        </p:nvPicPr>
        <p:blipFill>
          <a:blip r:embed="rId7" cstate="print"/>
          <a:srcRect l="11171"/>
          <a:stretch>
            <a:fillRect/>
          </a:stretch>
        </p:blipFill>
        <p:spPr bwMode="auto">
          <a:xfrm>
            <a:off x="4618434" y="4085035"/>
            <a:ext cx="339329" cy="429815"/>
          </a:xfrm>
          <a:prstGeom prst="rect">
            <a:avLst/>
          </a:prstGeom>
          <a:noFill/>
          <a:ln w="9525">
            <a:noFill/>
            <a:miter lim="800000"/>
            <a:headEnd/>
            <a:tailEnd/>
          </a:ln>
        </p:spPr>
      </p:pic>
      <p:pic>
        <p:nvPicPr>
          <p:cNvPr id="20" name="Picture 18"/>
          <p:cNvPicPr>
            <a:picLocks noChangeAspect="1"/>
          </p:cNvPicPr>
          <p:nvPr/>
        </p:nvPicPr>
        <p:blipFill>
          <a:blip r:embed="rId8" cstate="print"/>
          <a:srcRect b="6728"/>
          <a:stretch>
            <a:fillRect/>
          </a:stretch>
        </p:blipFill>
        <p:spPr bwMode="auto">
          <a:xfrm>
            <a:off x="2582247" y="2212182"/>
            <a:ext cx="503854" cy="445294"/>
          </a:xfrm>
          <a:prstGeom prst="rect">
            <a:avLst/>
          </a:prstGeom>
          <a:noFill/>
          <a:ln w="9525">
            <a:noFill/>
            <a:miter lim="800000"/>
            <a:headEnd/>
            <a:tailEnd/>
          </a:ln>
        </p:spPr>
      </p:pic>
      <p:pic>
        <p:nvPicPr>
          <p:cNvPr id="21" name="Picture 19"/>
          <p:cNvPicPr>
            <a:picLocks noChangeAspect="1"/>
          </p:cNvPicPr>
          <p:nvPr/>
        </p:nvPicPr>
        <p:blipFill>
          <a:blip r:embed="rId9" cstate="print"/>
          <a:srcRect/>
          <a:stretch>
            <a:fillRect/>
          </a:stretch>
        </p:blipFill>
        <p:spPr bwMode="auto">
          <a:xfrm>
            <a:off x="2477109" y="271462"/>
            <a:ext cx="574989" cy="539933"/>
          </a:xfrm>
          <a:prstGeom prst="rect">
            <a:avLst/>
          </a:prstGeom>
          <a:noFill/>
          <a:ln w="9525">
            <a:noFill/>
            <a:miter lim="800000"/>
            <a:headEnd/>
            <a:tailEnd/>
          </a:ln>
        </p:spPr>
      </p:pic>
      <p:pic>
        <p:nvPicPr>
          <p:cNvPr id="22" name="Picture 20"/>
          <p:cNvPicPr>
            <a:picLocks noChangeAspect="1"/>
          </p:cNvPicPr>
          <p:nvPr/>
        </p:nvPicPr>
        <p:blipFill>
          <a:blip r:embed="rId10" cstate="print"/>
          <a:srcRect/>
          <a:stretch>
            <a:fillRect/>
          </a:stretch>
        </p:blipFill>
        <p:spPr bwMode="auto">
          <a:xfrm>
            <a:off x="1233488" y="288131"/>
            <a:ext cx="359569" cy="370284"/>
          </a:xfrm>
          <a:prstGeom prst="rect">
            <a:avLst/>
          </a:prstGeom>
          <a:noFill/>
          <a:ln w="9525">
            <a:noFill/>
            <a:miter lim="800000"/>
            <a:headEnd/>
            <a:tailEnd/>
          </a:ln>
        </p:spPr>
      </p:pic>
      <p:pic>
        <p:nvPicPr>
          <p:cNvPr id="23" name="Picture 21"/>
          <p:cNvPicPr>
            <a:picLocks noChangeAspect="1"/>
          </p:cNvPicPr>
          <p:nvPr/>
        </p:nvPicPr>
        <p:blipFill>
          <a:blip r:embed="rId11" cstate="print"/>
          <a:srcRect t="8025" r="6839"/>
          <a:stretch>
            <a:fillRect/>
          </a:stretch>
        </p:blipFill>
        <p:spPr bwMode="auto">
          <a:xfrm>
            <a:off x="1246584" y="4090989"/>
            <a:ext cx="401241" cy="386953"/>
          </a:xfrm>
          <a:prstGeom prst="rect">
            <a:avLst/>
          </a:prstGeom>
          <a:noFill/>
          <a:ln w="9525">
            <a:noFill/>
            <a:miter lim="800000"/>
            <a:headEnd/>
            <a:tailEnd/>
          </a:ln>
        </p:spPr>
      </p:pic>
      <p:sp>
        <p:nvSpPr>
          <p:cNvPr id="25" name="Title 24"/>
          <p:cNvSpPr>
            <a:spLocks noGrp="1"/>
          </p:cNvSpPr>
          <p:nvPr>
            <p:ph type="title"/>
          </p:nvPr>
        </p:nvSpPr>
        <p:spPr>
          <a:xfrm>
            <a:off x="1257300" y="91678"/>
            <a:ext cx="6629400" cy="194072"/>
          </a:xfrm>
        </p:spPr>
        <p:txBody>
          <a:bodyPr/>
          <a:lstStyle/>
          <a:p>
            <a:r>
              <a:rPr lang="bg-BG" sz="1500" dirty="0"/>
              <a:t>Канава на бизнес модел </a:t>
            </a:r>
            <a:r>
              <a:rPr lang="en-US" sz="1500" dirty="0"/>
              <a:t>(</a:t>
            </a:r>
            <a:r>
              <a:rPr lang="bg-BG" sz="1500" dirty="0" err="1"/>
              <a:t>редактируема</a:t>
            </a:r>
            <a:r>
              <a:rPr lang="en-US" sz="1500" dirty="0"/>
              <a:t> – </a:t>
            </a:r>
            <a:r>
              <a:rPr lang="bg-BG" sz="1500" dirty="0"/>
              <a:t>готова за сваляне и печат</a:t>
            </a:r>
            <a:r>
              <a:rPr lang="en-US" sz="1500" dirty="0"/>
              <a:t>) </a:t>
            </a:r>
            <a:endParaRPr lang="en-AU" sz="1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30931251"/>
              </p:ext>
            </p:extLst>
          </p:nvPr>
        </p:nvGraphicFramePr>
        <p:xfrm>
          <a:off x="1257300" y="342900"/>
          <a:ext cx="6629400" cy="4819650"/>
        </p:xfrm>
        <a:graphic>
          <a:graphicData uri="http://schemas.openxmlformats.org/drawingml/2006/table">
            <a:tbl>
              <a:tblPr>
                <a:tableStyleId>{616DA210-FB5B-4158-B5E0-FEB733F419BA}</a:tableStyleId>
              </a:tblPr>
              <a:tblGrid>
                <a:gridCol w="1325880">
                  <a:extLst>
                    <a:ext uri="{9D8B030D-6E8A-4147-A177-3AD203B41FA5}">
                      <a16:colId xmlns:a16="http://schemas.microsoft.com/office/drawing/2014/main" val="20000"/>
                    </a:ext>
                  </a:extLst>
                </a:gridCol>
                <a:gridCol w="1325880">
                  <a:extLst>
                    <a:ext uri="{9D8B030D-6E8A-4147-A177-3AD203B41FA5}">
                      <a16:colId xmlns:a16="http://schemas.microsoft.com/office/drawing/2014/main" val="20001"/>
                    </a:ext>
                  </a:extLst>
                </a:gridCol>
                <a:gridCol w="662940">
                  <a:extLst>
                    <a:ext uri="{9D8B030D-6E8A-4147-A177-3AD203B41FA5}">
                      <a16:colId xmlns:a16="http://schemas.microsoft.com/office/drawing/2014/main" val="20002"/>
                    </a:ext>
                  </a:extLst>
                </a:gridCol>
                <a:gridCol w="662940">
                  <a:extLst>
                    <a:ext uri="{9D8B030D-6E8A-4147-A177-3AD203B41FA5}">
                      <a16:colId xmlns:a16="http://schemas.microsoft.com/office/drawing/2014/main" val="20003"/>
                    </a:ext>
                  </a:extLst>
                </a:gridCol>
                <a:gridCol w="1325880">
                  <a:extLst>
                    <a:ext uri="{9D8B030D-6E8A-4147-A177-3AD203B41FA5}">
                      <a16:colId xmlns:a16="http://schemas.microsoft.com/office/drawing/2014/main" val="20004"/>
                    </a:ext>
                  </a:extLst>
                </a:gridCol>
                <a:gridCol w="1325880">
                  <a:extLst>
                    <a:ext uri="{9D8B030D-6E8A-4147-A177-3AD203B41FA5}">
                      <a16:colId xmlns:a16="http://schemas.microsoft.com/office/drawing/2014/main" val="20005"/>
                    </a:ext>
                  </a:extLst>
                </a:gridCol>
              </a:tblGrid>
              <a:tr h="1857375">
                <a:tc rowSpan="2">
                  <a:txBody>
                    <a:bodyPr/>
                    <a:lstStyle/>
                    <a:p>
                      <a:r>
                        <a:rPr lang="en-AU" sz="900" b="1" dirty="0"/>
                        <a:t>           </a:t>
                      </a:r>
                      <a:r>
                        <a:rPr lang="bg-BG" sz="800" b="1" dirty="0"/>
                        <a:t>Ключови партньори</a:t>
                      </a:r>
                      <a:endParaRPr lang="en-AU" sz="7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AU" sz="900" b="1" dirty="0"/>
                        <a:t>        </a:t>
                      </a:r>
                      <a:r>
                        <a:rPr lang="bg-BG" sz="800" b="1" dirty="0"/>
                        <a:t>Ключови дейности</a:t>
                      </a:r>
                      <a:endParaRPr lang="en-AU" sz="8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gridSpan="2">
                  <a:txBody>
                    <a:bodyPr/>
                    <a:lstStyle/>
                    <a:p>
                      <a:pPr marL="447675" marR="0" lvl="0" indent="-447675" algn="l" defTabSz="914400" rtl="0" eaLnBrk="1" fontAlgn="auto" latinLnBrk="0" hangingPunct="1">
                        <a:lnSpc>
                          <a:spcPct val="100000"/>
                        </a:lnSpc>
                        <a:spcBef>
                          <a:spcPts val="0"/>
                        </a:spcBef>
                        <a:spcAft>
                          <a:spcPts val="0"/>
                        </a:spcAft>
                        <a:buClrTx/>
                        <a:buSzTx/>
                        <a:buFontTx/>
                        <a:buNone/>
                        <a:tabLst/>
                        <a:defRPr/>
                      </a:pPr>
                      <a:r>
                        <a:rPr lang="en-AU" sz="900" b="1" dirty="0"/>
                        <a:t>          </a:t>
                      </a:r>
                      <a:r>
                        <a:rPr lang="bg-BG" sz="900" b="1" dirty="0"/>
                        <a:t>Стойностно предложение</a:t>
                      </a:r>
                      <a:endParaRPr kumimoji="0" lang="en-AU"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bg-BG" sz="800" b="0" i="0" u="none" strike="noStrike" kern="1200" cap="none" spc="0" normalizeH="0" baseline="0" noProof="0" dirty="0">
                          <a:ln>
                            <a:noFill/>
                          </a:ln>
                          <a:solidFill>
                            <a:prstClr val="black"/>
                          </a:solidFill>
                          <a:effectLst/>
                          <a:uLnTx/>
                          <a:uFillTx/>
                          <a:latin typeface="Comic Sans MS" pitchFamily="66" charset="0"/>
                          <a:ea typeface="+mn-ea"/>
                          <a:cs typeface="+mn-cs"/>
                        </a:rPr>
                        <a:t>Пишете директно в канавата</a:t>
                      </a:r>
                      <a:r>
                        <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bg-BG" sz="800" b="0" i="0" u="none" strike="noStrike" kern="1200" cap="none" spc="0" normalizeH="0" baseline="0" noProof="0" dirty="0">
                          <a:ln>
                            <a:noFill/>
                          </a:ln>
                          <a:solidFill>
                            <a:prstClr val="black"/>
                          </a:solidFill>
                          <a:effectLst/>
                          <a:uLnTx/>
                          <a:uFillTx/>
                          <a:latin typeface="Comic Sans MS" pitchFamily="66" charset="0"/>
                          <a:ea typeface="+mn-ea"/>
                          <a:cs typeface="+mn-cs"/>
                        </a:rPr>
                        <a:t>Или използвайте </a:t>
                      </a:r>
                      <a:r>
                        <a:rPr kumimoji="0" lang="bg-BG" sz="800" b="0" i="0" u="none" strike="noStrike" kern="1200" cap="none" spc="0" normalizeH="0" baseline="0" noProof="0" dirty="0" err="1">
                          <a:ln>
                            <a:noFill/>
                          </a:ln>
                          <a:solidFill>
                            <a:prstClr val="black"/>
                          </a:solidFill>
                          <a:effectLst/>
                          <a:uLnTx/>
                          <a:uFillTx/>
                          <a:latin typeface="Comic Sans MS" pitchFamily="66" charset="0"/>
                          <a:ea typeface="+mn-ea"/>
                          <a:cs typeface="+mn-cs"/>
                        </a:rPr>
                        <a:t>лепещи</a:t>
                      </a:r>
                      <a:r>
                        <a:rPr kumimoji="0" lang="bg-BG" sz="800" b="0" i="0" u="none" strike="noStrike" kern="1200" cap="none" spc="0" normalizeH="0" baseline="0" noProof="0" dirty="0">
                          <a:ln>
                            <a:noFill/>
                          </a:ln>
                          <a:solidFill>
                            <a:prstClr val="black"/>
                          </a:solidFill>
                          <a:effectLst/>
                          <a:uLnTx/>
                          <a:uFillTx/>
                          <a:latin typeface="Comic Sans MS" pitchFamily="66" charset="0"/>
                          <a:ea typeface="+mn-ea"/>
                          <a:cs typeface="+mn-cs"/>
                        </a:rPr>
                        <a:t> листчета</a:t>
                      </a: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omic Sans MS" pitchFamily="66" charset="0"/>
                          <a:ea typeface="+mn-ea"/>
                          <a:cs typeface="+mn-cs"/>
                        </a:rPr>
                        <a:t>…</a:t>
                      </a:r>
                      <a:r>
                        <a:rPr kumimoji="0" lang="bg-BG" sz="800" b="0" i="0" u="none" strike="noStrike" kern="1200" cap="none" spc="0" normalizeH="0" baseline="0" noProof="0" dirty="0">
                          <a:ln>
                            <a:noFill/>
                          </a:ln>
                          <a:solidFill>
                            <a:prstClr val="black"/>
                          </a:solidFill>
                          <a:effectLst/>
                          <a:uLnTx/>
                          <a:uFillTx/>
                          <a:latin typeface="Comic Sans MS" pitchFamily="66" charset="0"/>
                          <a:ea typeface="+mn-ea"/>
                          <a:cs typeface="+mn-cs"/>
                        </a:rPr>
                        <a:t>или и двете</a:t>
                      </a:r>
                      <a:endParaRPr kumimoji="0" lang="en-AU" sz="800" b="0" i="0" u="none" strike="noStrike" kern="1200" cap="none" spc="0" normalizeH="0" baseline="0" noProof="0" dirty="0">
                        <a:ln>
                          <a:noFill/>
                        </a:ln>
                        <a:solidFill>
                          <a:prstClr val="black"/>
                        </a:solidFill>
                        <a:effectLst/>
                        <a:uLnTx/>
                        <a:uFillTx/>
                        <a:latin typeface="Comic Sans MS" pitchFamily="66" charset="0"/>
                        <a:ea typeface="+mn-ea"/>
                        <a:cs typeface="+mn-cs"/>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hMerge="1">
                  <a:txBody>
                    <a:bodyPr/>
                    <a:lstStyle/>
                    <a:p>
                      <a:endParaRPr lang="en-AU" dirty="0"/>
                    </a:p>
                  </a:txBody>
                  <a:tcPr/>
                </a:tc>
                <a:tc>
                  <a:txBody>
                    <a:bodyPr/>
                    <a:lstStyle/>
                    <a:p>
                      <a:r>
                        <a:rPr lang="en-AU" sz="900" b="1" dirty="0"/>
                        <a:t>         </a:t>
                      </a:r>
                      <a:r>
                        <a:rPr lang="bg-BG" sz="900" b="1" dirty="0"/>
                        <a:t>Взаимоотношения</a:t>
                      </a:r>
                      <a:endParaRPr lang="en-AU" sz="900" b="1" dirty="0"/>
                    </a:p>
                    <a:p>
                      <a:r>
                        <a:rPr lang="en-AU" sz="900" b="1" dirty="0"/>
                        <a:t>         </a:t>
                      </a:r>
                      <a:r>
                        <a:rPr lang="bg-BG" sz="900" b="1" dirty="0"/>
                        <a:t>с клиенти</a:t>
                      </a:r>
                      <a:endParaRPr lang="en-AU" sz="800" b="0" baseline="0" dirty="0">
                        <a:latin typeface="Comic Sans MS" pitchFamily="66" charset="0"/>
                      </a:endParaRPr>
                    </a:p>
                    <a:p>
                      <a:endParaRPr lang="en-AU" sz="8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a:txBody>
                    <a:bodyPr/>
                    <a:lstStyle/>
                    <a:p>
                      <a:r>
                        <a:rPr lang="en-AU" sz="900" b="1" dirty="0"/>
                        <a:t>      </a:t>
                      </a:r>
                      <a:r>
                        <a:rPr lang="bg-BG" sz="900" b="1" dirty="0"/>
                        <a:t>Клиентски сегменти</a:t>
                      </a:r>
                      <a:endParaRPr lang="en-AU" sz="9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57375">
                <a:tc vMerge="1">
                  <a:txBody>
                    <a:bodyPr/>
                    <a:lstStyle/>
                    <a:p>
                      <a:endParaRPr lang="en-AU"/>
                    </a:p>
                  </a:txBody>
                  <a:tcPr/>
                </a:tc>
                <a:tc>
                  <a:txBody>
                    <a:bodyPr/>
                    <a:lstStyle/>
                    <a:p>
                      <a:r>
                        <a:rPr lang="en-AU" sz="900" b="1" dirty="0"/>
                        <a:t>             </a:t>
                      </a:r>
                      <a:r>
                        <a:rPr lang="bg-BG" sz="900" b="1" dirty="0"/>
                        <a:t>Ресурси</a:t>
                      </a:r>
                      <a:endParaRPr lang="en-AU" sz="8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vMerge="1">
                  <a:txBody>
                    <a:bodyPr/>
                    <a:lstStyle/>
                    <a:p>
                      <a:endParaRPr lang="en-AU"/>
                    </a:p>
                  </a:txBody>
                  <a:tcPr/>
                </a:tc>
                <a:tc hMerge="1" vMerge="1">
                  <a:txBody>
                    <a:bodyPr/>
                    <a:lstStyle/>
                    <a:p>
                      <a:endParaRPr lang="en-AU" dirty="0"/>
                    </a:p>
                  </a:txBody>
                  <a:tcPr/>
                </a:tc>
                <a:tc>
                  <a:txBody>
                    <a:bodyPr/>
                    <a:lstStyle/>
                    <a:p>
                      <a:pPr marL="447675" indent="-447675"/>
                      <a:r>
                        <a:rPr lang="en-AU" sz="900" b="1" dirty="0"/>
                        <a:t>             </a:t>
                      </a:r>
                      <a:r>
                        <a:rPr lang="bg-BG" sz="900" b="1" dirty="0"/>
                        <a:t>Канали за дистрибуция</a:t>
                      </a:r>
                      <a:endParaRPr lang="en-AU" sz="900" b="0" baseline="0" dirty="0">
                        <a:latin typeface="Comic Sans MS" pitchFamily="66" charset="0"/>
                      </a:endParaRPr>
                    </a:p>
                    <a:p>
                      <a:endParaRPr lang="en-AU" sz="800" b="0" baseline="0" dirty="0">
                        <a:latin typeface="Comic Sans MS" pitchFamily="66" charset="0"/>
                      </a:endParaRPr>
                    </a:p>
                    <a:p>
                      <a:endParaRPr lang="en-AU" sz="8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vMerge="1">
                  <a:txBody>
                    <a:bodyPr/>
                    <a:lstStyle/>
                    <a:p>
                      <a:endParaRPr lang="en-AU"/>
                    </a:p>
                  </a:txBody>
                  <a:tcPr/>
                </a:tc>
                <a:extLst>
                  <a:ext uri="{0D108BD9-81ED-4DB2-BD59-A6C34878D82A}">
                    <a16:rowId xmlns:a16="http://schemas.microsoft.com/office/drawing/2014/main" val="10001"/>
                  </a:ext>
                </a:extLst>
              </a:tr>
              <a:tr h="914400">
                <a:tc gridSpan="3">
                  <a:txBody>
                    <a:bodyPr/>
                    <a:lstStyle/>
                    <a:p>
                      <a:r>
                        <a:rPr lang="en-AU" sz="900" b="1" dirty="0"/>
                        <a:t>              </a:t>
                      </a:r>
                      <a:r>
                        <a:rPr lang="bg-BG" sz="900" b="1" dirty="0"/>
                        <a:t>Разходи</a:t>
                      </a:r>
                      <a:endParaRPr lang="en-AU" sz="900" b="0" baseline="0" dirty="0">
                        <a:latin typeface="Comic Sans MS" pitchFamily="66" charset="0"/>
                      </a:endParaRPr>
                    </a:p>
                    <a:p>
                      <a:endParaRPr lang="en-AU" sz="900" b="0" baseline="0" dirty="0">
                        <a:latin typeface="Comic Sans MS" pitchFamily="66" charset="0"/>
                      </a:endParaRPr>
                    </a:p>
                    <a:p>
                      <a:endParaRPr lang="en-AU" sz="9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AU" dirty="0"/>
                    </a:p>
                  </a:txBody>
                  <a:tcPr/>
                </a:tc>
                <a:tc hMerge="1">
                  <a:txBody>
                    <a:bodyPr/>
                    <a:lstStyle/>
                    <a:p>
                      <a:endParaRPr lang="en-AU" dirty="0"/>
                    </a:p>
                  </a:txBody>
                  <a:tcPr/>
                </a:tc>
                <a:tc gridSpan="3">
                  <a:txBody>
                    <a:bodyPr/>
                    <a:lstStyle/>
                    <a:p>
                      <a:r>
                        <a:rPr lang="en-AU" sz="900" b="1" dirty="0"/>
                        <a:t>           </a:t>
                      </a:r>
                      <a:r>
                        <a:rPr lang="bg-BG" sz="900" b="1" dirty="0"/>
                        <a:t>Приходни потоци</a:t>
                      </a:r>
                      <a:endParaRPr lang="en-AU" sz="900" b="0" baseline="0" dirty="0">
                        <a:latin typeface="Comic Sans MS" pitchFamily="66" charset="0"/>
                      </a:endParaRPr>
                    </a:p>
                    <a:p>
                      <a:endParaRPr lang="en-AU" sz="900" b="0" baseline="0" dirty="0">
                        <a:latin typeface="Comic Sans MS" pitchFamily="66" charset="0"/>
                      </a:endParaRPr>
                    </a:p>
                    <a:p>
                      <a:endParaRPr lang="en-AU" sz="900" b="0" baseline="0" dirty="0">
                        <a:latin typeface="Comic Sans MS" pitchFamily="66" charset="0"/>
                      </a:endParaRPr>
                    </a:p>
                    <a:p>
                      <a:endParaRPr lang="en-AU" sz="800" b="0" dirty="0">
                        <a:latin typeface="Comic Sans MS" pitchFamily="66" charset="0"/>
                      </a:endParaRPr>
                    </a:p>
                  </a:txBody>
                  <a:tcPr marL="61722" marR="61722" marT="34290" marB="3429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10002"/>
                  </a:ext>
                </a:extLst>
              </a:tr>
              <a:tr h="182880">
                <a:tc gridSpan="6">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AU" sz="800" dirty="0">
                          <a:hlinkClick r:id="rId12"/>
                        </a:rPr>
                        <a:t>http://www.businessmodelgeneration.com</a:t>
                      </a:r>
                      <a:endParaRPr lang="en-AU" sz="500" dirty="0"/>
                    </a:p>
                  </a:txBody>
                  <a:tcPr marL="61722" marR="61722" marT="34290" marB="34290">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AU" sz="1050" dirty="0"/>
                    </a:p>
                  </a:txBody>
                  <a:tcPr/>
                </a:tc>
                <a:tc hMerge="1">
                  <a:txBody>
                    <a:bodyPr/>
                    <a:lstStyle/>
                    <a:p>
                      <a:endParaRPr lang="en-AU" sz="1050" dirty="0"/>
                    </a:p>
                  </a:txBody>
                  <a:tcPr/>
                </a:tc>
                <a:tc hMerge="1">
                  <a:txBody>
                    <a:bodyPr/>
                    <a:lstStyle/>
                    <a:p>
                      <a:endParaRPr lang="en-AU" sz="1050" dirty="0"/>
                    </a:p>
                  </a:txBody>
                  <a:tcPr/>
                </a:tc>
                <a:tc hMerge="1">
                  <a:txBody>
                    <a:bodyPr/>
                    <a:lstStyle/>
                    <a:p>
                      <a:endParaRPr lang="en-AU" sz="1050" dirty="0"/>
                    </a:p>
                  </a:txBody>
                  <a:tcPr/>
                </a:tc>
                <a:tc hMerge="1">
                  <a:txBody>
                    <a:bodyPr/>
                    <a:lstStyle/>
                    <a:p>
                      <a:endParaRPr lang="en-AU" sz="1050"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488950" y="893363"/>
            <a:ext cx="8166100" cy="1661993"/>
          </a:xfrm>
          <a:prstGeom prst="rect">
            <a:avLst/>
          </a:prstGeom>
          <a:noFill/>
        </p:spPr>
        <p:txBody>
          <a:bodyPr wrap="square" rtlCol="0">
            <a:spAutoFit/>
          </a:bodyPr>
          <a:lstStyle/>
          <a:p>
            <a:r>
              <a:rPr lang="bg-BG" b="1" dirty="0"/>
              <a:t>Допълнителни насоки:</a:t>
            </a:r>
          </a:p>
          <a:p>
            <a:r>
              <a:rPr lang="bg-BG" sz="1600" dirty="0"/>
              <a:t>Информация относно продължителността на сесията, предаване на съдържанието, изпълнение на задачи и тестове.</a:t>
            </a:r>
          </a:p>
          <a:p>
            <a:endParaRPr lang="bg-BG" sz="1600" dirty="0"/>
          </a:p>
          <a:p>
            <a:r>
              <a:rPr lang="bg-BG" dirty="0"/>
              <a:t>Урок 1=40-45 мин. / Урок 2 заедно с практическото упражнение = 40 мин. </a:t>
            </a:r>
          </a:p>
          <a:p>
            <a:r>
              <a:rPr lang="bg-BG" dirty="0"/>
              <a:t>Общо – около 90 мин.</a:t>
            </a:r>
          </a:p>
        </p:txBody>
      </p:sp>
    </p:spTree>
    <p:extLst>
      <p:ext uri="{BB962C8B-B14F-4D97-AF65-F5344CB8AC3E}">
        <p14:creationId xmlns:p14="http://schemas.microsoft.com/office/powerpoint/2010/main" val="39212251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92483" y="1309865"/>
            <a:ext cx="8166100" cy="2585323"/>
          </a:xfrm>
          <a:prstGeom prst="rect">
            <a:avLst/>
          </a:prstGeom>
          <a:noFill/>
        </p:spPr>
        <p:txBody>
          <a:bodyPr wrap="square" rtlCol="0">
            <a:spAutoFit/>
          </a:bodyPr>
          <a:lstStyle/>
          <a:p>
            <a:r>
              <a:rPr lang="bg-BG" b="1" dirty="0"/>
              <a:t>Описание на Модула</a:t>
            </a:r>
            <a:endParaRPr lang="en-US" b="1" dirty="0"/>
          </a:p>
          <a:p>
            <a:pPr marL="342900" indent="-342900">
              <a:buAutoNum type="alphaLcParenR"/>
            </a:pPr>
            <a:r>
              <a:rPr lang="bg-BG" sz="1200" dirty="0"/>
              <a:t>Степен на трудност и основни предизвикателства за обучаемите</a:t>
            </a:r>
            <a:endParaRPr lang="en-US" sz="1200" dirty="0"/>
          </a:p>
          <a:p>
            <a:pPr marL="342900" indent="-342900">
              <a:buAutoNum type="alphaLcParenR"/>
            </a:pPr>
            <a:r>
              <a:rPr lang="bg-BG" sz="1200" dirty="0"/>
              <a:t>Комуникация и взаимодействие с аудиторията</a:t>
            </a:r>
            <a:endParaRPr lang="en-US" sz="1200" dirty="0"/>
          </a:p>
          <a:p>
            <a:pPr marL="342900" indent="-342900">
              <a:buAutoNum type="alphaLcParenR"/>
            </a:pPr>
            <a:r>
              <a:rPr lang="ru-RU" sz="1200" dirty="0"/>
              <a:t>Роля на </a:t>
            </a:r>
            <a:r>
              <a:rPr lang="ru-RU" sz="1200" dirty="0" err="1"/>
              <a:t>обучителя</a:t>
            </a:r>
            <a:r>
              <a:rPr lang="ru-RU" sz="1200" dirty="0"/>
              <a:t>/фасилитатора при </a:t>
            </a:r>
            <a:r>
              <a:rPr lang="ru-RU" sz="1200" dirty="0" err="1"/>
              <a:t>оказването</a:t>
            </a:r>
            <a:r>
              <a:rPr lang="ru-RU" sz="1200" dirty="0"/>
              <a:t> на </a:t>
            </a:r>
            <a:r>
              <a:rPr lang="ru-RU" sz="1200" dirty="0" err="1"/>
              <a:t>подкрепа</a:t>
            </a:r>
            <a:r>
              <a:rPr lang="ru-RU" sz="1200" dirty="0"/>
              <a:t> и </a:t>
            </a:r>
            <a:r>
              <a:rPr lang="ru-RU" sz="1200" dirty="0" err="1"/>
              <a:t>работата</a:t>
            </a:r>
            <a:r>
              <a:rPr lang="ru-RU" sz="1200" dirty="0"/>
              <a:t> с </a:t>
            </a:r>
            <a:r>
              <a:rPr lang="ru-RU" sz="1200" dirty="0" err="1"/>
              <a:t>обучаемите</a:t>
            </a:r>
            <a:r>
              <a:rPr lang="ru-RU" sz="1200" dirty="0"/>
              <a:t> в </a:t>
            </a:r>
            <a:r>
              <a:rPr lang="ru-RU" sz="1200" dirty="0" err="1"/>
              <a:t>този</a:t>
            </a:r>
            <a:r>
              <a:rPr lang="ru-RU" sz="1200" dirty="0"/>
              <a:t> </a:t>
            </a:r>
            <a:r>
              <a:rPr lang="ru-RU" sz="1200" dirty="0" err="1"/>
              <a:t>модул</a:t>
            </a:r>
            <a:endParaRPr lang="ru-RU" sz="1200" dirty="0"/>
          </a:p>
          <a:p>
            <a:endParaRPr lang="en-US" dirty="0"/>
          </a:p>
          <a:p>
            <a:r>
              <a:rPr lang="bg-BG" dirty="0"/>
              <a:t>Урок</a:t>
            </a:r>
            <a:r>
              <a:rPr lang="en-US" dirty="0"/>
              <a:t> 1: </a:t>
            </a:r>
            <a:r>
              <a:rPr lang="bg-BG" dirty="0"/>
              <a:t>Информативен / средно ниво на трудност</a:t>
            </a:r>
            <a:endParaRPr lang="en-US" dirty="0"/>
          </a:p>
          <a:p>
            <a:r>
              <a:rPr lang="bg-BG" dirty="0"/>
              <a:t>Един тест за свързване на термини с правилната дефиниция на всеки от тях. </a:t>
            </a:r>
            <a:endParaRPr lang="en-US" dirty="0"/>
          </a:p>
          <a:p>
            <a:endParaRPr lang="en-US" dirty="0"/>
          </a:p>
          <a:p>
            <a:r>
              <a:rPr lang="bg-BG" dirty="0"/>
              <a:t>Урок</a:t>
            </a:r>
            <a:r>
              <a:rPr lang="en-US" dirty="0"/>
              <a:t> 2: </a:t>
            </a:r>
            <a:r>
              <a:rPr lang="bg-BG" dirty="0"/>
              <a:t>Разбиране и прилагане на наученото</a:t>
            </a:r>
            <a:r>
              <a:rPr lang="en-US" dirty="0"/>
              <a:t>/ </a:t>
            </a:r>
            <a:r>
              <a:rPr lang="bg-BG" dirty="0"/>
              <a:t>средно към трудно </a:t>
            </a:r>
            <a:endParaRPr lang="en-US" dirty="0"/>
          </a:p>
          <a:p>
            <a:r>
              <a:rPr lang="bg-BG" dirty="0"/>
              <a:t>Създаване на бизнес канава</a:t>
            </a:r>
            <a:endParaRPr lang="en-US" dirty="0"/>
          </a:p>
        </p:txBody>
      </p:sp>
    </p:spTree>
    <p:extLst>
      <p:ext uri="{BB962C8B-B14F-4D97-AF65-F5344CB8AC3E}">
        <p14:creationId xmlns:p14="http://schemas.microsoft.com/office/powerpoint/2010/main" val="24656260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338C2331-E73C-428F-BB51-FB5D857241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Tree>
    <p:extLst>
      <p:ext uri="{BB962C8B-B14F-4D97-AF65-F5344CB8AC3E}">
        <p14:creationId xmlns:p14="http://schemas.microsoft.com/office/powerpoint/2010/main" val="798217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321807" y="956973"/>
            <a:ext cx="8166100" cy="1754326"/>
          </a:xfrm>
          <a:prstGeom prst="rect">
            <a:avLst/>
          </a:prstGeom>
          <a:noFill/>
        </p:spPr>
        <p:txBody>
          <a:bodyPr wrap="square" rtlCol="0">
            <a:spAutoFit/>
          </a:bodyPr>
          <a:lstStyle/>
          <a:p>
            <a:r>
              <a:rPr lang="bg-BG" b="1" dirty="0"/>
              <a:t>Въвеждащо видео към Модул 5 – Сценарии – виж в Бележките към модула</a:t>
            </a:r>
            <a:r>
              <a:rPr lang="en-US" b="1" dirty="0"/>
              <a:t>.</a:t>
            </a:r>
          </a:p>
          <a:p>
            <a:endParaRPr lang="en-US" dirty="0"/>
          </a:p>
          <a:p>
            <a:endParaRPr lang="bg-BG" dirty="0"/>
          </a:p>
          <a:p>
            <a:endParaRPr lang="bg-BG" dirty="0"/>
          </a:p>
          <a:p>
            <a:endParaRPr lang="en-US" dirty="0"/>
          </a:p>
          <a:p>
            <a:endParaRPr lang="en-US" dirty="0"/>
          </a:p>
        </p:txBody>
      </p:sp>
    </p:spTree>
    <p:extLst>
      <p:ext uri="{BB962C8B-B14F-4D97-AF65-F5344CB8AC3E}">
        <p14:creationId xmlns:p14="http://schemas.microsoft.com/office/powerpoint/2010/main" val="1557210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81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84200" y="904494"/>
            <a:ext cx="8166100" cy="4524315"/>
          </a:xfrm>
          <a:prstGeom prst="rect">
            <a:avLst/>
          </a:prstGeom>
          <a:noFill/>
        </p:spPr>
        <p:txBody>
          <a:bodyPr wrap="square" rtlCol="0">
            <a:spAutoFit/>
          </a:bodyPr>
          <a:lstStyle/>
          <a:p>
            <a:r>
              <a:rPr lang="bg-BG" b="1" dirty="0"/>
              <a:t>Резултати от обучението</a:t>
            </a:r>
          </a:p>
          <a:p>
            <a:pPr algn="just"/>
            <a:r>
              <a:rPr lang="bg-BG" dirty="0"/>
              <a:t>Модул 5 се състои от два урока. По отношение на очакваните резултати и знания в Урок 1 „Финансовата грамотност и новите форми на заетост“ са представени основно нови дефиниции и концепции по темата, докато в Урок 2 „</a:t>
            </a:r>
            <a:r>
              <a:rPr lang="ru-RU" dirty="0" err="1"/>
              <a:t>Финансовата</a:t>
            </a:r>
            <a:r>
              <a:rPr lang="ru-RU" dirty="0"/>
              <a:t> </a:t>
            </a:r>
            <a:r>
              <a:rPr lang="ru-RU" dirty="0" err="1"/>
              <a:t>грамотност</a:t>
            </a:r>
            <a:r>
              <a:rPr lang="ru-RU" dirty="0"/>
              <a:t> в контекста на </a:t>
            </a:r>
            <a:r>
              <a:rPr lang="ru-RU" dirty="0" err="1"/>
              <a:t>предприемачеството</a:t>
            </a:r>
            <a:r>
              <a:rPr lang="ru-RU" dirty="0"/>
              <a:t> </a:t>
            </a:r>
            <a:r>
              <a:rPr lang="bg-BG" dirty="0"/>
              <a:t>“ са представени и практически съвети и насоки за развитието на умения по планиране и дефиниране на бизнес идея или </a:t>
            </a:r>
            <a:r>
              <a:rPr lang="bg-BG" dirty="0" err="1"/>
              <a:t>предприемческа</a:t>
            </a:r>
            <a:r>
              <a:rPr lang="bg-BG" dirty="0"/>
              <a:t> дейност, посредством използването на метода „Бизнес канава“ (Business </a:t>
            </a:r>
            <a:r>
              <a:rPr lang="bg-BG" dirty="0" err="1"/>
              <a:t>model</a:t>
            </a:r>
            <a:r>
              <a:rPr lang="bg-BG" dirty="0"/>
              <a:t> </a:t>
            </a:r>
            <a:r>
              <a:rPr lang="bg-BG" dirty="0" err="1"/>
              <a:t>canvas</a:t>
            </a:r>
            <a:r>
              <a:rPr lang="bg-BG" dirty="0"/>
              <a:t>). </a:t>
            </a:r>
          </a:p>
          <a:p>
            <a:pPr algn="just"/>
            <a:endParaRPr lang="bg-BG" dirty="0"/>
          </a:p>
          <a:p>
            <a:pPr marL="285750" indent="-285750" algn="just">
              <a:buFont typeface="Arial" panose="020B0604020202020204" pitchFamily="34" charset="0"/>
              <a:buChar char="•"/>
            </a:pPr>
            <a:r>
              <a:rPr lang="bg-BG" i="1" u="sng" dirty="0"/>
              <a:t>Запознаване и разбиране </a:t>
            </a:r>
            <a:r>
              <a:rPr lang="bg-BG" dirty="0"/>
              <a:t>на новите форми на заетост и ключовите термини в тази насока </a:t>
            </a:r>
            <a:r>
              <a:rPr lang="bg-BG" b="1" dirty="0"/>
              <a:t>(знания).</a:t>
            </a:r>
          </a:p>
          <a:p>
            <a:pPr marL="285750" indent="-285750" algn="just">
              <a:buFont typeface="Arial" panose="020B0604020202020204" pitchFamily="34" charset="0"/>
              <a:buChar char="•"/>
            </a:pPr>
            <a:r>
              <a:rPr lang="bg-BG" i="1" u="sng" dirty="0"/>
              <a:t>Запознаване и прилагане на практика </a:t>
            </a:r>
            <a:r>
              <a:rPr lang="bg-BG" dirty="0"/>
              <a:t>на модела „Бизнес канава“ при планиране на самостоятелна заетост, бизнес или предприемаческа инициатива </a:t>
            </a:r>
            <a:r>
              <a:rPr lang="bg-BG" b="1" dirty="0"/>
              <a:t>(знания, умения, поведение).</a:t>
            </a:r>
            <a:endParaRPr lang="bg-BG" b="1" i="1" dirty="0"/>
          </a:p>
          <a:p>
            <a:pPr algn="just"/>
            <a:endParaRPr lang="bg-BG" b="1" i="1" dirty="0"/>
          </a:p>
          <a:p>
            <a:pPr algn="just"/>
            <a:endParaRPr lang="bg-BG" dirty="0"/>
          </a:p>
        </p:txBody>
      </p:sp>
    </p:spTree>
    <p:extLst>
      <p:ext uri="{BB962C8B-B14F-4D97-AF65-F5344CB8AC3E}">
        <p14:creationId xmlns:p14="http://schemas.microsoft.com/office/powerpoint/2010/main" val="2480415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84200" y="1123950"/>
            <a:ext cx="8166100" cy="2985433"/>
          </a:xfrm>
          <a:prstGeom prst="rect">
            <a:avLst/>
          </a:prstGeom>
          <a:noFill/>
        </p:spPr>
        <p:txBody>
          <a:bodyPr wrap="square" rtlCol="0">
            <a:spAutoFit/>
          </a:bodyPr>
          <a:lstStyle/>
          <a:p>
            <a:r>
              <a:rPr lang="bg-BG" b="1" dirty="0"/>
              <a:t>Модул 5 - съдържание</a:t>
            </a:r>
          </a:p>
          <a:p>
            <a:endParaRPr lang="bg-BG" b="1" dirty="0"/>
          </a:p>
          <a:p>
            <a:r>
              <a:rPr lang="bg-BG" b="1" dirty="0"/>
              <a:t>Урок 1 Финансовата грамотност и новите форми на заетост</a:t>
            </a:r>
          </a:p>
          <a:p>
            <a:pPr marL="285750" indent="-285750">
              <a:buFont typeface="Courier New" panose="02070309020205020404" pitchFamily="49" charset="0"/>
              <a:buChar char="o"/>
            </a:pPr>
            <a:r>
              <a:rPr lang="bg-BG" sz="1600" i="1" dirty="0"/>
              <a:t>Нови форми на заетост</a:t>
            </a:r>
          </a:p>
          <a:p>
            <a:pPr marL="285750" indent="-285750">
              <a:buFont typeface="Courier New" panose="02070309020205020404" pitchFamily="49" charset="0"/>
              <a:buChar char="o"/>
            </a:pPr>
            <a:r>
              <a:rPr lang="bg-BG" sz="1600" i="1" dirty="0"/>
              <a:t>Речник на заетостта </a:t>
            </a:r>
          </a:p>
          <a:p>
            <a:pPr marL="285750" indent="-285750">
              <a:buFont typeface="Arial" panose="020B0604020202020204" pitchFamily="34" charset="0"/>
              <a:buChar char="•"/>
            </a:pPr>
            <a:endParaRPr lang="bg-BG" sz="1600" i="1" dirty="0"/>
          </a:p>
          <a:p>
            <a:r>
              <a:rPr lang="bg-BG" b="1" dirty="0"/>
              <a:t>Урок 2 Финансовата грамотност в контекста на предприемачеството</a:t>
            </a:r>
          </a:p>
          <a:p>
            <a:endParaRPr lang="bg-BG" dirty="0"/>
          </a:p>
          <a:p>
            <a:pPr marL="285750" indent="-285750">
              <a:buFont typeface="Courier New" panose="02070309020205020404" pitchFamily="49" charset="0"/>
              <a:buChar char="o"/>
            </a:pPr>
            <a:r>
              <a:rPr lang="bg-BG" sz="1600" i="1" dirty="0"/>
              <a:t>Бизнес модел канава за генериране на идеи за бизнес и самостоятелна заетост</a:t>
            </a:r>
          </a:p>
          <a:p>
            <a:endParaRPr lang="bg-BG" dirty="0"/>
          </a:p>
          <a:p>
            <a:pPr marL="285750" indent="-285750">
              <a:buFont typeface="Arial" panose="020B0604020202020204" pitchFamily="34" charset="0"/>
              <a:buChar char="•"/>
            </a:pPr>
            <a:endParaRPr lang="bg-BG" sz="1600" i="1" dirty="0"/>
          </a:p>
        </p:txBody>
      </p:sp>
    </p:spTree>
    <p:extLst>
      <p:ext uri="{BB962C8B-B14F-4D97-AF65-F5344CB8AC3E}">
        <p14:creationId xmlns:p14="http://schemas.microsoft.com/office/powerpoint/2010/main" val="3297238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49212" y="961021"/>
            <a:ext cx="8166100" cy="4247317"/>
          </a:xfrm>
          <a:prstGeom prst="rect">
            <a:avLst/>
          </a:prstGeom>
          <a:noFill/>
        </p:spPr>
        <p:txBody>
          <a:bodyPr wrap="square" rtlCol="0">
            <a:spAutoFit/>
          </a:bodyPr>
          <a:lstStyle/>
          <a:p>
            <a:r>
              <a:rPr lang="bg-BG" sz="1600" b="1" dirty="0"/>
              <a:t>Финансовата грамотност и новите форми на заетост</a:t>
            </a:r>
          </a:p>
          <a:p>
            <a:r>
              <a:rPr lang="bg-BG" sz="1600" dirty="0"/>
              <a:t> </a:t>
            </a:r>
          </a:p>
          <a:p>
            <a:r>
              <a:rPr lang="bg-BG" sz="1400" u="sng" dirty="0"/>
              <a:t>Новите форми на заетост</a:t>
            </a:r>
          </a:p>
          <a:p>
            <a:r>
              <a:rPr lang="bg-BG" sz="1400" dirty="0"/>
              <a:t>Въпреки че стандартните форми на заетост (обикновено на пълен работен ден и на постоянен трудов договор) остава доминиращият тип заетост в ЕС, европейските пазари на труда все повече се характеризират с разнообразни и нови професии и модели на заетост. Тези модели включват нови официални трудови правоотношения или модели на работа (свързани с аспекти като място на работа, работно време или използване на ИКТ), а понякога и двете (Eurofound 2020)</a:t>
            </a:r>
          </a:p>
          <a:p>
            <a:endParaRPr lang="bg-BG" sz="1400" i="1" dirty="0"/>
          </a:p>
          <a:p>
            <a:r>
              <a:rPr lang="bg-BG" sz="1400" u="sng" dirty="0"/>
              <a:t>Защо са нови?</a:t>
            </a:r>
          </a:p>
          <a:p>
            <a:pPr marL="285750" indent="-285750">
              <a:buFont typeface="Arial" panose="020B0604020202020204" pitchFamily="34" charset="0"/>
              <a:buChar char="•"/>
            </a:pPr>
            <a:r>
              <a:rPr lang="bg-BG" sz="1400" dirty="0"/>
              <a:t>Различни взаимоотношенията между работодатели и служители (напр. множество работодатели за един служител, един работодател за множество служители за конкретна работа, и т.н.)</a:t>
            </a:r>
          </a:p>
          <a:p>
            <a:pPr marL="285750" indent="-285750">
              <a:buFont typeface="Arial" panose="020B0604020202020204" pitchFamily="34" charset="0"/>
              <a:buChar char="•"/>
            </a:pPr>
            <a:r>
              <a:rPr lang="bg-BG" sz="1400" dirty="0"/>
              <a:t>Работно време - прекъснато, периодично, за извършване на определена работа в мрежа между самостоятелно заети лица (напр. свободни професии, споделящи помещения или работа по проекти)</a:t>
            </a:r>
          </a:p>
          <a:p>
            <a:pPr marL="285750" indent="-285750">
              <a:buFont typeface="Arial" panose="020B0604020202020204" pitchFamily="34" charset="0"/>
              <a:buChar char="•"/>
            </a:pPr>
            <a:r>
              <a:rPr lang="bg-BG" sz="1400" dirty="0"/>
              <a:t>Мястото на работа е различно от помещенията/офиса, който предоставя работодателя (т.н. мобилна заетост)</a:t>
            </a:r>
          </a:p>
          <a:p>
            <a:pPr marL="285750" indent="-285750">
              <a:buFont typeface="Arial" panose="020B0604020202020204" pitchFamily="34" charset="0"/>
              <a:buChar char="•"/>
            </a:pPr>
            <a:r>
              <a:rPr lang="bg-BG" sz="1400" dirty="0"/>
              <a:t>Използване на ИКТ, които променят характера на работните взаимоотношения и моделите на заетост</a:t>
            </a:r>
            <a:endParaRPr lang="bg-BG" sz="300" b="1" dirty="0"/>
          </a:p>
        </p:txBody>
      </p:sp>
    </p:spTree>
    <p:extLst>
      <p:ext uri="{BB962C8B-B14F-4D97-AF65-F5344CB8AC3E}">
        <p14:creationId xmlns:p14="http://schemas.microsoft.com/office/powerpoint/2010/main" val="2864753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87312" y="1234260"/>
            <a:ext cx="8166100" cy="1923604"/>
          </a:xfrm>
          <a:prstGeom prst="rect">
            <a:avLst/>
          </a:prstGeom>
          <a:noFill/>
          <a:effectLst>
            <a:softEdge rad="31750"/>
          </a:effectLst>
          <a:scene3d>
            <a:camera prst="orthographicFront"/>
            <a:lightRig rig="threePt" dir="t"/>
          </a:scene3d>
          <a:sp3d prstMaterial="plastic">
            <a:bevelT w="139700" prst="cross"/>
          </a:sp3d>
        </p:spPr>
        <p:txBody>
          <a:bodyPr wrap="square" rtlCol="0">
            <a:spAutoFit/>
          </a:bodyPr>
          <a:lstStyle/>
          <a:p>
            <a:r>
              <a:rPr lang="bg-BG" sz="1600" b="1" dirty="0"/>
              <a:t>Финансовата грамотност и новите форми на заетост</a:t>
            </a:r>
          </a:p>
          <a:p>
            <a:r>
              <a:rPr lang="en-US" sz="1600" dirty="0"/>
              <a:t> </a:t>
            </a:r>
          </a:p>
          <a:p>
            <a:r>
              <a:rPr lang="bg-BG" sz="1400" i="1" dirty="0"/>
              <a:t>Новите форми на заетост</a:t>
            </a:r>
            <a:endParaRPr lang="en-US" sz="1400" i="1" dirty="0"/>
          </a:p>
          <a:p>
            <a:endParaRPr lang="en-US" sz="1400" dirty="0"/>
          </a:p>
          <a:p>
            <a:r>
              <a:rPr lang="bg-BG" sz="1400" u="sng" dirty="0"/>
              <a:t>Защо са нови  (продължение</a:t>
            </a:r>
            <a:r>
              <a:rPr lang="en-US" sz="1400" dirty="0"/>
              <a:t>)</a:t>
            </a:r>
          </a:p>
          <a:p>
            <a:endParaRPr lang="en-US" sz="1400" dirty="0"/>
          </a:p>
          <a:p>
            <a:endParaRPr lang="en-US" sz="1400" u="sng" dirty="0"/>
          </a:p>
          <a:p>
            <a:endParaRPr lang="en-US" sz="1400" u="sng" dirty="0"/>
          </a:p>
          <a:p>
            <a:endParaRPr lang="en-US" sz="300" b="1" dirty="0"/>
          </a:p>
        </p:txBody>
      </p:sp>
      <p:graphicFrame>
        <p:nvGraphicFramePr>
          <p:cNvPr id="4" name="Table 4">
            <a:extLst>
              <a:ext uri="{FF2B5EF4-FFF2-40B4-BE49-F238E27FC236}">
                <a16:creationId xmlns:a16="http://schemas.microsoft.com/office/drawing/2014/main" id="{8406E37E-0BE2-BCEB-67AC-12B0A511AB56}"/>
              </a:ext>
            </a:extLst>
          </p:cNvPr>
          <p:cNvGraphicFramePr>
            <a:graphicFrameLocks noGrp="1"/>
          </p:cNvGraphicFramePr>
          <p:nvPr>
            <p:extLst>
              <p:ext uri="{D42A27DB-BD31-4B8C-83A1-F6EECF244321}">
                <p14:modId xmlns:p14="http://schemas.microsoft.com/office/powerpoint/2010/main" val="536954438"/>
              </p:ext>
            </p:extLst>
          </p:nvPr>
        </p:nvGraphicFramePr>
        <p:xfrm>
          <a:off x="1782862" y="2839716"/>
          <a:ext cx="6096000" cy="2030430"/>
        </p:xfrm>
        <a:graphic>
          <a:graphicData uri="http://schemas.openxmlformats.org/drawingml/2006/table">
            <a:tbl>
              <a:tblPr firstRow="1" bandRow="1">
                <a:effectLst>
                  <a:outerShdw blurRad="50800" dist="38100" algn="l" rotWithShape="0">
                    <a:prstClr val="black">
                      <a:alpha val="40000"/>
                    </a:prstClr>
                  </a:outerShdw>
                </a:effectLst>
                <a:tableStyleId>{5C22544A-7EE6-4342-B048-85BDC9FD1C3A}</a:tableStyleId>
              </a:tblPr>
              <a:tblGrid>
                <a:gridCol w="3110992">
                  <a:extLst>
                    <a:ext uri="{9D8B030D-6E8A-4147-A177-3AD203B41FA5}">
                      <a16:colId xmlns:a16="http://schemas.microsoft.com/office/drawing/2014/main" val="1475181867"/>
                    </a:ext>
                  </a:extLst>
                </a:gridCol>
                <a:gridCol w="2985008">
                  <a:extLst>
                    <a:ext uri="{9D8B030D-6E8A-4147-A177-3AD203B41FA5}">
                      <a16:colId xmlns:a16="http://schemas.microsoft.com/office/drawing/2014/main" val="1538054440"/>
                    </a:ext>
                  </a:extLst>
                </a:gridCol>
              </a:tblGrid>
              <a:tr h="409425">
                <a:tc gridSpan="2">
                  <a:txBody>
                    <a:bodyPr/>
                    <a:lstStyle/>
                    <a:p>
                      <a:pPr algn="ctr"/>
                      <a:r>
                        <a:rPr lang="bg-BG" dirty="0">
                          <a:solidFill>
                            <a:schemeClr val="tx1"/>
                          </a:solidFill>
                        </a:rPr>
                        <a:t>Новото работно място</a:t>
                      </a:r>
                      <a:endParaRPr lang="en-US" dirty="0">
                        <a:solidFill>
                          <a:schemeClr val="tx1"/>
                        </a:solidFill>
                      </a:endParaRPr>
                    </a:p>
                  </a:txBody>
                  <a:tcPr>
                    <a:solidFill>
                      <a:srgbClr val="FFC000"/>
                    </a:solidFill>
                  </a:tcPr>
                </a:tc>
                <a:tc hMerge="1">
                  <a:txBody>
                    <a:bodyPr/>
                    <a:lstStyle/>
                    <a:p>
                      <a:endParaRPr lang="en-US" dirty="0"/>
                    </a:p>
                  </a:txBody>
                  <a:tcPr/>
                </a:tc>
                <a:extLst>
                  <a:ext uri="{0D108BD9-81ED-4DB2-BD59-A6C34878D82A}">
                    <a16:rowId xmlns:a16="http://schemas.microsoft.com/office/drawing/2014/main" val="1112521228"/>
                  </a:ext>
                </a:extLst>
              </a:tr>
              <a:tr h="409425">
                <a:tc gridSpan="2">
                  <a:txBody>
                    <a:bodyPr/>
                    <a:lstStyle/>
                    <a:p>
                      <a:pPr algn="ctr"/>
                      <a:r>
                        <a:rPr lang="bg-BG" b="1" dirty="0"/>
                        <a:t>Наличие на ИКТ (</a:t>
                      </a:r>
                      <a:r>
                        <a:rPr lang="en-US" b="1" dirty="0"/>
                        <a:t>PC, </a:t>
                      </a:r>
                      <a:r>
                        <a:rPr lang="bg-BG" b="1" dirty="0"/>
                        <a:t>лаптоп, мобилно устройство, </a:t>
                      </a:r>
                      <a:r>
                        <a:rPr lang="en-US" b="1" dirty="0"/>
                        <a:t>cloud </a:t>
                      </a:r>
                      <a:r>
                        <a:rPr lang="bg-BG" b="1" dirty="0"/>
                        <a:t>и </a:t>
                      </a:r>
                      <a:r>
                        <a:rPr lang="bg-BG" b="1" dirty="0" err="1"/>
                        <a:t>т.н</a:t>
                      </a:r>
                      <a:r>
                        <a:rPr lang="en-US" b="1" dirty="0"/>
                        <a:t>.)</a:t>
                      </a:r>
                    </a:p>
                  </a:txBody>
                  <a:tcPr>
                    <a:solidFill>
                      <a:srgbClr val="FFC000"/>
                    </a:solidFill>
                  </a:tcPr>
                </a:tc>
                <a:tc hMerge="1">
                  <a:txBody>
                    <a:bodyPr/>
                    <a:lstStyle/>
                    <a:p>
                      <a:endParaRPr lang="en-US" dirty="0"/>
                    </a:p>
                  </a:txBody>
                  <a:tcPr/>
                </a:tc>
                <a:extLst>
                  <a:ext uri="{0D108BD9-81ED-4DB2-BD59-A6C34878D82A}">
                    <a16:rowId xmlns:a16="http://schemas.microsoft.com/office/drawing/2014/main" val="889321549"/>
                  </a:ext>
                </a:extLst>
              </a:tr>
              <a:tr h="409425">
                <a:tc>
                  <a:txBody>
                    <a:bodyPr/>
                    <a:lstStyle/>
                    <a:p>
                      <a:pPr algn="ctr"/>
                      <a:r>
                        <a:rPr lang="bg-BG" b="1" dirty="0">
                          <a:solidFill>
                            <a:schemeClr val="bg1"/>
                          </a:solidFill>
                        </a:rPr>
                        <a:t>Трудови правоотношения</a:t>
                      </a:r>
                      <a:endParaRPr lang="en-US" b="1" dirty="0">
                        <a:solidFill>
                          <a:schemeClr val="bg1"/>
                        </a:solidFill>
                      </a:endParaRPr>
                    </a:p>
                    <a:p>
                      <a:pPr algn="ctr"/>
                      <a:r>
                        <a:rPr lang="bg-BG" dirty="0">
                          <a:solidFill>
                            <a:schemeClr val="bg1"/>
                          </a:solidFill>
                        </a:rPr>
                        <a:t>Един към много </a:t>
                      </a:r>
                      <a:r>
                        <a:rPr lang="en-US" dirty="0">
                          <a:solidFill>
                            <a:schemeClr val="bg1"/>
                          </a:solidFill>
                        </a:rPr>
                        <a:t>– </a:t>
                      </a:r>
                      <a:r>
                        <a:rPr lang="bg-BG" dirty="0">
                          <a:solidFill>
                            <a:schemeClr val="bg1"/>
                          </a:solidFill>
                        </a:rPr>
                        <a:t>Много към един </a:t>
                      </a:r>
                      <a:r>
                        <a:rPr lang="en-US" dirty="0">
                          <a:solidFill>
                            <a:schemeClr val="bg1"/>
                          </a:solidFill>
                        </a:rPr>
                        <a:t> - </a:t>
                      </a:r>
                      <a:r>
                        <a:rPr lang="bg-BG" dirty="0">
                          <a:solidFill>
                            <a:schemeClr val="bg1"/>
                          </a:solidFill>
                        </a:rPr>
                        <a:t>Много към много</a:t>
                      </a:r>
                      <a:endParaRPr lang="en-US" dirty="0">
                        <a:solidFill>
                          <a:schemeClr val="bg1"/>
                        </a:solidFill>
                      </a:endParaRPr>
                    </a:p>
                  </a:txBody>
                  <a:tcPr>
                    <a:solidFill>
                      <a:schemeClr val="accent1">
                        <a:lumMod val="75000"/>
                      </a:schemeClr>
                    </a:solidFill>
                  </a:tcPr>
                </a:tc>
                <a:tc>
                  <a:txBody>
                    <a:bodyPr/>
                    <a:lstStyle/>
                    <a:p>
                      <a:pPr algn="ctr"/>
                      <a:r>
                        <a:rPr lang="bg-BG" b="1" baseline="0" dirty="0">
                          <a:solidFill>
                            <a:schemeClr val="bg1"/>
                          </a:solidFill>
                        </a:rPr>
                        <a:t>Модел на заетост</a:t>
                      </a:r>
                      <a:endParaRPr lang="en-US" b="1" baseline="0" dirty="0">
                        <a:solidFill>
                          <a:schemeClr val="bg1"/>
                        </a:solidFill>
                      </a:endParaRPr>
                    </a:p>
                    <a:p>
                      <a:pPr algn="ctr"/>
                      <a:r>
                        <a:rPr lang="bg-BG" baseline="0" dirty="0">
                          <a:solidFill>
                            <a:schemeClr val="bg1"/>
                          </a:solidFill>
                        </a:rPr>
                        <a:t>Нередовен – прекъснат – неконвенционален / фиксиран срок</a:t>
                      </a:r>
                      <a:endParaRPr lang="en-US" baseline="0" dirty="0">
                        <a:solidFill>
                          <a:schemeClr val="bg1"/>
                        </a:solidFill>
                      </a:endParaRPr>
                    </a:p>
                  </a:txBody>
                  <a:tcPr>
                    <a:solidFill>
                      <a:schemeClr val="accent1">
                        <a:lumMod val="75000"/>
                      </a:schemeClr>
                    </a:solidFill>
                  </a:tcPr>
                </a:tc>
                <a:extLst>
                  <a:ext uri="{0D108BD9-81ED-4DB2-BD59-A6C34878D82A}">
                    <a16:rowId xmlns:a16="http://schemas.microsoft.com/office/drawing/2014/main" val="4035268981"/>
                  </a:ext>
                </a:extLst>
              </a:tr>
              <a:tr h="409425">
                <a:tc gridSpan="2">
                  <a:txBody>
                    <a:bodyPr/>
                    <a:lstStyle/>
                    <a:p>
                      <a:pPr algn="ctr"/>
                      <a:r>
                        <a:rPr lang="ru-RU" dirty="0"/>
                        <a:t>Независимо от </a:t>
                      </a:r>
                      <a:r>
                        <a:rPr lang="ru-RU" dirty="0" err="1"/>
                        <a:t>правното</a:t>
                      </a:r>
                      <a:r>
                        <a:rPr lang="ru-RU" dirty="0"/>
                        <a:t> основание, </a:t>
                      </a:r>
                      <a:r>
                        <a:rPr lang="ru-RU" dirty="0" err="1"/>
                        <a:t>колективния</a:t>
                      </a:r>
                      <a:r>
                        <a:rPr lang="ru-RU" dirty="0"/>
                        <a:t> договор, вида на договора, сектора и </a:t>
                      </a:r>
                      <a:r>
                        <a:rPr lang="ru-RU" dirty="0" err="1"/>
                        <a:t>професията</a:t>
                      </a:r>
                      <a:endParaRPr lang="en-US" dirty="0"/>
                    </a:p>
                  </a:txBody>
                  <a:tcPr>
                    <a:solidFill>
                      <a:srgbClr val="FFC000"/>
                    </a:solidFill>
                  </a:tcPr>
                </a:tc>
                <a:tc hMerge="1">
                  <a:txBody>
                    <a:bodyPr/>
                    <a:lstStyle/>
                    <a:p>
                      <a:endParaRPr lang="en-US" dirty="0"/>
                    </a:p>
                  </a:txBody>
                  <a:tcPr/>
                </a:tc>
                <a:extLst>
                  <a:ext uri="{0D108BD9-81ED-4DB2-BD59-A6C34878D82A}">
                    <a16:rowId xmlns:a16="http://schemas.microsoft.com/office/drawing/2014/main" val="3588690129"/>
                  </a:ext>
                </a:extLst>
              </a:tr>
            </a:tbl>
          </a:graphicData>
        </a:graphic>
      </p:graphicFrame>
    </p:spTree>
    <p:extLst>
      <p:ext uri="{BB962C8B-B14F-4D97-AF65-F5344CB8AC3E}">
        <p14:creationId xmlns:p14="http://schemas.microsoft.com/office/powerpoint/2010/main" val="2963939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634981" y="791403"/>
            <a:ext cx="8166100" cy="5262979"/>
          </a:xfrm>
          <a:prstGeom prst="rect">
            <a:avLst/>
          </a:prstGeom>
          <a:noFill/>
        </p:spPr>
        <p:txBody>
          <a:bodyPr wrap="square" rtlCol="0">
            <a:spAutoFit/>
          </a:bodyPr>
          <a:lstStyle/>
          <a:p>
            <a:r>
              <a:rPr lang="bg-BG" sz="1400" b="1" dirty="0"/>
              <a:t>Финансовата грамотност и новите форми на заетост</a:t>
            </a:r>
          </a:p>
          <a:p>
            <a:endParaRPr lang="en-US" sz="1400" u="sng" dirty="0"/>
          </a:p>
          <a:p>
            <a:r>
              <a:rPr lang="bg-BG" sz="1200" u="sng" dirty="0"/>
              <a:t>Новите форми на заетост</a:t>
            </a:r>
            <a:endParaRPr lang="bg-BG" sz="1200" i="1" dirty="0"/>
          </a:p>
          <a:p>
            <a:r>
              <a:rPr lang="bg-BG" sz="1200" u="sng" dirty="0"/>
              <a:t>Най-често срещаните форми на заетост </a:t>
            </a:r>
          </a:p>
          <a:p>
            <a:r>
              <a:rPr lang="bg-BG" sz="1200" dirty="0"/>
              <a:t>Тук може да научите повече за най-разпространените форми на заетост в Европа. Те са демонстрирани с кратко описание, допълнено от някои коментари към всяка позиция - </a:t>
            </a:r>
            <a:r>
              <a:rPr lang="bg-BG" sz="1200" b="1" dirty="0"/>
              <a:t>един от тях относно възможностите, които предлагат като форми на заетост (положителните аспекти), но и възможните рискове, които представляват за бъдещия служител (негативните аспекти). Това ще ви помогне както да имате по-добра представа за тях, така и да придобиете необходимите познания, когато планирате, търсите или ви предложат подобна позиция</a:t>
            </a:r>
            <a:r>
              <a:rPr lang="bg-BG" sz="1200" dirty="0"/>
              <a:t>, което разбира се е от решаващо значение за планирането и управлението на вашите лични финанси</a:t>
            </a:r>
          </a:p>
          <a:p>
            <a:endParaRPr lang="bg-BG" sz="1200" dirty="0"/>
          </a:p>
          <a:p>
            <a:r>
              <a:rPr lang="bg-BG" sz="1200" dirty="0"/>
              <a:t>Тъй като тези форми на заетост много често надхвърлят географските граници между държавите, за всяка позиция са дадени насоки относно това, кои от тези форми на заетост </a:t>
            </a:r>
            <a:r>
              <a:rPr lang="bg-BG" sz="1200" b="1" dirty="0"/>
              <a:t>присъстват в съответните държави – членки на ЕС. </a:t>
            </a:r>
          </a:p>
          <a:p>
            <a:endParaRPr lang="bg-BG" sz="1200" dirty="0"/>
          </a:p>
          <a:p>
            <a:r>
              <a:rPr lang="bg-BG" sz="1200" dirty="0"/>
              <a:t>Друг момент, който трябва да имате предвид, е, че в много случаи може да има припокриване в тези форми на заетост, което означава, че вие ​​като „служител“ или „самонаето“ лице може да попаднете на позиция, която обединява няколкоот тези характеристики и специфики. </a:t>
            </a:r>
            <a:endParaRPr lang="bg-BG" sz="1200" b="1" dirty="0"/>
          </a:p>
          <a:p>
            <a:endParaRPr lang="bg-BG" sz="1200" dirty="0"/>
          </a:p>
          <a:p>
            <a:r>
              <a:rPr lang="bg-BG" sz="1200" dirty="0"/>
              <a:t>Добре е, преди да започнете със представянето на видовете форми на заетост да сте наясно дали те могат да бъдат обект на договор между работодателя и служителя. Защо? Защото някой от представените професии могат да не бъдат регулирани или самонаети, или пък просто под-изпълнители на дадена услуга. Това означава, че някой от представените форми на заетост могат да бъдат обект на трудовото законодателство или други нормативни актове, но </a:t>
            </a:r>
            <a:r>
              <a:rPr lang="bg-BG" sz="1200" dirty="0" err="1"/>
              <a:t>съо</a:t>
            </a:r>
            <a:r>
              <a:rPr lang="bg-BG" sz="1200" dirty="0"/>
              <a:t> така може и изобщо да не попадат под съществуващите регулации на пазара на труда. </a:t>
            </a:r>
            <a:r>
              <a:rPr lang="bg-BG" sz="1200" b="1" dirty="0"/>
              <a:t> </a:t>
            </a:r>
            <a:endParaRPr lang="bg-BG" sz="1200" dirty="0"/>
          </a:p>
          <a:p>
            <a:r>
              <a:rPr lang="bg-BG" sz="1200" dirty="0"/>
              <a:t> </a:t>
            </a:r>
          </a:p>
          <a:p>
            <a:endParaRPr lang="bg-BG" sz="1200" dirty="0"/>
          </a:p>
          <a:p>
            <a:endParaRPr lang="bg-BG" sz="1400" u="sng" dirty="0"/>
          </a:p>
          <a:p>
            <a:endParaRPr lang="bg-BG" b="1" dirty="0">
              <a:solidFill>
                <a:srgbClr val="0070C0"/>
              </a:solidFill>
            </a:endParaRPr>
          </a:p>
        </p:txBody>
      </p:sp>
    </p:spTree>
    <p:extLst>
      <p:ext uri="{BB962C8B-B14F-4D97-AF65-F5344CB8AC3E}">
        <p14:creationId xmlns:p14="http://schemas.microsoft.com/office/powerpoint/2010/main" val="3168052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235897" y="1083439"/>
            <a:ext cx="4647556" cy="2092881"/>
          </a:xfrm>
          <a:prstGeom prst="rect">
            <a:avLst/>
          </a:prstGeom>
          <a:noFill/>
        </p:spPr>
        <p:txBody>
          <a:bodyPr wrap="square" rtlCol="0">
            <a:spAutoFit/>
          </a:bodyPr>
          <a:lstStyle/>
          <a:p>
            <a:r>
              <a:rPr lang="bg-BG" sz="1400" dirty="0"/>
              <a:t>Карта на новите форми </a:t>
            </a:r>
          </a:p>
          <a:p>
            <a:r>
              <a:rPr lang="bg-BG" sz="1400" dirty="0"/>
              <a:t>на заетост в ЕС – </a:t>
            </a:r>
          </a:p>
          <a:p>
            <a:endParaRPr lang="en-US" sz="1400" dirty="0"/>
          </a:p>
          <a:p>
            <a:endParaRPr lang="en-US" sz="1400" dirty="0"/>
          </a:p>
          <a:p>
            <a:endParaRPr lang="en-US" sz="1400" dirty="0"/>
          </a:p>
          <a:p>
            <a:endParaRPr lang="bg-BG" sz="1400" dirty="0"/>
          </a:p>
          <a:p>
            <a:endParaRPr lang="en-US" sz="1400" i="1" dirty="0"/>
          </a:p>
          <a:p>
            <a:pPr marL="285750" indent="-285750">
              <a:buFont typeface="Arial" panose="020B0604020202020204" pitchFamily="34" charset="0"/>
              <a:buChar char="•"/>
            </a:pPr>
            <a:endParaRPr lang="en-US" sz="1400" i="1" dirty="0"/>
          </a:p>
          <a:p>
            <a:endParaRPr lang="en-US" b="1" dirty="0">
              <a:solidFill>
                <a:srgbClr val="0070C0"/>
              </a:solidFill>
            </a:endParaRPr>
          </a:p>
        </p:txBody>
      </p:sp>
      <p:pic>
        <p:nvPicPr>
          <p:cNvPr id="5" name="Εικόνα 4">
            <a:extLst>
              <a:ext uri="{FF2B5EF4-FFF2-40B4-BE49-F238E27FC236}">
                <a16:creationId xmlns:a16="http://schemas.microsoft.com/office/drawing/2014/main" id="{4230EEF0-C75C-0369-DD6F-D648792FD80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59675" y="842472"/>
            <a:ext cx="3772347" cy="2933168"/>
          </a:xfrm>
          <a:prstGeom prst="rect">
            <a:avLst/>
          </a:prstGeom>
        </p:spPr>
      </p:pic>
      <p:pic>
        <p:nvPicPr>
          <p:cNvPr id="7" name="Εικόνα 6" descr="Εικόνα που περιέχει πίνακας&#10;&#10;Περιγραφή που δημιουργήθηκε αυτόματα">
            <a:extLst>
              <a:ext uri="{FF2B5EF4-FFF2-40B4-BE49-F238E27FC236}">
                <a16:creationId xmlns:a16="http://schemas.microsoft.com/office/drawing/2014/main" id="{23194189-D7E6-8DC5-BBA1-22F1E283CD9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59675" y="3795139"/>
            <a:ext cx="3666312" cy="1150913"/>
          </a:xfrm>
          <a:prstGeom prst="rect">
            <a:avLst/>
          </a:prstGeom>
        </p:spPr>
      </p:pic>
    </p:spTree>
    <p:extLst>
      <p:ext uri="{BB962C8B-B14F-4D97-AF65-F5344CB8AC3E}">
        <p14:creationId xmlns:p14="http://schemas.microsoft.com/office/powerpoint/2010/main" val="3827239376"/>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5077</TotalTime>
  <Words>6599</Words>
  <Application>Microsoft Office PowerPoint</Application>
  <PresentationFormat>On-screen Show (16:9)</PresentationFormat>
  <Paragraphs>523</Paragraphs>
  <Slides>28</Slides>
  <Notes>24</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28</vt:i4>
      </vt:variant>
    </vt:vector>
  </HeadingPairs>
  <TitlesOfParts>
    <vt:vector size="41" baseType="lpstr">
      <vt:lpstr>Arial</vt:lpstr>
      <vt:lpstr>Arial</vt:lpstr>
      <vt:lpstr>Calibri</vt:lpstr>
      <vt:lpstr>Calibri Light</vt:lpstr>
      <vt:lpstr>Comic Sans MS</vt:lpstr>
      <vt:lpstr>Courier New</vt:lpstr>
      <vt:lpstr>Material Icons Extended</vt:lpstr>
      <vt:lpstr>Open Sans</vt:lpstr>
      <vt:lpstr>Source Sans Pro</vt:lpstr>
      <vt:lpstr>Symbol</vt:lpstr>
      <vt:lpstr>Verdana</vt:lpstr>
      <vt:lpstr>Θέμα του Office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Канава на бизнес модел (редактируема – готова за сваляне и печат)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Plamen Todorov</cp:lastModifiedBy>
  <cp:revision>108</cp:revision>
  <dcterms:created xsi:type="dcterms:W3CDTF">2022-03-09T08:32:52Z</dcterms:created>
  <dcterms:modified xsi:type="dcterms:W3CDTF">2023-05-02T06:16:25Z</dcterms:modified>
</cp:coreProperties>
</file>