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60" r:id="rId4"/>
    <p:sldId id="261" r:id="rId5"/>
    <p:sldId id="262" r:id="rId6"/>
    <p:sldId id="263" r:id="rId7"/>
    <p:sldId id="269" r:id="rId8"/>
    <p:sldId id="265" r:id="rId9"/>
    <p:sldId id="276" r:id="rId10"/>
    <p:sldId id="271" r:id="rId11"/>
    <p:sldId id="272" r:id="rId12"/>
    <p:sldId id="278" r:id="rId13"/>
    <p:sldId id="258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1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83" autoAdjust="0"/>
  </p:normalViewPr>
  <p:slideViewPr>
    <p:cSldViewPr snapToGrid="0">
      <p:cViewPr varScale="1">
        <p:scale>
          <a:sx n="84" d="100"/>
          <a:sy n="84" d="100"/>
        </p:scale>
        <p:origin x="7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D5724-7591-47A0-8B14-28F8447B198E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CB47-04A7-4056-9615-FDC0EB0AA3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N/A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Забележка(и): Тази задача е доста проста и обучителят трябва да оказва помощ на обучаемите само когато е необходимо.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Notes: N/A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N/A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b="1" dirty="0" smtClean="0">
                <a:solidFill>
                  <a:schemeClr val="tx1"/>
                </a:solidFill>
              </a:rPr>
              <a:t>Забележка(и):</a:t>
            </a:r>
            <a:r>
              <a:rPr lang="el-GR" dirty="0" smtClean="0">
                <a:solidFill>
                  <a:schemeClr val="tx1"/>
                </a:solidFill>
              </a:rPr>
              <a:t> Резултатите от обучението са тясно свързани с </a:t>
            </a:r>
            <a:r>
              <a:rPr lang="bg-BG" dirty="0" smtClean="0">
                <a:solidFill>
                  <a:schemeClr val="tx1"/>
                </a:solidFill>
              </a:rPr>
              <a:t>пазделите</a:t>
            </a:r>
            <a:r>
              <a:rPr lang="bg-BG" baseline="0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на </a:t>
            </a:r>
            <a:r>
              <a:rPr lang="el-GR" dirty="0" smtClean="0">
                <a:solidFill>
                  <a:schemeClr val="tx1"/>
                </a:solidFill>
              </a:rPr>
              <a:t>модула и трябва да бъдат прегледани само накратко в началото. Обучаващите не трябва да се фокусират много върху резултатите в началото, а по-скоро трябва да се съсредоточат върху постигането им!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Забележка(и): Специфичните теми </a:t>
            </a:r>
            <a:r>
              <a:rPr lang="en-GB" dirty="0" err="1"/>
              <a:t>за</a:t>
            </a:r>
            <a:r>
              <a:rPr lang="en-GB" dirty="0"/>
              <a:t> </a:t>
            </a:r>
            <a:r>
              <a:rPr lang="en-GB" dirty="0" err="1" smtClean="0"/>
              <a:t>вс</a:t>
            </a:r>
            <a:r>
              <a:rPr lang="bg-BG" dirty="0" smtClean="0"/>
              <a:t>еки</a:t>
            </a:r>
            <a:r>
              <a:rPr lang="bg-BG" baseline="0" dirty="0" smtClean="0"/>
              <a:t> раздел </a:t>
            </a:r>
            <a:r>
              <a:rPr lang="en-GB" dirty="0" err="1" smtClean="0"/>
              <a:t>са</a:t>
            </a:r>
            <a:r>
              <a:rPr lang="en-GB" dirty="0" smtClean="0"/>
              <a:t> </a:t>
            </a:r>
            <a:r>
              <a:rPr lang="en-GB" dirty="0" err="1"/>
              <a:t>за</a:t>
            </a:r>
            <a:r>
              <a:rPr lang="en-GB" dirty="0"/>
              <a:t> </a:t>
            </a:r>
            <a:r>
              <a:rPr lang="en-GB" dirty="0" err="1" smtClean="0"/>
              <a:t>по-добър</a:t>
            </a:r>
            <a:r>
              <a:rPr lang="bg-BG" dirty="0" smtClean="0"/>
              <a:t> предварителен </a:t>
            </a:r>
            <a:r>
              <a:rPr lang="en-GB" dirty="0" err="1" smtClean="0"/>
              <a:t>преглед</a:t>
            </a:r>
            <a:r>
              <a:rPr lang="en-GB" dirty="0" smtClean="0"/>
              <a:t> </a:t>
            </a:r>
            <a:r>
              <a:rPr lang="en-GB" dirty="0"/>
              <a:t>на модула и служат само за обучителя. Те не трябва да се разработват в началния етап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>
                <a:solidFill>
                  <a:schemeClr val="tx1"/>
                </a:solidFill>
              </a:rPr>
              <a:t>Бележка(и): Представете основите на модула „Бюджетиране: </a:t>
            </a:r>
            <a:r>
              <a:rPr lang="bg-BG" dirty="0" smtClean="0">
                <a:solidFill>
                  <a:schemeClr val="tx1"/>
                </a:solidFill>
              </a:rPr>
              <a:t>къде</a:t>
            </a:r>
            <a:r>
              <a:rPr lang="bg-BG" baseline="0" dirty="0" smtClean="0">
                <a:solidFill>
                  <a:schemeClr val="tx1"/>
                </a:solidFill>
              </a:rPr>
              <a:t> са </a:t>
            </a:r>
            <a:r>
              <a:rPr lang="el-GR" dirty="0" smtClean="0">
                <a:solidFill>
                  <a:schemeClr val="tx1"/>
                </a:solidFill>
              </a:rPr>
              <a:t>пари</a:t>
            </a:r>
            <a:r>
              <a:rPr lang="bg-BG" dirty="0" smtClean="0">
                <a:solidFill>
                  <a:schemeClr val="tx1"/>
                </a:solidFill>
              </a:rPr>
              <a:t> ми</a:t>
            </a:r>
            <a:r>
              <a:rPr lang="el-GR" dirty="0" smtClean="0">
                <a:solidFill>
                  <a:schemeClr val="tx1"/>
                </a:solidFill>
              </a:rPr>
              <a:t>“, </a:t>
            </a:r>
            <a:r>
              <a:rPr lang="el-GR" dirty="0" smtClean="0">
                <a:solidFill>
                  <a:schemeClr val="tx1"/>
                </a:solidFill>
              </a:rPr>
              <a:t>като предоставите кратко обяснение относно финансовото планиране и бюджетиране, както и основните дефиниции на „бюджет“.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>
                <a:solidFill>
                  <a:schemeClr val="tx1"/>
                </a:solidFill>
              </a:rPr>
              <a:t>Моля, вижте съдържанието на модула, като основен ресурс при предоставянето на обучението.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>
                <a:solidFill>
                  <a:schemeClr val="tx1"/>
                </a:solidFill>
              </a:rPr>
              <a:t>Забележки: Обучителят трябва накратко да обясни видовете бюджет (държавен, регионален/общински, семеен/личен) и техните основни характеристики и да обясни важността на финансовото планиране и вземане на решения.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>
                <a:solidFill>
                  <a:schemeClr val="tx1"/>
                </a:solidFill>
              </a:rPr>
              <a:t>Обучителят, заедно с обучаемите, трябва да прегледат примера за личен бюджет, предоставен в съдържанието на модула.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/>
              <a:t>Бележки: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/>
              <a:t>Задача 1: Обучителят трябва да даде задачата на обучаемите и да осигури помощ, когато е необходимо;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/>
              <a:t>Задача 2: Обучителите трябва да са наясно, че няма грешни или верни отговори, </a:t>
            </a:r>
            <a:r>
              <a:rPr lang="el-GR" dirty="0" smtClean="0"/>
              <a:t>цел</a:t>
            </a:r>
            <a:r>
              <a:rPr lang="bg-BG" dirty="0" smtClean="0"/>
              <a:t>та</a:t>
            </a:r>
            <a:r>
              <a:rPr lang="el-GR" dirty="0" smtClean="0"/>
              <a:t> </a:t>
            </a:r>
            <a:r>
              <a:rPr lang="el-GR" dirty="0" smtClean="0"/>
              <a:t>е да се види начина на разсъждение на всеки </a:t>
            </a:r>
            <a:r>
              <a:rPr lang="bg-BG" dirty="0" smtClean="0"/>
              <a:t>обучаем</a:t>
            </a:r>
            <a:r>
              <a:rPr lang="el-GR" dirty="0" smtClean="0"/>
              <a:t>, </a:t>
            </a:r>
            <a:r>
              <a:rPr lang="el-GR" dirty="0" smtClean="0"/>
              <a:t>както и да се определи </a:t>
            </a:r>
            <a:r>
              <a:rPr lang="el-GR" dirty="0" smtClean="0"/>
              <a:t>финансовото</a:t>
            </a:r>
            <a:r>
              <a:rPr lang="bg-BG" dirty="0" smtClean="0"/>
              <a:t> му</a:t>
            </a:r>
            <a:r>
              <a:rPr lang="el-GR" dirty="0" smtClean="0"/>
              <a:t> </a:t>
            </a:r>
            <a:r>
              <a:rPr lang="el-GR" dirty="0" smtClean="0"/>
              <a:t>поведение.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 smtClean="0"/>
              <a:t>Забележка(и): Обучителят трябва да обясни накратко основните области (компоненти) на процеса </a:t>
            </a:r>
            <a:r>
              <a:rPr lang="en-GB" dirty="0" err="1" smtClean="0"/>
              <a:t>на</a:t>
            </a:r>
            <a:r>
              <a:rPr lang="en-GB" dirty="0" smtClean="0"/>
              <a:t> </a:t>
            </a:r>
            <a:r>
              <a:rPr lang="bg-BG" dirty="0" smtClean="0"/>
              <a:t>лично</a:t>
            </a:r>
            <a:r>
              <a:rPr lang="en-GB" dirty="0" smtClean="0"/>
              <a:t> </a:t>
            </a:r>
            <a:r>
              <a:rPr lang="en-GB" dirty="0" smtClean="0"/>
              <a:t>бюджетиране и да обърне специално внимание на личното бюджетиране (задача 3). По отношение на макроикономическите променливи, обучителят трябва само накратко да разясни термините и да започне дискусия с обучаемите.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/>
              <a:t>Забележка(и):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/>
              <a:t>Задача 3: Обучаващите трябва да насърчават обучаемите да адаптират личния си бюджет (или бюджета на семейство „N“) към новите обстоятелства. Тази задача е сърцевината на модула и трябва да </a:t>
            </a:r>
            <a:r>
              <a:rPr lang="el-GR" dirty="0" smtClean="0"/>
              <a:t>послужи</a:t>
            </a:r>
            <a:r>
              <a:rPr lang="bg-BG" dirty="0" smtClean="0"/>
              <a:t> и</a:t>
            </a:r>
            <a:r>
              <a:rPr lang="el-GR" dirty="0" smtClean="0"/>
              <a:t> </a:t>
            </a:r>
            <a:r>
              <a:rPr lang="el-GR" dirty="0" smtClean="0"/>
              <a:t>да научи обучаемите, че бюджетът е динамичен документ и почти винаги са необходими коригиращи действия.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l-G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 smtClean="0"/>
              <a:t>Задача 4: Обучаващите трябва да са наясно, че няма грешни или правилни отговори и целта на тази задача е да се види начина на разсъждение на всеки индивид, както и да се определи финансовото поведение.</a:t>
            </a:r>
            <a:r>
              <a:rPr lang="bg-BG" altLang="el-GR" dirty="0" smtClean="0"/>
              <a:t>  </a:t>
            </a:r>
            <a:r>
              <a:rPr lang="el-GR" dirty="0" smtClean="0"/>
              <a:t>Тъй като това е по-сложна задача, обучителите трябва да предоставят кратко обяснение на най-важните променливи в рамките на задачата, както и да </a:t>
            </a:r>
            <a:r>
              <a:rPr lang="bg-BG" dirty="0" smtClean="0"/>
              <a:t>представят повече информация около </a:t>
            </a:r>
            <a:r>
              <a:rPr lang="el-GR" dirty="0" smtClean="0"/>
              <a:t>казуса</a:t>
            </a:r>
            <a:r>
              <a:rPr lang="el-GR" dirty="0" smtClean="0"/>
              <a:t>, когато е необходимо. Вниманието на обучаемите трябва да бъде насочено към вземане на решение, отчитайки не само финансовия аспект, но и личните нужди.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 smtClean="0"/>
              <a:t>Забележка(и): </a:t>
            </a:r>
            <a:r>
              <a:rPr lang="en-GB" dirty="0" err="1" smtClean="0"/>
              <a:t>Обуч</a:t>
            </a:r>
            <a:r>
              <a:rPr lang="bg-BG" dirty="0" smtClean="0"/>
              <a:t>ителите</a:t>
            </a:r>
            <a:r>
              <a:rPr lang="en-GB" dirty="0" smtClean="0"/>
              <a:t> </a:t>
            </a:r>
            <a:r>
              <a:rPr lang="en-GB" dirty="0" smtClean="0"/>
              <a:t>трябва </a:t>
            </a:r>
            <a:r>
              <a:rPr lang="en-GB" dirty="0" err="1" smtClean="0"/>
              <a:t>да</a:t>
            </a:r>
            <a:r>
              <a:rPr lang="en-GB" dirty="0" smtClean="0"/>
              <a:t> </a:t>
            </a:r>
            <a:r>
              <a:rPr lang="bg-BG" dirty="0" smtClean="0"/>
              <a:t>представят </a:t>
            </a:r>
            <a:r>
              <a:rPr lang="en-GB" dirty="0" err="1" smtClean="0"/>
              <a:t>накратко</a:t>
            </a:r>
            <a:r>
              <a:rPr lang="en-GB" dirty="0" smtClean="0"/>
              <a:t> </a:t>
            </a:r>
            <a:r>
              <a:rPr lang="en-GB" dirty="0" smtClean="0"/>
              <a:t>основните финансови услуги (депозити и потребителски кредити) и банките като най-често срещаните финансови институции.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CB47-04A7-4056-9615-FDC0EB0AA3AA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DA1-ED43-44E1-8F84-CAC3C53DDAB9}" type="datetime1">
              <a:rPr lang="el-GR" smtClean="0"/>
              <a:t>5/5/2023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AEA3-2716-41B2-BF84-F0DB2308D0C6}" type="datetime1">
              <a:rPr lang="el-GR" smtClean="0"/>
              <a:t>5/5/2023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155-ABA8-4BD6-A97B-26C774255B46}" type="datetime1">
              <a:rPr lang="el-GR" smtClean="0"/>
              <a:t>5/5/2023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5C67-4097-4820-9735-96F7608FC5E6}" type="datetime1">
              <a:rPr lang="el-GR" smtClean="0"/>
              <a:t>5/5/2023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296-003F-4D49-A921-13AFA9DC3303}" type="datetime1">
              <a:rPr lang="el-GR" smtClean="0"/>
              <a:t>5/5/2023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15E3-1CFA-4298-BA07-ED2BDD0CEC76}" type="datetime1">
              <a:rPr lang="el-GR" smtClean="0"/>
              <a:t>5/5/2023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6-63AD-4237-85D6-53CDA025A446}" type="datetime1">
              <a:rPr lang="el-GR" smtClean="0"/>
              <a:t>5/5/2023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1252-AC4A-4C3E-B7B7-FD561B8A066D}" type="datetime1">
              <a:rPr lang="el-GR" smtClean="0"/>
              <a:t>5/5/2023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13B-BDBB-46C6-BB69-7078FB9C96FE}" type="datetime1">
              <a:rPr lang="el-GR" smtClean="0"/>
              <a:t>5/5/2023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7B0D-1A6B-4A8D-AECF-E7A635BDF7DE}" type="datetime1">
              <a:rPr lang="el-GR" smtClean="0"/>
              <a:t>5/5/2023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6B9-E21D-4360-849C-F2A867EEE8CC}" type="datetime1">
              <a:rPr lang="el-GR" smtClean="0"/>
              <a:t>5/5/2023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A691-F4AD-41F4-8C7E-4CAEEE585592}" type="datetime1">
              <a:rPr lang="el-GR" smtClean="0"/>
              <a:t>5/5/2023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CE8A0-D399-4920-9530-763813D0C22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3858" y="1354243"/>
            <a:ext cx="33087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РАЗДЕЛ 3: ФИНАНСОВИ УСЛУГИ И ЛИЧЕН БЮДЖЕТ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6475" y="1354243"/>
            <a:ext cx="3308760" cy="1537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 smtClean="0">
              <a:solidFill>
                <a:srgbClr val="007995"/>
              </a:solidFill>
            </a:endParaRPr>
          </a:p>
          <a:p>
            <a:r>
              <a:rPr lang="en-GB" sz="1600" b="1" dirty="0" smtClean="0">
                <a:solidFill>
                  <a:srgbClr val="007995"/>
                </a:solidFill>
              </a:rPr>
              <a:t>3.1 ОСНОВНИ ФИНАНСОВИ УСЛУГИ</a:t>
            </a:r>
          </a:p>
          <a:p>
            <a:endParaRPr lang="en-GB" sz="1600" b="1" dirty="0" smtClean="0">
              <a:solidFill>
                <a:srgbClr val="007995"/>
              </a:solidFill>
            </a:endParaRPr>
          </a:p>
          <a:p>
            <a:endParaRPr lang="en-GB" sz="1600" b="1" dirty="0" smtClean="0">
              <a:solidFill>
                <a:srgbClr val="007995"/>
              </a:solidFill>
            </a:endParaRPr>
          </a:p>
          <a:p>
            <a:r>
              <a:rPr lang="en-GB" sz="1600" b="1" dirty="0" smtClean="0">
                <a:solidFill>
                  <a:srgbClr val="007995"/>
                </a:solidFill>
              </a:rPr>
              <a:t>3.2 БАНКИТЕ КАТО ФИНАНСОВИ ИНСТИТУЦИИ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6827" y="1219815"/>
            <a:ext cx="4445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en-US" sz="2400" b="1" dirty="0" smtClean="0"/>
              <a:t>РАЗДЕЛ</a:t>
            </a:r>
            <a:r>
              <a:rPr lang="en-US" sz="2400" b="1" dirty="0" smtClean="0"/>
              <a:t> 3: ФИНАНСОВИ УСЛУГИ И ЛИЧЕН БЮДЖЕТ – ЗАДАЧИ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7030" y="1134745"/>
            <a:ext cx="2681605" cy="3615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ЗАДАЧА 5: КАЗУС</a:t>
            </a:r>
          </a:p>
          <a:p>
            <a:endParaRPr lang="en-US" sz="1400" b="1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en-US" sz="1200" dirty="0" smtClean="0"/>
              <a:t>Изберете банка от вашата страна.</a:t>
            </a:r>
          </a:p>
          <a:p>
            <a:pPr algn="just"/>
            <a:endParaRPr lang="en-US" sz="1200" dirty="0" smtClean="0"/>
          </a:p>
          <a:p>
            <a:pPr algn="just"/>
            <a:r>
              <a:rPr lang="bg-BG" altLang="en-US" sz="1200" dirty="0" smtClean="0"/>
              <a:t>- </a:t>
            </a:r>
            <a:r>
              <a:rPr lang="en-US" sz="1200" dirty="0" smtClean="0"/>
              <a:t>Направете проучване и разберете следното:</a:t>
            </a:r>
          </a:p>
          <a:p>
            <a:pPr algn="just"/>
            <a:r>
              <a:rPr lang="en-US" sz="1200" dirty="0" smtClean="0"/>
              <a:t>Каква лихва предлага банката за безсрочен депозит за 1 година?</a:t>
            </a:r>
          </a:p>
          <a:p>
            <a:pPr algn="just"/>
            <a:r>
              <a:rPr lang="bg-BG" altLang="en-US" sz="1200" dirty="0" smtClean="0"/>
              <a:t>- </a:t>
            </a:r>
            <a:r>
              <a:rPr lang="en-US" sz="1200" dirty="0" smtClean="0"/>
              <a:t>Какъв е лихвеният процент за получаване на потребителски кредит със срок на изплащане 5 години?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Сравнете двата лихвени процента. </a:t>
            </a:r>
            <a:r>
              <a:rPr lang="en-US" sz="1200" dirty="0" err="1" smtClean="0"/>
              <a:t>Ко</a:t>
            </a:r>
            <a:r>
              <a:rPr lang="bg-BG" sz="1200" dirty="0" smtClean="0"/>
              <a:t>й</a:t>
            </a:r>
            <a:r>
              <a:rPr lang="en-US" sz="1200" dirty="0" smtClean="0"/>
              <a:t> </a:t>
            </a:r>
            <a:r>
              <a:rPr lang="en-US" sz="1200" dirty="0" smtClean="0"/>
              <a:t>е по-високо?</a:t>
            </a:r>
          </a:p>
          <a:p>
            <a:pPr algn="just"/>
            <a:endParaRPr lang="en-US" sz="1200" dirty="0" smtClean="0"/>
          </a:p>
          <a:p>
            <a:pPr algn="ctr"/>
            <a:r>
              <a:rPr lang="bg-BG" sz="1200" dirty="0" smtClean="0"/>
              <a:t>Представете</a:t>
            </a:r>
            <a:r>
              <a:rPr lang="en-US" sz="1200" dirty="0" smtClean="0"/>
              <a:t> </a:t>
            </a:r>
            <a:r>
              <a:rPr lang="en-US" sz="1200" dirty="0" smtClean="0"/>
              <a:t>отговора си и обяснете евентуалните разлики.</a:t>
            </a:r>
          </a:p>
          <a:p>
            <a:endParaRPr lang="en-US" sz="1050" dirty="0" smtClean="0"/>
          </a:p>
          <a:p>
            <a:endParaRPr lang="en-US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5319" y="1622404"/>
            <a:ext cx="5612168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СЛЕДВА ПРОДЪЛЖЕНИЕ..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Модул 5: Финансова грамотност и професионален живот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0695" y="1548765"/>
            <a:ext cx="55746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МОДУЛ  </a:t>
            </a:r>
            <a:r>
              <a:rPr lang="en-GB" sz="3200" b="1" dirty="0" smtClean="0"/>
              <a:t>№4:</a:t>
            </a:r>
          </a:p>
          <a:p>
            <a:endParaRPr lang="en-GB" sz="3200" b="1" dirty="0" smtClean="0"/>
          </a:p>
          <a:p>
            <a:r>
              <a:rPr lang="en-GB" sz="3200" dirty="0" smtClean="0"/>
              <a:t>БЮДЖЕТ</a:t>
            </a:r>
            <a:r>
              <a:rPr lang="bg-BG" sz="3200" dirty="0" smtClean="0"/>
              <a:t>ИРАНЕ</a:t>
            </a:r>
            <a:r>
              <a:rPr lang="en-GB" sz="3200" dirty="0" smtClean="0"/>
              <a:t>: </a:t>
            </a:r>
            <a:r>
              <a:rPr lang="en-GB" sz="3200" dirty="0" smtClean="0"/>
              <a:t>КЪДЕ СА ПАРИТЕ МИ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290" y="3030880"/>
            <a:ext cx="4992328" cy="2462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2846" y="1278808"/>
            <a:ext cx="71070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Tx/>
              <a:buNone/>
            </a:pPr>
            <a:r>
              <a:rPr lang="en-US" sz="1400" b="1" dirty="0" smtClean="0"/>
              <a:t>РЕЗУЛТАТИ </a:t>
            </a:r>
            <a:r>
              <a:rPr lang="en-US" sz="1400" b="1" dirty="0" smtClean="0"/>
              <a:t>ОТ ОБУЧЕНИЕТО</a:t>
            </a:r>
            <a:r>
              <a:rPr lang="en-US" sz="1200" dirty="0" smtClean="0"/>
              <a:t>:</a:t>
            </a:r>
            <a:endParaRPr lang="bg-BG" sz="1200" dirty="0" smtClean="0"/>
          </a:p>
          <a:p>
            <a:pPr indent="0">
              <a:buFontTx/>
              <a:buNone/>
            </a:pPr>
            <a:endParaRPr lang="en-US" sz="1200" dirty="0" smtClean="0"/>
          </a:p>
          <a:p>
            <a:pPr indent="0">
              <a:buFontTx/>
              <a:buNone/>
            </a:pPr>
            <a:r>
              <a:rPr lang="en-US" sz="1200" dirty="0" smtClean="0"/>
              <a:t>а) </a:t>
            </a:r>
            <a:r>
              <a:rPr lang="en-US" sz="1200" dirty="0" err="1" smtClean="0"/>
              <a:t>Разб</a:t>
            </a:r>
            <a:r>
              <a:rPr lang="bg-BG" sz="1200" dirty="0" smtClean="0"/>
              <a:t>иране </a:t>
            </a:r>
            <a:r>
              <a:rPr lang="en-US" sz="1200" dirty="0" err="1" smtClean="0"/>
              <a:t>какво</a:t>
            </a:r>
            <a:r>
              <a:rPr lang="en-US" sz="1200" dirty="0" smtClean="0"/>
              <a:t> </a:t>
            </a:r>
            <a:r>
              <a:rPr lang="en-US" sz="1200" dirty="0" smtClean="0"/>
              <a:t>е бюджет в по-широк смисъл: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Държавен бюджет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Общински/областен бюджет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Бизнес бюджет</a:t>
            </a:r>
            <a:endParaRPr lang="bg-BG" alt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Семеен/Личен бюджет</a:t>
            </a:r>
          </a:p>
          <a:p>
            <a:pPr indent="0">
              <a:buFontTx/>
              <a:buNone/>
            </a:pPr>
            <a:endParaRPr lang="en-US" sz="1200" dirty="0" smtClean="0"/>
          </a:p>
          <a:p>
            <a:pPr indent="0">
              <a:buFontTx/>
              <a:buNone/>
            </a:pPr>
            <a:r>
              <a:rPr lang="bg-BG" altLang="en-US" sz="1200" dirty="0" smtClean="0"/>
              <a:t>б/ </a:t>
            </a:r>
            <a:r>
              <a:rPr lang="en-US" sz="1200" dirty="0" smtClean="0"/>
              <a:t>Разбира</a:t>
            </a:r>
            <a:r>
              <a:rPr lang="bg-BG" altLang="en-US" sz="1200" dirty="0" smtClean="0"/>
              <a:t>не</a:t>
            </a:r>
            <a:r>
              <a:rPr lang="en-US" sz="1200" dirty="0" smtClean="0"/>
              <a:t> значението на планирането и вземането на решения по отношение на личните финанси;</a:t>
            </a:r>
          </a:p>
          <a:p>
            <a:pPr indent="0">
              <a:buFontTx/>
              <a:buNone/>
            </a:pPr>
            <a:r>
              <a:rPr lang="bg-BG" altLang="en-US" sz="1200" dirty="0" smtClean="0"/>
              <a:t>в/ </a:t>
            </a:r>
            <a:r>
              <a:rPr lang="bg-BG" sz="1200" dirty="0" smtClean="0"/>
              <a:t>Възможност за </a:t>
            </a:r>
            <a:r>
              <a:rPr lang="en-US" sz="1200" dirty="0" err="1" smtClean="0"/>
              <a:t>взема</a:t>
            </a:r>
            <a:r>
              <a:rPr lang="bg-BG" sz="1200" dirty="0" smtClean="0"/>
              <a:t>не на</a:t>
            </a:r>
            <a:r>
              <a:rPr lang="en-US" sz="1200" dirty="0" smtClean="0"/>
              <a:t> </a:t>
            </a:r>
            <a:r>
              <a:rPr lang="en-US" sz="1200" dirty="0" smtClean="0"/>
              <a:t>качествени финансови решения;</a:t>
            </a:r>
          </a:p>
          <a:p>
            <a:pPr indent="0">
              <a:buFontTx/>
              <a:buNone/>
            </a:pPr>
            <a:r>
              <a:rPr lang="bg-BG" altLang="en-US" sz="1200" dirty="0" smtClean="0"/>
              <a:t>г/ </a:t>
            </a:r>
            <a:r>
              <a:rPr lang="bg-BG" altLang="en-US" sz="1200" dirty="0" smtClean="0"/>
              <a:t>Усвоени</a:t>
            </a:r>
            <a:r>
              <a:rPr lang="en-US" sz="1200" dirty="0" smtClean="0"/>
              <a:t> </a:t>
            </a:r>
            <a:r>
              <a:rPr lang="en-US" sz="1200" dirty="0" err="1" smtClean="0"/>
              <a:t>основни</a:t>
            </a:r>
            <a:r>
              <a:rPr lang="en-US" sz="1200" dirty="0" smtClean="0"/>
              <a:t> </a:t>
            </a:r>
            <a:r>
              <a:rPr lang="en-US" sz="1200" dirty="0" smtClean="0"/>
              <a:t>области в процеса на управление на личните финанси</a:t>
            </a:r>
          </a:p>
          <a:p>
            <a:pPr indent="0">
              <a:buFontTx/>
              <a:buNone/>
            </a:pPr>
            <a:r>
              <a:rPr lang="bg-BG" altLang="en-US" sz="1200" dirty="0" smtClean="0"/>
              <a:t>д/ </a:t>
            </a:r>
            <a:r>
              <a:rPr lang="bg-BG" sz="1200" dirty="0" smtClean="0"/>
              <a:t>Възможност за</a:t>
            </a:r>
            <a:r>
              <a:rPr lang="bg-BG" altLang="en-US" sz="1200" dirty="0" smtClean="0"/>
              <a:t> </a:t>
            </a:r>
            <a:r>
              <a:rPr lang="en-US" sz="1200" dirty="0" err="1" smtClean="0"/>
              <a:t>създава</a:t>
            </a:r>
            <a:r>
              <a:rPr lang="bg-BG" sz="1200" dirty="0" smtClean="0"/>
              <a:t>не</a:t>
            </a:r>
            <a:r>
              <a:rPr lang="en-US" sz="1200" dirty="0" smtClean="0"/>
              <a:t>, </a:t>
            </a:r>
            <a:r>
              <a:rPr lang="en-US" sz="1200" dirty="0" err="1" smtClean="0"/>
              <a:t>редактира</a:t>
            </a:r>
            <a:r>
              <a:rPr lang="bg-BG" sz="1200" dirty="0" smtClean="0"/>
              <a:t>не</a:t>
            </a:r>
            <a:r>
              <a:rPr lang="en-US" sz="1200" dirty="0" smtClean="0"/>
              <a:t>, </a:t>
            </a:r>
            <a:r>
              <a:rPr lang="en-US" sz="1200" dirty="0" err="1" smtClean="0"/>
              <a:t>модифицира</a:t>
            </a:r>
            <a:r>
              <a:rPr lang="bg-BG" sz="1200" dirty="0" smtClean="0"/>
              <a:t>не</a:t>
            </a:r>
            <a:r>
              <a:rPr lang="en-US" sz="1200" dirty="0" smtClean="0"/>
              <a:t>, </a:t>
            </a:r>
            <a:r>
              <a:rPr lang="en-US" sz="1200" dirty="0" err="1" smtClean="0"/>
              <a:t>коригира</a:t>
            </a:r>
            <a:r>
              <a:rPr lang="bg-BG" sz="1200" dirty="0" smtClean="0"/>
              <a:t>не</a:t>
            </a:r>
            <a:r>
              <a:rPr lang="en-US" sz="1200" dirty="0" smtClean="0"/>
              <a:t> </a:t>
            </a:r>
            <a:r>
              <a:rPr lang="en-US" sz="1200" dirty="0" smtClean="0"/>
              <a:t>и </a:t>
            </a:r>
            <a:r>
              <a:rPr lang="bg-BG" sz="1200" dirty="0" smtClean="0"/>
              <a:t>проследяване </a:t>
            </a:r>
            <a:r>
              <a:rPr lang="en-US" sz="1200" dirty="0" smtClean="0"/>
              <a:t>„</a:t>
            </a:r>
            <a:r>
              <a:rPr lang="en-US" sz="1200" dirty="0" err="1" smtClean="0"/>
              <a:t>изпълнението</a:t>
            </a:r>
            <a:r>
              <a:rPr lang="en-US" sz="1200" dirty="0" smtClean="0"/>
              <a:t>” на личен или семеен бюджет;</a:t>
            </a:r>
          </a:p>
          <a:p>
            <a:pPr indent="0">
              <a:buFontTx/>
              <a:buNone/>
            </a:pPr>
            <a:r>
              <a:rPr lang="bg-BG" altLang="en-US" sz="1200" dirty="0" smtClean="0"/>
              <a:t>е/ </a:t>
            </a:r>
            <a:r>
              <a:rPr lang="en-US" sz="1200" dirty="0" smtClean="0"/>
              <a:t>Придобиване на основни макроикономически познания;</a:t>
            </a:r>
          </a:p>
          <a:p>
            <a:pPr indent="0">
              <a:buFontTx/>
              <a:buNone/>
            </a:pPr>
            <a:r>
              <a:rPr lang="bg-BG" altLang="en-US" sz="1200" dirty="0" smtClean="0"/>
              <a:t>ж/ </a:t>
            </a:r>
            <a:r>
              <a:rPr lang="bg-BG" sz="1200" dirty="0" smtClean="0"/>
              <a:t>Възможност на връзка между </a:t>
            </a:r>
            <a:r>
              <a:rPr lang="en-US" sz="1200" dirty="0" err="1" smtClean="0"/>
              <a:t>личния</a:t>
            </a:r>
            <a:r>
              <a:rPr lang="en-US" sz="1200" dirty="0" smtClean="0"/>
              <a:t> </a:t>
            </a:r>
            <a:r>
              <a:rPr lang="en-US" sz="1200" dirty="0" err="1" smtClean="0"/>
              <a:t>бюджет</a:t>
            </a:r>
            <a:r>
              <a:rPr lang="en-US" sz="1200" dirty="0" smtClean="0"/>
              <a:t> </a:t>
            </a:r>
            <a:r>
              <a:rPr lang="bg-BG" sz="1200" dirty="0" smtClean="0"/>
              <a:t>и</a:t>
            </a:r>
            <a:r>
              <a:rPr lang="en-US" sz="1200" dirty="0" smtClean="0"/>
              <a:t> </a:t>
            </a:r>
            <a:r>
              <a:rPr lang="en-US" sz="1200" dirty="0" smtClean="0"/>
              <a:t>основните финансови услуги;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" y="1142476"/>
            <a:ext cx="845024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1168400"/>
            <a:ext cx="2854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US" sz="1600" b="1" dirty="0"/>
              <a:t>МОДУЛ 4: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en-US" sz="1600" b="1" dirty="0"/>
              <a:t>„БЮДЖЕТИРАНЕ: КЪДЕ СА МОИТЕ ПАРИ“ – ВЪВЕДЕНИЕ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Кратко въведение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Какво е бюджет? Трябва ли да имам </a:t>
            </a:r>
            <a:r>
              <a:rPr lang="bg-BG" altLang="en-US" sz="1400" dirty="0"/>
              <a:t>такъв</a:t>
            </a:r>
            <a:r>
              <a:rPr lang="en-US" sz="14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19008" y="1035685"/>
            <a:ext cx="45205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buFont typeface="Wingdings" panose="05000000000000000000" pitchFamily="2" charset="2"/>
              <a:buNone/>
            </a:pPr>
            <a:r>
              <a:rPr lang="bg-BG" altLang="en-US" sz="1200" b="1" dirty="0" smtClean="0">
                <a:solidFill>
                  <a:srgbClr val="007995"/>
                </a:solidFill>
              </a:rPr>
              <a:t>РАЗДЕЛ </a:t>
            </a:r>
            <a:r>
              <a:rPr lang="en-US" sz="1200" b="1" dirty="0" smtClean="0">
                <a:solidFill>
                  <a:srgbClr val="007995"/>
                </a:solidFill>
              </a:rPr>
              <a:t>4.1</a:t>
            </a:r>
            <a:r>
              <a:rPr lang="en-US" sz="1200" b="1" dirty="0">
                <a:solidFill>
                  <a:srgbClr val="007995"/>
                </a:solidFill>
              </a:rPr>
              <a:t>: ОСНОВИ НА ЛИЧНИТЕ ФИНАНСИ И БЮДЖЕТИРАНЕ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Видове бюджет (държавен, регионален, </a:t>
            </a:r>
            <a:r>
              <a:rPr lang="bg-BG" sz="1200" dirty="0" smtClean="0"/>
              <a:t>фирмен</a:t>
            </a:r>
            <a:r>
              <a:rPr lang="en-US" sz="1200" dirty="0" smtClean="0"/>
              <a:t>, </a:t>
            </a:r>
            <a:r>
              <a:rPr lang="en-US" sz="1200" dirty="0"/>
              <a:t>личен);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Финансово планиране;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Вземане на решения по финансови въпроси;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1200" dirty="0" err="1"/>
              <a:t>Задача</a:t>
            </a:r>
            <a:r>
              <a:rPr lang="en-US" sz="1200" dirty="0"/>
              <a:t> </a:t>
            </a:r>
            <a:r>
              <a:rPr lang="en-US" sz="1200" dirty="0" smtClean="0"/>
              <a:t>1</a:t>
            </a:r>
            <a:endParaRPr lang="bg-BG" sz="1200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1200" dirty="0" err="1" smtClean="0"/>
              <a:t>Задача</a:t>
            </a:r>
            <a:r>
              <a:rPr lang="en-US" sz="1200" dirty="0" smtClean="0"/>
              <a:t> </a:t>
            </a:r>
            <a:r>
              <a:rPr lang="en-US" sz="1200" dirty="0"/>
              <a:t>2</a:t>
            </a:r>
          </a:p>
          <a:p>
            <a:pPr indent="0" algn="just">
              <a:buFont typeface="Wingdings" panose="05000000000000000000" pitchFamily="2" charset="2"/>
              <a:buNone/>
            </a:pPr>
            <a:endParaRPr lang="en-US" sz="1200" b="1" dirty="0"/>
          </a:p>
          <a:p>
            <a:pPr indent="0" algn="just">
              <a:buFont typeface="Wingdings" panose="05000000000000000000" pitchFamily="2" charset="2"/>
              <a:buNone/>
            </a:pPr>
            <a:r>
              <a:rPr lang="bg-BG" altLang="en-US" sz="1200" b="1" dirty="0" smtClean="0">
                <a:solidFill>
                  <a:srgbClr val="007995"/>
                </a:solidFill>
              </a:rPr>
              <a:t>РАЗДЕЛ </a:t>
            </a:r>
            <a:r>
              <a:rPr lang="en-US" sz="1200" b="1" dirty="0" smtClean="0">
                <a:solidFill>
                  <a:srgbClr val="007995"/>
                </a:solidFill>
              </a:rPr>
              <a:t>4.2</a:t>
            </a:r>
            <a:r>
              <a:rPr lang="en-US" sz="1200" b="1" dirty="0">
                <a:solidFill>
                  <a:srgbClr val="007995"/>
                </a:solidFill>
              </a:rPr>
              <a:t>: БЮДЖЕТИРАНЕ – УПРАВЛЕНИЕ НА ЛИЧНИТЕ ФИНАНСИ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Основни направления в процеса на управление на личните финанси;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Личен и семеен бюджет;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Макроикономически променливи в </a:t>
            </a:r>
            <a:r>
              <a:rPr lang="en-US" sz="1200" dirty="0" err="1" smtClean="0"/>
              <a:t>лич</a:t>
            </a:r>
            <a:r>
              <a:rPr lang="bg-BG" sz="1200" dirty="0" smtClean="0"/>
              <a:t>ния</a:t>
            </a:r>
            <a:r>
              <a:rPr lang="en-US" sz="1200" dirty="0" smtClean="0"/>
              <a:t> </a:t>
            </a:r>
            <a:r>
              <a:rPr lang="en-US" sz="1200" dirty="0"/>
              <a:t>финансов контекст;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1200" dirty="0" err="1"/>
              <a:t>Задача</a:t>
            </a:r>
            <a:r>
              <a:rPr lang="en-US" sz="1200" dirty="0"/>
              <a:t> </a:t>
            </a:r>
            <a:r>
              <a:rPr lang="en-US" sz="1200" dirty="0" smtClean="0"/>
              <a:t>3</a:t>
            </a:r>
            <a:endParaRPr lang="bg-BG" sz="1200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1200" dirty="0" err="1" smtClean="0"/>
              <a:t>Задача</a:t>
            </a:r>
            <a:r>
              <a:rPr lang="en-US" sz="1200" dirty="0" smtClean="0"/>
              <a:t> </a:t>
            </a:r>
            <a:r>
              <a:rPr lang="en-US" sz="1200" dirty="0"/>
              <a:t>4</a:t>
            </a:r>
          </a:p>
          <a:p>
            <a:pPr indent="0" algn="just">
              <a:buFont typeface="Wingdings" panose="05000000000000000000" pitchFamily="2" charset="2"/>
              <a:buNone/>
            </a:pPr>
            <a:endParaRPr lang="en-US" sz="1200" b="1" dirty="0"/>
          </a:p>
          <a:p>
            <a:pPr indent="0" algn="just">
              <a:buFont typeface="Wingdings" panose="05000000000000000000" pitchFamily="2" charset="2"/>
              <a:buNone/>
            </a:pPr>
            <a:r>
              <a:rPr lang="bg-BG" altLang="en-US" sz="1200" b="1" dirty="0" smtClean="0">
                <a:solidFill>
                  <a:srgbClr val="007995"/>
                </a:solidFill>
              </a:rPr>
              <a:t>РАЗДЕЛ</a:t>
            </a:r>
            <a:r>
              <a:rPr lang="en-US" sz="1200" b="1" dirty="0" smtClean="0">
                <a:solidFill>
                  <a:srgbClr val="007995"/>
                </a:solidFill>
              </a:rPr>
              <a:t> </a:t>
            </a:r>
            <a:r>
              <a:rPr lang="en-US" sz="1200" b="1" dirty="0">
                <a:solidFill>
                  <a:srgbClr val="007995"/>
                </a:solidFill>
              </a:rPr>
              <a:t>4.3: ФИНАНСОВИ УСЛУГИ И ЛИЧЕН БЮДЖЕТ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Основни финансови услуги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Банките като финансови институции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1200" dirty="0"/>
              <a:t>Задача 5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3298" y="1296353"/>
            <a:ext cx="3118149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МОДУЛ 4:</a:t>
            </a:r>
          </a:p>
          <a:p>
            <a:r>
              <a:rPr lang="en-GB" sz="2400" b="1" dirty="0" smtClean="0"/>
              <a:t>„БЮДЖЕТИРАНЕ: КЪДЕ СА МОИТЕ ПАРИ“ – ВЪВЕДЕНИЕ</a:t>
            </a:r>
          </a:p>
        </p:txBody>
      </p:sp>
      <p:sp>
        <p:nvSpPr>
          <p:cNvPr id="4" name="Rectangle 3"/>
          <p:cNvSpPr/>
          <p:nvPr/>
        </p:nvSpPr>
        <p:spPr>
          <a:xfrm>
            <a:off x="4330700" y="1330960"/>
            <a:ext cx="373951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indent="0" algn="just">
              <a:buFont typeface="Arial" panose="020B0604020202020204" pitchFamily="34" charset="0"/>
              <a:buNone/>
            </a:pPr>
            <a:r>
              <a:rPr lang="en-US" sz="16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КРАТКО ВЪВЕДЕНИЕ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Финансово планиране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Бюджет и бюджетиране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7515" y="2757170"/>
            <a:ext cx="4506595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Font typeface="Arial" panose="020B0604020202020204" pitchFamily="34" charset="0"/>
              <a:buNone/>
            </a:pPr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КАКВО Е БЮДЖЕТ? ТРЯБВА ЛИ ДА ИМАМ </a:t>
            </a:r>
            <a:r>
              <a:rPr lang="bg-BG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ТАКЪВ</a:t>
            </a:r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en-US" sz="1400" b="1" dirty="0" smtClean="0">
              <a:ln/>
              <a:solidFill>
                <a:srgbClr val="00799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Бюджет – финансов план, който включва основно две части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Бюджетирането е дейност, насочена към управление на определен бюджет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5537" y="1171363"/>
            <a:ext cx="3242392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en-US" sz="2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РАЗДЕЛ</a:t>
            </a:r>
            <a:r>
              <a:rPr lang="en-US" sz="2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1:</a:t>
            </a:r>
          </a:p>
          <a:p>
            <a:r>
              <a:rPr lang="en-US" sz="2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ОСНОВИ НА ЛИЧНИТЕ ФИНАНСИ И БЮДЖЕТИРАНЕ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7666" y="1177183"/>
            <a:ext cx="4001934" cy="276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1400" b="1" dirty="0" smtClean="0">
              <a:solidFill>
                <a:srgbClr val="007995"/>
              </a:solidFill>
            </a:endParaRPr>
          </a:p>
          <a:p>
            <a:pPr indent="0">
              <a:buFontTx/>
              <a:buNone/>
            </a:pPr>
            <a:r>
              <a:rPr lang="en-US" sz="1600" b="1" dirty="0" smtClean="0">
                <a:solidFill>
                  <a:srgbClr val="007995"/>
                </a:solidFill>
              </a:rPr>
              <a:t>1.1 ВИДОВЕ БЮДЖЕТ (ДЪРЖАВЕН, РЕГИОНАЛЕН</a:t>
            </a:r>
            <a:r>
              <a:rPr lang="en-US" sz="1600" b="1" dirty="0" smtClean="0">
                <a:solidFill>
                  <a:srgbClr val="007995"/>
                </a:solidFill>
              </a:rPr>
              <a:t>, </a:t>
            </a:r>
            <a:r>
              <a:rPr lang="bg-BG" sz="1600" b="1" dirty="0" smtClean="0">
                <a:solidFill>
                  <a:srgbClr val="007995"/>
                </a:solidFill>
              </a:rPr>
              <a:t>ФИРМЕН</a:t>
            </a:r>
            <a:r>
              <a:rPr lang="en-US" sz="1600" b="1" dirty="0" smtClean="0">
                <a:solidFill>
                  <a:srgbClr val="007995"/>
                </a:solidFill>
              </a:rPr>
              <a:t>, </a:t>
            </a:r>
            <a:r>
              <a:rPr lang="en-US" sz="1600" b="1" dirty="0" smtClean="0">
                <a:solidFill>
                  <a:srgbClr val="007995"/>
                </a:solidFill>
              </a:rPr>
              <a:t>ЛИЧЕН);</a:t>
            </a:r>
          </a:p>
          <a:p>
            <a:pPr indent="0">
              <a:buFontTx/>
              <a:buNone/>
            </a:pPr>
            <a:endParaRPr lang="en-US" sz="1600" b="1" dirty="0" smtClean="0">
              <a:solidFill>
                <a:srgbClr val="007995"/>
              </a:solidFill>
            </a:endParaRPr>
          </a:p>
          <a:p>
            <a:pPr indent="0">
              <a:buFontTx/>
              <a:buNone/>
            </a:pPr>
            <a:r>
              <a:rPr lang="en-US" sz="1600" b="1" dirty="0" smtClean="0">
                <a:solidFill>
                  <a:srgbClr val="007995"/>
                </a:solidFill>
              </a:rPr>
              <a:t>1.2 ФИНАНСОВО ПЛАНИРАНЕ;</a:t>
            </a:r>
          </a:p>
          <a:p>
            <a:pPr indent="0">
              <a:buFontTx/>
              <a:buNone/>
            </a:pPr>
            <a:endParaRPr lang="en-US" sz="1600" b="1" dirty="0" smtClean="0">
              <a:solidFill>
                <a:srgbClr val="007995"/>
              </a:solidFill>
            </a:endParaRPr>
          </a:p>
          <a:p>
            <a:pPr indent="0">
              <a:buFontTx/>
              <a:buNone/>
            </a:pPr>
            <a:r>
              <a:rPr lang="en-US" sz="1600" b="1" dirty="0" smtClean="0">
                <a:solidFill>
                  <a:srgbClr val="007995"/>
                </a:solidFill>
              </a:rPr>
              <a:t>1.3 ВЗЕМАНЕ НА РЕШЕНИЯ ОТНОСНО ФИНАНСОВИ ВЪПРОСИ</a:t>
            </a:r>
          </a:p>
          <a:p>
            <a:pPr indent="0">
              <a:buFontTx/>
              <a:buNone/>
            </a:pPr>
            <a:endParaRPr lang="en-US" sz="1600" b="1" dirty="0" smtClean="0">
              <a:solidFill>
                <a:srgbClr val="007995"/>
              </a:solidFill>
            </a:endParaRPr>
          </a:p>
          <a:p>
            <a:pPr indent="0">
              <a:buFontTx/>
              <a:buNone/>
            </a:pPr>
            <a:r>
              <a:rPr lang="bg-BG" altLang="en-US" sz="1600" b="1" dirty="0" smtClean="0">
                <a:solidFill>
                  <a:srgbClr val="007995"/>
                </a:solidFill>
              </a:rPr>
              <a:t>- </a:t>
            </a:r>
            <a:r>
              <a:rPr lang="en-US" sz="1600" b="1" dirty="0" smtClean="0">
                <a:solidFill>
                  <a:srgbClr val="007995"/>
                </a:solidFill>
              </a:rPr>
              <a:t>Задача 1;</a:t>
            </a:r>
          </a:p>
          <a:p>
            <a:pPr indent="0">
              <a:buFontTx/>
              <a:buNone/>
            </a:pPr>
            <a:r>
              <a:rPr lang="bg-BG" altLang="en-US" sz="1600" b="1" dirty="0" smtClean="0">
                <a:solidFill>
                  <a:srgbClr val="007995"/>
                </a:solidFill>
              </a:rPr>
              <a:t>- </a:t>
            </a:r>
            <a:r>
              <a:rPr lang="en-US" sz="1600" b="1" dirty="0" smtClean="0">
                <a:solidFill>
                  <a:srgbClr val="007995"/>
                </a:solidFill>
              </a:rPr>
              <a:t>Задача 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"/>
            <a:ext cx="9144000" cy="53828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65499" y="1045210"/>
            <a:ext cx="20108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7995"/>
                </a:solidFill>
              </a:rPr>
              <a:t>ЗАДАЧА 1: ПОДГОТВЕТЕ ВАШИЯ БЮДЖЕТ</a:t>
            </a:r>
          </a:p>
          <a:p>
            <a:pPr algn="just"/>
            <a:r>
              <a:rPr lang="en-US" sz="1200" dirty="0" smtClean="0"/>
              <a:t>Използвайте същия шаблон (както е предоставен в </a:t>
            </a:r>
            <a:r>
              <a:rPr lang="bg-BG" sz="1200" dirty="0" smtClean="0"/>
              <a:t>с</a:t>
            </a:r>
            <a:r>
              <a:rPr lang="en-US" sz="1200" dirty="0" err="1" smtClean="0"/>
              <a:t>ъдържанието</a:t>
            </a:r>
            <a:r>
              <a:rPr lang="en-US" sz="1200" dirty="0" smtClean="0"/>
              <a:t> </a:t>
            </a:r>
            <a:r>
              <a:rPr lang="en-US" sz="1200" dirty="0" smtClean="0"/>
              <a:t>на модула), за да подготвите своя личен (или семеен) месечен бюджет;</a:t>
            </a:r>
          </a:p>
          <a:p>
            <a:pPr algn="just"/>
            <a:r>
              <a:rPr lang="en-US" sz="1200" dirty="0" smtClean="0"/>
              <a:t>Съвети: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Изберете</a:t>
            </a:r>
            <a:r>
              <a:rPr lang="en-US" sz="1200" dirty="0" smtClean="0"/>
              <a:t> </a:t>
            </a:r>
            <a:r>
              <a:rPr lang="en-US" sz="1200" dirty="0" err="1" smtClean="0"/>
              <a:t>месец</a:t>
            </a:r>
            <a:r>
              <a:rPr lang="en-US" sz="1200" dirty="0" smtClean="0"/>
              <a:t>, който искате;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Подгответе бюджета преди </a:t>
            </a:r>
            <a:r>
              <a:rPr lang="en-US" sz="1200" dirty="0" err="1" smtClean="0"/>
              <a:t>началото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bg-BG" sz="1200" dirty="0" smtClean="0"/>
              <a:t> съответния</a:t>
            </a:r>
            <a:r>
              <a:rPr lang="en-US" sz="1200" dirty="0" smtClean="0"/>
              <a:t> </a:t>
            </a:r>
            <a:r>
              <a:rPr lang="en-US" sz="1200" dirty="0" smtClean="0"/>
              <a:t>месеца;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Измерете разликата между приходите и разходите.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31485" y="1045210"/>
            <a:ext cx="3162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7995"/>
                </a:solidFill>
              </a:rPr>
              <a:t>ЗАДАЧА 2: КАЗУС</a:t>
            </a:r>
          </a:p>
          <a:p>
            <a:pPr algn="just"/>
            <a:r>
              <a:rPr lang="en-US" sz="1200" dirty="0" err="1" smtClean="0"/>
              <a:t>Предположение</a:t>
            </a:r>
            <a:r>
              <a:rPr lang="en-US" sz="1200" dirty="0" smtClean="0"/>
              <a:t>: </a:t>
            </a:r>
            <a:r>
              <a:rPr lang="en-US" sz="1200" dirty="0" err="1" smtClean="0"/>
              <a:t>Вие</a:t>
            </a:r>
            <a:r>
              <a:rPr lang="en-US" sz="1200" dirty="0" smtClean="0"/>
              <a:t> </a:t>
            </a:r>
            <a:r>
              <a:rPr lang="en-US" sz="1200" dirty="0" err="1" smtClean="0"/>
              <a:t>сте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18 </a:t>
            </a:r>
            <a:r>
              <a:rPr lang="en-US" sz="1200" dirty="0" err="1" smtClean="0"/>
              <a:t>години</a:t>
            </a:r>
            <a:r>
              <a:rPr lang="en-US" sz="1200" dirty="0" smtClean="0"/>
              <a:t>. </a:t>
            </a:r>
            <a:r>
              <a:rPr lang="en-US" sz="1200" dirty="0" err="1" smtClean="0"/>
              <a:t>Следващата</a:t>
            </a:r>
            <a:r>
              <a:rPr lang="en-US" sz="1200" dirty="0" smtClean="0"/>
              <a:t> </a:t>
            </a:r>
            <a:r>
              <a:rPr lang="en-US" sz="1200" dirty="0" err="1" smtClean="0"/>
              <a:t>година</a:t>
            </a:r>
            <a:r>
              <a:rPr lang="en-US" sz="1200" dirty="0" smtClean="0"/>
              <a:t> </a:t>
            </a:r>
            <a:r>
              <a:rPr lang="en-US" sz="1200" dirty="0" err="1" smtClean="0"/>
              <a:t>трябва</a:t>
            </a:r>
            <a:r>
              <a:rPr lang="en-US" sz="1200" dirty="0" smtClean="0"/>
              <a:t> </a:t>
            </a:r>
            <a:r>
              <a:rPr lang="en-US" sz="1200" dirty="0" err="1" smtClean="0"/>
              <a:t>да</a:t>
            </a:r>
            <a:r>
              <a:rPr lang="en-US" sz="1200" dirty="0" smtClean="0"/>
              <a:t> </a:t>
            </a:r>
            <a:r>
              <a:rPr lang="en-US" sz="1200" dirty="0" err="1" smtClean="0"/>
              <a:t>отидете</a:t>
            </a:r>
            <a:r>
              <a:rPr lang="en-US" sz="1200" dirty="0" smtClean="0"/>
              <a:t> в </a:t>
            </a:r>
            <a:r>
              <a:rPr lang="en-US" sz="1200" dirty="0" err="1" smtClean="0"/>
              <a:t>университет</a:t>
            </a:r>
            <a:r>
              <a:rPr lang="en-US" sz="1200" dirty="0" smtClean="0"/>
              <a:t> и </a:t>
            </a:r>
            <a:r>
              <a:rPr lang="en-US" sz="1200" dirty="0" err="1" smtClean="0"/>
              <a:t>да</a:t>
            </a:r>
            <a:r>
              <a:rPr lang="en-US" sz="1200" dirty="0" smtClean="0"/>
              <a:t> </a:t>
            </a:r>
            <a:r>
              <a:rPr lang="en-US" sz="1200" dirty="0" err="1" smtClean="0"/>
              <a:t>изучавате</a:t>
            </a:r>
            <a:r>
              <a:rPr lang="en-US" sz="1200" dirty="0" smtClean="0"/>
              <a:t> </a:t>
            </a:r>
            <a:r>
              <a:rPr lang="en-US" sz="1200" dirty="0" err="1" smtClean="0"/>
              <a:t>това</a:t>
            </a:r>
            <a:r>
              <a:rPr lang="en-US" sz="1200" dirty="0" smtClean="0"/>
              <a:t>, в </a:t>
            </a:r>
            <a:r>
              <a:rPr lang="en-US" sz="1200" dirty="0" err="1" smtClean="0"/>
              <a:t>което</a:t>
            </a:r>
            <a:r>
              <a:rPr lang="en-US" sz="1200" dirty="0" smtClean="0"/>
              <a:t> </a:t>
            </a:r>
            <a:r>
              <a:rPr lang="en-US" sz="1200" dirty="0" err="1" smtClean="0"/>
              <a:t>сте</a:t>
            </a:r>
            <a:r>
              <a:rPr lang="en-US" sz="1200" dirty="0" smtClean="0"/>
              <a:t> </a:t>
            </a:r>
            <a:r>
              <a:rPr lang="en-US" sz="1200" dirty="0" err="1" smtClean="0"/>
              <a:t>наистина</a:t>
            </a:r>
            <a:r>
              <a:rPr lang="en-US" sz="1200" dirty="0" smtClean="0"/>
              <a:t> </a:t>
            </a:r>
            <a:r>
              <a:rPr lang="en-US" sz="1200" dirty="0" err="1" smtClean="0"/>
              <a:t>добри</a:t>
            </a:r>
            <a:r>
              <a:rPr lang="en-US" sz="1200" dirty="0" smtClean="0"/>
              <a:t>: </a:t>
            </a:r>
            <a:r>
              <a:rPr lang="en-US" sz="1200" dirty="0" err="1" smtClean="0"/>
              <a:t>информационни</a:t>
            </a:r>
            <a:r>
              <a:rPr lang="en-US" sz="1200" dirty="0" smtClean="0"/>
              <a:t> </a:t>
            </a:r>
            <a:r>
              <a:rPr lang="en-US" sz="1200" dirty="0" err="1" smtClean="0"/>
              <a:t>технологии</a:t>
            </a:r>
            <a:r>
              <a:rPr lang="en-US" sz="1200" dirty="0" smtClean="0"/>
              <a:t>. </a:t>
            </a:r>
            <a:r>
              <a:rPr lang="en-US" sz="1200" dirty="0" err="1" smtClean="0"/>
              <a:t>За</a:t>
            </a:r>
            <a:r>
              <a:rPr lang="en-US" sz="1200" dirty="0" smtClean="0"/>
              <a:t> </a:t>
            </a:r>
            <a:r>
              <a:rPr lang="en-US" sz="1200" dirty="0" err="1" smtClean="0"/>
              <a:t>една</a:t>
            </a:r>
            <a:r>
              <a:rPr lang="en-US" sz="1200" dirty="0" smtClean="0"/>
              <a:t> </a:t>
            </a:r>
            <a:r>
              <a:rPr lang="en-US" sz="1200" dirty="0" err="1" smtClean="0"/>
              <a:t>година</a:t>
            </a:r>
            <a:r>
              <a:rPr lang="en-US" sz="1200" dirty="0" smtClean="0"/>
              <a:t> </a:t>
            </a:r>
            <a:r>
              <a:rPr lang="en-US" sz="1200" dirty="0" err="1" smtClean="0"/>
              <a:t>обучение</a:t>
            </a:r>
            <a:r>
              <a:rPr lang="en-US" sz="1200" dirty="0" smtClean="0"/>
              <a:t> </a:t>
            </a:r>
            <a:r>
              <a:rPr lang="en-US" sz="1200" dirty="0" err="1" smtClean="0"/>
              <a:t>обаче</a:t>
            </a:r>
            <a:r>
              <a:rPr lang="en-US" sz="1200" dirty="0" smtClean="0"/>
              <a:t> </a:t>
            </a:r>
            <a:r>
              <a:rPr lang="en-US" sz="1200" dirty="0" err="1" smtClean="0"/>
              <a:t>ви</a:t>
            </a:r>
            <a:r>
              <a:rPr lang="en-US" sz="1200" dirty="0" smtClean="0"/>
              <a:t> </a:t>
            </a:r>
            <a:r>
              <a:rPr lang="en-US" sz="1200" dirty="0" err="1" smtClean="0"/>
              <a:t>трябват</a:t>
            </a:r>
            <a:r>
              <a:rPr lang="en-US" sz="1200" dirty="0" smtClean="0"/>
              <a:t> 3000 </a:t>
            </a:r>
            <a:r>
              <a:rPr lang="en-US" sz="1200" dirty="0" err="1" smtClean="0"/>
              <a:t>евро</a:t>
            </a:r>
            <a:r>
              <a:rPr lang="en-US" sz="1200" dirty="0" smtClean="0"/>
              <a:t>, а </a:t>
            </a:r>
            <a:r>
              <a:rPr lang="en-US" sz="1200" dirty="0" err="1" smtClean="0"/>
              <a:t>родителите</a:t>
            </a:r>
            <a:r>
              <a:rPr lang="en-US" sz="1200" dirty="0" smtClean="0"/>
              <a:t> </a:t>
            </a:r>
            <a:r>
              <a:rPr lang="en-US" sz="1200" dirty="0" err="1" smtClean="0"/>
              <a:t>ви</a:t>
            </a:r>
            <a:r>
              <a:rPr lang="en-US" sz="1200" dirty="0" smtClean="0"/>
              <a:t> </a:t>
            </a:r>
            <a:r>
              <a:rPr lang="en-US" sz="1200" dirty="0" err="1" smtClean="0"/>
              <a:t>могат</a:t>
            </a:r>
            <a:r>
              <a:rPr lang="en-US" sz="1200" dirty="0" smtClean="0"/>
              <a:t> </a:t>
            </a:r>
            <a:r>
              <a:rPr lang="en-US" sz="1200" dirty="0" err="1" smtClean="0"/>
              <a:t>да</a:t>
            </a:r>
            <a:r>
              <a:rPr lang="en-US" sz="1200" dirty="0" smtClean="0"/>
              <a:t> </a:t>
            </a:r>
            <a:r>
              <a:rPr lang="en-US" sz="1200" dirty="0" err="1" smtClean="0"/>
              <a:t>си</a:t>
            </a:r>
            <a:r>
              <a:rPr lang="en-US" sz="1200" dirty="0" smtClean="0"/>
              <a:t> </a:t>
            </a:r>
            <a:r>
              <a:rPr lang="en-US" sz="1200" dirty="0" err="1" smtClean="0"/>
              <a:t>позволят</a:t>
            </a:r>
            <a:r>
              <a:rPr lang="en-US" sz="1200" dirty="0" smtClean="0"/>
              <a:t> </a:t>
            </a:r>
            <a:r>
              <a:rPr lang="en-US" sz="1200" dirty="0" err="1" smtClean="0"/>
              <a:t>само</a:t>
            </a:r>
            <a:r>
              <a:rPr lang="en-US" sz="1200" dirty="0" smtClean="0"/>
              <a:t> 1000 </a:t>
            </a:r>
            <a:r>
              <a:rPr lang="en-US" sz="1200" dirty="0" err="1" smtClean="0"/>
              <a:t>евро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err="1" smtClean="0"/>
              <a:t>Взем</a:t>
            </a:r>
            <a:r>
              <a:rPr lang="bg-BG" sz="1200" dirty="0" smtClean="0"/>
              <a:t>ете </a:t>
            </a:r>
            <a:r>
              <a:rPr lang="en-US" sz="1200" dirty="0" err="1" smtClean="0"/>
              <a:t>решение</a:t>
            </a:r>
            <a:r>
              <a:rPr lang="en-US" sz="1200" dirty="0" smtClean="0"/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Откажете</a:t>
            </a:r>
            <a:r>
              <a:rPr lang="en-US" sz="1200" dirty="0" smtClean="0"/>
              <a:t> </a:t>
            </a:r>
            <a:r>
              <a:rPr lang="en-US" sz="1200" dirty="0" err="1" smtClean="0"/>
              <a:t>се</a:t>
            </a:r>
            <a:r>
              <a:rPr lang="en-US" sz="1200" dirty="0" smtClean="0"/>
              <a:t> </a:t>
            </a:r>
            <a:r>
              <a:rPr lang="en-US" sz="1200" dirty="0" err="1" smtClean="0"/>
              <a:t>от</a:t>
            </a:r>
            <a:r>
              <a:rPr lang="en-US" sz="1200" dirty="0" smtClean="0"/>
              <a:t> </a:t>
            </a:r>
            <a:r>
              <a:rPr lang="en-US" sz="1200" dirty="0" err="1" smtClean="0"/>
              <a:t>университета</a:t>
            </a:r>
            <a:r>
              <a:rPr lang="en-US" sz="1200" dirty="0" smtClean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Отидете</a:t>
            </a:r>
            <a:r>
              <a:rPr lang="en-US" sz="1200" dirty="0" smtClean="0"/>
              <a:t> в </a:t>
            </a:r>
            <a:r>
              <a:rPr lang="en-US" sz="1200" dirty="0" err="1" smtClean="0"/>
              <a:t>университет</a:t>
            </a:r>
            <a:r>
              <a:rPr lang="en-US" sz="1200" dirty="0" smtClean="0"/>
              <a:t>, </a:t>
            </a:r>
            <a:r>
              <a:rPr lang="en-US" sz="1200" dirty="0" err="1" smtClean="0"/>
              <a:t>но</a:t>
            </a:r>
            <a:r>
              <a:rPr lang="en-US" sz="1200" dirty="0" smtClean="0"/>
              <a:t> </a:t>
            </a:r>
            <a:r>
              <a:rPr lang="en-US" sz="1200" dirty="0" err="1" smtClean="0"/>
              <a:t>междувременно</a:t>
            </a:r>
            <a:r>
              <a:rPr lang="en-US" sz="1200" dirty="0" smtClean="0"/>
              <a:t> </a:t>
            </a:r>
            <a:r>
              <a:rPr lang="en-US" sz="1200" dirty="0" err="1" smtClean="0"/>
              <a:t>работете</a:t>
            </a:r>
            <a:r>
              <a:rPr lang="en-US" sz="1200" dirty="0" smtClean="0"/>
              <a:t> </a:t>
            </a:r>
            <a:r>
              <a:rPr lang="en-US" sz="1200" dirty="0" err="1" smtClean="0"/>
              <a:t>по</a:t>
            </a:r>
            <a:r>
              <a:rPr lang="en-US" sz="1200" dirty="0" smtClean="0"/>
              <a:t> 10 </a:t>
            </a:r>
            <a:r>
              <a:rPr lang="en-US" sz="1200" dirty="0" err="1" smtClean="0"/>
              <a:t>часа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ден</a:t>
            </a:r>
            <a:r>
              <a:rPr lang="en-US" sz="1200" dirty="0" smtClean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Направете</a:t>
            </a:r>
            <a:r>
              <a:rPr lang="en-US" sz="1200" dirty="0" smtClean="0"/>
              <a:t> </a:t>
            </a:r>
            <a:r>
              <a:rPr lang="en-US" sz="1200" dirty="0" err="1" smtClean="0"/>
              <a:t>проучване</a:t>
            </a:r>
            <a:r>
              <a:rPr lang="en-US" sz="1200" dirty="0" smtClean="0"/>
              <a:t> и </a:t>
            </a:r>
            <a:r>
              <a:rPr lang="en-US" sz="1200" dirty="0" err="1" smtClean="0"/>
              <a:t>вземете</a:t>
            </a:r>
            <a:r>
              <a:rPr lang="en-US" sz="1200" dirty="0" smtClean="0"/>
              <a:t> </a:t>
            </a:r>
            <a:r>
              <a:rPr lang="en-US" sz="1200" dirty="0" err="1" smtClean="0"/>
              <a:t>заем</a:t>
            </a:r>
            <a:r>
              <a:rPr lang="en-US" sz="1200" dirty="0" smtClean="0"/>
              <a:t> (</a:t>
            </a:r>
            <a:r>
              <a:rPr lang="en-US" sz="1200" dirty="0" err="1" smtClean="0"/>
              <a:t>заедно</a:t>
            </a:r>
            <a:r>
              <a:rPr lang="en-US" sz="1200" dirty="0" smtClean="0"/>
              <a:t> с </a:t>
            </a:r>
            <a:r>
              <a:rPr lang="en-US" sz="1200" dirty="0" err="1" smtClean="0"/>
              <a:t>родителите</a:t>
            </a:r>
            <a:r>
              <a:rPr lang="en-US" sz="1200" dirty="0" smtClean="0"/>
              <a:t> </a:t>
            </a:r>
            <a:r>
              <a:rPr lang="en-US" sz="1200" dirty="0" err="1" smtClean="0"/>
              <a:t>си</a:t>
            </a:r>
            <a:r>
              <a:rPr lang="en-US" sz="1200" dirty="0" smtClean="0"/>
              <a:t>) </a:t>
            </a:r>
            <a:r>
              <a:rPr lang="en-US" sz="1200" dirty="0" err="1" smtClean="0"/>
              <a:t>поне</a:t>
            </a:r>
            <a:r>
              <a:rPr lang="en-US" sz="1200" dirty="0" smtClean="0"/>
              <a:t> </a:t>
            </a:r>
            <a:r>
              <a:rPr lang="en-US" sz="1200" dirty="0" err="1" smtClean="0"/>
              <a:t>за</a:t>
            </a:r>
            <a:r>
              <a:rPr lang="en-US" sz="1200" dirty="0" smtClean="0"/>
              <a:t> </a:t>
            </a:r>
            <a:r>
              <a:rPr lang="en-US" sz="1200" dirty="0" err="1" smtClean="0"/>
              <a:t>финансиране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първата</a:t>
            </a:r>
            <a:r>
              <a:rPr lang="en-US" sz="1200" dirty="0" smtClean="0"/>
              <a:t> </a:t>
            </a:r>
            <a:r>
              <a:rPr lang="en-US" sz="1200" dirty="0" err="1" smtClean="0"/>
              <a:t>година</a:t>
            </a:r>
            <a:r>
              <a:rPr lang="en-US" sz="1200" dirty="0" smtClean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друг</a:t>
            </a:r>
            <a:r>
              <a:rPr lang="bg-BG" sz="1200" dirty="0" smtClean="0"/>
              <a:t>о</a:t>
            </a:r>
            <a:endParaRPr lang="en-US" sz="1200" dirty="0" smtClean="0"/>
          </a:p>
          <a:p>
            <a:pPr algn="just"/>
            <a:endParaRPr lang="en-US" sz="1200" dirty="0" smtClean="0"/>
          </a:p>
          <a:p>
            <a:pPr algn="just"/>
            <a:r>
              <a:rPr lang="en-US" sz="1200" dirty="0" err="1" smtClean="0"/>
              <a:t>Забележка</a:t>
            </a:r>
            <a:r>
              <a:rPr lang="en-US" sz="1200" dirty="0" smtClean="0"/>
              <a:t>: </a:t>
            </a:r>
            <a:r>
              <a:rPr lang="bg-BG" sz="1200" dirty="0" smtClean="0"/>
              <a:t>Представете </a:t>
            </a:r>
            <a:r>
              <a:rPr lang="en-US" sz="1200" dirty="0" err="1" smtClean="0"/>
              <a:t>решението</a:t>
            </a:r>
            <a:r>
              <a:rPr lang="en-US" sz="1200" dirty="0" smtClean="0"/>
              <a:t> </a:t>
            </a:r>
            <a:r>
              <a:rPr lang="en-US" sz="1200" dirty="0" err="1" smtClean="0"/>
              <a:t>си</a:t>
            </a:r>
            <a:r>
              <a:rPr lang="en-US" sz="1200" dirty="0" smtClean="0"/>
              <a:t> и </a:t>
            </a:r>
            <a:r>
              <a:rPr lang="en-US" sz="1200" dirty="0" err="1" smtClean="0"/>
              <a:t>обяснете</a:t>
            </a:r>
            <a:r>
              <a:rPr lang="en-US" sz="1200" dirty="0" smtClean="0"/>
              <a:t> </a:t>
            </a:r>
            <a:r>
              <a:rPr lang="en-US" sz="1200" dirty="0" err="1" smtClean="0"/>
              <a:t>неговия</a:t>
            </a:r>
            <a:r>
              <a:rPr lang="en-US" sz="1200" dirty="0" smtClean="0"/>
              <a:t> </a:t>
            </a:r>
            <a:r>
              <a:rPr lang="en-US" sz="1200" dirty="0" err="1" smtClean="0"/>
              <a:t>ефект</a:t>
            </a:r>
            <a:r>
              <a:rPr lang="en-US" sz="1200" dirty="0" smtClean="0"/>
              <a:t> </a:t>
            </a:r>
            <a:r>
              <a:rPr lang="en-US" sz="1200" dirty="0" err="1" smtClean="0"/>
              <a:t>не</a:t>
            </a:r>
            <a:r>
              <a:rPr lang="en-US" sz="1200" dirty="0" smtClean="0"/>
              <a:t> </a:t>
            </a:r>
            <a:r>
              <a:rPr lang="en-US" sz="1200" dirty="0" err="1" smtClean="0"/>
              <a:t>само</a:t>
            </a:r>
            <a:r>
              <a:rPr lang="en-US" sz="1200" dirty="0" smtClean="0"/>
              <a:t> </a:t>
            </a:r>
            <a:r>
              <a:rPr lang="en-US" sz="1200" dirty="0" err="1" smtClean="0"/>
              <a:t>от</a:t>
            </a:r>
            <a:r>
              <a:rPr lang="en-US" sz="1200" dirty="0" smtClean="0"/>
              <a:t> </a:t>
            </a:r>
            <a:r>
              <a:rPr lang="en-US" sz="1200" dirty="0" err="1" smtClean="0"/>
              <a:t>количествена</a:t>
            </a:r>
            <a:r>
              <a:rPr lang="en-US" sz="1200" dirty="0" smtClean="0"/>
              <a:t>, </a:t>
            </a:r>
            <a:r>
              <a:rPr lang="en-US" sz="1200" dirty="0" err="1" smtClean="0"/>
              <a:t>но</a:t>
            </a:r>
            <a:r>
              <a:rPr lang="en-US" sz="1200" dirty="0" smtClean="0"/>
              <a:t> и </a:t>
            </a:r>
            <a:r>
              <a:rPr lang="en-US" sz="1200" dirty="0" err="1" smtClean="0"/>
              <a:t>от</a:t>
            </a:r>
            <a:r>
              <a:rPr lang="en-US" sz="1200" dirty="0" smtClean="0"/>
              <a:t> </a:t>
            </a:r>
            <a:r>
              <a:rPr lang="en-US" sz="1200" dirty="0" err="1" smtClean="0"/>
              <a:t>качествена</a:t>
            </a:r>
            <a:r>
              <a:rPr lang="en-US" sz="1200" dirty="0" smtClean="0"/>
              <a:t> </a:t>
            </a:r>
            <a:r>
              <a:rPr lang="en-US" sz="1200" dirty="0" err="1" smtClean="0"/>
              <a:t>гледна</a:t>
            </a:r>
            <a:r>
              <a:rPr lang="en-US" sz="1200" dirty="0" smtClean="0"/>
              <a:t> </a:t>
            </a:r>
            <a:r>
              <a:rPr lang="en-US" sz="1200" dirty="0" err="1" smtClean="0"/>
              <a:t>точка</a:t>
            </a:r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16205" y="1329991"/>
            <a:ext cx="23501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ЧАСТ 1: ОСНОВИ НА ЛИЧНИТЕ ФИНАНСИ И БЮДЖЕТИРАНЕ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7000" y="1199658"/>
            <a:ext cx="4652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</a:rPr>
              <a:t>РАЗДЕЛ </a:t>
            </a:r>
            <a:r>
              <a:rPr lang="en-US" sz="2000" b="1" dirty="0" smtClean="0">
                <a:solidFill>
                  <a:schemeClr val="tx1"/>
                </a:solidFill>
              </a:rPr>
              <a:t>2: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БЮДЖЕТИРАНЕ </a:t>
            </a:r>
            <a:r>
              <a:rPr lang="en-US" sz="2000" b="1" dirty="0">
                <a:solidFill>
                  <a:schemeClr val="tx1"/>
                </a:solidFill>
              </a:rPr>
              <a:t>- УПРАВЛЕНИЕ НА ЛИЧНИТЕ ФИНАНСИ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6817" y="2348373"/>
            <a:ext cx="4407514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400" b="1" dirty="0" smtClean="0">
              <a:solidFill>
                <a:srgbClr val="007995"/>
              </a:solidFill>
            </a:endParaRPr>
          </a:p>
          <a:p>
            <a:pPr algn="just"/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2.1 ОСНОВНИ </a:t>
            </a:r>
            <a:r>
              <a:rPr lang="bg-BG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АСПЕКТИ </a:t>
            </a:r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</a:t>
            </a:r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ПРОЦЕСА НА УПРАВЛЕНИЕ НА ЛИЧНИТЕ ФИНАНСИ</a:t>
            </a:r>
          </a:p>
          <a:p>
            <a:pPr algn="just"/>
            <a:endParaRPr lang="en-US" sz="1400" b="1" dirty="0" smtClean="0">
              <a:ln/>
              <a:solidFill>
                <a:srgbClr val="00799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2.2 ЛИЧЕН И СЕМЕЙЕН БЮДЖЕТ</a:t>
            </a:r>
          </a:p>
          <a:p>
            <a:pPr algn="just"/>
            <a:endParaRPr lang="en-US" sz="1400" b="1" dirty="0" smtClean="0">
              <a:ln/>
              <a:solidFill>
                <a:srgbClr val="00799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en-US" sz="1400" b="1" dirty="0" smtClean="0">
                <a:ln/>
                <a:solidFill>
                  <a:srgbClr val="0079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2.3 МАКРОИКОНОМИЧЕСКИ ПРОМЕНЛИВИ В ЛИЧНИЯ ФИНАНСОВ КОНТЕКСТ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6135" y="1199658"/>
            <a:ext cx="2232127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РАЗДЕЛ 2: БЮДЖЕТИРАНЕ - УПРАВЛЕНИЕ НА ЛИЧНИТЕ ФИНАНСИ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– Задачи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4955" y="990600"/>
            <a:ext cx="274637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n/>
                <a:solidFill>
                  <a:srgbClr val="007995"/>
                </a:solidFill>
              </a:rPr>
              <a:t>ЗАДАЧА 3: БЮДЖЕТИРАНЕ</a:t>
            </a:r>
          </a:p>
          <a:p>
            <a:pPr algn="just"/>
            <a:r>
              <a:rPr lang="en-GB" sz="1100" dirty="0"/>
              <a:t>Прегледайте бюджета си, изготвен в задача</a:t>
            </a:r>
            <a:r>
              <a:rPr lang="bg-BG" altLang="en-GB" sz="1100" dirty="0"/>
              <a:t> </a:t>
            </a:r>
            <a:r>
              <a:rPr lang="en-GB" sz="1100" dirty="0"/>
              <a:t>1</a:t>
            </a:r>
          </a:p>
          <a:p>
            <a:pPr algn="just"/>
            <a:r>
              <a:rPr lang="en-GB" sz="1100" u="sng" dirty="0"/>
              <a:t>Предположение:</a:t>
            </a:r>
            <a:r>
              <a:rPr lang="en-GB" sz="1100" dirty="0"/>
              <a:t> Възникнало е събитие, което не </a:t>
            </a:r>
            <a:r>
              <a:rPr lang="en-GB" sz="1100" dirty="0" err="1"/>
              <a:t>сте</a:t>
            </a:r>
            <a:r>
              <a:rPr lang="en-GB" sz="1100" dirty="0"/>
              <a:t> </a:t>
            </a:r>
            <a:r>
              <a:rPr lang="bg-BG" sz="1100" dirty="0" smtClean="0"/>
              <a:t>предвидили</a:t>
            </a:r>
            <a:r>
              <a:rPr lang="en-GB" sz="1100" dirty="0" smtClean="0"/>
              <a:t> </a:t>
            </a:r>
            <a:r>
              <a:rPr lang="en-GB" sz="1100" dirty="0"/>
              <a:t>– вашият лаптоп се повреди и не може да бъде поправен. Имате нужда </a:t>
            </a:r>
            <a:r>
              <a:rPr lang="en-GB" sz="1100" dirty="0" err="1"/>
              <a:t>от</a:t>
            </a:r>
            <a:r>
              <a:rPr lang="en-GB" sz="1100" dirty="0"/>
              <a:t> </a:t>
            </a:r>
            <a:r>
              <a:rPr lang="en-GB" sz="1100" dirty="0" err="1" smtClean="0"/>
              <a:t>лаптоп</a:t>
            </a:r>
            <a:r>
              <a:rPr lang="en-GB" sz="1100" dirty="0" smtClean="0"/>
              <a:t> </a:t>
            </a:r>
            <a:r>
              <a:rPr lang="en-GB" sz="1100" dirty="0"/>
              <a:t>както за лична, така и за образователна употреба, така че това се счита за изключително необходимо за вас.</a:t>
            </a:r>
          </a:p>
          <a:p>
            <a:pPr algn="just"/>
            <a:r>
              <a:rPr lang="en-GB" sz="1100" dirty="0"/>
              <a:t>Необходимият ви лаптоп струва 450 евро.</a:t>
            </a:r>
          </a:p>
          <a:p>
            <a:pPr algn="just"/>
            <a:r>
              <a:rPr lang="en-GB" sz="1100" dirty="0"/>
              <a:t>Седнете и „пренапишете“ бюджета си. Отделете средства за нов лаптоп или чрез намаляване на някои разходи, или чрез добавяне на нов доход(и), или и двете. Можете дори да включите малък </a:t>
            </a:r>
            <a:r>
              <a:rPr lang="en-GB" sz="1100" dirty="0" err="1"/>
              <a:t>заем</a:t>
            </a:r>
            <a:r>
              <a:rPr lang="en-GB" sz="1100" dirty="0" smtClean="0"/>
              <a:t>.</a:t>
            </a:r>
            <a:endParaRPr lang="bg-BG" sz="1100" dirty="0" smtClean="0"/>
          </a:p>
          <a:p>
            <a:pPr algn="just"/>
            <a:endParaRPr lang="en-GB" sz="1100" dirty="0"/>
          </a:p>
          <a:p>
            <a:pPr algn="just"/>
            <a:r>
              <a:rPr lang="en-GB" sz="1100" u="sng" dirty="0"/>
              <a:t>Забележка:</a:t>
            </a:r>
            <a:r>
              <a:rPr lang="en-GB" sz="1100" dirty="0"/>
              <a:t> Ако това не е приложимо за вашия бюджет, можете да използвате бюджета за семейство N, даден по-горе, като използвате същото (или подобно) предположение (например: </a:t>
            </a:r>
            <a:r>
              <a:rPr lang="en-GB" sz="1100" dirty="0" err="1" smtClean="0"/>
              <a:t>пералн</a:t>
            </a:r>
            <a:r>
              <a:rPr lang="bg-BG" sz="1100" dirty="0" smtClean="0"/>
              <a:t>я</a:t>
            </a:r>
            <a:r>
              <a:rPr lang="en-GB" sz="1100" dirty="0" err="1" smtClean="0"/>
              <a:t>та</a:t>
            </a:r>
            <a:r>
              <a:rPr lang="en-GB" sz="1100" dirty="0" smtClean="0"/>
              <a:t> </a:t>
            </a:r>
            <a:r>
              <a:rPr lang="en-GB" sz="1100" dirty="0"/>
              <a:t>им </a:t>
            </a:r>
            <a:r>
              <a:rPr lang="en-GB" sz="1100" dirty="0" err="1"/>
              <a:t>машина</a:t>
            </a:r>
            <a:r>
              <a:rPr lang="en-GB" sz="1100" dirty="0"/>
              <a:t> </a:t>
            </a:r>
            <a:r>
              <a:rPr lang="bg-BG" sz="1100" dirty="0" smtClean="0"/>
              <a:t>е </a:t>
            </a:r>
            <a:r>
              <a:rPr lang="en-GB" sz="1100" dirty="0" err="1" smtClean="0"/>
              <a:t>развал</a:t>
            </a:r>
            <a:r>
              <a:rPr lang="bg-BG" sz="1100" dirty="0" smtClean="0"/>
              <a:t>ена</a:t>
            </a:r>
            <a:r>
              <a:rPr lang="en-GB" sz="1100" dirty="0" smtClean="0"/>
              <a:t> </a:t>
            </a:r>
            <a:r>
              <a:rPr lang="en-GB" sz="1100" dirty="0"/>
              <a:t>и струва 400 евро</a:t>
            </a:r>
            <a:r>
              <a:rPr lang="en-GB" sz="1000" dirty="0"/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1330" y="990600"/>
            <a:ext cx="342392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n/>
                <a:solidFill>
                  <a:srgbClr val="007995"/>
                </a:solidFill>
              </a:rPr>
              <a:t>ЗАДАЧА 4: КАЗУС</a:t>
            </a:r>
          </a:p>
          <a:p>
            <a:pPr algn="just"/>
            <a:endParaRPr lang="bg-BG" sz="1100" dirty="0" smtClean="0"/>
          </a:p>
          <a:p>
            <a:pPr algn="just"/>
            <a:r>
              <a:rPr lang="en-US" sz="1100" dirty="0" err="1" smtClean="0"/>
              <a:t>Предположение</a:t>
            </a:r>
            <a:r>
              <a:rPr lang="en-US" sz="1100" dirty="0" smtClean="0"/>
              <a:t> </a:t>
            </a:r>
            <a:r>
              <a:rPr lang="en-US" sz="1100" dirty="0"/>
              <a:t>1: Имате спестени 2 500 евро и възнамерявате да закупите кола на стойност 5 000 евро, като вземете заем от банка за цялата сума на колата.</a:t>
            </a:r>
          </a:p>
          <a:p>
            <a:pPr algn="just"/>
            <a:r>
              <a:rPr lang="bg-BG" sz="1100" dirty="0" smtClean="0"/>
              <a:t>Вие нямате </a:t>
            </a:r>
            <a:r>
              <a:rPr lang="en-US" sz="1100" dirty="0" err="1" smtClean="0"/>
              <a:t>кола</a:t>
            </a:r>
            <a:r>
              <a:rPr lang="en-US" sz="1100" dirty="0"/>
              <a:t>, така </a:t>
            </a:r>
            <a:r>
              <a:rPr lang="en-US" sz="1100" dirty="0" err="1"/>
              <a:t>че</a:t>
            </a:r>
            <a:r>
              <a:rPr lang="en-US" sz="1100" dirty="0"/>
              <a:t> </a:t>
            </a:r>
            <a:r>
              <a:rPr lang="bg-BG" sz="1100" dirty="0" smtClean="0"/>
              <a:t>тази </a:t>
            </a:r>
            <a:r>
              <a:rPr lang="en-US" sz="1100" dirty="0" err="1" smtClean="0"/>
              <a:t>ви</a:t>
            </a:r>
            <a:r>
              <a:rPr lang="en-US" sz="1100" dirty="0" smtClean="0"/>
              <a:t> </a:t>
            </a:r>
            <a:r>
              <a:rPr lang="en-US" sz="1100" dirty="0"/>
              <a:t>трябва за лична </a:t>
            </a:r>
            <a:r>
              <a:rPr lang="en-US" sz="1100" dirty="0" err="1"/>
              <a:t>употреба</a:t>
            </a:r>
            <a:r>
              <a:rPr lang="en-US" sz="1100" dirty="0" smtClean="0"/>
              <a:t>.</a:t>
            </a:r>
            <a:endParaRPr lang="bg-BG" sz="1100" dirty="0" smtClean="0"/>
          </a:p>
          <a:p>
            <a:pPr algn="just"/>
            <a:endParaRPr lang="en-US" sz="1100" dirty="0"/>
          </a:p>
          <a:p>
            <a:pPr algn="just"/>
            <a:r>
              <a:rPr lang="en-US" sz="1100" u="sng" dirty="0"/>
              <a:t>Предположение 2</a:t>
            </a:r>
            <a:r>
              <a:rPr lang="en-US" sz="1100" dirty="0"/>
              <a:t>: Страната е в средата на финансова криза и лихвите по потребителските кредити са се увеличили от средно 2,5% до средно 4,8% през последните три месеца. Икономистите прогнозират, че ще отнеме поне 1 година, за да се върнат лихвите на предишното </a:t>
            </a:r>
            <a:r>
              <a:rPr lang="en-US" sz="1100" dirty="0" err="1"/>
              <a:t>ниво</a:t>
            </a:r>
            <a:r>
              <a:rPr lang="en-US" sz="1100" dirty="0" smtClean="0"/>
              <a:t>.</a:t>
            </a:r>
            <a:endParaRPr lang="bg-BG" sz="1100" dirty="0" smtClean="0"/>
          </a:p>
          <a:p>
            <a:pPr algn="just"/>
            <a:endParaRPr lang="en-US" sz="1100" dirty="0"/>
          </a:p>
          <a:p>
            <a:pPr algn="just"/>
            <a:r>
              <a:rPr lang="en-US" sz="1100" u="sng" dirty="0" err="1" smtClean="0"/>
              <a:t>Взем</a:t>
            </a:r>
            <a:r>
              <a:rPr lang="bg-BG" sz="1100" u="sng" dirty="0" smtClean="0"/>
              <a:t>ете</a:t>
            </a:r>
            <a:r>
              <a:rPr lang="en-US" sz="1100" u="sng" dirty="0" smtClean="0"/>
              <a:t> </a:t>
            </a:r>
            <a:r>
              <a:rPr lang="en-US" sz="1100" u="sng" dirty="0"/>
              <a:t>решение: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Откажете се от идеята да си купите кола поне за 6 месеца;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Използвайте спестяванията си за половината от колата и заемете другата половина от банката;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Продължете както първоначално сте планирали;</a:t>
            </a:r>
          </a:p>
          <a:p>
            <a:pPr algn="ctr"/>
            <a:r>
              <a:rPr lang="bg-BG" sz="1100" dirty="0" smtClean="0"/>
              <a:t> </a:t>
            </a:r>
          </a:p>
          <a:p>
            <a:pPr algn="ctr"/>
            <a:r>
              <a:rPr lang="bg-BG" sz="1100" dirty="0" smtClean="0"/>
              <a:t>Представете </a:t>
            </a:r>
            <a:r>
              <a:rPr lang="en-US" sz="1100" dirty="0" smtClean="0"/>
              <a:t>и </a:t>
            </a:r>
            <a:r>
              <a:rPr lang="en-US" sz="1100" dirty="0"/>
              <a:t>обяснете решението си.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1430</Words>
  <Application>Microsoft Office PowerPoint</Application>
  <PresentationFormat>On-screen Show (16:9)</PresentationFormat>
  <Paragraphs>160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Asus_Flip_13</cp:lastModifiedBy>
  <cp:revision>97</cp:revision>
  <dcterms:created xsi:type="dcterms:W3CDTF">2022-03-09T08:32:00Z</dcterms:created>
  <dcterms:modified xsi:type="dcterms:W3CDTF">2023-05-05T08:05:33Z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FA0E71ED9BFA430FB252F157009F9B18</vt:lpwstr>
  </property>
  <property fmtid="{D5CDD505-2E9C-101B-9397-08002B2CF9AE}" pid="3" name="KSOProductBuildVer">
    <vt:lpwstr>1033-11.2.0.11537</vt:lpwstr>
  </property>
</Properties>
</file>