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278" r:id="rId5"/>
    <p:sldId id="280" r:id="rId6"/>
    <p:sldId id="281" r:id="rId7"/>
    <p:sldId id="261" r:id="rId8"/>
    <p:sldId id="283" r:id="rId9"/>
    <p:sldId id="284" r:id="rId10"/>
    <p:sldId id="285" r:id="rId11"/>
    <p:sldId id="286" r:id="rId12"/>
    <p:sldId id="289" r:id="rId13"/>
    <p:sldId id="287" r:id="rId14"/>
    <p:sldId id="293" r:id="rId15"/>
    <p:sldId id="288" r:id="rId16"/>
    <p:sldId id="275" r:id="rId17"/>
    <p:sldId id="295" r:id="rId18"/>
    <p:sldId id="294" r:id="rId19"/>
    <p:sldId id="292" r:id="rId20"/>
    <p:sldId id="277" r:id="rId21"/>
    <p:sldId id="297" r:id="rId22"/>
    <p:sldId id="296" r:id="rId23"/>
    <p:sldId id="298" r:id="rId24"/>
    <p:sldId id="299" r:id="rId25"/>
    <p:sldId id="291" r:id="rId26"/>
    <p:sldId id="290" r:id="rId27"/>
    <p:sldId id="25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6" autoAdjust="0"/>
    <p:restoredTop sz="67145" autoAdjust="0"/>
  </p:normalViewPr>
  <p:slideViewPr>
    <p:cSldViewPr snapToGrid="0">
      <p:cViewPr varScale="1">
        <p:scale>
          <a:sx n="61" d="100"/>
          <a:sy n="61" d="100"/>
        </p:scale>
        <p:origin x="46" y="187"/>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F9543-2621-40D2-AB7A-80D4DE08E7C2}"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7BA8F-CC79-4CDB-A88D-859AA8EC5A6E}" type="slidenum">
              <a:rPr lang="en-US" smtClean="0"/>
              <a:t>‹#›</a:t>
            </a:fld>
            <a:endParaRPr lang="en-US"/>
          </a:p>
        </p:txBody>
      </p:sp>
    </p:spTree>
    <p:extLst>
      <p:ext uri="{BB962C8B-B14F-4D97-AF65-F5344CB8AC3E}">
        <p14:creationId xmlns:p14="http://schemas.microsoft.com/office/powerpoint/2010/main" val="375816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dreads.com/work/quotes/14048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Може свободно да променяте слайдовете въз основа на вашия личен опит, знания и стил на обучение.</a:t>
            </a:r>
          </a:p>
          <a:p>
            <a:pPr marL="171450" indent="-171450">
              <a:buFontTx/>
              <a:buChar char="-"/>
            </a:pPr>
            <a:r>
              <a:rPr lang="bg-BG" noProof="0" dirty="0"/>
              <a:t>Опитайте се обаче да се придържате към цялостната структура и планираните учебни цели.</a:t>
            </a:r>
          </a:p>
          <a:p>
            <a:pPr marL="171450" indent="-171450">
              <a:buFontTx/>
              <a:buChar char="-"/>
            </a:pPr>
            <a:r>
              <a:rPr lang="bg-BG" noProof="0" dirty="0"/>
              <a:t>Този обучителен модул може да бъде представен както в присъствена, така и в онлайн среда. </a:t>
            </a:r>
          </a:p>
        </p:txBody>
      </p:sp>
      <p:sp>
        <p:nvSpPr>
          <p:cNvPr id="4" name="Slide Number Placeholder 3"/>
          <p:cNvSpPr>
            <a:spLocks noGrp="1"/>
          </p:cNvSpPr>
          <p:nvPr>
            <p:ph type="sldNum" sz="quarter" idx="5"/>
          </p:nvPr>
        </p:nvSpPr>
        <p:spPr/>
        <p:txBody>
          <a:bodyPr/>
          <a:lstStyle/>
          <a:p>
            <a:fld id="{0807BA8F-CC79-4CDB-A88D-859AA8EC5A6E}" type="slidenum">
              <a:rPr lang="en-US" smtClean="0"/>
              <a:t>2</a:t>
            </a:fld>
            <a:endParaRPr lang="en-US"/>
          </a:p>
        </p:txBody>
      </p:sp>
    </p:spTree>
    <p:extLst>
      <p:ext uri="{BB962C8B-B14F-4D97-AF65-F5344CB8AC3E}">
        <p14:creationId xmlns:p14="http://schemas.microsoft.com/office/powerpoint/2010/main" val="67185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dirty="0"/>
              <a:t>Насоки към фасилитатора:</a:t>
            </a:r>
            <a:endParaRPr lang="en-US" b="1" dirty="0"/>
          </a:p>
          <a:p>
            <a:pPr marL="0" indent="0">
              <a:buFontTx/>
              <a:buNone/>
            </a:pPr>
            <a:r>
              <a:rPr lang="bg-BG" noProof="0" dirty="0"/>
              <a:t>Информацията на този слайд е структурирана и лесна за представяне, но ето малко повече информация, която може да използвате за всяка от опорните точки. Уверете се, че давате примери, които са лесни за разбиране от участниците (т.е. имена на институции, с които  те са запознати! Например, в България популярните компании за онлайн плащания са </a:t>
            </a:r>
            <a:r>
              <a:rPr lang="bg-BG" noProof="0" dirty="0" err="1"/>
              <a:t>Paysera</a:t>
            </a:r>
            <a:r>
              <a:rPr lang="bg-BG" noProof="0" dirty="0"/>
              <a:t>, </a:t>
            </a:r>
            <a:r>
              <a:rPr lang="bg-BG" noProof="0" dirty="0" err="1"/>
              <a:t>Revolut</a:t>
            </a:r>
            <a:r>
              <a:rPr lang="bg-BG" noProof="0" dirty="0"/>
              <a:t> и т.н. Те се различават в различните държави, например за Германия (</a:t>
            </a:r>
            <a:r>
              <a:rPr lang="bg-BG" noProof="0" dirty="0" err="1"/>
              <a:t>Giropay</a:t>
            </a:r>
            <a:r>
              <a:rPr lang="bg-BG" noProof="0" dirty="0"/>
              <a:t>), за Холандия (</a:t>
            </a:r>
            <a:r>
              <a:rPr lang="bg-BG" noProof="0" dirty="0" err="1"/>
              <a:t>iDeal</a:t>
            </a:r>
            <a:r>
              <a:rPr lang="bg-BG" noProof="0" dirty="0"/>
              <a:t>), SEPA </a:t>
            </a:r>
            <a:r>
              <a:rPr lang="bg-BG" noProof="0" dirty="0" err="1"/>
              <a:t>Direct</a:t>
            </a:r>
            <a:r>
              <a:rPr lang="bg-BG" noProof="0" dirty="0"/>
              <a:t> </a:t>
            </a:r>
            <a:r>
              <a:rPr lang="bg-BG" noProof="0" dirty="0" err="1"/>
              <a:t>debit</a:t>
            </a:r>
            <a:r>
              <a:rPr lang="bg-BG" noProof="0" dirty="0"/>
              <a:t> и др. </a:t>
            </a:r>
          </a:p>
          <a:p>
            <a:pPr marL="0" lvl="0" indent="0">
              <a:buFont typeface="+mj-lt"/>
              <a:buNone/>
              <a:tabLst>
                <a:tab pos="457200" algn="l"/>
              </a:tabLst>
            </a:pPr>
            <a:endParaRPr lang="bg-BG" sz="1800" noProof="0" dirty="0">
              <a:solidFill>
                <a:srgbClr val="D1D5DB"/>
              </a:solidFill>
              <a:effectLst/>
              <a:latin typeface="Segoe UI" panose="020B0502040204020203" pitchFamily="34" charset="0"/>
              <a:ea typeface="Times New Roman" panose="02020603050405020304" pitchFamily="18" charset="0"/>
            </a:endParaRPr>
          </a:p>
          <a:p>
            <a:pPr marL="285750" lvl="0" indent="-285750">
              <a:buFont typeface="Arial" panose="020B0604020202020204" pitchFamily="34" charset="0"/>
              <a:buChar char="•"/>
              <a:tabLst>
                <a:tab pos="457200" algn="l"/>
              </a:tabLst>
            </a:pPr>
            <a:r>
              <a:rPr lang="bg-BG" sz="1800" b="1" noProof="0" dirty="0">
                <a:solidFill>
                  <a:srgbClr val="D1D5DB"/>
                </a:solidFill>
                <a:effectLst/>
                <a:latin typeface="Segoe UI" panose="020B0502040204020203" pitchFamily="34" charset="0"/>
                <a:ea typeface="Times New Roman" panose="02020603050405020304" pitchFamily="18" charset="0"/>
              </a:rPr>
              <a:t>Банките</a:t>
            </a:r>
            <a:r>
              <a:rPr lang="bg-BG" sz="1800" b="0" noProof="0" dirty="0">
                <a:solidFill>
                  <a:srgbClr val="D1D5DB"/>
                </a:solidFill>
                <a:effectLst/>
                <a:latin typeface="Segoe UI" panose="020B0502040204020203" pitchFamily="34" charset="0"/>
                <a:ea typeface="Times New Roman" panose="02020603050405020304" pitchFamily="18" charset="0"/>
              </a:rPr>
              <a:t> са сред най-големите и важни участници в сектора на финансовите услуги в ЕС. Те предоставят широка гама от услуги, включително депозитни сметки, заеми, ипотеки и услуги за управление на финансови активи. Някои от най-големите и известни банки в ЕС включват </a:t>
            </a:r>
            <a:r>
              <a:rPr lang="bg-BG" sz="1800" b="0" noProof="0" dirty="0" err="1">
                <a:solidFill>
                  <a:srgbClr val="D1D5DB"/>
                </a:solidFill>
                <a:effectLst/>
                <a:latin typeface="Segoe UI" panose="020B0502040204020203" pitchFamily="34" charset="0"/>
                <a:ea typeface="Times New Roman" panose="02020603050405020304" pitchFamily="18" charset="0"/>
              </a:rPr>
              <a:t>Deutsche</a:t>
            </a:r>
            <a:r>
              <a:rPr lang="bg-BG" sz="1800" b="0" noProof="0" dirty="0">
                <a:solidFill>
                  <a:srgbClr val="D1D5DB"/>
                </a:solidFill>
                <a:effectLst/>
                <a:latin typeface="Segoe UI" panose="020B0502040204020203" pitchFamily="34" charset="0"/>
                <a:ea typeface="Times New Roman" panose="02020603050405020304" pitchFamily="18" charset="0"/>
              </a:rPr>
              <a:t> </a:t>
            </a:r>
            <a:r>
              <a:rPr lang="bg-BG" sz="1800" b="0" noProof="0" dirty="0" err="1">
                <a:solidFill>
                  <a:srgbClr val="D1D5DB"/>
                </a:solidFill>
                <a:effectLst/>
                <a:latin typeface="Segoe UI" panose="020B0502040204020203" pitchFamily="34" charset="0"/>
                <a:ea typeface="Times New Roman" panose="02020603050405020304" pitchFamily="18" charset="0"/>
              </a:rPr>
              <a:t>Bank</a:t>
            </a:r>
            <a:r>
              <a:rPr lang="bg-BG" sz="1800" b="0" noProof="0" dirty="0">
                <a:solidFill>
                  <a:srgbClr val="D1D5DB"/>
                </a:solidFill>
                <a:effectLst/>
                <a:latin typeface="Segoe UI" panose="020B0502040204020203" pitchFamily="34" charset="0"/>
                <a:ea typeface="Times New Roman" panose="02020603050405020304" pitchFamily="18" charset="0"/>
              </a:rPr>
              <a:t>, BNP Paribas, HSBC, </a:t>
            </a:r>
            <a:r>
              <a:rPr lang="bg-BG" sz="1800" b="0" noProof="0" dirty="0" err="1">
                <a:solidFill>
                  <a:srgbClr val="D1D5DB"/>
                </a:solidFill>
                <a:effectLst/>
                <a:latin typeface="Segoe UI" panose="020B0502040204020203" pitchFamily="34" charset="0"/>
                <a:ea typeface="Times New Roman" panose="02020603050405020304" pitchFamily="18" charset="0"/>
              </a:rPr>
              <a:t>Santander</a:t>
            </a:r>
            <a:r>
              <a:rPr lang="bg-BG" sz="1800" b="0" noProof="0" dirty="0">
                <a:solidFill>
                  <a:srgbClr val="D1D5DB"/>
                </a:solidFill>
                <a:effectLst/>
                <a:latin typeface="Segoe UI" panose="020B0502040204020203" pitchFamily="34" charset="0"/>
                <a:ea typeface="Times New Roman" panose="02020603050405020304" pitchFamily="18" charset="0"/>
              </a:rPr>
              <a:t> и др.</a:t>
            </a:r>
          </a:p>
          <a:p>
            <a:pPr marL="285750" lvl="0" indent="-285750">
              <a:buFont typeface="Arial" panose="020B0604020202020204" pitchFamily="34" charset="0"/>
              <a:buChar char="•"/>
              <a:tabLst>
                <a:tab pos="457200" algn="l"/>
              </a:tabLst>
            </a:pPr>
            <a:r>
              <a:rPr lang="bg-BG" sz="1800" b="1" noProof="0" dirty="0">
                <a:solidFill>
                  <a:srgbClr val="D1D5DB"/>
                </a:solidFill>
                <a:effectLst/>
                <a:latin typeface="Segoe UI" panose="020B0502040204020203" pitchFamily="34" charset="0"/>
                <a:ea typeface="Times New Roman" panose="02020603050405020304" pitchFamily="18" charset="0"/>
              </a:rPr>
              <a:t>Застрахователните компании </a:t>
            </a:r>
            <a:r>
              <a:rPr lang="bg-BG" sz="1800" b="0" noProof="0" dirty="0">
                <a:solidFill>
                  <a:srgbClr val="D1D5DB"/>
                </a:solidFill>
                <a:effectLst/>
                <a:latin typeface="Segoe UI" panose="020B0502040204020203" pitchFamily="34" charset="0"/>
                <a:ea typeface="Times New Roman" panose="02020603050405020304" pitchFamily="18" charset="0"/>
              </a:rPr>
              <a:t>управляват и предлагат разнообразие от застрахователни продукти, включително животозастраховане, здравно осигуряване и имуществено застраховане. Някои от най-големите застрахователни компании в ЕС включват Allianz, Axa и </a:t>
            </a:r>
            <a:r>
              <a:rPr lang="bg-BG" sz="1800" b="0" noProof="0" dirty="0" err="1">
                <a:solidFill>
                  <a:srgbClr val="D1D5DB"/>
                </a:solidFill>
                <a:effectLst/>
                <a:latin typeface="Segoe UI" panose="020B0502040204020203" pitchFamily="34" charset="0"/>
                <a:ea typeface="Times New Roman" panose="02020603050405020304" pitchFamily="18" charset="0"/>
              </a:rPr>
              <a:t>Generali</a:t>
            </a:r>
            <a:r>
              <a:rPr lang="bg-BG" sz="1800" b="0" noProof="0" dirty="0">
                <a:solidFill>
                  <a:srgbClr val="D1D5DB"/>
                </a:solidFill>
                <a:effectLst/>
                <a:latin typeface="Segoe UI" panose="020B0502040204020203" pitchFamily="34" charset="0"/>
                <a:ea typeface="Times New Roman" panose="02020603050405020304" pitchFamily="18" charset="0"/>
              </a:rPr>
              <a:t> и др.</a:t>
            </a:r>
          </a:p>
          <a:p>
            <a:pPr marL="285750" lvl="0" indent="-285750">
              <a:buFont typeface="Arial" panose="020B0604020202020204" pitchFamily="34" charset="0"/>
              <a:buChar char="•"/>
              <a:tabLst>
                <a:tab pos="457200" algn="l"/>
              </a:tabLst>
            </a:pPr>
            <a:r>
              <a:rPr lang="bg-BG" sz="1800" b="1" noProof="0" dirty="0">
                <a:solidFill>
                  <a:srgbClr val="D1D5DB"/>
                </a:solidFill>
                <a:effectLst/>
                <a:latin typeface="Segoe UI" panose="020B0502040204020203" pitchFamily="34" charset="0"/>
                <a:ea typeface="Times New Roman" panose="02020603050405020304" pitchFamily="18" charset="0"/>
              </a:rPr>
              <a:t>Инвестиционните фирми и брокери </a:t>
            </a:r>
            <a:r>
              <a:rPr lang="bg-BG" sz="1800" b="0" noProof="0" dirty="0">
                <a:solidFill>
                  <a:srgbClr val="D1D5DB"/>
                </a:solidFill>
                <a:effectLst/>
                <a:latin typeface="Segoe UI" panose="020B0502040204020203" pitchFamily="34" charset="0"/>
                <a:ea typeface="Times New Roman" panose="02020603050405020304" pitchFamily="18" charset="0"/>
              </a:rPr>
              <a:t>предоставят финансови съвети и управляват инвестиции на физически лица, предприятия и институции. Те включват борсови посредници, компании за взаимни фондове и хедж фондове. Някои от най-големите инвестиционни фирми в ЕС включват </a:t>
            </a:r>
            <a:r>
              <a:rPr lang="bg-BG" sz="1800" b="0" noProof="0" dirty="0" err="1">
                <a:solidFill>
                  <a:srgbClr val="D1D5DB"/>
                </a:solidFill>
                <a:effectLst/>
                <a:latin typeface="Segoe UI" panose="020B0502040204020203" pitchFamily="34" charset="0"/>
                <a:ea typeface="Times New Roman" panose="02020603050405020304" pitchFamily="18" charset="0"/>
              </a:rPr>
              <a:t>BlackRock</a:t>
            </a:r>
            <a:r>
              <a:rPr lang="bg-BG" sz="1800" b="0" noProof="0" dirty="0">
                <a:solidFill>
                  <a:srgbClr val="D1D5DB"/>
                </a:solidFill>
                <a:effectLst/>
                <a:latin typeface="Segoe UI" panose="020B0502040204020203" pitchFamily="34" charset="0"/>
                <a:ea typeface="Times New Roman" panose="02020603050405020304" pitchFamily="18" charset="0"/>
              </a:rPr>
              <a:t>, JP </a:t>
            </a:r>
            <a:r>
              <a:rPr lang="bg-BG" sz="1800" b="0" noProof="0" dirty="0" err="1">
                <a:solidFill>
                  <a:srgbClr val="D1D5DB"/>
                </a:solidFill>
                <a:effectLst/>
                <a:latin typeface="Segoe UI" panose="020B0502040204020203" pitchFamily="34" charset="0"/>
                <a:ea typeface="Times New Roman" panose="02020603050405020304" pitchFamily="18" charset="0"/>
              </a:rPr>
              <a:t>Morgan</a:t>
            </a:r>
            <a:r>
              <a:rPr lang="bg-BG" sz="1800" b="0" noProof="0" dirty="0">
                <a:solidFill>
                  <a:srgbClr val="D1D5DB"/>
                </a:solidFill>
                <a:effectLst/>
                <a:latin typeface="Segoe UI" panose="020B0502040204020203" pitchFamily="34" charset="0"/>
                <a:ea typeface="Times New Roman" panose="02020603050405020304" pitchFamily="18" charset="0"/>
              </a:rPr>
              <a:t>, </a:t>
            </a:r>
            <a:r>
              <a:rPr lang="bg-BG" sz="1800" b="0" noProof="0" dirty="0" err="1">
                <a:solidFill>
                  <a:srgbClr val="D1D5DB"/>
                </a:solidFill>
                <a:effectLst/>
                <a:latin typeface="Segoe UI" panose="020B0502040204020203" pitchFamily="34" charset="0"/>
                <a:ea typeface="Times New Roman" panose="02020603050405020304" pitchFamily="18" charset="0"/>
              </a:rPr>
              <a:t>Amundi</a:t>
            </a:r>
            <a:r>
              <a:rPr lang="bg-BG" sz="1800" b="0" noProof="0" dirty="0">
                <a:solidFill>
                  <a:srgbClr val="D1D5DB"/>
                </a:solidFill>
                <a:effectLst/>
                <a:latin typeface="Segoe UI" panose="020B0502040204020203" pitchFamily="34" charset="0"/>
                <a:ea typeface="Times New Roman" panose="02020603050405020304" pitchFamily="18" charset="0"/>
              </a:rPr>
              <a:t>, </a:t>
            </a:r>
            <a:r>
              <a:rPr lang="bg-BG" sz="1800" b="0" noProof="0" dirty="0" err="1">
                <a:solidFill>
                  <a:srgbClr val="D1D5DB"/>
                </a:solidFill>
                <a:effectLst/>
                <a:latin typeface="Segoe UI" panose="020B0502040204020203" pitchFamily="34" charset="0"/>
                <a:ea typeface="Times New Roman" panose="02020603050405020304" pitchFamily="18" charset="0"/>
              </a:rPr>
              <a:t>Goldman</a:t>
            </a:r>
            <a:r>
              <a:rPr lang="bg-BG" sz="1800" b="0" noProof="0" dirty="0">
                <a:solidFill>
                  <a:srgbClr val="D1D5DB"/>
                </a:solidFill>
                <a:effectLst/>
                <a:latin typeface="Segoe UI" panose="020B0502040204020203" pitchFamily="34" charset="0"/>
                <a:ea typeface="Times New Roman" panose="02020603050405020304" pitchFamily="18" charset="0"/>
              </a:rPr>
              <a:t> </a:t>
            </a:r>
            <a:r>
              <a:rPr lang="bg-BG" sz="1800" b="0" noProof="0" dirty="0" err="1">
                <a:solidFill>
                  <a:srgbClr val="D1D5DB"/>
                </a:solidFill>
                <a:effectLst/>
                <a:latin typeface="Segoe UI" panose="020B0502040204020203" pitchFamily="34" charset="0"/>
                <a:ea typeface="Times New Roman" panose="02020603050405020304" pitchFamily="18" charset="0"/>
              </a:rPr>
              <a:t>Sachs</a:t>
            </a:r>
            <a:r>
              <a:rPr lang="bg-BG" sz="1800" b="0" noProof="0" dirty="0">
                <a:solidFill>
                  <a:srgbClr val="D1D5DB"/>
                </a:solidFill>
                <a:effectLst/>
                <a:latin typeface="Segoe UI" panose="020B0502040204020203" pitchFamily="34" charset="0"/>
                <a:ea typeface="Times New Roman" panose="02020603050405020304" pitchFamily="18" charset="0"/>
              </a:rPr>
              <a:t> и UBS.</a:t>
            </a:r>
          </a:p>
          <a:p>
            <a:pPr marL="285750" lvl="0" indent="-285750">
              <a:buFont typeface="Arial" panose="020B0604020202020204" pitchFamily="34" charset="0"/>
              <a:buChar char="•"/>
              <a:tabLst>
                <a:tab pos="457200" algn="l"/>
              </a:tabLst>
            </a:pPr>
            <a:r>
              <a:rPr lang="bg-BG" sz="1800" b="1" noProof="0" dirty="0">
                <a:solidFill>
                  <a:srgbClr val="D1D5DB"/>
                </a:solidFill>
                <a:effectLst/>
                <a:latin typeface="Segoe UI" panose="020B0502040204020203" pitchFamily="34" charset="0"/>
                <a:ea typeface="Times New Roman" panose="02020603050405020304" pitchFamily="18" charset="0"/>
              </a:rPr>
              <a:t>Компаниите за кредитни карти</a:t>
            </a:r>
            <a:r>
              <a:rPr lang="bg-BG" sz="1800" b="0" noProof="0" dirty="0">
                <a:solidFill>
                  <a:srgbClr val="D1D5DB"/>
                </a:solidFill>
                <a:effectLst/>
                <a:latin typeface="Segoe UI" panose="020B0502040204020203" pitchFamily="34" charset="0"/>
                <a:ea typeface="Times New Roman" panose="02020603050405020304" pitchFamily="18" charset="0"/>
              </a:rPr>
              <a:t> улесняват плащанията за стоки или услуги, доставени от търговец, на кредит, на притежателя на картата, издадена от такава компания. Някои от най-големите компании за кредитни карти в ЕС включват </a:t>
            </a:r>
            <a:r>
              <a:rPr lang="bg-BG" sz="1800" b="0" noProof="0" dirty="0" err="1">
                <a:solidFill>
                  <a:srgbClr val="D1D5DB"/>
                </a:solidFill>
                <a:effectLst/>
                <a:latin typeface="Segoe UI" panose="020B0502040204020203" pitchFamily="34" charset="0"/>
                <a:ea typeface="Times New Roman" panose="02020603050405020304" pitchFamily="18" charset="0"/>
              </a:rPr>
              <a:t>Visa</a:t>
            </a:r>
            <a:r>
              <a:rPr lang="bg-BG" sz="1800" b="0" noProof="0" dirty="0">
                <a:solidFill>
                  <a:srgbClr val="D1D5DB"/>
                </a:solidFill>
                <a:effectLst/>
                <a:latin typeface="Segoe UI" panose="020B0502040204020203" pitchFamily="34" charset="0"/>
                <a:ea typeface="Times New Roman" panose="02020603050405020304" pitchFamily="18" charset="0"/>
              </a:rPr>
              <a:t>, </a:t>
            </a:r>
            <a:r>
              <a:rPr lang="bg-BG" sz="1800" b="0" noProof="0" dirty="0" err="1">
                <a:solidFill>
                  <a:srgbClr val="D1D5DB"/>
                </a:solidFill>
                <a:effectLst/>
                <a:latin typeface="Segoe UI" panose="020B0502040204020203" pitchFamily="34" charset="0"/>
                <a:ea typeface="Times New Roman" panose="02020603050405020304" pitchFamily="18" charset="0"/>
              </a:rPr>
              <a:t>Mastercard</a:t>
            </a:r>
            <a:r>
              <a:rPr lang="bg-BG" sz="1800" b="0" noProof="0" dirty="0">
                <a:solidFill>
                  <a:srgbClr val="D1D5DB"/>
                </a:solidFill>
                <a:effectLst/>
                <a:latin typeface="Segoe UI" panose="020B0502040204020203" pitchFamily="34" charset="0"/>
                <a:ea typeface="Times New Roman" panose="02020603050405020304" pitchFamily="18" charset="0"/>
              </a:rPr>
              <a:t> и American Express.</a:t>
            </a:r>
          </a:p>
          <a:p>
            <a:pPr marL="285750" lvl="0" indent="-285750">
              <a:buFont typeface="Arial" panose="020B0604020202020204" pitchFamily="34" charset="0"/>
              <a:buChar char="•"/>
              <a:tabLst>
                <a:tab pos="457200" algn="l"/>
              </a:tabLst>
            </a:pPr>
            <a:r>
              <a:rPr lang="bg-BG" sz="1800" b="1" noProof="0" dirty="0">
                <a:solidFill>
                  <a:srgbClr val="D1D5DB"/>
                </a:solidFill>
                <a:effectLst/>
                <a:latin typeface="Segoe UI" panose="020B0502040204020203" pitchFamily="34" charset="0"/>
                <a:ea typeface="Times New Roman" panose="02020603050405020304" pitchFamily="18" charset="0"/>
              </a:rPr>
              <a:t>Компаниите за обработка на плащания </a:t>
            </a:r>
            <a:r>
              <a:rPr lang="bg-BG" sz="1800" b="0" noProof="0" dirty="0">
                <a:solidFill>
                  <a:srgbClr val="D1D5DB"/>
                </a:solidFill>
                <a:effectLst/>
                <a:latin typeface="Segoe UI" panose="020B0502040204020203" pitchFamily="34" charset="0"/>
                <a:ea typeface="Times New Roman" panose="02020603050405020304" pitchFamily="18" charset="0"/>
              </a:rPr>
              <a:t>улесняват трансфера на средства между хората в цифровата икономика. Те често се наричат </a:t>
            </a:r>
            <a:r>
              <a:rPr lang="bg-BG" sz="1800" b="0" noProof="0" dirty="0" err="1">
                <a:solidFill>
                  <a:srgbClr val="D1D5DB"/>
                </a:solidFill>
                <a:effectLst/>
                <a:latin typeface="Segoe UI" panose="020B0502040204020203" pitchFamily="34" charset="0"/>
                <a:ea typeface="Times New Roman" panose="02020603050405020304" pitchFamily="18" charset="0"/>
              </a:rPr>
              <a:t>финтех</a:t>
            </a:r>
            <a:r>
              <a:rPr lang="bg-BG" sz="1800" b="0" noProof="0" dirty="0">
                <a:solidFill>
                  <a:srgbClr val="D1D5DB"/>
                </a:solidFill>
                <a:effectLst/>
                <a:latin typeface="Segoe UI" panose="020B0502040204020203" pitchFamily="34" charset="0"/>
                <a:ea typeface="Times New Roman" panose="02020603050405020304" pitchFamily="18" charset="0"/>
              </a:rPr>
              <a:t> компании. Някои от най-големите компании за обработка на плащания в ЕС включват </a:t>
            </a:r>
            <a:r>
              <a:rPr lang="bg-BG" sz="1800" b="0" noProof="0" dirty="0" err="1">
                <a:solidFill>
                  <a:srgbClr val="D1D5DB"/>
                </a:solidFill>
                <a:effectLst/>
                <a:latin typeface="Segoe UI" panose="020B0502040204020203" pitchFamily="34" charset="0"/>
                <a:ea typeface="Times New Roman" panose="02020603050405020304" pitchFamily="18" charset="0"/>
              </a:rPr>
              <a:t>PayPal</a:t>
            </a:r>
            <a:r>
              <a:rPr lang="bg-BG" sz="1800" b="0" noProof="0" dirty="0">
                <a:solidFill>
                  <a:srgbClr val="D1D5DB"/>
                </a:solidFill>
                <a:effectLst/>
                <a:latin typeface="Segoe UI" panose="020B0502040204020203" pitchFamily="34" charset="0"/>
                <a:ea typeface="Times New Roman" panose="02020603050405020304" pitchFamily="18" charset="0"/>
              </a:rPr>
              <a:t>, </a:t>
            </a:r>
            <a:r>
              <a:rPr lang="bg-BG" sz="1800" b="0" noProof="0" dirty="0" err="1">
                <a:solidFill>
                  <a:srgbClr val="D1D5DB"/>
                </a:solidFill>
                <a:effectLst/>
                <a:latin typeface="Segoe UI" panose="020B0502040204020203" pitchFamily="34" charset="0"/>
                <a:ea typeface="Times New Roman" panose="02020603050405020304" pitchFamily="18" charset="0"/>
              </a:rPr>
              <a:t>Adyen</a:t>
            </a:r>
            <a:r>
              <a:rPr lang="bg-BG" sz="1800" b="0" noProof="0" dirty="0">
                <a:solidFill>
                  <a:srgbClr val="D1D5DB"/>
                </a:solidFill>
                <a:effectLst/>
                <a:latin typeface="Segoe UI" panose="020B0502040204020203" pitchFamily="34" charset="0"/>
                <a:ea typeface="Times New Roman" panose="02020603050405020304" pitchFamily="18" charset="0"/>
              </a:rPr>
              <a:t>, </a:t>
            </a:r>
            <a:r>
              <a:rPr lang="bg-BG" sz="1800" b="0" noProof="0" dirty="0" err="1">
                <a:solidFill>
                  <a:srgbClr val="D1D5DB"/>
                </a:solidFill>
                <a:effectLst/>
                <a:latin typeface="Segoe UI" panose="020B0502040204020203" pitchFamily="34" charset="0"/>
                <a:ea typeface="Times New Roman" panose="02020603050405020304" pitchFamily="18" charset="0"/>
              </a:rPr>
              <a:t>Revolut</a:t>
            </a:r>
            <a:r>
              <a:rPr lang="bg-BG" sz="1800" b="0" noProof="0" dirty="0">
                <a:solidFill>
                  <a:srgbClr val="D1D5DB"/>
                </a:solidFill>
                <a:effectLst/>
                <a:latin typeface="Segoe UI" panose="020B0502040204020203" pitchFamily="34" charset="0"/>
                <a:ea typeface="Times New Roman" panose="02020603050405020304" pitchFamily="18" charset="0"/>
              </a:rPr>
              <a:t> и </a:t>
            </a:r>
            <a:r>
              <a:rPr lang="bg-BG" sz="1800" b="0" noProof="0" dirty="0" err="1">
                <a:solidFill>
                  <a:srgbClr val="D1D5DB"/>
                </a:solidFill>
                <a:effectLst/>
                <a:latin typeface="Segoe UI" panose="020B0502040204020203" pitchFamily="34" charset="0"/>
                <a:ea typeface="Times New Roman" panose="02020603050405020304" pitchFamily="18" charset="0"/>
              </a:rPr>
              <a:t>Klarna</a:t>
            </a:r>
            <a:r>
              <a:rPr lang="bg-BG" sz="1800" b="0" noProof="0" dirty="0">
                <a:solidFill>
                  <a:srgbClr val="D1D5DB"/>
                </a:solidFill>
                <a:effectLst/>
                <a:latin typeface="Segoe UI" panose="020B0502040204020203" pitchFamily="34" charset="0"/>
                <a:ea typeface="Times New Roman" panose="02020603050405020304" pitchFamily="18" charset="0"/>
              </a:rPr>
              <a:t>.</a:t>
            </a:r>
          </a:p>
          <a:p>
            <a:pPr marL="285750" lvl="0" indent="-285750">
              <a:buFont typeface="Arial" panose="020B0604020202020204" pitchFamily="34" charset="0"/>
              <a:buChar char="•"/>
              <a:tabLst>
                <a:tab pos="457200" algn="l"/>
              </a:tabLst>
            </a:pPr>
            <a:r>
              <a:rPr lang="bg-BG" sz="1800" b="0" noProof="0" dirty="0">
                <a:solidFill>
                  <a:srgbClr val="D1D5DB"/>
                </a:solidFill>
                <a:effectLst/>
                <a:latin typeface="Segoe UI" panose="020B0502040204020203" pitchFamily="34" charset="0"/>
                <a:ea typeface="Times New Roman" panose="02020603050405020304" pitchFamily="18" charset="0"/>
              </a:rPr>
              <a:t>Регулаторите и централните банки играят критична роля в индустрията на финансовите услуги, като 1) наблюдават индустрията и гарантират, че тя работи в справедлива, прозрачна среда (напр. Европейски банков орган (EBA) и Европейски орган за ценни книжа и пазари (ESMA)), и 2) определяне на парични политики и осигуряване на ликвидност на банковата система (напр. Европейската централна банка).</a:t>
            </a:r>
          </a:p>
          <a:p>
            <a:pPr marL="0" lvl="0" indent="0">
              <a:buFont typeface="Arial" panose="020B0604020202020204" pitchFamily="34" charset="0"/>
              <a:buNone/>
              <a:tabLst>
                <a:tab pos="457200" algn="l"/>
              </a:tabLst>
            </a:pPr>
            <a:endParaRPr lang="en-US" sz="1800" b="0" dirty="0">
              <a:solidFill>
                <a:srgbClr val="D1D5DB"/>
              </a:solidFill>
              <a:effectLst/>
              <a:latin typeface="Segoe UI" panose="020B0502040204020203" pitchFamily="34" charset="0"/>
              <a:ea typeface="Times New Roman" panose="02020603050405020304" pitchFamily="18" charset="0"/>
            </a:endParaRPr>
          </a:p>
          <a:p>
            <a:pPr marL="0" indent="0">
              <a:buFontTx/>
              <a:buNone/>
            </a:pPr>
            <a:r>
              <a:rPr lang="bg-BG" b="1" dirty="0"/>
              <a:t>Допълнителни ресурси и материали за самоподготовка по темата:</a:t>
            </a:r>
            <a:endParaRPr lang="en-US" b="1" dirty="0"/>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https://finxp.com/insights/10-top-payments-methods-in-europe-for-2022/</a:t>
            </a:r>
          </a:p>
          <a:p>
            <a:pPr marL="171450" indent="-171450">
              <a:buFont typeface="Arial" panose="020B0604020202020204" pitchFamily="34" charset="0"/>
              <a:buChar char="•"/>
            </a:pPr>
            <a:r>
              <a:rPr lang="en-US" dirty="0"/>
              <a:t>https://commission.europa.eu/strategy-and-policy/policies/banking-and-financial-services_en</a:t>
            </a:r>
          </a:p>
          <a:p>
            <a:pPr marL="171450" indent="-171450">
              <a:buFont typeface="Arial" panose="020B0604020202020204" pitchFamily="34" charset="0"/>
              <a:buChar char="•"/>
            </a:pPr>
            <a:r>
              <a:rPr lang="en-US" dirty="0"/>
              <a:t>https://www.statista.com/topics/3426/banking-sector-in-europe/</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11</a:t>
            </a:fld>
            <a:endParaRPr lang="en-US"/>
          </a:p>
        </p:txBody>
      </p:sp>
    </p:spTree>
    <p:extLst>
      <p:ext uri="{BB962C8B-B14F-4D97-AF65-F5344CB8AC3E}">
        <p14:creationId xmlns:p14="http://schemas.microsoft.com/office/powerpoint/2010/main" val="232156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Може да промените цитата с по-подходящ на база на вашата </a:t>
            </a:r>
            <a:r>
              <a:rPr lang="bg-BG" noProof="0" dirty="0" err="1"/>
              <a:t>експериза</a:t>
            </a:r>
            <a:r>
              <a:rPr lang="bg-BG" noProof="0" dirty="0"/>
              <a:t> и опит. </a:t>
            </a:r>
          </a:p>
          <a:p>
            <a:pPr marL="171450" indent="-171450">
              <a:buFontTx/>
              <a:buChar char="-"/>
            </a:pPr>
            <a:r>
              <a:rPr lang="bg-BG" noProof="0" dirty="0"/>
              <a:t>"Човек, който плаща сметките си навреме, скоро се забравя." Оскар Уайлд. Известният ирландски поет отбелязва, че като плащате сметките си навреме, по същество ще бъдете „забравени“ от кредиторите си, което всъщност е нещо добро! Ако ви помнят, това вероятно означава, че им дължите пари.</a:t>
            </a:r>
          </a:p>
        </p:txBody>
      </p:sp>
      <p:sp>
        <p:nvSpPr>
          <p:cNvPr id="4" name="Slide Number Placeholder 3"/>
          <p:cNvSpPr>
            <a:spLocks noGrp="1"/>
          </p:cNvSpPr>
          <p:nvPr>
            <p:ph type="sldNum" sz="quarter" idx="5"/>
          </p:nvPr>
        </p:nvSpPr>
        <p:spPr/>
        <p:txBody>
          <a:bodyPr/>
          <a:lstStyle/>
          <a:p>
            <a:fld id="{0807BA8F-CC79-4CDB-A88D-859AA8EC5A6E}" type="slidenum">
              <a:rPr lang="en-US" smtClean="0"/>
              <a:t>12</a:t>
            </a:fld>
            <a:endParaRPr lang="en-US"/>
          </a:p>
        </p:txBody>
      </p:sp>
    </p:spTree>
    <p:extLst>
      <p:ext uri="{BB962C8B-B14F-4D97-AF65-F5344CB8AC3E}">
        <p14:creationId xmlns:p14="http://schemas.microsoft.com/office/powerpoint/2010/main" val="82167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r>
              <a:rPr lang="bg-BG" noProof="0" dirty="0"/>
              <a:t>Нека навлезем в подробности относно най-популярните финансови услуги и да предоставим някои примери за основните финансови услуги, т.е. банкиране, ипотеки, кредитни карти, разплащания, изготвяне на данъци, счетоводство и инвестиции. Можете да отделите повече време върху този слайд и да започнете дискусия с участниците.</a:t>
            </a:r>
          </a:p>
          <a:p>
            <a:r>
              <a:rPr lang="bg-BG" noProof="0" dirty="0"/>
              <a:t>По-долу има повече информация за всеки от предоставените примери:</a:t>
            </a:r>
          </a:p>
          <a:p>
            <a:pPr marL="0" indent="0">
              <a:buFontTx/>
              <a:buNone/>
            </a:pPr>
            <a:endParaRPr lang="bg-BG" noProof="0" dirty="0"/>
          </a:p>
          <a:p>
            <a:pPr marL="171450" indent="-171450">
              <a:buFont typeface="Arial" panose="020B0604020202020204" pitchFamily="34" charset="0"/>
              <a:buChar char="•"/>
            </a:pPr>
            <a:r>
              <a:rPr lang="bg-BG" b="1" noProof="0" dirty="0"/>
              <a:t>Банковите услуги </a:t>
            </a:r>
            <a:r>
              <a:rPr lang="bg-BG" b="0" noProof="0" dirty="0"/>
              <a:t>се отнасят до широк набор от финансови услуги, предлагани от банките на физически лица, фирми и организации за постигане на техните финансови цели. Тези услуги включват дебитни сметки, спестявания, заеми, кредитни карти, онлайн банкиране, инвестиционни съвети, обмяна на валута и др.</a:t>
            </a:r>
          </a:p>
          <a:p>
            <a:pPr marL="171450" indent="-171450">
              <a:buFont typeface="Arial" panose="020B0604020202020204" pitchFamily="34" charset="0"/>
              <a:buChar char="•"/>
            </a:pPr>
            <a:r>
              <a:rPr lang="bg-BG" b="1" noProof="0" dirty="0"/>
              <a:t>Застрахователни услуги, </a:t>
            </a:r>
            <a:r>
              <a:rPr lang="bg-BG" b="0" noProof="0" dirty="0"/>
              <a:t>които се предлагат от редица застрахователни компании, като застраховка живот, здравна застраховка, застраховка имущество и злополука. Клиентите могат да избират от широка гама застрахователни продукти, включително традиционни полици, както и по-нови, по-иновативни застрахователни продукти, като микрозастраховане, индексно застраховане и др. </a:t>
            </a:r>
          </a:p>
          <a:p>
            <a:pPr marL="171450" indent="-171450">
              <a:buFont typeface="Arial" panose="020B0604020202020204" pitchFamily="34" charset="0"/>
              <a:buChar char="•"/>
            </a:pPr>
            <a:r>
              <a:rPr lang="bg-BG" b="1" noProof="0" dirty="0"/>
              <a:t>Инвестиционните услуги </a:t>
            </a:r>
            <a:r>
              <a:rPr lang="bg-BG" b="0" noProof="0" dirty="0"/>
              <a:t>са по-модерни и специфични видове финансови услуги и се предлагат от различни инвестиционни компании, които предоставят финансови съвети и управляват инвестиции за физически лица, предприятия и институции. Те предлагат набор от услуги, включително борсово посредничество, управление на взаимни фондове и управление на хедж фондове.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1" noProof="0" dirty="0">
                <a:latin typeface="Calibri" panose="020F0502020204030204" pitchFamily="34" charset="0"/>
                <a:ea typeface="Calibri" panose="020F0502020204030204" pitchFamily="34" charset="0"/>
                <a:cs typeface="Times New Roman" panose="02020603050405020304" pitchFamily="18" charset="0"/>
              </a:rPr>
              <a:t>Финансови консултантски услуги </a:t>
            </a:r>
            <a:r>
              <a:rPr lang="bg-BG" b="0" noProof="0" dirty="0">
                <a:latin typeface="Calibri" panose="020F0502020204030204" pitchFamily="34" charset="0"/>
                <a:ea typeface="Calibri" panose="020F0502020204030204" pitchFamily="34" charset="0"/>
                <a:cs typeface="Times New Roman" panose="02020603050405020304" pitchFamily="18" charset="0"/>
              </a:rPr>
              <a:t>(т.е. услуги, които предоставят персонализирани финансови съвети и насоки на лица и фирми, включително управление на богатството, финансово планиране и бюджетиране).</a:t>
            </a:r>
          </a:p>
          <a:p>
            <a:pPr marL="171450" indent="-171450">
              <a:buFont typeface="Arial" panose="020B0604020202020204" pitchFamily="34" charset="0"/>
              <a:buChar char="•"/>
            </a:pPr>
            <a:r>
              <a:rPr lang="bg-BG" b="1" noProof="0" dirty="0"/>
              <a:t>Платежни услуги </a:t>
            </a:r>
            <a:r>
              <a:rPr lang="bg-BG" b="0" noProof="0" dirty="0"/>
              <a:t>– предлага се от доставчик на платежни услуги (PSP), който помага и улеснява търговците да приемат цифрови плащания. Примерите за PSP включват услуги като </a:t>
            </a:r>
            <a:r>
              <a:rPr lang="bg-BG" b="0" noProof="0" dirty="0" err="1"/>
              <a:t>Amazon</a:t>
            </a:r>
            <a:r>
              <a:rPr lang="bg-BG" b="0" noProof="0" dirty="0"/>
              <a:t> </a:t>
            </a:r>
            <a:r>
              <a:rPr lang="bg-BG" b="0" noProof="0" dirty="0" err="1"/>
              <a:t>Pay</a:t>
            </a:r>
            <a:r>
              <a:rPr lang="bg-BG" b="0" noProof="0" dirty="0"/>
              <a:t>, </a:t>
            </a:r>
            <a:r>
              <a:rPr lang="bg-BG" b="0" noProof="0" dirty="0" err="1"/>
              <a:t>PayPal</a:t>
            </a:r>
            <a:r>
              <a:rPr lang="bg-BG" b="0" noProof="0" dirty="0"/>
              <a:t>, </a:t>
            </a:r>
            <a:r>
              <a:rPr lang="bg-BG" b="0" noProof="0" dirty="0" err="1"/>
              <a:t>Stripe</a:t>
            </a:r>
            <a:r>
              <a:rPr lang="bg-BG" b="0" noProof="0" dirty="0"/>
              <a:t> и </a:t>
            </a:r>
            <a:r>
              <a:rPr lang="bg-BG" b="0" noProof="0" dirty="0" err="1"/>
              <a:t>Square</a:t>
            </a:r>
            <a:r>
              <a:rPr lang="bg-BG" b="0" noProof="0" dirty="0"/>
              <a:t>. PSP са известни също като компании за обработка на плащания на трети страни или доставчици на търговски услуги. Всъщност тези доставчици на плащания гарантират, че транзакциите ви се извършват сигурно и ефективно.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1" i="0" noProof="0" dirty="0">
                <a:solidFill>
                  <a:srgbClr val="374151"/>
                </a:solidFill>
                <a:effectLst/>
                <a:latin typeface="Söhne"/>
              </a:rPr>
              <a:t>Услугите за потребителско финансиране </a:t>
            </a:r>
            <a:r>
              <a:rPr lang="bg-BG" b="0" i="0" noProof="0" dirty="0">
                <a:solidFill>
                  <a:srgbClr val="374151"/>
                </a:solidFill>
                <a:effectLst/>
                <a:latin typeface="Söhne"/>
              </a:rPr>
              <a:t>предоставят заеми и опции за финансиране на потребителите, включително лични заеми, заеми за автомобили и студентски заеми. Те могат да включват така наречените доставчици на бързи заеми или доставчици на краткосрочни заеми, които предлагат т.н. «бързи кредити», обикновено на лица с лоша кредитна история, които може да не отговарят на условията за заеми от традиционните банки. Въпреки че могат да бъдат добър вариант, когато са необходими пари за спешни случаи (т.е. медицински разходи), като всички финансови продукти, този тип заеми също имат недостатъци. Някои заемодатели начисляват високи лихвени проценти и такси, а заемите обикновено се изплащат изцяло, с лихви и такси, на следващия ден на плащане на кредитополучателя. Обърнете внимание на тези видове услуги, тъй като младите хора трябва да избягват тези услуги, тъй като може да се изкушат да получат бързи пари за необмислени разходи и покупки. </a:t>
            </a:r>
          </a:p>
          <a:p>
            <a:pPr marL="0" lvl="0" indent="0">
              <a:buFont typeface="+mj-lt"/>
              <a:buNone/>
              <a:tabLst>
                <a:tab pos="457200" algn="l"/>
              </a:tabLst>
            </a:pPr>
            <a:endParaRPr lang="en-US" sz="1800" dirty="0">
              <a:solidFill>
                <a:srgbClr val="D1D5DB"/>
              </a:solidFill>
              <a:effectLst/>
              <a:latin typeface="Segoe UI" panose="020B0502040204020203" pitchFamily="34" charset="0"/>
              <a:ea typeface="Times New Roman" panose="02020603050405020304" pitchFamily="18" charset="0"/>
            </a:endParaRPr>
          </a:p>
          <a:p>
            <a:pPr marL="0" indent="0">
              <a:buFontTx/>
              <a:buNone/>
            </a:pPr>
            <a:r>
              <a:rPr lang="bg-BG" b="1" dirty="0"/>
              <a:t>Допълнителни ресурси и материали за самоподготовка по темата:</a:t>
            </a:r>
            <a:endParaRPr lang="en-US" b="1" dirty="0"/>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https://finxp.com/insights/10-top-payments-methods-in-europe-for-2022/</a:t>
            </a:r>
          </a:p>
          <a:p>
            <a:pPr marL="171450" indent="-171450">
              <a:buFont typeface="Arial" panose="020B0604020202020204" pitchFamily="34" charset="0"/>
              <a:buChar char="•"/>
            </a:pPr>
            <a:r>
              <a:rPr lang="en-US" dirty="0"/>
              <a:t>https://commission.europa.eu/strategy-and-policy/policies/banking-and-financial-services_en</a:t>
            </a:r>
          </a:p>
          <a:p>
            <a:pPr marL="171450" indent="-171450">
              <a:buFont typeface="Arial" panose="020B0604020202020204" pitchFamily="34" charset="0"/>
              <a:buChar char="•"/>
            </a:pPr>
            <a:r>
              <a:rPr lang="en-US" dirty="0"/>
              <a:t>https://www.statista.com/topics/3426/banking-sector-in-europe/</a:t>
            </a:r>
          </a:p>
          <a:p>
            <a:pPr marL="171450" indent="-171450">
              <a:buFont typeface="Arial" panose="020B0604020202020204" pitchFamily="34" charset="0"/>
              <a:buChar char="•"/>
            </a:pPr>
            <a:r>
              <a:rPr lang="en-US" dirty="0"/>
              <a:t>https://www.bankrate.com/loans/personal-loans/pros-cons-of-personal-loans/#pros-cons</a:t>
            </a:r>
          </a:p>
          <a:p>
            <a:pPr marL="171450" indent="-171450">
              <a:buFont typeface="Arial" panose="020B0604020202020204" pitchFamily="34" charset="0"/>
              <a:buChar char="•"/>
            </a:pPr>
            <a:r>
              <a:rPr lang="en-US" dirty="0"/>
              <a:t>https://youth.europa.eu/get-involved/your-rights-and-inclusion/will-you-become-financial-master_en</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13</a:t>
            </a:fld>
            <a:endParaRPr lang="en-US"/>
          </a:p>
        </p:txBody>
      </p:sp>
    </p:spTree>
    <p:extLst>
      <p:ext uri="{BB962C8B-B14F-4D97-AF65-F5344CB8AC3E}">
        <p14:creationId xmlns:p14="http://schemas.microsoft.com/office/powerpoint/2010/main" val="420995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 typeface="Arial" panose="020B0604020202020204" pitchFamily="34" charset="0"/>
              <a:buChar char="•"/>
            </a:pPr>
            <a:r>
              <a:rPr lang="bg-BG" noProof="0" dirty="0"/>
              <a:t>Това е незадължителен слайд, тъй като предоставената информация е ясна и лесна за разбиране. </a:t>
            </a:r>
          </a:p>
          <a:p>
            <a:pPr marL="171450" indent="-171450">
              <a:buFont typeface="Arial" panose="020B0604020202020204" pitchFamily="34" charset="0"/>
              <a:buChar char="•"/>
            </a:pPr>
            <a:r>
              <a:rPr lang="bg-BG" noProof="0" dirty="0"/>
              <a:t>Може да използвате тази информация и да я представите в някои от предишните слайдове. Може, също така, да изследвате различни подходи за разграничаване на различните финансови услуги.  </a:t>
            </a:r>
          </a:p>
          <a:p>
            <a:pPr marL="171450" indent="-171450">
              <a:buFontTx/>
              <a:buChar char="-"/>
            </a:pPr>
            <a:endParaRPr lang="bg-BG" noProof="0" dirty="0"/>
          </a:p>
          <a:p>
            <a:pPr marL="171450" indent="-171450">
              <a:buFontTx/>
              <a:buChar char="-"/>
            </a:pPr>
            <a:endParaRPr lang="bg-BG" noProof="0" dirty="0"/>
          </a:p>
          <a:p>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14</a:t>
            </a:fld>
            <a:endParaRPr lang="en-US"/>
          </a:p>
        </p:txBody>
      </p:sp>
    </p:spTree>
    <p:extLst>
      <p:ext uri="{BB962C8B-B14F-4D97-AF65-F5344CB8AC3E}">
        <p14:creationId xmlns:p14="http://schemas.microsoft.com/office/powerpoint/2010/main" val="61104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0" indent="0">
              <a:buFontTx/>
              <a:buNone/>
            </a:pPr>
            <a:r>
              <a:rPr lang="bg-BG" noProof="0" dirty="0"/>
              <a:t>Този слайд обяснява разликата между финансов продукт и финансова услуга. По-долу има повече информация, която фасилитаторът може да използва, за да опише разликата и защо е важно да се прави разлика между двете. </a:t>
            </a:r>
          </a:p>
          <a:p>
            <a:pPr marL="0" indent="0">
              <a:buFontTx/>
              <a:buNone/>
            </a:pPr>
            <a:endParaRPr lang="bg-BG" noProof="0" dirty="0"/>
          </a:p>
          <a:p>
            <a:pPr marL="285750" indent="-285750">
              <a:buFont typeface="Arial" panose="020B0604020202020204" pitchFamily="34" charset="0"/>
              <a:buChar char="•"/>
            </a:pPr>
            <a:r>
              <a:rPr lang="bg-BG" sz="1800" b="1" noProof="0" dirty="0">
                <a:solidFill>
                  <a:srgbClr val="D1D5DB"/>
                </a:solidFill>
                <a:effectLst/>
                <a:latin typeface="Segoe UI" panose="020B0502040204020203" pitchFamily="34" charset="0"/>
                <a:ea typeface="Calibri" panose="020F0502020204030204" pitchFamily="34" charset="0"/>
              </a:rPr>
              <a:t>Финансовите услуги </a:t>
            </a:r>
            <a:r>
              <a:rPr lang="bg-BG" sz="1800" b="0" noProof="0" dirty="0">
                <a:solidFill>
                  <a:srgbClr val="D1D5DB"/>
                </a:solidFill>
                <a:effectLst/>
                <a:latin typeface="Segoe UI" panose="020B0502040204020203" pitchFamily="34" charset="0"/>
                <a:ea typeface="Calibri" panose="020F0502020204030204" pitchFamily="34" charset="0"/>
              </a:rPr>
              <a:t>са услугите, предоставяни от финансови институции, докато финансовите продукти са специфични инвестиции или продукти, които лица или организации могат да закупят, за да постигнат своите финансови цели. </a:t>
            </a:r>
          </a:p>
          <a:p>
            <a:pPr marL="285750" indent="-285750">
              <a:buFont typeface="Arial" panose="020B0604020202020204" pitchFamily="34" charset="0"/>
              <a:buChar char="•"/>
            </a:pPr>
            <a:r>
              <a:rPr lang="bg-BG" b="1" noProof="0" dirty="0"/>
              <a:t>Финансовите услуги </a:t>
            </a:r>
            <a:r>
              <a:rPr lang="bg-BG" b="0" noProof="0" dirty="0"/>
              <a:t>се отнасят до дейностите и процесите, които помагат на лица и организации да управляват своите пари, включително дейности като банкиране, управление на инвестиции, застраховане и счетоводство. Финансовите услуги могат да се предоставят от различни видове финансови институции, като банки, инвестиционни фирми, застрахователни компании и счетоводни фирми.</a:t>
            </a:r>
          </a:p>
          <a:p>
            <a:pPr marL="285750" indent="-285750">
              <a:buFont typeface="Arial" panose="020B0604020202020204" pitchFamily="34" charset="0"/>
              <a:buChar char="•"/>
            </a:pPr>
            <a:r>
              <a:rPr lang="bg-BG" b="1" noProof="0" dirty="0"/>
              <a:t>Финансовите продукти, от друга страна, </a:t>
            </a:r>
            <a:r>
              <a:rPr lang="bg-BG" b="0" noProof="0" dirty="0"/>
              <a:t>се отнасят до конкретни продукти или инвестиции, които физически лица или организации могат да закупят, за да постигнат своите финансови цели, като спестовни сметки, акции, облигации, застрахователни полици и взаимни фондове. Тези финансови продукти често се предлагат от компании за финансови услуги. </a:t>
            </a:r>
          </a:p>
          <a:p>
            <a:pPr marL="0" indent="0">
              <a:buFontTx/>
              <a:buNone/>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15</a:t>
            </a:fld>
            <a:endParaRPr lang="en-US"/>
          </a:p>
        </p:txBody>
      </p:sp>
    </p:spTree>
    <p:extLst>
      <p:ext uri="{BB962C8B-B14F-4D97-AF65-F5344CB8AC3E}">
        <p14:creationId xmlns:p14="http://schemas.microsoft.com/office/powerpoint/2010/main" val="211179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dirty="0"/>
              <a:t>Насоки към фасилитатора:</a:t>
            </a:r>
          </a:p>
          <a:p>
            <a:r>
              <a:rPr lang="bg-BG" noProof="0" dirty="0"/>
              <a:t>Когато се подготвяте за този слайд, моля, внимавайте да е подходящ за аудиторията – млади хора. Затова е добре да се изберат най-подходящите финансови услуги за младите хора (напр. спестяване и кредитиране, получаване/извършване на плащания, заеми, парични транзакции и т.н. .а не по-сложни услуги или продукти). Този слайд предоставя информация за различните рискове, които са свързани с използването на финансови услуги:</a:t>
            </a:r>
          </a:p>
          <a:p>
            <a:pPr marL="171450" indent="-171450">
              <a:buFont typeface="Arial" panose="020B0604020202020204" pitchFamily="34" charset="0"/>
              <a:buChar char="•"/>
            </a:pPr>
            <a:r>
              <a:rPr lang="bg-BG" b="1" i="0" noProof="0" dirty="0">
                <a:solidFill>
                  <a:srgbClr val="374151"/>
                </a:solidFill>
                <a:effectLst/>
                <a:latin typeface="Söhne"/>
              </a:rPr>
              <a:t>Измамите и изнудването </a:t>
            </a:r>
            <a:r>
              <a:rPr lang="bg-BG" b="0" i="0" noProof="0" dirty="0">
                <a:solidFill>
                  <a:srgbClr val="374151"/>
                </a:solidFill>
                <a:effectLst/>
                <a:latin typeface="Söhne"/>
              </a:rPr>
              <a:t>са най-често срещания риск при използване на финансови услуги, тъй като има много хора и организации, които имат за цел да измамят хора с цел набавянето на финансови облаги. Този риск се отнася за почти всички видове финансови услуги. </a:t>
            </a:r>
          </a:p>
          <a:p>
            <a:pPr marL="171450" indent="-171450">
              <a:buFont typeface="Arial" panose="020B0604020202020204" pitchFamily="34" charset="0"/>
              <a:buChar char="•"/>
            </a:pPr>
            <a:r>
              <a:rPr lang="bg-BG" b="1" i="0" dirty="0">
                <a:solidFill>
                  <a:srgbClr val="374151"/>
                </a:solidFill>
                <a:effectLst/>
                <a:latin typeface="Söhne"/>
              </a:rPr>
              <a:t>Рисковете свързани с киберсигурността </a:t>
            </a:r>
            <a:r>
              <a:rPr lang="bg-BG" b="0" i="0" dirty="0">
                <a:solidFill>
                  <a:srgbClr val="374151"/>
                </a:solidFill>
                <a:effectLst/>
                <a:latin typeface="Söhne"/>
              </a:rPr>
              <a:t>стават все по-големи, тъй като повечето финансови услуги се преместват онлайн. Това създава по-голям риск от кибератаки, които могат да компрометират чувствителна лична и финансова информация.</a:t>
            </a:r>
          </a:p>
          <a:p>
            <a:pPr marL="171450" indent="-171450">
              <a:buFont typeface="Arial" panose="020B0604020202020204" pitchFamily="34" charset="0"/>
              <a:buChar char="•"/>
            </a:pPr>
            <a:r>
              <a:rPr lang="bg-BG" b="1" i="0" dirty="0">
                <a:solidFill>
                  <a:srgbClr val="374151"/>
                </a:solidFill>
                <a:effectLst/>
                <a:latin typeface="Söhne"/>
              </a:rPr>
              <a:t>Поверителността на данните </a:t>
            </a:r>
            <a:r>
              <a:rPr lang="bg-BG" b="0" i="0" dirty="0">
                <a:solidFill>
                  <a:srgbClr val="374151"/>
                </a:solidFill>
                <a:effectLst/>
                <a:latin typeface="Söhne"/>
              </a:rPr>
              <a:t>е чувствителна и важна тема, тъй като обикновено при потребяването на финансови услуги се събира и съхранява голямо количество лична и финансова информация, която може да бъде изложена на риск от загуба, кражба или злоупотреба.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1" i="0" dirty="0">
                <a:solidFill>
                  <a:srgbClr val="374151"/>
                </a:solidFill>
                <a:effectLst/>
                <a:latin typeface="Söhne"/>
              </a:rPr>
              <a:t>Рисковете свързани с променящите се лихвени проценти </a:t>
            </a:r>
            <a:r>
              <a:rPr lang="bg-BG" b="0" i="0" dirty="0">
                <a:solidFill>
                  <a:srgbClr val="374151"/>
                </a:solidFill>
                <a:effectLst/>
                <a:latin typeface="Söhne"/>
              </a:rPr>
              <a:t>може да възникне при спестовни сметки и облигации, когато променящите се лихвените проценти могат да повлияят на стойността на съответния финансов продукт. Освен това лихвените рискове са свързани с ипотеки, които могат да бъдат повлияни от промени в цялостния икономически климат, водещи до промяна на основния лихвен процент, който се използва при калкулацията на лихвените проценти по ипотечните продукти.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1" i="0" dirty="0">
                <a:solidFill>
                  <a:srgbClr val="374151"/>
                </a:solidFill>
                <a:effectLst/>
                <a:latin typeface="Söhne"/>
              </a:rPr>
              <a:t>Рисковете свързани със съвместимост </a:t>
            </a:r>
            <a:r>
              <a:rPr lang="bg-BG" b="0" i="0" dirty="0">
                <a:solidFill>
                  <a:srgbClr val="374151"/>
                </a:solidFill>
                <a:effectLst/>
                <a:latin typeface="Söhne"/>
              </a:rPr>
              <a:t>са особено приложими при използването на алтернативни методи на плащане, които може да не се приемат от всички търговци. Също така могат да възникнат технически проблеми с определени алтернативни платформи за плащане, които могат да повлияят на способността за извършване на плащане. </a:t>
            </a:r>
            <a:r>
              <a:rPr lang="bg-BG" b="1" i="0" dirty="0">
                <a:solidFill>
                  <a:srgbClr val="374151"/>
                </a:solidFill>
                <a:effectLst/>
                <a:latin typeface="Söhne"/>
              </a:rPr>
              <a:t>Това също се нарича оперативен риск.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1" i="0" dirty="0">
                <a:solidFill>
                  <a:srgbClr val="374151"/>
                </a:solidFill>
                <a:effectLst/>
                <a:latin typeface="Söhne"/>
              </a:rPr>
              <a:t>Политическите и други видове рискове са свързани и повлияни от политически събития и несигурност в регулаторната и правна среда в определена държава или финансова зона (напр. Еврозоната).</a:t>
            </a:r>
          </a:p>
          <a:p>
            <a:pPr marL="171450" indent="-171450">
              <a:buFont typeface="Arial" panose="020B0604020202020204" pitchFamily="34" charset="0"/>
              <a:buChar char="•"/>
            </a:pPr>
            <a:endParaRPr lang="bg-BG" b="0" i="0" dirty="0">
              <a:solidFill>
                <a:srgbClr val="374151"/>
              </a:solidFill>
              <a:effectLst/>
              <a:latin typeface="Söhne"/>
            </a:endParaRPr>
          </a:p>
          <a:p>
            <a:endParaRPr lang="bg-BG" dirty="0"/>
          </a:p>
          <a:p>
            <a:endParaRPr lang="bg-BG" dirty="0"/>
          </a:p>
          <a:p>
            <a:endParaRPr lang="bg-BG" dirty="0"/>
          </a:p>
        </p:txBody>
      </p:sp>
      <p:sp>
        <p:nvSpPr>
          <p:cNvPr id="4" name="Slide Number Placeholder 3"/>
          <p:cNvSpPr>
            <a:spLocks noGrp="1"/>
          </p:cNvSpPr>
          <p:nvPr>
            <p:ph type="sldNum" sz="quarter" idx="5"/>
          </p:nvPr>
        </p:nvSpPr>
        <p:spPr/>
        <p:txBody>
          <a:bodyPr/>
          <a:lstStyle/>
          <a:p>
            <a:fld id="{0807BA8F-CC79-4CDB-A88D-859AA8EC5A6E}" type="slidenum">
              <a:rPr lang="en-US" smtClean="0"/>
              <a:t>16</a:t>
            </a:fld>
            <a:endParaRPr lang="en-US"/>
          </a:p>
        </p:txBody>
      </p:sp>
    </p:spTree>
    <p:extLst>
      <p:ext uri="{BB962C8B-B14F-4D97-AF65-F5344CB8AC3E}">
        <p14:creationId xmlns:p14="http://schemas.microsoft.com/office/powerpoint/2010/main" val="111910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bg-BG" b="1" dirty="0"/>
              <a:t>Допълнителни ресурси и материали за самоподготовка по темата:</a:t>
            </a:r>
            <a:endParaRPr lang="en-US" b="1" dirty="0"/>
          </a:p>
          <a:p>
            <a:pPr marL="171450" indent="-171450">
              <a:buFont typeface="Arial" panose="020B0604020202020204" pitchFamily="34" charset="0"/>
              <a:buChar char="•"/>
            </a:pPr>
            <a:r>
              <a:rPr lang="en-US" dirty="0"/>
              <a:t>https://mastercardfdn.org/wp-content/uploads/2018/06/Youth-Financial-Services-Accessible.pdf</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https://www.cgap.org/sites/default/files/publications/2019_06_30_WorkingPaper_Youth_Education_Employment.pdf</a:t>
            </a:r>
          </a:p>
        </p:txBody>
      </p:sp>
      <p:sp>
        <p:nvSpPr>
          <p:cNvPr id="4" name="Slide Number Placeholder 3"/>
          <p:cNvSpPr>
            <a:spLocks noGrp="1"/>
          </p:cNvSpPr>
          <p:nvPr>
            <p:ph type="sldNum" sz="quarter" idx="5"/>
          </p:nvPr>
        </p:nvSpPr>
        <p:spPr/>
        <p:txBody>
          <a:bodyPr/>
          <a:lstStyle/>
          <a:p>
            <a:fld id="{0807BA8F-CC79-4CDB-A88D-859AA8EC5A6E}" type="slidenum">
              <a:rPr lang="en-US" smtClean="0"/>
              <a:t>17</a:t>
            </a:fld>
            <a:endParaRPr lang="en-US"/>
          </a:p>
        </p:txBody>
      </p:sp>
    </p:spTree>
    <p:extLst>
      <p:ext uri="{BB962C8B-B14F-4D97-AF65-F5344CB8AC3E}">
        <p14:creationId xmlns:p14="http://schemas.microsoft.com/office/powerpoint/2010/main" val="184004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 typeface="Arial" panose="020B0604020202020204" pitchFamily="34" charset="0"/>
              <a:buChar char="•"/>
            </a:pPr>
            <a:r>
              <a:rPr lang="bg-BG" b="0" i="0" noProof="0" dirty="0">
                <a:solidFill>
                  <a:srgbClr val="374151"/>
                </a:solidFill>
                <a:effectLst/>
                <a:latin typeface="Söhne"/>
              </a:rPr>
              <a:t>Дайте няколко съвета относно основните рискове, пред които могат да се изправят младите хора, когато използват финансови услуги.</a:t>
            </a:r>
          </a:p>
          <a:p>
            <a:pPr marL="171450" indent="-171450">
              <a:buFont typeface="Arial" panose="020B0604020202020204" pitchFamily="34" charset="0"/>
              <a:buChar char="•"/>
            </a:pPr>
            <a:r>
              <a:rPr lang="bg-BG" b="0" i="0" noProof="0" dirty="0">
                <a:solidFill>
                  <a:srgbClr val="374151"/>
                </a:solidFill>
                <a:effectLst/>
                <a:latin typeface="Söhne"/>
              </a:rPr>
              <a:t>Можете да добавите допълнителни съвети въз основа на вашите знания, местни специфики и целевата аудитория</a:t>
            </a:r>
            <a:r>
              <a:rPr lang="bg-BG" b="0" i="0" noProof="0" dirty="0">
                <a:solidFill>
                  <a:srgbClr val="343541"/>
                </a:solidFill>
                <a:effectLst/>
                <a:latin typeface="Söhne"/>
              </a:rPr>
              <a:t>. </a:t>
            </a:r>
            <a:endParaRPr lang="bg-BG" b="0" i="0" noProof="0" dirty="0">
              <a:solidFill>
                <a:srgbClr val="374151"/>
              </a:solidFill>
              <a:effectLst/>
              <a:latin typeface="Söhne"/>
            </a:endParaRPr>
          </a:p>
          <a:p>
            <a:endParaRPr lang="bg-BG" noProof="0" dirty="0"/>
          </a:p>
          <a:p>
            <a:endParaRPr lang="bg-BG" noProof="0" dirty="0"/>
          </a:p>
          <a:p>
            <a:pPr marL="0" indent="0">
              <a:buFontTx/>
              <a:buNone/>
            </a:pPr>
            <a:r>
              <a:rPr lang="bg-BG" b="1" noProof="0" dirty="0"/>
              <a:t>Допълнителни ресурси и материали за самоподготовка по темата:</a:t>
            </a:r>
          </a:p>
          <a:p>
            <a:pPr marL="171450" indent="-171450">
              <a:buFont typeface="Arial" panose="020B0604020202020204" pitchFamily="34" charset="0"/>
              <a:buChar char="•"/>
            </a:pPr>
            <a:r>
              <a:rPr lang="bg-BG" noProof="0" dirty="0"/>
              <a:t>https://www.investopedia.com/articles/younginvestors/08/eight-tips.asp</a:t>
            </a:r>
          </a:p>
          <a:p>
            <a:pPr marL="171450" indent="-171450">
              <a:buFont typeface="Arial" panose="020B0604020202020204" pitchFamily="34" charset="0"/>
              <a:buChar char="•"/>
            </a:pPr>
            <a:r>
              <a:rPr lang="bg-BG" noProof="0" dirty="0"/>
              <a:t>https://pirg.org/resources/smart-money-smart-kids-tips-for-teaching-financial-literacy-and-privacy-protection-to-kids-of-all-ages/</a:t>
            </a:r>
          </a:p>
          <a:p>
            <a:pPr marL="171450" indent="-171450">
              <a:buFont typeface="Arial" panose="020B0604020202020204" pitchFamily="34" charset="0"/>
              <a:buChar char="•"/>
            </a:pPr>
            <a:r>
              <a:rPr lang="bg-BG" noProof="0" dirty="0"/>
              <a:t>https://www.nefe.org/initiatives/default.aspx</a:t>
            </a:r>
          </a:p>
          <a:p>
            <a:pPr marL="171450" indent="-171450">
              <a:buFont typeface="Arial" panose="020B0604020202020204" pitchFamily="34" charset="0"/>
              <a:buChar char="•"/>
            </a:pPr>
            <a:r>
              <a:rPr lang="bg-BG" noProof="0" dirty="0"/>
              <a:t>https://www.youngmoneyblog.co.uk/</a:t>
            </a:r>
          </a:p>
        </p:txBody>
      </p:sp>
      <p:sp>
        <p:nvSpPr>
          <p:cNvPr id="4" name="Slide Number Placeholder 3"/>
          <p:cNvSpPr>
            <a:spLocks noGrp="1"/>
          </p:cNvSpPr>
          <p:nvPr>
            <p:ph type="sldNum" sz="quarter" idx="5"/>
          </p:nvPr>
        </p:nvSpPr>
        <p:spPr/>
        <p:txBody>
          <a:bodyPr/>
          <a:lstStyle/>
          <a:p>
            <a:fld id="{0807BA8F-CC79-4CDB-A88D-859AA8EC5A6E}" type="slidenum">
              <a:rPr lang="en-US" smtClean="0"/>
              <a:t>18</a:t>
            </a:fld>
            <a:endParaRPr lang="en-US"/>
          </a:p>
        </p:txBody>
      </p:sp>
    </p:spTree>
    <p:extLst>
      <p:ext uri="{BB962C8B-B14F-4D97-AF65-F5344CB8AC3E}">
        <p14:creationId xmlns:p14="http://schemas.microsoft.com/office/powerpoint/2010/main" val="8722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dirty="0"/>
              <a:t>Насоки към фасилитатора:</a:t>
            </a:r>
            <a:endParaRPr lang="en-US" b="1" dirty="0"/>
          </a:p>
          <a:p>
            <a:pPr marL="171450" indent="-171450">
              <a:buFontTx/>
              <a:buChar char="-"/>
            </a:pPr>
            <a:r>
              <a:rPr lang="bg-BG" noProof="0" dirty="0"/>
              <a:t>Може да промените цитата с по-подходящ от вашата практика и опит.</a:t>
            </a:r>
          </a:p>
          <a:p>
            <a:pPr marL="171450" indent="-171450">
              <a:buFontTx/>
              <a:buChar char="-"/>
            </a:pPr>
            <a:r>
              <a:rPr lang="bg-BG" noProof="0" dirty="0"/>
              <a:t>В следващата поредица от слайдове нашата цел е да представим иновативните и бъдещи финансови услуги и как тяхното развитие ще подобри включването и достъпа на младите хора до финансовата система.</a:t>
            </a:r>
          </a:p>
          <a:p>
            <a:pPr marL="171450" indent="-171450">
              <a:buFontTx/>
              <a:buChar char="-"/>
            </a:pPr>
            <a:r>
              <a:rPr lang="bg-BG" noProof="0" dirty="0"/>
              <a:t>Въз основа на знанията си можете да промените слайдовете и да включите други примери въз основа на вашата аудитория или местни специфики.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bg-BG" noProof="0" dirty="0"/>
              <a:t>Започнете със следното въведение: Бъдещето на финансовите услуги е ясно и предлага много възможности за насърчаване на финансовото приобщаване на младежите, като ги прави финансово подготвени и устойчиви за бъдещето. </a:t>
            </a:r>
          </a:p>
          <a:p>
            <a:pPr marL="171450" indent="-171450">
              <a:buFontTx/>
              <a:buChar char="-"/>
            </a:pPr>
            <a:endParaRPr lang="en-US" dirty="0"/>
          </a:p>
          <a:p>
            <a:pPr marL="0" indent="0">
              <a:buFontTx/>
              <a:buNone/>
            </a:pPr>
            <a:endParaRPr lang="bg-BG" dirty="0"/>
          </a:p>
        </p:txBody>
      </p:sp>
      <p:sp>
        <p:nvSpPr>
          <p:cNvPr id="4" name="Slide Number Placeholder 3"/>
          <p:cNvSpPr>
            <a:spLocks noGrp="1"/>
          </p:cNvSpPr>
          <p:nvPr>
            <p:ph type="sldNum" sz="quarter" idx="5"/>
          </p:nvPr>
        </p:nvSpPr>
        <p:spPr/>
        <p:txBody>
          <a:bodyPr/>
          <a:lstStyle/>
          <a:p>
            <a:fld id="{0807BA8F-CC79-4CDB-A88D-859AA8EC5A6E}" type="slidenum">
              <a:rPr lang="en-US" smtClean="0"/>
              <a:t>19</a:t>
            </a:fld>
            <a:endParaRPr lang="en-US"/>
          </a:p>
        </p:txBody>
      </p:sp>
    </p:spTree>
    <p:extLst>
      <p:ext uri="{BB962C8B-B14F-4D97-AF65-F5344CB8AC3E}">
        <p14:creationId xmlns:p14="http://schemas.microsoft.com/office/powerpoint/2010/main" val="201521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0" indent="0">
              <a:buFontTx/>
              <a:buNone/>
            </a:pPr>
            <a:r>
              <a:rPr lang="bg-BG" noProof="0" dirty="0"/>
              <a:t>Съществуват редица услуги за цифрово разплащане и парични преводи, които са много популярни сред младите хора. Те обаче се различават във всяка държава, така че този слайд предоставя само няколко примера за най-често срещаните и използваните от тях: </a:t>
            </a:r>
          </a:p>
          <a:p>
            <a:pPr marL="171450" indent="-171450">
              <a:buFont typeface="Arial" panose="020B0604020202020204" pitchFamily="34" charset="0"/>
              <a:buChar char="•"/>
            </a:pPr>
            <a:r>
              <a:rPr lang="bg-BG" b="1" noProof="0" dirty="0"/>
              <a:t>Цифровите портфейли </a:t>
            </a:r>
            <a:r>
              <a:rPr lang="bg-BG" b="0" noProof="0" dirty="0"/>
              <a:t>съхраняват информация за плащане, като информация за кредитна карта и банкова сметка, по сигурен начин. Потребителите могат да използват цифрови портфейли, за да извършват плащания към търговци, без да се налага да въвеждат информация за плащането всеки път. Някои примери за цифрови портфейли включват Apple </a:t>
            </a:r>
            <a:r>
              <a:rPr lang="bg-BG" b="0" noProof="0" dirty="0" err="1"/>
              <a:t>Pay</a:t>
            </a:r>
            <a:r>
              <a:rPr lang="bg-BG" b="0" noProof="0" dirty="0"/>
              <a:t>, Google </a:t>
            </a:r>
            <a:r>
              <a:rPr lang="bg-BG" b="0" noProof="0" dirty="0" err="1"/>
              <a:t>Pay</a:t>
            </a:r>
            <a:r>
              <a:rPr lang="bg-BG" b="0" noProof="0" dirty="0"/>
              <a:t> и Samsung </a:t>
            </a:r>
            <a:r>
              <a:rPr lang="bg-BG" b="0" noProof="0" dirty="0" err="1"/>
              <a:t>Pay</a:t>
            </a:r>
            <a:r>
              <a:rPr lang="bg-BG" b="0" i="0" noProof="0" dirty="0">
                <a:solidFill>
                  <a:srgbClr val="374151"/>
                </a:solidFill>
                <a:effectLst/>
                <a:latin typeface="Söhne"/>
              </a:rPr>
              <a:t>.</a:t>
            </a:r>
          </a:p>
          <a:p>
            <a:pPr marL="171450" indent="-171450">
              <a:buFont typeface="Arial" panose="020B0604020202020204" pitchFamily="34" charset="0"/>
              <a:buChar char="•"/>
            </a:pPr>
            <a:r>
              <a:rPr lang="bg-BG" b="1" i="0" noProof="0" dirty="0">
                <a:solidFill>
                  <a:srgbClr val="374151"/>
                </a:solidFill>
                <a:effectLst/>
                <a:latin typeface="Söhne"/>
              </a:rPr>
              <a:t>Приложенията </a:t>
            </a:r>
            <a:r>
              <a:rPr lang="bg-BG" b="1" i="0" noProof="0" dirty="0" err="1">
                <a:solidFill>
                  <a:srgbClr val="374151"/>
                </a:solidFill>
                <a:effectLst/>
                <a:latin typeface="Söhne"/>
              </a:rPr>
              <a:t>peer</a:t>
            </a:r>
            <a:r>
              <a:rPr lang="bg-BG" b="1" i="0" noProof="0" dirty="0">
                <a:solidFill>
                  <a:srgbClr val="374151"/>
                </a:solidFill>
                <a:effectLst/>
                <a:latin typeface="Söhne"/>
              </a:rPr>
              <a:t>-to-</a:t>
            </a:r>
            <a:r>
              <a:rPr lang="bg-BG" b="1" i="0" noProof="0" dirty="0" err="1">
                <a:solidFill>
                  <a:srgbClr val="374151"/>
                </a:solidFill>
                <a:effectLst/>
                <a:latin typeface="Söhne"/>
              </a:rPr>
              <a:t>peer</a:t>
            </a:r>
            <a:r>
              <a:rPr lang="bg-BG" b="1" i="0" noProof="0" dirty="0">
                <a:solidFill>
                  <a:srgbClr val="374151"/>
                </a:solidFill>
                <a:effectLst/>
                <a:latin typeface="Söhne"/>
              </a:rPr>
              <a:t> плащания </a:t>
            </a:r>
            <a:r>
              <a:rPr lang="bg-BG" b="0" i="0" noProof="0" dirty="0">
                <a:solidFill>
                  <a:srgbClr val="374151"/>
                </a:solidFill>
                <a:effectLst/>
                <a:latin typeface="Söhne"/>
              </a:rPr>
              <a:t>позволяват на потребителите да изпращат и получават пари директно от други лица, без необходимост от трета страна, като например банка. Тези приложения обикновено са свързани с банковите сметки или кредитните карти на потребителите и могат да се използват за незабавно изпращане и получаване на пари.</a:t>
            </a:r>
          </a:p>
          <a:p>
            <a:pPr marL="171450" indent="-171450" algn="l">
              <a:buFont typeface="Arial" panose="020B0604020202020204" pitchFamily="34" charset="0"/>
              <a:buChar char="•"/>
            </a:pPr>
            <a:r>
              <a:rPr lang="bg-BG" b="1" i="0" noProof="0" dirty="0">
                <a:solidFill>
                  <a:srgbClr val="374151"/>
                </a:solidFill>
                <a:effectLst/>
                <a:latin typeface="Söhne"/>
              </a:rPr>
              <a:t>Системите за онлайн плащане са платформи,</a:t>
            </a:r>
            <a:r>
              <a:rPr lang="bg-BG" b="0" i="0" noProof="0" dirty="0">
                <a:solidFill>
                  <a:srgbClr val="374151"/>
                </a:solidFill>
                <a:effectLst/>
                <a:latin typeface="Söhne"/>
              </a:rPr>
              <a:t> които позволяват на потребителите да правят онлайн покупки, да изпращат и получават плащания и да прехвърлят средства към банкови сметки. Примери за такива приложения са </a:t>
            </a:r>
            <a:r>
              <a:rPr lang="bg-BG" b="0" i="0" noProof="0" dirty="0" err="1">
                <a:solidFill>
                  <a:srgbClr val="374151"/>
                </a:solidFill>
                <a:effectLst/>
                <a:latin typeface="Söhne"/>
              </a:rPr>
              <a:t>PayPal</a:t>
            </a:r>
            <a:r>
              <a:rPr lang="bg-BG" b="0" i="0" noProof="0" dirty="0">
                <a:solidFill>
                  <a:srgbClr val="374151"/>
                </a:solidFill>
                <a:effectLst/>
                <a:latin typeface="Söhne"/>
              </a:rPr>
              <a:t>, </a:t>
            </a:r>
            <a:r>
              <a:rPr lang="bg-BG" b="0" i="0" noProof="0" dirty="0" err="1">
                <a:solidFill>
                  <a:srgbClr val="374151"/>
                </a:solidFill>
                <a:effectLst/>
                <a:latin typeface="Söhne"/>
              </a:rPr>
              <a:t>Skrill</a:t>
            </a:r>
            <a:r>
              <a:rPr lang="bg-BG" b="0" i="0" noProof="0" dirty="0">
                <a:solidFill>
                  <a:srgbClr val="374151"/>
                </a:solidFill>
                <a:effectLst/>
                <a:latin typeface="Söhne"/>
              </a:rPr>
              <a:t> и </a:t>
            </a:r>
            <a:r>
              <a:rPr lang="bg-BG" b="0" i="0" noProof="0" dirty="0" err="1">
                <a:solidFill>
                  <a:srgbClr val="374151"/>
                </a:solidFill>
                <a:effectLst/>
                <a:latin typeface="Söhne"/>
              </a:rPr>
              <a:t>Stripe</a:t>
            </a:r>
            <a:r>
              <a:rPr lang="bg-BG" b="0" i="0" noProof="0" dirty="0">
                <a:solidFill>
                  <a:srgbClr val="374151"/>
                </a:solidFill>
                <a:effectLst/>
                <a:latin typeface="Söhne"/>
              </a:rPr>
              <a:t>.</a:t>
            </a:r>
          </a:p>
          <a:p>
            <a:pPr marL="171450" indent="-171450">
              <a:buFont typeface="Arial" panose="020B0604020202020204" pitchFamily="34" charset="0"/>
              <a:buChar char="•"/>
            </a:pPr>
            <a:r>
              <a:rPr lang="bg-BG" b="1" i="0" noProof="0" dirty="0">
                <a:solidFill>
                  <a:srgbClr val="374151"/>
                </a:solidFill>
                <a:effectLst/>
                <a:latin typeface="Söhne"/>
              </a:rPr>
              <a:t>Платформите за обмен на криптовалути </a:t>
            </a:r>
            <a:r>
              <a:rPr lang="bg-BG" b="0" i="0" noProof="0" dirty="0">
                <a:solidFill>
                  <a:srgbClr val="374151"/>
                </a:solidFill>
                <a:effectLst/>
                <a:latin typeface="Söhne"/>
              </a:rPr>
              <a:t>позволяват на потребителите да купуват, продават и съхраняват криптовалути като </a:t>
            </a:r>
            <a:r>
              <a:rPr lang="bg-BG" b="0" i="0" noProof="0" dirty="0" err="1">
                <a:solidFill>
                  <a:srgbClr val="374151"/>
                </a:solidFill>
                <a:effectLst/>
                <a:latin typeface="Söhne"/>
              </a:rPr>
              <a:t>Bitcoin</a:t>
            </a:r>
            <a:r>
              <a:rPr lang="bg-BG" b="0" i="0" noProof="0" dirty="0">
                <a:solidFill>
                  <a:srgbClr val="374151"/>
                </a:solidFill>
                <a:effectLst/>
                <a:latin typeface="Söhne"/>
              </a:rPr>
              <a:t>, </a:t>
            </a:r>
            <a:r>
              <a:rPr lang="bg-BG" b="0" i="0" noProof="0" dirty="0" err="1">
                <a:solidFill>
                  <a:srgbClr val="374151"/>
                </a:solidFill>
                <a:effectLst/>
                <a:latin typeface="Söhne"/>
              </a:rPr>
              <a:t>Ethereum</a:t>
            </a:r>
            <a:r>
              <a:rPr lang="bg-BG" b="0" i="0" noProof="0" dirty="0">
                <a:solidFill>
                  <a:srgbClr val="374151"/>
                </a:solidFill>
                <a:effectLst/>
                <a:latin typeface="Söhne"/>
              </a:rPr>
              <a:t> и </a:t>
            </a:r>
            <a:r>
              <a:rPr lang="bg-BG" b="0" i="0" noProof="0" dirty="0" err="1">
                <a:solidFill>
                  <a:srgbClr val="374151"/>
                </a:solidFill>
                <a:effectLst/>
                <a:latin typeface="Söhne"/>
              </a:rPr>
              <a:t>Litecoin</a:t>
            </a:r>
            <a:r>
              <a:rPr lang="bg-BG" b="0" i="0" noProof="0" dirty="0">
                <a:solidFill>
                  <a:srgbClr val="374151"/>
                </a:solidFill>
                <a:effectLst/>
                <a:latin typeface="Söhne"/>
              </a:rPr>
              <a:t>. Някои борси за криптовалута също имат функции за изпращане и получаване на плащания в криптовалута. Примери за такива платформи са </a:t>
            </a:r>
            <a:r>
              <a:rPr lang="bg-BG" b="0" i="0" noProof="0" dirty="0" err="1">
                <a:solidFill>
                  <a:srgbClr val="374151"/>
                </a:solidFill>
                <a:effectLst/>
                <a:latin typeface="Söhne"/>
              </a:rPr>
              <a:t>Nexo</a:t>
            </a:r>
            <a:r>
              <a:rPr lang="bg-BG" b="0" i="0" noProof="0" dirty="0">
                <a:solidFill>
                  <a:srgbClr val="374151"/>
                </a:solidFill>
                <a:effectLst/>
                <a:latin typeface="Söhne"/>
              </a:rPr>
              <a:t>, </a:t>
            </a:r>
            <a:r>
              <a:rPr lang="bg-BG" b="0" i="0" noProof="0" dirty="0" err="1">
                <a:solidFill>
                  <a:srgbClr val="374151"/>
                </a:solidFill>
                <a:effectLst/>
                <a:latin typeface="Söhne"/>
              </a:rPr>
              <a:t>Coinbase</a:t>
            </a:r>
            <a:r>
              <a:rPr lang="bg-BG" b="0" i="0" noProof="0" dirty="0">
                <a:solidFill>
                  <a:srgbClr val="374151"/>
                </a:solidFill>
                <a:effectLst/>
                <a:latin typeface="Söhne"/>
              </a:rPr>
              <a:t>, </a:t>
            </a:r>
            <a:r>
              <a:rPr lang="bg-BG" b="0" i="0" noProof="0" dirty="0" err="1">
                <a:solidFill>
                  <a:srgbClr val="374151"/>
                </a:solidFill>
                <a:effectLst/>
                <a:latin typeface="Söhne"/>
              </a:rPr>
              <a:t>Binance</a:t>
            </a:r>
            <a:r>
              <a:rPr lang="bg-BG" b="0" i="0" noProof="0" dirty="0">
                <a:solidFill>
                  <a:srgbClr val="374151"/>
                </a:solidFill>
                <a:effectLst/>
                <a:latin typeface="Söhne"/>
              </a:rPr>
              <a:t> и </a:t>
            </a:r>
            <a:r>
              <a:rPr lang="bg-BG" b="0" i="0" noProof="0" dirty="0" err="1">
                <a:solidFill>
                  <a:srgbClr val="374151"/>
                </a:solidFill>
                <a:effectLst/>
                <a:latin typeface="Söhne"/>
              </a:rPr>
              <a:t>Kraken</a:t>
            </a:r>
            <a:r>
              <a:rPr lang="bg-BG" b="0" i="0" noProof="0" dirty="0">
                <a:solidFill>
                  <a:srgbClr val="374151"/>
                </a:solidFill>
                <a:effectLst/>
                <a:latin typeface="Söhne"/>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374151"/>
              </a:solidFill>
              <a:effectLst/>
              <a:latin typeface="Söhne"/>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20</a:t>
            </a:fld>
            <a:endParaRPr lang="en-US"/>
          </a:p>
        </p:txBody>
      </p:sp>
    </p:spTree>
    <p:extLst>
      <p:ext uri="{BB962C8B-B14F-4D97-AF65-F5344CB8AC3E}">
        <p14:creationId xmlns:p14="http://schemas.microsoft.com/office/powerpoint/2010/main" val="47519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Започнете обучителната сесия с кратко въведение в учебните цели и дайте малко информация на участниците относно логистиката, т.е. очаквана продължителност, планирани почивки и т.н. Обяснете, че в края на сесията ще предоставите на участниците формуляр за оценка, за да получите обратна връзка от тях с цел подобряване на съдържанието и начина на провеждане на подобни обучения.</a:t>
            </a:r>
          </a:p>
          <a:p>
            <a:pPr marL="171450" indent="-171450">
              <a:buFontTx/>
              <a:buChar char="-"/>
            </a:pPr>
            <a:r>
              <a:rPr lang="bg-BG" noProof="0" dirty="0"/>
              <a:t>Поставете някой основни правила по отношение на сесията, базирани на вашия индивидуален стил на обучение, напр. насърчете всички участници да се включат активно в обучителната сесия, да задават въпроси и да споделят своите мнение и опит.</a:t>
            </a:r>
          </a:p>
          <a:p>
            <a:pPr marL="171450" indent="-171450">
              <a:buFontTx/>
              <a:buChar char="-"/>
            </a:pPr>
            <a:r>
              <a:rPr lang="bg-BG" noProof="0" dirty="0"/>
              <a:t>Насърчете участниците да предоставят конструктивна обратна връзка по време на обучителната сесия, включително какво е било полезно и какво може да се подобри.</a:t>
            </a:r>
          </a:p>
          <a:p>
            <a:pPr marL="171450" indent="-171450">
              <a:buFontTx/>
              <a:buChar char="-"/>
            </a:pPr>
            <a:r>
              <a:rPr lang="bg-BG" noProof="0" dirty="0"/>
              <a:t>След това представете целта на обучението и обяснете, че общата цел е обучаемите да осъзнаят взаимовръзките между финансовите услуги и финансовите продукти, от една страна, и техните лични финанси, от друга страна - първо, да разберат услугите, продуктите и секторите като мрежа , едно цяло, и второ как те (учащите) си взаимодействат в това цяло, като отделните компоненти на една добре смазана машина. </a:t>
            </a:r>
          </a:p>
          <a:p>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3</a:t>
            </a:fld>
            <a:endParaRPr lang="en-US"/>
          </a:p>
        </p:txBody>
      </p:sp>
    </p:spTree>
    <p:extLst>
      <p:ext uri="{BB962C8B-B14F-4D97-AF65-F5344CB8AC3E}">
        <p14:creationId xmlns:p14="http://schemas.microsoft.com/office/powerpoint/2010/main" val="234049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dirty="0"/>
              <a:t>Насоки към фасилитатора:</a:t>
            </a:r>
            <a:endParaRPr lang="en-US" b="1" dirty="0"/>
          </a:p>
          <a:p>
            <a:pPr marL="171450" indent="-171450">
              <a:buFontTx/>
              <a:buChar char="-"/>
            </a:pPr>
            <a:r>
              <a:rPr lang="bg-BG" noProof="0" dirty="0"/>
              <a:t>Съществуват множество дигитални инструменти (софтуерни приложения) за управление на лични финанси, като много от тях са специално пригодени да отговарят на интересите и специфичните нужди на младите хора, които търсят начини да проследяват и управляват личните си финанси. В този слайд предоставяме примери за някои от най-популярните. Можете да гледате видеоклиповете, които представят накратко всяко приложение и да ги обсъдите с участниците. Посочените примери са извадени от популярния сайт за финанси </a:t>
            </a:r>
            <a:r>
              <a:rPr lang="bg-BG" noProof="0" dirty="0" err="1"/>
              <a:t>Investopedia</a:t>
            </a:r>
            <a:r>
              <a:rPr lang="bg-BG" noProof="0" dirty="0"/>
              <a:t>. </a:t>
            </a:r>
          </a:p>
          <a:p>
            <a:pPr marL="171450" indent="-171450">
              <a:buFontTx/>
              <a:buChar char="-"/>
            </a:pPr>
            <a:r>
              <a:rPr lang="bg-BG" noProof="0" dirty="0"/>
              <a:t>Проучете предоставените примери по отношение на техните плюсове и минуси въз основа на вашата целева аудитория. </a:t>
            </a:r>
          </a:p>
          <a:p>
            <a:pPr marL="171450" indent="-171450">
              <a:buFontTx/>
              <a:buChar char="-"/>
            </a:pPr>
            <a:r>
              <a:rPr lang="bg-BG" noProof="0" dirty="0"/>
              <a:t>Също така не забравяйте да ги попитате дали в момента използват инструмент или приложение за управление на личните си финанси. </a:t>
            </a:r>
          </a:p>
          <a:p>
            <a:pPr marL="171450" indent="-171450">
              <a:buFontTx/>
              <a:buChar char="-"/>
            </a:pPr>
            <a:r>
              <a:rPr lang="bg-BG" noProof="0" dirty="0"/>
              <a:t>Можете също така да дадете примери за други приложения, които помагат за подобряване на финансовата грамотност на младите и им помагат да разберат различните финансови услуги. </a:t>
            </a:r>
          </a:p>
          <a:p>
            <a:pPr marL="171450" indent="-171450">
              <a:buFontTx/>
              <a:buChar char="-"/>
            </a:pPr>
            <a:endParaRPr lang="en-US" dirty="0"/>
          </a:p>
          <a:p>
            <a:endParaRPr lang="en-US" dirty="0"/>
          </a:p>
          <a:p>
            <a:pPr marL="0" indent="0">
              <a:buFontTx/>
              <a:buNone/>
            </a:pPr>
            <a:r>
              <a:rPr lang="bg-BG" b="1" dirty="0"/>
              <a:t>Допълнителни ресурси и материали за самоподготовка по темата:</a:t>
            </a:r>
            <a:endParaRPr lang="en-US" b="1" dirty="0"/>
          </a:p>
          <a:p>
            <a:pPr marL="171450" indent="-171450">
              <a:buFont typeface="Arial" panose="020B0604020202020204" pitchFamily="34" charset="0"/>
              <a:buChar char="•"/>
            </a:pPr>
            <a:r>
              <a:rPr lang="en-US" dirty="0"/>
              <a:t>https://www.investopedia.com/best-budgeting-apps-5085405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21</a:t>
            </a:fld>
            <a:endParaRPr lang="en-US"/>
          </a:p>
        </p:txBody>
      </p:sp>
    </p:spTree>
    <p:extLst>
      <p:ext uri="{BB962C8B-B14F-4D97-AF65-F5344CB8AC3E}">
        <p14:creationId xmlns:p14="http://schemas.microsoft.com/office/powerpoint/2010/main" val="288568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Това не е задължителен слайд, тъй като вградените финанси се използват предимно от бизнеса, напр. стартиращи компании, които се стремят да подобрят достъпа и услугите за своите клиенти.</a:t>
            </a:r>
          </a:p>
          <a:p>
            <a:pPr marL="171450" indent="-171450">
              <a:buFontTx/>
              <a:buChar char="-"/>
            </a:pPr>
            <a:r>
              <a:rPr lang="bg-BG" noProof="0" dirty="0"/>
              <a:t>Когато обяснявате различните видове вградени финансови продукти и услуги, винаги се опитвайте да предоставите примери за известни услуги, които потребителите познават. </a:t>
            </a:r>
          </a:p>
          <a:p>
            <a:pPr marL="171450" indent="-171450">
              <a:buFontTx/>
              <a:buChar char="-"/>
            </a:pPr>
            <a:r>
              <a:rPr lang="bg-BG" noProof="0" dirty="0"/>
              <a:t>Ето малко допълнителна информация по темата:</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bg-BG" sz="1800" noProof="0" dirty="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Вграденото финансиране може да позволи на технологична компания да предложи на клиентите си възможността да плащат за техния продукт или услуга с кредитна или дебитна карта или да вземат заем, за да финансират покупката. Това може да улесни достъпа на клиентите до финансови услуги, тъй като вече не трябва да минават през отделна финансова институция, за да го направят.</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bg-BG" sz="1800" noProof="0" dirty="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Вграденото финансиране също има потенциала да увеличи конкуренцията в сектора на финансовите услуги, тъй като нефинансовите компании навлизат на пазара и предлагат финансови услуги в допълнение към своите основни продукти и услуги. Това може да доведе до повече иновации, по-добро клиентско изживяване и по-ниски разходи.</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bg-BG" sz="1800" noProof="0" dirty="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Според статистиката 88% процента от компаниите, които прилагат вградени финанси, отчитат повишена ангажираност, а 85% казват, че това им помага да придобият нови клиенти.</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bg-BG" sz="1800" noProof="0" dirty="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Много експерти от </a:t>
            </a:r>
            <a:r>
              <a:rPr lang="bg-BG" sz="1800" noProof="0" dirty="0" err="1">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финтех</a:t>
            </a:r>
            <a:r>
              <a:rPr lang="bg-BG" sz="1800" noProof="0" dirty="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 сектора определят вградените финанси като бъдещето на финансовата индустрия</a:t>
            </a:r>
            <a:r>
              <a:rPr lang="bg-BG" noProof="0" dirty="0"/>
              <a:t>. </a:t>
            </a:r>
          </a:p>
          <a:p>
            <a:endParaRPr lang="bg-BG" noProof="0" dirty="0"/>
          </a:p>
          <a:p>
            <a:pPr marL="0" indent="0">
              <a:buFontTx/>
              <a:buNone/>
            </a:pPr>
            <a:r>
              <a:rPr lang="bg-BG" b="1" noProof="0" dirty="0"/>
              <a:t>Допълнителни ресурси и материали за самоподготовка по темата:</a:t>
            </a:r>
          </a:p>
          <a:p>
            <a:pPr marL="171450" indent="-171450">
              <a:buFont typeface="Arial" panose="020B0604020202020204" pitchFamily="34" charset="0"/>
              <a:buChar char="•"/>
            </a:pPr>
            <a:r>
              <a:rPr lang="bg-BG" noProof="0" dirty="0"/>
              <a:t>https://plaid.com/resources/fintech/what-is-embedded-finance/</a:t>
            </a:r>
          </a:p>
          <a:p>
            <a:pPr marL="171450" indent="-171450">
              <a:buFont typeface="Arial" panose="020B0604020202020204" pitchFamily="34" charset="0"/>
              <a:buChar char="•"/>
            </a:pPr>
            <a:r>
              <a:rPr lang="bg-BG" noProof="0" dirty="0"/>
              <a:t>https://www.fintechfutures.com/2023/01/embedded-finance-to-lead-the-way-in-2023-fintech-innovation/</a:t>
            </a:r>
          </a:p>
          <a:p>
            <a:pPr marL="171450" indent="-171450">
              <a:buFont typeface="Arial" panose="020B0604020202020204" pitchFamily="34" charset="0"/>
              <a:buChar char="•"/>
            </a:pPr>
            <a:endParaRPr lang="bg-BG" noProof="0" dirty="0"/>
          </a:p>
          <a:p>
            <a:pPr marL="171450" indent="-171450">
              <a:buFont typeface="Arial" panose="020B0604020202020204" pitchFamily="34" charset="0"/>
              <a:buChar char="•"/>
            </a:pPr>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22</a:t>
            </a:fld>
            <a:endParaRPr lang="en-US"/>
          </a:p>
        </p:txBody>
      </p:sp>
    </p:spTree>
    <p:extLst>
      <p:ext uri="{BB962C8B-B14F-4D97-AF65-F5344CB8AC3E}">
        <p14:creationId xmlns:p14="http://schemas.microsoft.com/office/powerpoint/2010/main" val="3791628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Това са някои примери за бъдещи тенденции по отношение на развитието на сектора на финансовите услуги през следващото десетилетие. Можете да добавите допълнителни примери!</a:t>
            </a:r>
          </a:p>
          <a:p>
            <a:pPr marL="171450" indent="-171450">
              <a:buFontTx/>
              <a:buChar char="-"/>
            </a:pPr>
            <a:r>
              <a:rPr lang="bg-BG" noProof="0" dirty="0"/>
              <a:t>По-долу са предоставени някои ресурси, от които можете да получите допълнителна информация за всеки от предоставените примери. </a:t>
            </a:r>
          </a:p>
          <a:p>
            <a:pPr marL="171450" indent="-171450">
              <a:buFontTx/>
              <a:buChar char="-"/>
            </a:pPr>
            <a:endParaRPr lang="bg-BG" noProof="0" dirty="0"/>
          </a:p>
          <a:p>
            <a:endParaRPr lang="bg-BG" noProof="0" dirty="0"/>
          </a:p>
          <a:p>
            <a:pPr marL="0" indent="0">
              <a:buFontTx/>
              <a:buNone/>
            </a:pPr>
            <a:r>
              <a:rPr lang="bg-BG" b="1" noProof="0" dirty="0"/>
              <a:t>Допълнителни ресурси и материали за самоподготовка по темата:</a:t>
            </a:r>
          </a:p>
          <a:p>
            <a:pPr marL="171450" indent="-171450">
              <a:buFont typeface="Arial" panose="020B0604020202020204" pitchFamily="34" charset="0"/>
              <a:buChar char="•"/>
            </a:pPr>
            <a:r>
              <a:rPr lang="bg-BG" noProof="0" dirty="0"/>
              <a:t>https://www.oberlo.com/blog/peer-to-peer-lending</a:t>
            </a:r>
          </a:p>
          <a:p>
            <a:pPr marL="171450" indent="-171450">
              <a:buFont typeface="Arial" panose="020B0604020202020204" pitchFamily="34" charset="0"/>
              <a:buChar char="•"/>
            </a:pPr>
            <a:r>
              <a:rPr lang="bg-BG" noProof="0" dirty="0"/>
              <a:t>https://www.investopedia.com/articles/investing/092315/7-best-peertopeer-lending-websites.asp</a:t>
            </a:r>
          </a:p>
          <a:p>
            <a:pPr marL="171450" indent="-171450">
              <a:buFont typeface="Arial" panose="020B0604020202020204" pitchFamily="34" charset="0"/>
              <a:buChar char="•"/>
            </a:pPr>
            <a:r>
              <a:rPr lang="bg-BG" noProof="0" dirty="0"/>
              <a:t>https://www.investopedia.com/terms/r/roboadvisor-roboadviser.asp</a:t>
            </a:r>
          </a:p>
          <a:p>
            <a:pPr marL="171450" indent="-171450">
              <a:buFont typeface="Arial" panose="020B0604020202020204" pitchFamily="34" charset="0"/>
              <a:buChar char="•"/>
            </a:pPr>
            <a:r>
              <a:rPr lang="bg-BG" noProof="0" dirty="0"/>
              <a:t>https://www.investopedia.com/best-robo-advisors-4693125</a:t>
            </a:r>
          </a:p>
          <a:p>
            <a:pPr marL="171450" indent="-171450">
              <a:buFont typeface="Arial" panose="020B0604020202020204" pitchFamily="34" charset="0"/>
              <a:buChar char="•"/>
            </a:pPr>
            <a:r>
              <a:rPr lang="bg-BG" noProof="0" dirty="0"/>
              <a:t>https://consensys.net/blockchain-use-cases/finance/</a:t>
            </a:r>
          </a:p>
          <a:p>
            <a:pPr marL="171450" indent="-171450">
              <a:buFont typeface="Arial" panose="020B0604020202020204" pitchFamily="34" charset="0"/>
              <a:buChar char="•"/>
            </a:pPr>
            <a:r>
              <a:rPr lang="bg-BG" noProof="0" dirty="0"/>
              <a:t>https://www.salesforce.com/eu/blog/2020/02/how-financial-services-are-implementing-blockchain-technology.html</a:t>
            </a:r>
          </a:p>
          <a:p>
            <a:pPr marL="171450" indent="-171450">
              <a:buFont typeface="Arial" panose="020B0604020202020204" pitchFamily="34" charset="0"/>
              <a:buChar char="•"/>
            </a:pPr>
            <a:r>
              <a:rPr lang="bg-BG" noProof="0" dirty="0"/>
              <a:t>https://en.wikipedia.org/wiki/Cryptocurrency</a:t>
            </a:r>
          </a:p>
          <a:p>
            <a:pPr marL="171450" indent="-171450">
              <a:buFont typeface="Arial" panose="020B0604020202020204" pitchFamily="34" charset="0"/>
              <a:buChar char="•"/>
            </a:pPr>
            <a:r>
              <a:rPr lang="bg-BG" noProof="0" dirty="0"/>
              <a:t>https://www.kaspersky.com/resource-center/definitions/what-is-cryptocurrency</a:t>
            </a:r>
          </a:p>
          <a:p>
            <a:pPr marL="171450" indent="-171450">
              <a:buFont typeface="Arial" panose="020B0604020202020204" pitchFamily="34" charset="0"/>
              <a:buChar char="•"/>
            </a:pPr>
            <a:r>
              <a:rPr lang="bg-BG" noProof="0" dirty="0"/>
              <a:t>https://www.investopedia.com/terms/c/crowdfunding.asp</a:t>
            </a:r>
          </a:p>
          <a:p>
            <a:pPr marL="171450" indent="-171450">
              <a:buFont typeface="Arial" panose="020B0604020202020204" pitchFamily="34" charset="0"/>
              <a:buChar char="•"/>
            </a:pPr>
            <a:endParaRPr lang="bg-BG" noProof="0" dirty="0"/>
          </a:p>
          <a:p>
            <a:pPr marL="171450" indent="-171450">
              <a:buFont typeface="Arial" panose="020B0604020202020204" pitchFamily="34" charset="0"/>
              <a:buChar char="•"/>
            </a:pPr>
            <a:endParaRPr lang="bg-BG" noProof="0" dirty="0"/>
          </a:p>
          <a:p>
            <a:pPr marL="171450" indent="-171450">
              <a:buFont typeface="Arial" panose="020B0604020202020204" pitchFamily="34" charset="0"/>
              <a:buChar char="•"/>
            </a:pPr>
            <a:endParaRPr lang="bg-BG" noProof="0" dirty="0"/>
          </a:p>
          <a:p>
            <a:pPr marL="171450" indent="-171450">
              <a:buFont typeface="Arial" panose="020B0604020202020204" pitchFamily="34" charset="0"/>
              <a:buChar char="•"/>
            </a:pPr>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23</a:t>
            </a:fld>
            <a:endParaRPr lang="en-US"/>
          </a:p>
        </p:txBody>
      </p:sp>
    </p:spTree>
    <p:extLst>
      <p:ext uri="{BB962C8B-B14F-4D97-AF65-F5344CB8AC3E}">
        <p14:creationId xmlns:p14="http://schemas.microsoft.com/office/powerpoint/2010/main" val="160990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Ето малко информация за всеки от съветите, предоставени в слайда:</a:t>
            </a:r>
          </a:p>
          <a:p>
            <a:pPr marL="628650" lvl="1" indent="-171450">
              <a:buFontTx/>
              <a:buChar char="-"/>
            </a:pPr>
            <a:r>
              <a:rPr lang="bg-BG" b="1" noProof="0" dirty="0"/>
              <a:t>Започнете да спестявате възможно най-рано </a:t>
            </a:r>
            <a:r>
              <a:rPr lang="bg-BG" b="0" noProof="0" dirty="0"/>
              <a:t>и го превърнете в навик. Помислете дали да отделяте част от дохода си всеки месец в спестовна сметка или друга нискорискова инвестиция.</a:t>
            </a:r>
          </a:p>
          <a:p>
            <a:pPr marL="628650" lvl="1" indent="-171450">
              <a:buFontTx/>
              <a:buChar char="-"/>
            </a:pPr>
            <a:r>
              <a:rPr lang="bg-BG" b="1" noProof="0" dirty="0"/>
              <a:t>Живейте според възможностите си </a:t>
            </a:r>
            <a:r>
              <a:rPr lang="bg-BG" b="0" noProof="0" dirty="0"/>
              <a:t>и се опитайте да проследявате приходите и разходите си, за да можете да харчите само това, което можете да си позволите. Разбира се, понякога е добре да пренебрегнете ограниченията, но не го превръщайте в лош навик.</a:t>
            </a:r>
          </a:p>
          <a:p>
            <a:pPr marL="628650" lvl="1" indent="-171450">
              <a:buFontTx/>
              <a:buChar char="-"/>
            </a:pPr>
            <a:r>
              <a:rPr lang="bg-BG" b="1" noProof="0" dirty="0"/>
              <a:t>Създаването на бюджет е първата стъпка в управлението на вашите финанси</a:t>
            </a:r>
            <a:r>
              <a:rPr lang="bg-BG" b="0" noProof="0" dirty="0"/>
              <a:t>. Определете месечните си приходи и разходи и направете план за спестяване на част от приходите си всеки месец.</a:t>
            </a:r>
          </a:p>
          <a:p>
            <a:pPr marL="628650" lvl="1" indent="-171450">
              <a:buFontTx/>
              <a:buChar char="-"/>
            </a:pPr>
            <a:r>
              <a:rPr lang="bg-BG" b="1" noProof="0" dirty="0"/>
              <a:t>Инвестицията във вашето образование е инвестиция във вашето бъдеще</a:t>
            </a:r>
            <a:r>
              <a:rPr lang="bg-BG" b="0" noProof="0" dirty="0"/>
              <a:t>.</a:t>
            </a:r>
          </a:p>
          <a:p>
            <a:pPr marL="628650" lvl="1" indent="-171450">
              <a:buFontTx/>
              <a:buChar char="-"/>
            </a:pPr>
            <a:r>
              <a:rPr lang="bg-BG" b="1" noProof="0" dirty="0"/>
              <a:t>Създайте фонд за спешни случаи </a:t>
            </a:r>
            <a:r>
              <a:rPr lang="bg-BG" b="0" noProof="0" dirty="0"/>
              <a:t>в случай на неочаквани събития като загуба на работа, висока инфлация, спешни медицински разходи и др.</a:t>
            </a:r>
          </a:p>
          <a:p>
            <a:pPr marL="628650" lvl="1" indent="-171450">
              <a:buFontTx/>
              <a:buChar char="-"/>
            </a:pPr>
            <a:r>
              <a:rPr lang="bg-BG" b="1" noProof="0" dirty="0"/>
              <a:t>Потърсете съвет относно вашите финанси от професионалист</a:t>
            </a:r>
            <a:r>
              <a:rPr lang="bg-BG" b="0" noProof="0" dirty="0"/>
              <a:t>. Помислете за разговор с финансов консултант, за да получите съвет как да управлявате финансите си и да постигнете финансовите си цели</a:t>
            </a:r>
            <a:r>
              <a:rPr lang="bg-BG" b="0" i="0" noProof="0" dirty="0">
                <a:solidFill>
                  <a:srgbClr val="374151"/>
                </a:solidFill>
                <a:effectLst/>
                <a:latin typeface="Söhne"/>
              </a:rPr>
              <a:t>.</a:t>
            </a:r>
            <a:endParaRPr lang="bg-BG" b="0" noProof="0" dirty="0"/>
          </a:p>
          <a:p>
            <a:pPr marL="628650" lvl="1" indent="-171450">
              <a:buFontTx/>
              <a:buChar char="-"/>
            </a:pPr>
            <a:endParaRPr lang="bg-BG" noProof="0" dirty="0"/>
          </a:p>
          <a:p>
            <a:pPr marL="628650" lvl="1" indent="-171450">
              <a:buFontTx/>
              <a:buChar char="-"/>
            </a:pPr>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24</a:t>
            </a:fld>
            <a:endParaRPr lang="en-US"/>
          </a:p>
        </p:txBody>
      </p:sp>
    </p:spTree>
    <p:extLst>
      <p:ext uri="{BB962C8B-B14F-4D97-AF65-F5344CB8AC3E}">
        <p14:creationId xmlns:p14="http://schemas.microsoft.com/office/powerpoint/2010/main" val="797370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Може да завършите сесията с групова дискусия, която обобщава най-важните изводи от сесията.</a:t>
            </a:r>
          </a:p>
          <a:p>
            <a:pPr marL="171450" indent="-171450">
              <a:buFontTx/>
              <a:buChar char="-"/>
            </a:pPr>
            <a:r>
              <a:rPr lang="bg-BG" noProof="0" dirty="0"/>
              <a:t>Помолете аудиторията да споделят личния си опит, който имат с използването на определена финансова услуга.</a:t>
            </a:r>
          </a:p>
          <a:p>
            <a:pPr marL="171450" indent="-171450">
              <a:buFontTx/>
              <a:buChar char="-"/>
            </a:pPr>
            <a:r>
              <a:rPr lang="bg-BG" noProof="0" dirty="0"/>
              <a:t>Помолете ги да си припомнят и опишат собствения си опит, включващ всякакъв вид финансова услуга или конкретен финансов продукт.</a:t>
            </a:r>
          </a:p>
          <a:p>
            <a:pPr marL="171450" indent="-171450">
              <a:buFontTx/>
              <a:buChar char="-"/>
            </a:pPr>
            <a:r>
              <a:rPr lang="bg-BG" noProof="0" dirty="0"/>
              <a:t>Преди да започнат, напомнете на всички да уважават мненията и гледните точки на другия.</a:t>
            </a:r>
          </a:p>
          <a:p>
            <a:pPr marL="171450" indent="-171450">
              <a:buFontTx/>
              <a:buChar char="-"/>
            </a:pPr>
            <a:r>
              <a:rPr lang="bg-BG" noProof="0" dirty="0"/>
              <a:t>Дайте на участниците пет минути да помислят и да си водят бележки.</a:t>
            </a:r>
          </a:p>
          <a:p>
            <a:pPr marL="171450" indent="-171450">
              <a:buFontTx/>
              <a:buChar char="-"/>
            </a:pPr>
            <a:r>
              <a:rPr lang="bg-BG" noProof="0" dirty="0"/>
              <a:t>Изберете 3-4 участници, които да споделят своя опит и да отговорят на всеки въпрос.</a:t>
            </a:r>
          </a:p>
          <a:p>
            <a:pPr marL="171450" indent="-171450">
              <a:buFontTx/>
              <a:buChar char="-"/>
            </a:pPr>
            <a:r>
              <a:rPr lang="bg-BG" noProof="0" dirty="0"/>
              <a:t>Подгответе се да давате въз основа на обратната връзка на участниците (т.е. някои може да имат проблеми със сигурността, някои лошо обслужване на клиенти и т.н.).</a:t>
            </a:r>
          </a:p>
          <a:p>
            <a:pPr marL="171450" indent="-171450">
              <a:buFontTx/>
              <a:buChar char="-"/>
            </a:pPr>
            <a:r>
              <a:rPr lang="bg-BG" noProof="0" dirty="0"/>
              <a:t>Напишете най-важните мнения на бяла дъска или флипчарт или използвайте </a:t>
            </a:r>
            <a:r>
              <a:rPr lang="bg-BG" noProof="0" dirty="0" err="1"/>
              <a:t>лепещи</a:t>
            </a:r>
            <a:r>
              <a:rPr lang="bg-BG" noProof="0" dirty="0"/>
              <a:t> листчета.</a:t>
            </a:r>
          </a:p>
          <a:p>
            <a:pPr marL="171450" indent="-171450">
              <a:buFontTx/>
              <a:buChar char="-"/>
            </a:pPr>
            <a:endParaRPr lang="bg-BG" noProof="0" dirty="0"/>
          </a:p>
          <a:p>
            <a:pPr marL="171450" indent="-171450">
              <a:buFontTx/>
              <a:buChar char="-"/>
            </a:pPr>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25</a:t>
            </a:fld>
            <a:endParaRPr lang="en-US"/>
          </a:p>
        </p:txBody>
      </p:sp>
    </p:spTree>
    <p:extLst>
      <p:ext uri="{BB962C8B-B14F-4D97-AF65-F5344CB8AC3E}">
        <p14:creationId xmlns:p14="http://schemas.microsoft.com/office/powerpoint/2010/main" val="68350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100" b="1" noProof="0" dirty="0"/>
              <a:t>Насоки към фасилитатора:</a:t>
            </a:r>
          </a:p>
          <a:p>
            <a:pPr>
              <a:lnSpc>
                <a:spcPct val="107000"/>
              </a:lnSpc>
              <a:spcAft>
                <a:spcPts val="800"/>
              </a:spcAft>
            </a:pPr>
            <a:endParaRPr lang="bg-BG"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В края на сесията вие като фасилитатор трябва да помислите и да отговорите на следните въпроси. Те са изготвени от създателите на обучението с цел получаване на обратна връзка от потенциални потребители (т.е. обучители, обучители, експерти) на обучителния материал и методология, за да могат да бъдат подобрени и обогатени. Ще се радваме да получим вашите отзиви и коментари по следните аспекти:</a:t>
            </a:r>
          </a:p>
          <a:p>
            <a:pPr marL="742950" lvl="1" indent="-285750">
              <a:lnSpc>
                <a:spcPct val="107000"/>
              </a:lnSpc>
              <a:buFont typeface="+mj-lt"/>
              <a:buAutoNum type="arabicParenR"/>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Резултатите от обучението на модула ясни и обхванати ли са от предложения материал?</a:t>
            </a:r>
          </a:p>
          <a:p>
            <a:pPr marL="742950" lvl="1" indent="-285750">
              <a:lnSpc>
                <a:spcPct val="107000"/>
              </a:lnSpc>
              <a:buFont typeface="+mj-lt"/>
              <a:buAutoNum type="arabicParenR"/>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Отговарят ли заглавията на уроците на темите засегнати в тях?</a:t>
            </a:r>
          </a:p>
          <a:p>
            <a:pPr marL="742950" lvl="1" indent="-285750">
              <a:lnSpc>
                <a:spcPct val="107000"/>
              </a:lnSpc>
              <a:buFont typeface="+mj-lt"/>
              <a:buAutoNum type="arabicParenR"/>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Предоставеното съдържание съответства ли на цялостния профил на обучение и компетентност на младите хора, който ще участват в това обучение?</a:t>
            </a:r>
          </a:p>
          <a:p>
            <a:pPr marL="742950" lvl="1" indent="-285750">
              <a:lnSpc>
                <a:spcPct val="107000"/>
              </a:lnSpc>
              <a:buFont typeface="+mj-lt"/>
              <a:buAutoNum type="arabicParenR"/>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Използваният език (като общ дискурс, подход) прост и разбираем ли е?</a:t>
            </a:r>
          </a:p>
          <a:p>
            <a:pPr marL="742950" lvl="1" indent="-285750">
              <a:lnSpc>
                <a:spcPct val="107000"/>
              </a:lnSpc>
              <a:buFont typeface="+mj-lt"/>
              <a:buAutoNum type="arabicParenR"/>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Коя би била основната трудност/предизвикателство за обучител, от една страна, и обучаем, от друга, да предадат/участват в това обучение по отношение на съдържанието?</a:t>
            </a:r>
          </a:p>
          <a:p>
            <a:pPr marL="742950" lvl="1" indent="-285750">
              <a:lnSpc>
                <a:spcPct val="107000"/>
              </a:lnSpc>
              <a:buFont typeface="+mj-lt"/>
              <a:buAutoNum type="arabicParenR"/>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Подходяща ли е предложената/предвидената дължина/обем на материала в модула?</a:t>
            </a:r>
          </a:p>
          <a:p>
            <a:pPr marL="742950" lvl="1" indent="-285750">
              <a:lnSpc>
                <a:spcPct val="107000"/>
              </a:lnSpc>
              <a:buFont typeface="+mj-lt"/>
              <a:buAutoNum type="arabicParenR"/>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Улесняват ли планираните задачи/тестове активно участие, запазване на знания, използване на предишен опит/знания по финансови въпроси (ако има такива)?</a:t>
            </a:r>
          </a:p>
          <a:p>
            <a:pPr marL="742950" lvl="1" indent="-285750">
              <a:lnSpc>
                <a:spcPct val="107000"/>
              </a:lnSpc>
              <a:buFont typeface="+mj-lt"/>
              <a:buAutoNum type="arabicParenR"/>
            </a:pPr>
            <a:r>
              <a:rPr lang="bg-BG" sz="1100" noProof="0" dirty="0">
                <a:effectLst/>
                <a:latin typeface="Calibri" panose="020F0502020204030204" pitchFamily="34" charset="0"/>
                <a:ea typeface="Calibri" panose="020F0502020204030204" pitchFamily="34" charset="0"/>
                <a:cs typeface="Times New Roman" panose="02020603050405020304" pitchFamily="18" charset="0"/>
              </a:rPr>
              <a:t>Предлагате ли някакви допълнения в материала на модула или отделни части, които могат да бъдат пропуснати и защо? Тъй като потенциалните млади хора като учащи покриват възрастова група от 18-29 години, до каква степен според вас материалът е подходящ за тях в контекста на техни	  личен/образователен/професионален живот?</a:t>
            </a:r>
          </a:p>
          <a:p>
            <a:pPr>
              <a:lnSpc>
                <a:spcPct val="107000"/>
              </a:lnSpc>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1100" b="1" dirty="0">
                <a:effectLst/>
                <a:latin typeface="Calibri" panose="020F0502020204030204" pitchFamily="34" charset="0"/>
                <a:ea typeface="Calibri" panose="020F0502020204030204" pitchFamily="34" charset="0"/>
                <a:cs typeface="Times New Roman" panose="02020603050405020304" pitchFamily="18" charset="0"/>
              </a:rPr>
              <a:t>Изпратете Вашата обратна връзка на следния адрес</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xxxxxxxxxxxxxxxxxx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26</a:t>
            </a:fld>
            <a:endParaRPr lang="en-GB"/>
          </a:p>
        </p:txBody>
      </p:sp>
    </p:spTree>
    <p:extLst>
      <p:ext uri="{BB962C8B-B14F-4D97-AF65-F5344CB8AC3E}">
        <p14:creationId xmlns:p14="http://schemas.microsoft.com/office/powerpoint/2010/main" val="76514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Упражнение за активиране на аудиторията. </a:t>
            </a:r>
          </a:p>
          <a:p>
            <a:pPr marL="171450" indent="-171450">
              <a:buFontTx/>
              <a:buChar char="-"/>
            </a:pPr>
            <a:r>
              <a:rPr lang="bg-BG" noProof="0" dirty="0"/>
              <a:t>Помолете участниците да отговорят на въпроса посочен на слайда? Изберете 3-5 души от публиката, които да споделят и мотивират отговора си!</a:t>
            </a:r>
          </a:p>
          <a:p>
            <a:pPr marL="171450" indent="-171450">
              <a:buFontTx/>
              <a:buChar char="-"/>
            </a:pPr>
            <a:r>
              <a:rPr lang="bg-BG" noProof="0" dirty="0"/>
              <a:t>Изслушайте участниците и дайте примери и за двата варианта.</a:t>
            </a:r>
          </a:p>
          <a:p>
            <a:pPr marL="171450" indent="-171450">
              <a:buFontTx/>
              <a:buChar char="-"/>
            </a:pPr>
            <a:r>
              <a:rPr lang="bg-BG" noProof="0" dirty="0"/>
              <a:t>Уверете се, че контролирате внимателно времето, което ще отделите за това упражнение, в зависимост от общото време, което сте предвидили за сесията. </a:t>
            </a:r>
          </a:p>
        </p:txBody>
      </p:sp>
      <p:sp>
        <p:nvSpPr>
          <p:cNvPr id="4" name="Slide Number Placeholder 3"/>
          <p:cNvSpPr>
            <a:spLocks noGrp="1"/>
          </p:cNvSpPr>
          <p:nvPr>
            <p:ph type="sldNum" sz="quarter" idx="5"/>
          </p:nvPr>
        </p:nvSpPr>
        <p:spPr/>
        <p:txBody>
          <a:bodyPr/>
          <a:lstStyle/>
          <a:p>
            <a:fld id="{0807BA8F-CC79-4CDB-A88D-859AA8EC5A6E}" type="slidenum">
              <a:rPr lang="en-US" smtClean="0"/>
              <a:t>4</a:t>
            </a:fld>
            <a:endParaRPr lang="en-US"/>
          </a:p>
        </p:txBody>
      </p:sp>
    </p:spTree>
    <p:extLst>
      <p:ext uri="{BB962C8B-B14F-4D97-AF65-F5344CB8AC3E}">
        <p14:creationId xmlns:p14="http://schemas.microsoft.com/office/powerpoint/2010/main" val="100497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 typeface="Arial" panose="020B0604020202020204" pitchFamily="34" charset="0"/>
              <a:buChar char="•"/>
            </a:pPr>
            <a:r>
              <a:rPr lang="bg-BG" noProof="0" dirty="0"/>
              <a:t>На този слайд е представен по-подробен преглед на темите, които ще бъдат представени по време на сесията.</a:t>
            </a:r>
          </a:p>
          <a:p>
            <a:pPr marL="171450" indent="-171450">
              <a:buFont typeface="Arial" panose="020B0604020202020204" pitchFamily="34" charset="0"/>
              <a:buChar char="•"/>
            </a:pPr>
            <a:r>
              <a:rPr lang="bg-BG" noProof="0" dirty="0"/>
              <a:t>Напомняме, че фасилитаторът може да промени този слайд въз основа на планирането на сесията, личния опит и експертиза и характеристиките на целевата аудитория. </a:t>
            </a:r>
          </a:p>
          <a:p>
            <a:pPr marL="171450" indent="-171450">
              <a:buFont typeface="Arial" panose="020B0604020202020204" pitchFamily="34" charset="0"/>
              <a:buChar char="•"/>
            </a:pPr>
            <a:r>
              <a:rPr lang="bg-BG" noProof="0" dirty="0"/>
              <a:t>Не отделяйте много време на този слайд. Преминете през него по-бързо. Друг полезен съвет е да попитате участниците на коя от предложените теми да акцентирате повече! </a:t>
            </a:r>
          </a:p>
        </p:txBody>
      </p:sp>
      <p:sp>
        <p:nvSpPr>
          <p:cNvPr id="4" name="Slide Number Placeholder 3"/>
          <p:cNvSpPr>
            <a:spLocks noGrp="1"/>
          </p:cNvSpPr>
          <p:nvPr>
            <p:ph type="sldNum" sz="quarter" idx="5"/>
          </p:nvPr>
        </p:nvSpPr>
        <p:spPr/>
        <p:txBody>
          <a:bodyPr/>
          <a:lstStyle/>
          <a:p>
            <a:fld id="{0807BA8F-CC79-4CDB-A88D-859AA8EC5A6E}" type="slidenum">
              <a:rPr lang="en-US" smtClean="0"/>
              <a:t>5</a:t>
            </a:fld>
            <a:endParaRPr lang="en-US"/>
          </a:p>
        </p:txBody>
      </p:sp>
    </p:spTree>
    <p:extLst>
      <p:ext uri="{BB962C8B-B14F-4D97-AF65-F5344CB8AC3E}">
        <p14:creationId xmlns:p14="http://schemas.microsoft.com/office/powerpoint/2010/main" val="201599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Може да промените цитата с друг по-подходящ от вашата практика.</a:t>
            </a:r>
          </a:p>
          <a:p>
            <a:pPr marL="171450" indent="-171450">
              <a:buFontTx/>
              <a:buChar char="-"/>
            </a:pPr>
            <a:r>
              <a:rPr lang="bg-BG" noProof="0" dirty="0"/>
              <a:t>Този цитат е взет от световноизвестната книга на </a:t>
            </a:r>
            <a:r>
              <a:rPr lang="bg-BG" noProof="0" dirty="0" err="1"/>
              <a:t>Финиъс</a:t>
            </a:r>
            <a:r>
              <a:rPr lang="bg-BG" noProof="0" dirty="0"/>
              <a:t> Тейлър </a:t>
            </a:r>
            <a:r>
              <a:rPr lang="bg-BG" noProof="0" dirty="0" err="1"/>
              <a:t>Барнъм</a:t>
            </a:r>
            <a:r>
              <a:rPr lang="bg-BG" b="1" i="0" noProof="0" dirty="0">
                <a:solidFill>
                  <a:srgbClr val="333333"/>
                </a:solidFill>
                <a:effectLst/>
                <a:latin typeface="Lato" panose="020F0502020204030203" pitchFamily="34" charset="0"/>
              </a:rPr>
              <a:t>, </a:t>
            </a:r>
            <a:r>
              <a:rPr lang="bg-BG" b="1" i="0" u="none" strike="noStrike" noProof="0" dirty="0">
                <a:solidFill>
                  <a:srgbClr val="333333"/>
                </a:solidFill>
                <a:effectLst/>
                <a:latin typeface="Lato" panose="020F0502020204030203" pitchFamily="34" charset="0"/>
                <a:hlinkClick r:id="rId3"/>
              </a:rPr>
              <a:t>The </a:t>
            </a:r>
            <a:r>
              <a:rPr lang="bg-BG" b="1" i="0" u="none" strike="noStrike" noProof="0" dirty="0" err="1">
                <a:solidFill>
                  <a:srgbClr val="333333"/>
                </a:solidFill>
                <a:effectLst/>
                <a:latin typeface="Lato" panose="020F0502020204030203" pitchFamily="34" charset="0"/>
                <a:hlinkClick r:id="rId3"/>
              </a:rPr>
              <a:t>Art</a:t>
            </a:r>
            <a:r>
              <a:rPr lang="bg-BG" b="1" i="0" u="none" strike="noStrike" noProof="0" dirty="0">
                <a:solidFill>
                  <a:srgbClr val="333333"/>
                </a:solidFill>
                <a:effectLst/>
                <a:latin typeface="Lato" panose="020F0502020204030203" pitchFamily="34" charset="0"/>
                <a:hlinkClick r:id="rId3"/>
              </a:rPr>
              <a:t> of Money </a:t>
            </a:r>
            <a:r>
              <a:rPr lang="bg-BG" b="1" i="0" u="none" strike="noStrike" noProof="0" dirty="0" err="1">
                <a:solidFill>
                  <a:srgbClr val="333333"/>
                </a:solidFill>
                <a:effectLst/>
                <a:latin typeface="Lato" panose="020F0502020204030203" pitchFamily="34" charset="0"/>
                <a:hlinkClick r:id="rId3"/>
              </a:rPr>
              <a:t>Getting</a:t>
            </a:r>
            <a:r>
              <a:rPr lang="bg-BG" b="1" i="0" u="none" strike="noStrike" noProof="0" dirty="0">
                <a:solidFill>
                  <a:srgbClr val="333333"/>
                </a:solidFill>
                <a:effectLst/>
                <a:latin typeface="Lato" panose="020F0502020204030203" pitchFamily="34" charset="0"/>
                <a:hlinkClick r:id="rId3"/>
              </a:rPr>
              <a:t>: Golden </a:t>
            </a:r>
            <a:r>
              <a:rPr lang="bg-BG" b="1" i="0" u="none" strike="noStrike" noProof="0" dirty="0" err="1">
                <a:solidFill>
                  <a:srgbClr val="333333"/>
                </a:solidFill>
                <a:effectLst/>
                <a:latin typeface="Lato" panose="020F0502020204030203" pitchFamily="34" charset="0"/>
                <a:hlinkClick r:id="rId3"/>
              </a:rPr>
              <a:t>Rules</a:t>
            </a:r>
            <a:r>
              <a:rPr lang="bg-BG" b="1" i="0" u="none" strike="noStrike" noProof="0" dirty="0">
                <a:solidFill>
                  <a:srgbClr val="333333"/>
                </a:solidFill>
                <a:effectLst/>
                <a:latin typeface="Lato" panose="020F0502020204030203" pitchFamily="34" charset="0"/>
                <a:hlinkClick r:id="rId3"/>
              </a:rPr>
              <a:t> </a:t>
            </a:r>
            <a:r>
              <a:rPr lang="bg-BG" b="1" i="0" u="none" strike="noStrike" noProof="0" dirty="0" err="1">
                <a:solidFill>
                  <a:srgbClr val="333333"/>
                </a:solidFill>
                <a:effectLst/>
                <a:latin typeface="Lato" panose="020F0502020204030203" pitchFamily="34" charset="0"/>
                <a:hlinkClick r:id="rId3"/>
              </a:rPr>
              <a:t>for</a:t>
            </a:r>
            <a:r>
              <a:rPr lang="bg-BG" b="1" i="0" u="none" strike="noStrike" noProof="0" dirty="0">
                <a:solidFill>
                  <a:srgbClr val="333333"/>
                </a:solidFill>
                <a:effectLst/>
                <a:latin typeface="Lato" panose="020F0502020204030203" pitchFamily="34" charset="0"/>
                <a:hlinkClick r:id="rId3"/>
              </a:rPr>
              <a:t> </a:t>
            </a:r>
            <a:r>
              <a:rPr lang="bg-BG" b="1" i="0" u="none" strike="noStrike" noProof="0" dirty="0" err="1">
                <a:solidFill>
                  <a:srgbClr val="333333"/>
                </a:solidFill>
                <a:effectLst/>
                <a:latin typeface="Lato" panose="020F0502020204030203" pitchFamily="34" charset="0"/>
                <a:hlinkClick r:id="rId3"/>
              </a:rPr>
              <a:t>Making</a:t>
            </a:r>
            <a:r>
              <a:rPr lang="bg-BG" b="1" i="0" u="none" strike="noStrike" noProof="0" dirty="0">
                <a:solidFill>
                  <a:srgbClr val="333333"/>
                </a:solidFill>
                <a:effectLst/>
                <a:latin typeface="Lato" panose="020F0502020204030203" pitchFamily="34" charset="0"/>
                <a:hlinkClick r:id="rId3"/>
              </a:rPr>
              <a:t> Money</a:t>
            </a:r>
            <a:endParaRPr lang="bg-BG" b="1" i="0" u="none" strike="noStrike" noProof="0" dirty="0">
              <a:solidFill>
                <a:srgbClr val="333333"/>
              </a:solidFill>
              <a:effectLst/>
              <a:latin typeface="Lato" panose="020F0502020204030203" pitchFamily="34" charset="0"/>
            </a:endParaRPr>
          </a:p>
          <a:p>
            <a:pPr marL="171450" indent="-171450">
              <a:buFontTx/>
              <a:buChar char="-"/>
            </a:pPr>
            <a:r>
              <a:rPr lang="bg-BG" b="0" i="0" u="none" strike="noStrike" noProof="0" dirty="0">
                <a:solidFill>
                  <a:srgbClr val="333333"/>
                </a:solidFill>
                <a:effectLst/>
                <a:latin typeface="Lato" panose="020F0502020204030203" pitchFamily="34" charset="0"/>
              </a:rPr>
              <a:t>Опитайте се да свържете цитата със съдържанието, което ще бъде представено в следващите слайдове.</a:t>
            </a:r>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6</a:t>
            </a:fld>
            <a:endParaRPr lang="en-US"/>
          </a:p>
        </p:txBody>
      </p:sp>
    </p:spTree>
    <p:extLst>
      <p:ext uri="{BB962C8B-B14F-4D97-AF65-F5344CB8AC3E}">
        <p14:creationId xmlns:p14="http://schemas.microsoft.com/office/powerpoint/2010/main" val="69390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dirty="0"/>
              <a:t>Насоки към фасилитатора:</a:t>
            </a:r>
            <a:endParaRPr lang="en-US" b="1" dirty="0"/>
          </a:p>
          <a:p>
            <a:pPr marL="171450" indent="-171450">
              <a:buFontTx/>
              <a:buChar char="-"/>
            </a:pPr>
            <a:r>
              <a:rPr lang="bg-BG" noProof="0" dirty="0"/>
              <a:t>Преди да дадете определението за финансова </a:t>
            </a:r>
            <a:r>
              <a:rPr lang="bg-BG" noProof="0" dirty="0" err="1"/>
              <a:t>индустри</a:t>
            </a:r>
            <a:r>
              <a:rPr lang="bg-BG" noProof="0" dirty="0"/>
              <a:t> (източник: </a:t>
            </a:r>
            <a:r>
              <a:rPr lang="bg-BG" noProof="0" dirty="0" err="1"/>
              <a:t>Wikipedia</a:t>
            </a:r>
            <a:r>
              <a:rPr lang="bg-BG" noProof="0" dirty="0"/>
              <a:t>), можете да помолите участниците (един или двама от тях) да опишат какво според тях представлява финансовата индустрия. </a:t>
            </a:r>
          </a:p>
          <a:p>
            <a:pPr marL="171450" indent="-171450">
              <a:buFontTx/>
              <a:buChar char="-"/>
            </a:pPr>
            <a:r>
              <a:rPr lang="bg-BG" noProof="0" dirty="0"/>
              <a:t>Можете също така да предоставяте информация от ресурси, които са приложими във вашата държава. </a:t>
            </a:r>
          </a:p>
          <a:p>
            <a:pPr marL="171450" indent="-171450">
              <a:buFontTx/>
              <a:buChar char="-"/>
            </a:pPr>
            <a:endParaRPr lang="en-US" dirty="0"/>
          </a:p>
          <a:p>
            <a:pPr marL="171450" indent="-171450">
              <a:buFontTx/>
              <a:buChar char="-"/>
            </a:pPr>
            <a:endParaRPr lang="en-US" dirty="0"/>
          </a:p>
          <a:p>
            <a:pPr marL="0" indent="0">
              <a:buFontTx/>
              <a:buNone/>
            </a:pPr>
            <a:r>
              <a:rPr lang="bg-BG" b="1" dirty="0"/>
              <a:t>Допълнителни ресурси и материали за самоподготовка по темата:</a:t>
            </a:r>
            <a:endParaRPr lang="en-US" b="1" dirty="0"/>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https://smartasset.com/financial-advisor/the-financial-services-industry-what-you-need-to-know</a:t>
            </a:r>
          </a:p>
          <a:p>
            <a:pPr marL="171450" indent="-171450">
              <a:buFont typeface="Arial" panose="020B0604020202020204" pitchFamily="34" charset="0"/>
              <a:buChar char="•"/>
            </a:pPr>
            <a:r>
              <a:rPr lang="en-US" dirty="0"/>
              <a:t> https://www.rockethq.com/learn/personal-finances/financial-services</a:t>
            </a:r>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7</a:t>
            </a:fld>
            <a:endParaRPr lang="en-US"/>
          </a:p>
        </p:txBody>
      </p:sp>
    </p:spTree>
    <p:extLst>
      <p:ext uri="{BB962C8B-B14F-4D97-AF65-F5344CB8AC3E}">
        <p14:creationId xmlns:p14="http://schemas.microsoft.com/office/powerpoint/2010/main" val="305443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171450" indent="-171450">
              <a:buFontTx/>
              <a:buChar char="-"/>
            </a:pPr>
            <a:r>
              <a:rPr lang="bg-BG" noProof="0" dirty="0"/>
              <a:t>Отново, ако времето позволява, можете да зададете на участниците въпроса „Защо, според тях, финансовия сектор е важен?“. Можете да напишете тези твърдения на бяла дъска и да се върнете към тях по време на сесията.</a:t>
            </a:r>
          </a:p>
          <a:p>
            <a:pPr marL="171450" indent="-171450">
              <a:buFontTx/>
              <a:buChar char="-"/>
            </a:pPr>
            <a:r>
              <a:rPr lang="bg-BG" b="1" noProof="0" dirty="0"/>
              <a:t>Ето допълнителни обяснения за всеки от водещите твърдения в слайда:</a:t>
            </a:r>
          </a:p>
          <a:p>
            <a:pPr marL="628650" lvl="1" indent="-171450">
              <a:buFontTx/>
              <a:buChar char="-"/>
            </a:pPr>
            <a:r>
              <a:rPr lang="bg-BG" b="1" noProof="0" dirty="0"/>
              <a:t>Достъп до средства или капитал: </a:t>
            </a:r>
            <a:r>
              <a:rPr lang="bg-BG" b="0" noProof="0" dirty="0"/>
              <a:t>Индустрията на финансовите услуги предоставя достъп до парични средства, което позволява на хората и бизнеса да инвестират в бъдещето си и да създават нови възможности. Това от своя страна води до икономически растеж и създаване на работни места.</a:t>
            </a:r>
          </a:p>
          <a:p>
            <a:pPr marL="628650" lvl="1" indent="-171450">
              <a:buFontTx/>
              <a:buChar char="-"/>
            </a:pPr>
            <a:r>
              <a:rPr lang="bg-BG" b="1" noProof="0" dirty="0"/>
              <a:t>Управление на богатството: </a:t>
            </a:r>
            <a:r>
              <a:rPr lang="bg-BG" b="0" noProof="0" dirty="0"/>
              <a:t>Секторът на финансовите услуги предлага услуги за управление на богатството, включително инвестиционни съвети и планиране на пенсионирането, които помагат на хората и семействата да планират своето финансово бъдеще и гарантират, че тяхното богатство расте с течение на времето.</a:t>
            </a:r>
          </a:p>
          <a:p>
            <a:pPr marL="628650" lvl="1" indent="-171450">
              <a:buFontTx/>
              <a:buChar char="-"/>
            </a:pPr>
            <a:r>
              <a:rPr lang="bg-BG" b="1" noProof="0" dirty="0"/>
              <a:t>Икономическа стабилност: </a:t>
            </a:r>
            <a:r>
              <a:rPr lang="bg-BG" b="0" noProof="0" dirty="0"/>
              <a:t>Стабилният и добре функциониращ финансов сектор помага да се осигури икономическа стабилност, като осигурява механизъм за управление на риска и подпомага потока от средства в цялата икономика.</a:t>
            </a:r>
          </a:p>
          <a:p>
            <a:pPr marL="628650" lvl="1" indent="-171450">
              <a:buFontTx/>
              <a:buChar char="-"/>
            </a:pPr>
            <a:r>
              <a:rPr lang="bg-BG" b="1" noProof="0" dirty="0"/>
              <a:t>Иновации: </a:t>
            </a:r>
            <a:r>
              <a:rPr lang="bg-BG" b="0" noProof="0" dirty="0"/>
              <a:t>Секторът на финансовите услуги е от решаващо значение за осигуряването на подкрепа за внедряването на технологични иновации, които са от съществено значение за създаването на нови продукти и услуги, подобряването на изживяването на клиентите и повишаването на ефективността.</a:t>
            </a:r>
          </a:p>
          <a:p>
            <a:pPr marL="628650" lvl="1" indent="-171450">
              <a:buFontTx/>
              <a:buChar char="-"/>
            </a:pPr>
            <a:r>
              <a:rPr lang="bg-BG" b="1" noProof="0" dirty="0"/>
              <a:t>Подпомагане на предприемачеството: </a:t>
            </a:r>
            <a:r>
              <a:rPr lang="bg-BG" b="0" noProof="0" dirty="0"/>
              <a:t>Секторът на финансовите услуги подкрепя предприемачеството, като осигурява достъп до капитал, който е от решаващо значение за стартиране и растежа на нови предприятия. Предприемачите могат да получат достъп до финансовите услуги, от които се нуждаят, за да изградят малък бизнес, или да разширят съществуващ такъв посредством излизане на нови пазари.</a:t>
            </a:r>
          </a:p>
          <a:p>
            <a:pPr marL="628650" lvl="1" indent="-171450">
              <a:buFontTx/>
              <a:buChar char="-"/>
            </a:pPr>
            <a:r>
              <a:rPr lang="bg-BG" b="1" noProof="0" dirty="0"/>
              <a:t>Осигуряване на подкрепа за правителствата с цел осигуряване на обезщетения и облекчения за най-уязвимите членове на обществото – </a:t>
            </a:r>
            <a:r>
              <a:rPr lang="bg-BG" b="0" noProof="0" dirty="0"/>
              <a:t>по-силната финансова система гарантира, че уязвимата част от обществото може по-лесно и безопасно да получи държавни помощи и да имат по-добър достъп до различни социални програми. Освен това хората в по-отдалечените райони биха могли да имат по-добър достъп до финансови услуги. </a:t>
            </a:r>
          </a:p>
          <a:p>
            <a:pPr marL="628650" lvl="1" indent="-171450">
              <a:buFontTx/>
              <a:buChar char="-"/>
            </a:pPr>
            <a:endParaRPr lang="bg-BG" noProof="0" dirty="0"/>
          </a:p>
          <a:p>
            <a:pPr marL="0" indent="0">
              <a:buFontTx/>
              <a:buNone/>
            </a:pPr>
            <a:r>
              <a:rPr lang="bg-BG" b="1" noProof="0" dirty="0"/>
              <a:t>Допълнителни ресурси и материали за самоподготовка по темата:</a:t>
            </a:r>
          </a:p>
          <a:p>
            <a:pPr marL="171450" indent="-171450">
              <a:buFont typeface="Arial" panose="020B0604020202020204" pitchFamily="34" charset="0"/>
              <a:buChar char="•"/>
            </a:pPr>
            <a:r>
              <a:rPr lang="bg-BG" noProof="0" dirty="0"/>
              <a:t>https://www.investopedia.com/ask/answers/030315/what-financial-services-sector.asp</a:t>
            </a:r>
          </a:p>
          <a:p>
            <a:pPr marL="171450" indent="-171450">
              <a:buFont typeface="Arial" panose="020B0604020202020204" pitchFamily="34" charset="0"/>
              <a:buChar char="•"/>
            </a:pPr>
            <a:r>
              <a:rPr lang="bg-BG" noProof="0" dirty="0"/>
              <a:t>https://blogs.worldbank.org/voices/five-ways-universal-financial-access-can-help-people-build-better-life</a:t>
            </a:r>
          </a:p>
          <a:p>
            <a:pPr marL="171450" indent="-171450">
              <a:buFont typeface="Arial" panose="020B0604020202020204" pitchFamily="34" charset="0"/>
              <a:buChar char="•"/>
            </a:pPr>
            <a:endParaRPr lang="bg-BG" noProof="0" dirty="0"/>
          </a:p>
          <a:p>
            <a:pPr marL="171450" indent="-171450">
              <a:buFontTx/>
              <a:buChar char="-"/>
            </a:pPr>
            <a:endParaRPr lang="bg-BG" noProof="0" dirty="0"/>
          </a:p>
          <a:p>
            <a:pPr marL="171450" indent="-171450">
              <a:buFontTx/>
              <a:buChar char="-"/>
            </a:pPr>
            <a:endParaRPr lang="bg-BG" noProof="0" dirty="0"/>
          </a:p>
          <a:p>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8</a:t>
            </a:fld>
            <a:endParaRPr lang="en-US"/>
          </a:p>
        </p:txBody>
      </p:sp>
    </p:spTree>
    <p:extLst>
      <p:ext uri="{BB962C8B-B14F-4D97-AF65-F5344CB8AC3E}">
        <p14:creationId xmlns:p14="http://schemas.microsoft.com/office/powerpoint/2010/main" val="8472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0" indent="0">
              <a:buFontTx/>
              <a:buNone/>
            </a:pPr>
            <a:r>
              <a:rPr lang="bg-BG" noProof="0" dirty="0"/>
              <a:t>Допълнителна информация, която да използвате, когато обяснявате всяка от опорните точки в слайда. </a:t>
            </a:r>
          </a:p>
          <a:p>
            <a:pPr marL="171450" indent="-171450">
              <a:buFont typeface="Arial" panose="020B0604020202020204" pitchFamily="34" charset="0"/>
              <a:buChar char="•"/>
            </a:pPr>
            <a:r>
              <a:rPr lang="bg-BG" noProof="0" dirty="0"/>
              <a:t>Икономически спад и безработица: Спадът в сектора на финансовите услуги може също да доведе до загуба на доверие в сектора и икономиката като цяло, което може да доведе до намалени инвестиции и разходи.</a:t>
            </a:r>
          </a:p>
          <a:p>
            <a:pPr marL="171450" indent="-171450">
              <a:buFont typeface="Arial" panose="020B0604020202020204" pitchFamily="34" charset="0"/>
              <a:buChar char="•"/>
            </a:pPr>
            <a:r>
              <a:rPr lang="bg-BG" noProof="0" dirty="0"/>
              <a:t>Намаляването на търсенето на финансови услуги може да доведе до загуба на работа за работещите в индустрията, което води до увеличаване на безработицата.</a:t>
            </a:r>
          </a:p>
          <a:p>
            <a:pPr marL="171450" indent="-171450">
              <a:buFont typeface="Arial" panose="020B0604020202020204" pitchFamily="34" charset="0"/>
              <a:buChar char="•"/>
            </a:pPr>
            <a:r>
              <a:rPr lang="bg-BG" noProof="0" dirty="0"/>
              <a:t>Затруднен достъп до финансови услуги: Кризата във финансовия сектор може да ограничи достъпа до финансови услуги, като спестовни и разплащателни сметки, кредитни карти и застраховки, както за физически лица, така и за фирми.</a:t>
            </a:r>
          </a:p>
          <a:p>
            <a:pPr marL="171450" indent="-171450">
              <a:buFont typeface="Arial" panose="020B0604020202020204" pitchFamily="34" charset="0"/>
              <a:buChar char="•"/>
            </a:pPr>
            <a:r>
              <a:rPr lang="bg-BG" noProof="0" dirty="0"/>
              <a:t>Застрашени държавни финанси: Спадът в сектора на финансовите услуги може да доведе до намаляване на данъчните приходи, което може да има значително въздействие върху публичните финанси и способността за финансиране на важни обществени услуги и инфраструктурни проекти.</a:t>
            </a:r>
          </a:p>
          <a:p>
            <a:pPr marL="0" indent="0">
              <a:buFontTx/>
              <a:buNone/>
            </a:pPr>
            <a:endParaRPr lang="bg-BG" noProof="0" dirty="0"/>
          </a:p>
          <a:p>
            <a:pPr marL="0" indent="0">
              <a:buFontTx/>
              <a:buNone/>
            </a:pPr>
            <a:r>
              <a:rPr lang="bg-BG" noProof="0" dirty="0"/>
              <a:t>Може да добавите свои собствени негативни последици, базирани на вашия опит и знания. В допълнение на това, може да дадете реални примери за последствия от краха на финансовата система (например финансовия колапс в България в края на 90-те години, финансовата криза в Гърция през 2009 г., </a:t>
            </a:r>
            <a:r>
              <a:rPr lang="bg-BG" noProof="0" dirty="0" err="1"/>
              <a:t>хиперинвлацията</a:t>
            </a:r>
            <a:r>
              <a:rPr lang="bg-BG" noProof="0" dirty="0"/>
              <a:t> в Зимбабве и т.н.). Например хиперинфлационната криза в Зимбабве служи като отрицателен пример за опустошителното въздействие, което неконтролираната инфлация и икономическата нестабилност могат да имат върху една държава и нейния народ.</a:t>
            </a:r>
          </a:p>
          <a:p>
            <a:pPr marL="628650" lvl="1" indent="-171450">
              <a:buFontTx/>
              <a:buChar char="-"/>
            </a:pPr>
            <a:endParaRPr lang="en-US" dirty="0"/>
          </a:p>
          <a:p>
            <a:pPr marL="0" indent="0">
              <a:buFontTx/>
              <a:buNone/>
            </a:pPr>
            <a:r>
              <a:rPr lang="bg-BG" b="1" dirty="0"/>
              <a:t>Допълнителни ресурси и материали за самоподготовка по темата:</a:t>
            </a:r>
            <a:endParaRPr lang="en-US" b="1" dirty="0"/>
          </a:p>
          <a:p>
            <a:pPr marL="171450" indent="-171450">
              <a:buFont typeface="Arial" panose="020B0604020202020204" pitchFamily="34" charset="0"/>
              <a:buChar char="•"/>
            </a:pPr>
            <a:r>
              <a:rPr lang="en-US" dirty="0"/>
              <a:t>https://www.oecd-ilibrary.org/the-financial-sector-s-contribution-to-pro-poor-growth_5l4tf06lmnxs.pdf?itemId=%2Fcontent%2Fcomponent%2F9789264024786-11-en&amp;mimeType=pdf</a:t>
            </a:r>
          </a:p>
          <a:p>
            <a:pPr marL="171450" indent="-171450">
              <a:buFont typeface="Arial" panose="020B0604020202020204" pitchFamily="34" charset="0"/>
              <a:buChar char="•"/>
            </a:pPr>
            <a:r>
              <a:rPr lang="en-US" dirty="0"/>
              <a:t>https://en.wikipedia.org/wiki/Greek_government-debt_crisis</a:t>
            </a:r>
          </a:p>
          <a:p>
            <a:pPr marL="171450" indent="-171450">
              <a:buFont typeface="Arial" panose="020B0604020202020204" pitchFamily="34" charset="0"/>
              <a:buChar char="•"/>
            </a:pPr>
            <a:r>
              <a:rPr lang="en-US" dirty="0"/>
              <a:t>https://link.springer.com/chapter/10.1007/978-1-4615-0343-9_9</a:t>
            </a:r>
          </a:p>
          <a:p>
            <a:pPr marL="171450" indent="-171450">
              <a:buFont typeface="Arial" panose="020B0604020202020204" pitchFamily="34" charset="0"/>
              <a:buChar char="•"/>
            </a:pPr>
            <a:r>
              <a:rPr lang="en-US" dirty="0"/>
              <a:t>https://en.wikipedia.org/wiki/Hyperinflation_in_Zimbabwe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9</a:t>
            </a:fld>
            <a:endParaRPr lang="en-US"/>
          </a:p>
        </p:txBody>
      </p:sp>
    </p:spTree>
    <p:extLst>
      <p:ext uri="{BB962C8B-B14F-4D97-AF65-F5344CB8AC3E}">
        <p14:creationId xmlns:p14="http://schemas.microsoft.com/office/powerpoint/2010/main" val="302312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b="1" noProof="0" dirty="0"/>
              <a:t>Насоки към фасилитатора:</a:t>
            </a:r>
          </a:p>
          <a:p>
            <a:pPr marL="0" marR="0" lvl="0" indent="0" algn="l" defTabSz="914400" rtl="0" eaLnBrk="1" fontAlgn="auto" latinLnBrk="0" hangingPunct="1">
              <a:lnSpc>
                <a:spcPct val="100000"/>
              </a:lnSpc>
              <a:spcBef>
                <a:spcPts val="0"/>
              </a:spcBef>
              <a:spcAft>
                <a:spcPts val="0"/>
              </a:spcAft>
              <a:buClrTx/>
              <a:buSzTx/>
              <a:buFontTx/>
              <a:buNone/>
              <a:tabLst/>
              <a:defRPr/>
            </a:pPr>
            <a:r>
              <a:rPr lang="bg-BG" b="0" noProof="0" dirty="0"/>
              <a:t>Това не е задължителен слайд, но е много важен, тъй като тези два термина заемат голяма част от медийното пространство напоследък и младите хора трябва да ги знаят, за да могат да разберат и необходимостта от стабилна и добре функционираща финансова система. Инфлацията и рецесията са важни термини, които използваме все по-често, когато говорим за икономика. Как секторът на финансовите услуги влияе върху тези икономически явления? Също така е важно да знаете, че инфлацията и рецесията не са задължително лоши понятия, свързани с „края на света“. Въпреки че има много дефиниции на двата термина, които са достъпни онлайн, фасилитаторът трябва да се стреми да ги обясни по много прост, но ангажиращ начин за младите хора. Можете да използвате следните примери?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bg-BG" b="1" i="0" noProof="0" dirty="0">
                <a:solidFill>
                  <a:srgbClr val="333333"/>
                </a:solidFill>
                <a:effectLst/>
                <a:latin typeface="Georgia" panose="02040502050405020303" pitchFamily="18" charset="0"/>
              </a:rPr>
              <a:t>Инфлацията и рецесията са много различни, но тясно свързани икономически явления.</a:t>
            </a:r>
            <a:endParaRPr lang="bg-BG" b="1"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bg-BG"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bg-BG" b="1" noProof="0" dirty="0"/>
              <a:t>Определение за рецесия:</a:t>
            </a:r>
          </a:p>
          <a:p>
            <a:pPr marL="0" marR="0" lvl="0" indent="0" algn="l" defTabSz="914400" rtl="0" eaLnBrk="1" fontAlgn="auto" latinLnBrk="0" hangingPunct="1">
              <a:lnSpc>
                <a:spcPct val="100000"/>
              </a:lnSpc>
              <a:spcBef>
                <a:spcPts val="0"/>
              </a:spcBef>
              <a:spcAft>
                <a:spcPts val="0"/>
              </a:spcAft>
              <a:buClrTx/>
              <a:buSzTx/>
              <a:buFontTx/>
              <a:buNone/>
              <a:tabLst/>
              <a:defRPr/>
            </a:pPr>
            <a:r>
              <a:rPr lang="bg-BG" b="0" i="0" noProof="0" dirty="0">
                <a:solidFill>
                  <a:srgbClr val="374151"/>
                </a:solidFill>
                <a:effectLst/>
                <a:latin typeface="Söhne"/>
              </a:rPr>
              <a:t>“Рецесията, като термин в икономика, обикновено се свързва със спад в реалния брутен вътрешен продукт на дадена страна, или негативен икономически растеж. Според една от най-разпространените тези – рецесия настъпва, когато реалният икономически растеж е отрицателен за период по-дълъг от две последователни тримесечия.”.</a:t>
            </a:r>
            <a:endParaRPr lang="bg-BG"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bg-BG" b="0" noProof="0" dirty="0"/>
              <a:t>Просто обяснение: Рецесията е период от време, когато икономиката се забавя. Мислете за икономиката като за голяма машина, която прави нещата, от които се нуждаем, и работните места, които имаме. По време на рецесия машината започва да се забавя и да прави по-малко неща, което означава, че хората могат да загубят работата си или да имат проблеми с намирането на работа. Когато хората имат по-малко пари за харчене, те започват да купуват по-малко неща, което означава, че предприятията правят по-малко пари и може да се наложи да съкратят работници или да затворят. Това може да създаде порочен кръг, при който по-малко работни места водят до по-малко разходи, което води до повече загуба на работни места.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bg-BG" b="0" noProof="0" dirty="0"/>
              <a:t>Няма само негативна страна: </a:t>
            </a:r>
            <a:r>
              <a:rPr lang="bg-BG" sz="1800" noProof="0" dirty="0">
                <a:solidFill>
                  <a:srgbClr val="374151"/>
                </a:solidFill>
                <a:effectLst/>
                <a:latin typeface="Segoe UI" panose="020B0502040204020203" pitchFamily="34" charset="0"/>
                <a:ea typeface="Calibri" panose="020F0502020204030204" pitchFamily="34" charset="0"/>
              </a:rPr>
              <a:t>Рецесията обикновено се счита за отрицателно икономическо събитие, но някои икономисти виждат някои положителни ефекти в рецесията, тъй като подобни икономически спадове биха могли да осигурят необходимото нулиране за пазарите, които понякога излизат извън контрол (т.е. пазарни балони и т.н.). Такива трудни икономически времена правят предприятията по-устойчиви, т.е. те стават по-продуктивни, ефективни, намалявайки инфлацията и създавайки възможности за появата на нови индустрии. Освен това по-високите лихвени проценти, които често съвпадат с ранните етапи на рецесията, предоставят предимство на хората със спестявания, докато по-ниските лихвени проценти след излизане от рецесия могат да бъдат от полза за купувачите на жилища</a:t>
            </a:r>
            <a:r>
              <a:rPr lang="bg-BG" sz="1800" noProof="0" dirty="0">
                <a:solidFill>
                  <a:srgbClr val="BDC1C6"/>
                </a:solidFill>
                <a:effectLst/>
                <a:latin typeface="Arial" panose="020B0604020202020204" pitchFamily="34" charset="0"/>
                <a:ea typeface="Calibri" panose="020F0502020204030204" pitchFamily="34" charset="0"/>
              </a:rPr>
              <a:t>.</a:t>
            </a:r>
            <a:endParaRPr lang="bg-BG" b="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bg-BG"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bg-BG" b="1" noProof="0" dirty="0"/>
              <a:t>Определение за инфлация: </a:t>
            </a:r>
          </a:p>
          <a:p>
            <a:pPr marL="0" marR="0" lvl="0" indent="0" algn="l" defTabSz="914400" rtl="0" eaLnBrk="1" fontAlgn="auto" latinLnBrk="0" hangingPunct="1">
              <a:lnSpc>
                <a:spcPct val="100000"/>
              </a:lnSpc>
              <a:spcBef>
                <a:spcPts val="0"/>
              </a:spcBef>
              <a:spcAft>
                <a:spcPts val="0"/>
              </a:spcAft>
              <a:buClrTx/>
              <a:buSzTx/>
              <a:buFontTx/>
              <a:buNone/>
              <a:tabLst/>
              <a:defRPr/>
            </a:pPr>
            <a:r>
              <a:rPr lang="bg-BG" b="0" noProof="0" dirty="0"/>
              <a:t>Инфлацията е покачване на цените, което може да доведе до спад на покупателната способност с течение на времето. (Източник: </a:t>
            </a:r>
            <a:r>
              <a:rPr lang="bg-BG" b="0" noProof="0" dirty="0" err="1"/>
              <a:t>Investopedia</a:t>
            </a:r>
            <a:r>
              <a:rPr lang="bg-BG" b="0"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bg-BG" b="1" noProof="0" dirty="0"/>
              <a:t>Просто обяснение: </a:t>
            </a:r>
            <a:r>
              <a:rPr lang="bg-BG" b="0" i="0" noProof="0" dirty="0">
                <a:solidFill>
                  <a:srgbClr val="374151"/>
                </a:solidFill>
                <a:effectLst/>
                <a:latin typeface="Söhne"/>
              </a:rPr>
              <a:t>Инфлацията е като балон пълен с въздух, който става все по-голям и по-голям. Точно както един балон става по-голям, когато духате повече въздух в него, цените също се покачват, когато има повече пари в икономиката. Това означава, че нещата, които искате да купите, като телефони или дрехи, ще струват повече пари. Инфлацията може да е нещо добро, ако не е твърде висока, защото може да помогне на икономиката да расте, но ако е твърде висока, може да направи нещата по-скъпи за семействата и бизнеса.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b="0" i="0" noProof="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g-BG" b="1" noProof="0" dirty="0"/>
              <a:t>Няма само негативна страна: </a:t>
            </a:r>
            <a:r>
              <a:rPr lang="bg-BG" b="0" noProof="0" dirty="0"/>
              <a:t>Инфлацията не непременно лоша, ако се контролира правилно и не е много висока. Доказано е, че инфлацията насърчава харченето на пари и инвестициите, като същевременно намаля дълговете. Но тези предимства важат само за умерени проценти на инфлация. </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b="0" noProof="0" dirty="0"/>
          </a:p>
          <a:p>
            <a:endParaRPr lang="bg-BG" noProof="0" dirty="0"/>
          </a:p>
          <a:p>
            <a:pPr marL="0" indent="0">
              <a:buFontTx/>
              <a:buNone/>
            </a:pPr>
            <a:r>
              <a:rPr lang="bg-BG" b="1" noProof="0" dirty="0"/>
              <a:t>Допълнителни ресурси и материали за самоподготовка по темата:</a:t>
            </a:r>
          </a:p>
          <a:p>
            <a:pPr marL="0" indent="0">
              <a:buFontTx/>
              <a:buNone/>
            </a:pPr>
            <a:r>
              <a:rPr lang="bg-BG" b="0" noProof="0" dirty="0"/>
              <a:t>Има много информация онлайн, ето само няколко примера, които можете да използвате:</a:t>
            </a:r>
          </a:p>
          <a:p>
            <a:pPr marL="171450" indent="-171450">
              <a:buFont typeface="Arial" panose="020B0604020202020204" pitchFamily="34" charset="0"/>
              <a:buChar char="•"/>
            </a:pPr>
            <a:r>
              <a:rPr lang="bg-BG" noProof="0" dirty="0"/>
              <a:t>https://www.investopedia.com/terms/i/inflation.asp</a:t>
            </a:r>
          </a:p>
          <a:p>
            <a:pPr marL="171450" indent="-171450">
              <a:buFont typeface="Arial" panose="020B0604020202020204" pitchFamily="34" charset="0"/>
              <a:buChar char="•"/>
            </a:pPr>
            <a:r>
              <a:rPr lang="bg-BG" noProof="0" dirty="0"/>
              <a:t>https://www.investopedia.com/terms/r/recession.asp</a:t>
            </a:r>
          </a:p>
          <a:p>
            <a:pPr marL="171450" indent="-171450">
              <a:buFont typeface="Arial" panose="020B0604020202020204" pitchFamily="34" charset="0"/>
              <a:buChar char="•"/>
            </a:pPr>
            <a:r>
              <a:rPr lang="bg-BG" noProof="0" dirty="0"/>
              <a:t>https://en.wikipedia.org/wiki/Recession</a:t>
            </a:r>
          </a:p>
          <a:p>
            <a:pPr marL="171450" indent="-171450">
              <a:buFont typeface="Arial" panose="020B0604020202020204" pitchFamily="34" charset="0"/>
              <a:buChar char="•"/>
            </a:pPr>
            <a:r>
              <a:rPr lang="bg-BG" noProof="0" dirty="0"/>
              <a:t>https://dailycoin.com/recession-for-dummies-what-it-means-and-how-it-affects-the-crypto-market/</a:t>
            </a:r>
          </a:p>
          <a:p>
            <a:endParaRPr lang="bg-BG" noProof="0" dirty="0"/>
          </a:p>
        </p:txBody>
      </p:sp>
      <p:sp>
        <p:nvSpPr>
          <p:cNvPr id="4" name="Slide Number Placeholder 3"/>
          <p:cNvSpPr>
            <a:spLocks noGrp="1"/>
          </p:cNvSpPr>
          <p:nvPr>
            <p:ph type="sldNum" sz="quarter" idx="5"/>
          </p:nvPr>
        </p:nvSpPr>
        <p:spPr/>
        <p:txBody>
          <a:bodyPr/>
          <a:lstStyle/>
          <a:p>
            <a:fld id="{0807BA8F-CC79-4CDB-A88D-859AA8EC5A6E}" type="slidenum">
              <a:rPr lang="en-US" smtClean="0"/>
              <a:t>10</a:t>
            </a:fld>
            <a:endParaRPr lang="en-US"/>
          </a:p>
        </p:txBody>
      </p:sp>
    </p:spTree>
    <p:extLst>
      <p:ext uri="{BB962C8B-B14F-4D97-AF65-F5344CB8AC3E}">
        <p14:creationId xmlns:p14="http://schemas.microsoft.com/office/powerpoint/2010/main" val="376989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2/5/2023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74189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2/5/2023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36425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2/5/2023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32631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2/5/2023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75913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74D144-2B42-40FF-9114-CA00871934A9}" type="datetimeFigureOut">
              <a:rPr lang="el-GR" smtClean="0"/>
              <a:t>2/5/2023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94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274D144-2B42-40FF-9114-CA00871934A9}" type="datetimeFigureOut">
              <a:rPr lang="el-GR" smtClean="0"/>
              <a:t>2/5/2023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44984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274D144-2B42-40FF-9114-CA00871934A9}" type="datetimeFigureOut">
              <a:rPr lang="el-GR" smtClean="0"/>
              <a:t>2/5/2023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9235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274D144-2B42-40FF-9114-CA00871934A9}" type="datetimeFigureOut">
              <a:rPr lang="el-GR" smtClean="0"/>
              <a:t>2/5/2023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401044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4D144-2B42-40FF-9114-CA00871934A9}" type="datetimeFigureOut">
              <a:rPr lang="el-GR" smtClean="0"/>
              <a:t>2/5/2023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4994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74D144-2B42-40FF-9114-CA00871934A9}" type="datetimeFigureOut">
              <a:rPr lang="el-GR" smtClean="0"/>
              <a:t>2/5/2023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703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74D144-2B42-40FF-9114-CA00871934A9}" type="datetimeFigureOut">
              <a:rPr lang="el-GR" smtClean="0"/>
              <a:t>2/5/2023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50342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274D144-2B42-40FF-9114-CA00871934A9}" type="datetimeFigureOut">
              <a:rPr lang="el-GR" smtClean="0"/>
              <a:t>2/5/2023</a:t>
            </a:fld>
            <a:endParaRPr lang="el-G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3CE8A0-D399-4920-9530-763813D0C220}" type="slidenum">
              <a:rPr lang="el-GR" smtClean="0"/>
              <a:t>‹#›</a:t>
            </a:fld>
            <a:endParaRPr lang="el-GR"/>
          </a:p>
        </p:txBody>
      </p:sp>
    </p:spTree>
    <p:extLst>
      <p:ext uri="{BB962C8B-B14F-4D97-AF65-F5344CB8AC3E}">
        <p14:creationId xmlns:p14="http://schemas.microsoft.com/office/powerpoint/2010/main" val="204728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youtu.be/5gdaL_YX1Gs" TargetMode="External"/><Relationship Id="rId4" Type="http://schemas.openxmlformats.org/officeDocument/2006/relationships/hyperlink" Target="https://www.youtube.com/watch?v=rK6WLHNYjwM&amp;ab_channel=Mint.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773EFA4-90BF-45EC-94D7-96F9AEC0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8708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802674"/>
            <a:ext cx="8166100" cy="784702"/>
          </a:xfrm>
          <a:prstGeom prst="rect">
            <a:avLst/>
          </a:prstGeom>
          <a:noFill/>
        </p:spPr>
        <p:txBody>
          <a:bodyPr wrap="square" rtlCol="0">
            <a:spAutoFit/>
          </a:bodyPr>
          <a:lstStyle/>
          <a:p>
            <a:pPr>
              <a:lnSpc>
                <a:spcPct val="107000"/>
              </a:lnSpc>
              <a:spcAft>
                <a:spcPts val="800"/>
              </a:spcAft>
            </a:pPr>
            <a:r>
              <a:rPr lang="bg-BG" sz="3200" i="1" dirty="0">
                <a:latin typeface="Calibri" panose="020F0502020204030204" pitchFamily="34" charset="0"/>
                <a:ea typeface="Calibri" panose="020F0502020204030204" pitchFamily="34" charset="0"/>
                <a:cs typeface="Times New Roman" panose="02020603050405020304" pitchFamily="18" charset="0"/>
              </a:rPr>
              <a:t>Какво са </a:t>
            </a:r>
            <a:r>
              <a:rPr lang="bg-BG" sz="4400" b="1" i="1" dirty="0">
                <a:latin typeface="Calibri" panose="020F0502020204030204" pitchFamily="34" charset="0"/>
                <a:ea typeface="Calibri" panose="020F0502020204030204" pitchFamily="34" charset="0"/>
                <a:cs typeface="Times New Roman" panose="02020603050405020304" pitchFamily="18" charset="0"/>
              </a:rPr>
              <a:t>инфлация</a:t>
            </a:r>
            <a:r>
              <a:rPr lang="en-US" sz="3200" i="1" dirty="0">
                <a:latin typeface="Calibri" panose="020F0502020204030204" pitchFamily="34" charset="0"/>
                <a:ea typeface="Calibri" panose="020F0502020204030204" pitchFamily="34" charset="0"/>
                <a:cs typeface="Times New Roman" panose="02020603050405020304" pitchFamily="18" charset="0"/>
              </a:rPr>
              <a:t> </a:t>
            </a:r>
            <a:r>
              <a:rPr lang="bg-BG" sz="3200" i="1" dirty="0">
                <a:latin typeface="Calibri" panose="020F0502020204030204" pitchFamily="34" charset="0"/>
                <a:ea typeface="Calibri" panose="020F0502020204030204" pitchFamily="34" charset="0"/>
                <a:cs typeface="Times New Roman" panose="02020603050405020304" pitchFamily="18" charset="0"/>
              </a:rPr>
              <a:t>и</a:t>
            </a:r>
            <a:r>
              <a:rPr lang="en-US" sz="3200" i="1" dirty="0">
                <a:latin typeface="Calibri" panose="020F0502020204030204" pitchFamily="34" charset="0"/>
                <a:ea typeface="Calibri" panose="020F0502020204030204" pitchFamily="34" charset="0"/>
                <a:cs typeface="Times New Roman" panose="02020603050405020304" pitchFamily="18" charset="0"/>
              </a:rPr>
              <a:t> </a:t>
            </a:r>
            <a:r>
              <a:rPr lang="bg-BG" sz="4000" b="1" i="1" dirty="0">
                <a:latin typeface="Calibri" panose="020F0502020204030204" pitchFamily="34" charset="0"/>
                <a:ea typeface="Calibri" panose="020F0502020204030204" pitchFamily="34" charset="0"/>
                <a:cs typeface="Times New Roman" panose="02020603050405020304" pitchFamily="18" charset="0"/>
              </a:rPr>
              <a:t>рецесия</a:t>
            </a:r>
            <a:r>
              <a:rPr lang="en-US" sz="3200" i="1"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descr="Chart&#10;&#10;Description automatically generated">
            <a:extLst>
              <a:ext uri="{FF2B5EF4-FFF2-40B4-BE49-F238E27FC236}">
                <a16:creationId xmlns:a16="http://schemas.microsoft.com/office/drawing/2014/main" id="{A6C122BF-7C01-9005-F214-E389D1FA1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927" y="1393264"/>
            <a:ext cx="6007973" cy="4003750"/>
          </a:xfrm>
          <a:prstGeom prst="rect">
            <a:avLst/>
          </a:prstGeom>
        </p:spPr>
      </p:pic>
    </p:spTree>
    <p:extLst>
      <p:ext uri="{BB962C8B-B14F-4D97-AF65-F5344CB8AC3E}">
        <p14:creationId xmlns:p14="http://schemas.microsoft.com/office/powerpoint/2010/main" val="375185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655801"/>
            <a:ext cx="8166100" cy="375552"/>
          </a:xfrm>
          <a:prstGeom prst="rect">
            <a:avLst/>
          </a:prstGeom>
          <a:noFill/>
        </p:spPr>
        <p:txBody>
          <a:bodyPr wrap="square" rtlCol="0">
            <a:spAutoFit/>
          </a:bodyPr>
          <a:lstStyle/>
          <a:p>
            <a:pPr>
              <a:lnSpc>
                <a:spcPct val="107000"/>
              </a:lnSpc>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Основните институции на пазара на финансови услуги и продукти: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8A1546E-6F92-0443-B3F3-B9BEBE3D7797}"/>
              </a:ext>
            </a:extLst>
          </p:cNvPr>
          <p:cNvSpPr txBox="1"/>
          <p:nvPr/>
        </p:nvSpPr>
        <p:spPr>
          <a:xfrm>
            <a:off x="571843" y="1040089"/>
            <a:ext cx="8166100" cy="375552"/>
          </a:xfrm>
          <a:prstGeom prst="rect">
            <a:avLst/>
          </a:prstGeom>
          <a:noFill/>
        </p:spPr>
        <p:txBody>
          <a:bodyPr wrap="square" rtlCol="0">
            <a:spAutoFit/>
          </a:bodyPr>
          <a:lstStyle/>
          <a:p>
            <a:pPr algn="just">
              <a:lnSpc>
                <a:spcPct val="107000"/>
              </a:lnSpc>
              <a:spcAft>
                <a:spcPts val="800"/>
              </a:spcAft>
            </a:pPr>
            <a:r>
              <a:rPr lang="bg-BG" sz="1800" dirty="0">
                <a:effectLst/>
                <a:latin typeface="Calibri" panose="020F0502020204030204" pitchFamily="34" charset="0"/>
                <a:ea typeface="Calibri" panose="020F0502020204030204" pitchFamily="34" charset="0"/>
                <a:cs typeface="Times New Roman" panose="02020603050405020304" pitchFamily="18" charset="0"/>
              </a:rPr>
              <a:t>Финансоват</a:t>
            </a:r>
            <a:r>
              <a:rPr lang="bg-BG" dirty="0">
                <a:latin typeface="Calibri" panose="020F0502020204030204" pitchFamily="34" charset="0"/>
                <a:ea typeface="Calibri" panose="020F0502020204030204" pitchFamily="34" charset="0"/>
                <a:cs typeface="Times New Roman" panose="02020603050405020304" pitchFamily="18" charset="0"/>
              </a:rPr>
              <a:t>а индустрия </a:t>
            </a:r>
            <a:r>
              <a:rPr lang="bg-BG" sz="1800" dirty="0">
                <a:effectLst/>
                <a:latin typeface="Calibri" panose="020F0502020204030204" pitchFamily="34" charset="0"/>
                <a:ea typeface="Calibri" panose="020F0502020204030204" pitchFamily="34" charset="0"/>
                <a:cs typeface="Times New Roman" panose="02020603050405020304" pitchFamily="18" charset="0"/>
              </a:rPr>
              <a:t>се състои от различни участници, включително:</a:t>
            </a:r>
          </a:p>
        </p:txBody>
      </p:sp>
      <p:sp>
        <p:nvSpPr>
          <p:cNvPr id="10" name="TextBox 9">
            <a:extLst>
              <a:ext uri="{FF2B5EF4-FFF2-40B4-BE49-F238E27FC236}">
                <a16:creationId xmlns:a16="http://schemas.microsoft.com/office/drawing/2014/main" id="{CEC724B7-50A8-DDD4-684F-2E6D9762E534}"/>
              </a:ext>
            </a:extLst>
          </p:cNvPr>
          <p:cNvSpPr txBox="1"/>
          <p:nvPr/>
        </p:nvSpPr>
        <p:spPr>
          <a:xfrm>
            <a:off x="741406" y="1509867"/>
            <a:ext cx="7996537" cy="358559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sz="1700" b="1" dirty="0">
                <a:latin typeface="Calibri" panose="020F0502020204030204" pitchFamily="34" charset="0"/>
                <a:ea typeface="Calibri" panose="020F0502020204030204" pitchFamily="34" charset="0"/>
                <a:cs typeface="Times New Roman" panose="02020603050405020304" pitchFamily="18" charset="0"/>
              </a:rPr>
              <a:t>Банкови институции </a:t>
            </a:r>
            <a:r>
              <a:rPr lang="bg-BG" sz="1700" dirty="0">
                <a:latin typeface="Calibri" panose="020F0502020204030204" pitchFamily="34" charset="0"/>
                <a:ea typeface="Calibri" panose="020F0502020204030204" pitchFamily="34" charset="0"/>
                <a:cs typeface="Times New Roman" panose="02020603050405020304" pitchFamily="18" charset="0"/>
              </a:rPr>
              <a:t>(търговски и инвестиционни банки)</a:t>
            </a:r>
          </a:p>
          <a:p>
            <a:pPr marL="285750" indent="-285750" algn="just">
              <a:spcAft>
                <a:spcPts val="800"/>
              </a:spcAft>
              <a:buFont typeface="Arial" panose="020B0604020202020204" pitchFamily="34" charset="0"/>
              <a:buChar char="•"/>
            </a:pPr>
            <a:r>
              <a:rPr lang="bg-BG" sz="1700" b="1" dirty="0">
                <a:latin typeface="Calibri" panose="020F0502020204030204" pitchFamily="34" charset="0"/>
                <a:ea typeface="Calibri" panose="020F0502020204030204" pitchFamily="34" charset="0"/>
                <a:cs typeface="Times New Roman" panose="02020603050405020304" pitchFamily="18" charset="0"/>
              </a:rPr>
              <a:t>Инвестиционни и финансови компании </a:t>
            </a:r>
            <a:r>
              <a:rPr lang="bg-BG" sz="1700" dirty="0">
                <a:latin typeface="Calibri" panose="020F0502020204030204" pitchFamily="34" charset="0"/>
                <a:ea typeface="Calibri" panose="020F0502020204030204" pitchFamily="34" charset="0"/>
                <a:cs typeface="Times New Roman" panose="02020603050405020304" pitchFamily="18" charset="0"/>
              </a:rPr>
              <a:t>(брокери, фондове, финансови сътрудници, консултанти и др.). </a:t>
            </a:r>
          </a:p>
          <a:p>
            <a:pPr marL="285750" indent="-285750" algn="just">
              <a:spcAft>
                <a:spcPts val="800"/>
              </a:spcAft>
              <a:buFont typeface="Arial" panose="020B0604020202020204" pitchFamily="34" charset="0"/>
              <a:buChar char="•"/>
            </a:pPr>
            <a:r>
              <a:rPr lang="bg-BG" sz="1700" b="1" dirty="0">
                <a:latin typeface="Calibri" panose="020F0502020204030204" pitchFamily="34" charset="0"/>
                <a:ea typeface="Calibri" panose="020F0502020204030204" pitchFamily="34" charset="0"/>
                <a:cs typeface="Times New Roman" panose="02020603050405020304" pitchFamily="18" charset="0"/>
              </a:rPr>
              <a:t>Данъчни и счетоводни консултанти</a:t>
            </a:r>
          </a:p>
          <a:p>
            <a:pPr marL="285750" indent="-285750" algn="just">
              <a:spcAft>
                <a:spcPts val="800"/>
              </a:spcAft>
              <a:buFont typeface="Arial" panose="020B0604020202020204" pitchFamily="34" charset="0"/>
              <a:buChar char="•"/>
            </a:pPr>
            <a:r>
              <a:rPr lang="bg-BG" sz="1700" b="1" dirty="0">
                <a:latin typeface="Calibri" panose="020F0502020204030204" pitchFamily="34" charset="0"/>
                <a:ea typeface="Calibri" panose="020F0502020204030204" pitchFamily="34" charset="0"/>
                <a:cs typeface="Times New Roman" panose="02020603050405020304" pitchFamily="18" charset="0"/>
              </a:rPr>
              <a:t>Компании предлагащи кредитни и дебитни карти </a:t>
            </a:r>
            <a:r>
              <a:rPr lang="bg-BG" sz="1700" dirty="0">
                <a:latin typeface="Calibri" panose="020F0502020204030204" pitchFamily="34" charset="0"/>
                <a:ea typeface="Calibri" panose="020F0502020204030204" pitchFamily="34" charset="0"/>
                <a:cs typeface="Times New Roman" panose="02020603050405020304" pitchFamily="18" charset="0"/>
              </a:rPr>
              <a:t>(напр. </a:t>
            </a:r>
            <a:r>
              <a:rPr lang="bg-BG" sz="1700" dirty="0" err="1">
                <a:latin typeface="Calibri" panose="020F0502020204030204" pitchFamily="34" charset="0"/>
                <a:ea typeface="Calibri" panose="020F0502020204030204" pitchFamily="34" charset="0"/>
                <a:cs typeface="Times New Roman" panose="02020603050405020304" pitchFamily="18" charset="0"/>
              </a:rPr>
              <a:t>Visa</a:t>
            </a:r>
            <a:r>
              <a:rPr lang="bg-BG" sz="1700" dirty="0">
                <a:latin typeface="Calibri" panose="020F0502020204030204" pitchFamily="34" charset="0"/>
                <a:ea typeface="Calibri" panose="020F0502020204030204" pitchFamily="34" charset="0"/>
                <a:cs typeface="Times New Roman" panose="02020603050405020304" pitchFamily="18" charset="0"/>
              </a:rPr>
              <a:t>, </a:t>
            </a:r>
            <a:r>
              <a:rPr lang="bg-BG" sz="1700" dirty="0" err="1">
                <a:latin typeface="Calibri" panose="020F0502020204030204" pitchFamily="34" charset="0"/>
                <a:ea typeface="Calibri" panose="020F0502020204030204" pitchFamily="34" charset="0"/>
                <a:cs typeface="Times New Roman" panose="02020603050405020304" pitchFamily="18" charset="0"/>
              </a:rPr>
              <a:t>MasterCard</a:t>
            </a:r>
            <a:r>
              <a:rPr lang="bg-BG" sz="1700" dirty="0">
                <a:latin typeface="Calibri" panose="020F0502020204030204" pitchFamily="34" charset="0"/>
                <a:ea typeface="Calibri" panose="020F0502020204030204" pitchFamily="34" charset="0"/>
                <a:cs typeface="Times New Roman" panose="02020603050405020304" pitchFamily="18" charset="0"/>
              </a:rPr>
              <a:t>, и др.).</a:t>
            </a:r>
          </a:p>
          <a:p>
            <a:pPr marL="285750" indent="-285750" algn="just">
              <a:spcAft>
                <a:spcPts val="800"/>
              </a:spcAft>
              <a:buFont typeface="Arial" panose="020B0604020202020204" pitchFamily="34" charset="0"/>
              <a:buChar char="•"/>
            </a:pPr>
            <a:r>
              <a:rPr lang="bg-BG" sz="1700" b="1" dirty="0">
                <a:latin typeface="Calibri" panose="020F0502020204030204" pitchFamily="34" charset="0"/>
                <a:ea typeface="Calibri" panose="020F0502020204030204" pitchFamily="34" charset="0"/>
                <a:cs typeface="Times New Roman" panose="02020603050405020304" pitchFamily="18" charset="0"/>
              </a:rPr>
              <a:t>Застрахователни компании, брокери и агенти. </a:t>
            </a:r>
          </a:p>
          <a:p>
            <a:pPr marL="285750" indent="-285750" algn="just">
              <a:spcAft>
                <a:spcPts val="800"/>
              </a:spcAft>
              <a:buFont typeface="Arial" panose="020B0604020202020204" pitchFamily="34" charset="0"/>
              <a:buChar char="•"/>
            </a:pPr>
            <a:r>
              <a:rPr lang="bg-BG" sz="1700" b="1" dirty="0">
                <a:effectLst/>
                <a:latin typeface="Calibri" panose="020F0502020204030204" pitchFamily="34" charset="0"/>
                <a:ea typeface="Calibri" panose="020F0502020204030204" pitchFamily="34" charset="0"/>
                <a:cs typeface="Times New Roman" panose="02020603050405020304" pitchFamily="18" charset="0"/>
              </a:rPr>
              <a:t>Разплащателни и </a:t>
            </a:r>
            <a:r>
              <a:rPr lang="bg-BG" sz="1700" b="1" dirty="0" err="1">
                <a:effectLst/>
                <a:latin typeface="Calibri" panose="020F0502020204030204" pitchFamily="34" charset="0"/>
                <a:ea typeface="Calibri" panose="020F0502020204030204" pitchFamily="34" charset="0"/>
                <a:cs typeface="Times New Roman" panose="02020603050405020304" pitchFamily="18" charset="0"/>
              </a:rPr>
              <a:t>финтех</a:t>
            </a:r>
            <a:r>
              <a:rPr lang="bg-BG" sz="1700" b="1" dirty="0">
                <a:effectLst/>
                <a:latin typeface="Calibri" panose="020F0502020204030204" pitchFamily="34" charset="0"/>
                <a:ea typeface="Calibri" panose="020F0502020204030204" pitchFamily="34" charset="0"/>
                <a:cs typeface="Times New Roman" panose="02020603050405020304" pitchFamily="18" charset="0"/>
              </a:rPr>
              <a:t> компании, </a:t>
            </a:r>
            <a:r>
              <a:rPr lang="bg-BG" sz="1700" dirty="0">
                <a:effectLst/>
                <a:latin typeface="Calibri" panose="020F0502020204030204" pitchFamily="34" charset="0"/>
                <a:ea typeface="Calibri" panose="020F0502020204030204" pitchFamily="34" charset="0"/>
                <a:cs typeface="Times New Roman" panose="02020603050405020304" pitchFamily="18" charset="0"/>
              </a:rPr>
              <a:t>като </a:t>
            </a:r>
            <a:r>
              <a:rPr lang="bg-BG" sz="1700" dirty="0" err="1">
                <a:effectLst/>
                <a:latin typeface="Calibri" panose="020F0502020204030204" pitchFamily="34" charset="0"/>
                <a:ea typeface="Calibri" panose="020F0502020204030204" pitchFamily="34" charset="0"/>
                <a:cs typeface="Times New Roman" panose="02020603050405020304" pitchFamily="18" charset="0"/>
              </a:rPr>
              <a:t>PaylPal</a:t>
            </a:r>
            <a:r>
              <a:rPr lang="bg-BG" sz="1700" dirty="0">
                <a:effectLst/>
                <a:latin typeface="Calibri" panose="020F0502020204030204" pitchFamily="34" charset="0"/>
                <a:ea typeface="Calibri" panose="020F0502020204030204" pitchFamily="34" charset="0"/>
                <a:cs typeface="Times New Roman" panose="02020603050405020304" pitchFamily="18" charset="0"/>
              </a:rPr>
              <a:t>, </a:t>
            </a:r>
            <a:r>
              <a:rPr lang="bg-BG" sz="1700" dirty="0" err="1">
                <a:effectLst/>
                <a:latin typeface="Calibri" panose="020F0502020204030204" pitchFamily="34" charset="0"/>
                <a:ea typeface="Calibri" panose="020F0502020204030204" pitchFamily="34" charset="0"/>
                <a:cs typeface="Times New Roman" panose="02020603050405020304" pitchFamily="18" charset="0"/>
              </a:rPr>
              <a:t>Giropay</a:t>
            </a:r>
            <a:r>
              <a:rPr lang="bg-BG" sz="1700" dirty="0">
                <a:effectLst/>
                <a:latin typeface="Calibri" panose="020F0502020204030204" pitchFamily="34" charset="0"/>
                <a:ea typeface="Calibri" panose="020F0502020204030204" pitchFamily="34" charset="0"/>
                <a:cs typeface="Times New Roman" panose="02020603050405020304" pitchFamily="18" charset="0"/>
              </a:rPr>
              <a:t>, </a:t>
            </a:r>
            <a:r>
              <a:rPr lang="bg-BG" sz="1700" dirty="0" err="1">
                <a:effectLst/>
                <a:latin typeface="Calibri" panose="020F0502020204030204" pitchFamily="34" charset="0"/>
                <a:ea typeface="Calibri" panose="020F0502020204030204" pitchFamily="34" charset="0"/>
                <a:cs typeface="Times New Roman" panose="02020603050405020304" pitchFamily="18" charset="0"/>
              </a:rPr>
              <a:t>Sofort</a:t>
            </a:r>
            <a:r>
              <a:rPr lang="bg-BG" sz="1700" dirty="0">
                <a:effectLst/>
                <a:latin typeface="Calibri" panose="020F0502020204030204" pitchFamily="34" charset="0"/>
                <a:ea typeface="Calibri" panose="020F0502020204030204" pitchFamily="34" charset="0"/>
                <a:cs typeface="Times New Roman" panose="02020603050405020304" pitchFamily="18" charset="0"/>
              </a:rPr>
              <a:t>, </a:t>
            </a:r>
            <a:r>
              <a:rPr lang="bg-BG" sz="1700" dirty="0" err="1">
                <a:effectLst/>
                <a:latin typeface="Calibri" panose="020F0502020204030204" pitchFamily="34" charset="0"/>
                <a:ea typeface="Calibri" panose="020F0502020204030204" pitchFamily="34" charset="0"/>
                <a:cs typeface="Times New Roman" panose="02020603050405020304" pitchFamily="18" charset="0"/>
              </a:rPr>
              <a:t>Paysera</a:t>
            </a:r>
            <a:r>
              <a:rPr lang="bg-BG" sz="1700" dirty="0">
                <a:effectLst/>
                <a:latin typeface="Calibri" panose="020F0502020204030204" pitchFamily="34" charset="0"/>
                <a:ea typeface="Calibri" panose="020F0502020204030204" pitchFamily="34" charset="0"/>
                <a:cs typeface="Times New Roman" panose="02020603050405020304" pitchFamily="18" charset="0"/>
              </a:rPr>
              <a:t>, </a:t>
            </a:r>
            <a:r>
              <a:rPr lang="bg-BG" sz="1700" dirty="0" err="1">
                <a:effectLst/>
                <a:latin typeface="Calibri" panose="020F0502020204030204" pitchFamily="34" charset="0"/>
                <a:ea typeface="Calibri" panose="020F0502020204030204" pitchFamily="34" charset="0"/>
                <a:cs typeface="Times New Roman" panose="02020603050405020304" pitchFamily="18" charset="0"/>
              </a:rPr>
              <a:t>Klarna</a:t>
            </a:r>
            <a:r>
              <a:rPr lang="bg-BG" sz="1700" dirty="0">
                <a:latin typeface="Calibri" panose="020F0502020204030204" pitchFamily="34" charset="0"/>
                <a:ea typeface="Calibri" panose="020F0502020204030204" pitchFamily="34" charset="0"/>
                <a:cs typeface="Times New Roman" panose="02020603050405020304" pitchFamily="18" charset="0"/>
              </a:rPr>
              <a:t> </a:t>
            </a:r>
            <a:r>
              <a:rPr lang="bg-BG" sz="1700" dirty="0">
                <a:effectLst/>
                <a:latin typeface="Calibri" panose="020F0502020204030204" pitchFamily="34" charset="0"/>
                <a:ea typeface="Calibri" panose="020F0502020204030204" pitchFamily="34" charset="0"/>
                <a:cs typeface="Times New Roman" panose="02020603050405020304" pitchFamily="18" charset="0"/>
              </a:rPr>
              <a:t>и др.</a:t>
            </a:r>
          </a:p>
          <a:p>
            <a:pPr marL="285750" indent="-285750" algn="just">
              <a:spcAft>
                <a:spcPts val="800"/>
              </a:spcAft>
              <a:buFont typeface="Arial" panose="020B0604020202020204" pitchFamily="34" charset="0"/>
              <a:buChar char="•"/>
            </a:pPr>
            <a:r>
              <a:rPr lang="bg-BG" sz="1700" b="1" dirty="0">
                <a:latin typeface="Calibri" panose="020F0502020204030204" pitchFamily="34" charset="0"/>
                <a:ea typeface="Calibri" panose="020F0502020204030204" pitchFamily="34" charset="0"/>
                <a:cs typeface="Times New Roman" panose="02020603050405020304" pitchFamily="18" charset="0"/>
              </a:rPr>
              <a:t>Регулатори</a:t>
            </a:r>
            <a:r>
              <a:rPr lang="bg-BG" sz="1700" dirty="0">
                <a:latin typeface="Calibri" panose="020F0502020204030204" pitchFamily="34" charset="0"/>
                <a:ea typeface="Calibri" panose="020F0502020204030204" pitchFamily="34" charset="0"/>
                <a:cs typeface="Times New Roman" panose="02020603050405020304" pitchFamily="18" charset="0"/>
              </a:rPr>
              <a:t> –международни и държавни институции, които регулират финансовата индустрия. </a:t>
            </a:r>
            <a:endParaRPr lang="bg-BG"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000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2308324"/>
          </a:xfrm>
          <a:prstGeom prst="rect">
            <a:avLst/>
          </a:prstGeom>
          <a:noFill/>
        </p:spPr>
        <p:txBody>
          <a:bodyPr wrap="square" rtlCol="0">
            <a:spAutoFit/>
          </a:bodyPr>
          <a:lstStyle/>
          <a:p>
            <a:r>
              <a:rPr lang="bg-BG" sz="3600" b="1" dirty="0"/>
              <a:t>Урок</a:t>
            </a:r>
            <a:r>
              <a:rPr lang="en-US" sz="3600" b="1" dirty="0"/>
              <a:t> 2: </a:t>
            </a:r>
          </a:p>
          <a:p>
            <a:r>
              <a:rPr lang="bg-BG" sz="3600" b="1" dirty="0"/>
              <a:t>Използване на финансови услуги и продукти</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5331942" y="1915298"/>
            <a:ext cx="3397156" cy="1200329"/>
          </a:xfrm>
          <a:prstGeom prst="rect">
            <a:avLst/>
          </a:prstGeom>
          <a:noFill/>
        </p:spPr>
        <p:txBody>
          <a:bodyPr wrap="square">
            <a:spAutoFit/>
          </a:bodyPr>
          <a:lstStyle/>
          <a:p>
            <a:pPr algn="l"/>
            <a:r>
              <a:rPr lang="bg-BG" b="1" i="1" dirty="0">
                <a:solidFill>
                  <a:srgbClr val="3C3F44"/>
                </a:solidFill>
                <a:effectLst/>
                <a:latin typeface="-apple-system"/>
              </a:rPr>
              <a:t>“Човек, който плаща сметките си навреме, скоро бива забравен.”</a:t>
            </a:r>
            <a:endParaRPr lang="bg-BG" b="0" i="0" dirty="0">
              <a:solidFill>
                <a:srgbClr val="3C3F44"/>
              </a:solidFill>
              <a:effectLst/>
              <a:latin typeface="-apple-system"/>
            </a:endParaRPr>
          </a:p>
          <a:p>
            <a:pPr algn="l"/>
            <a:r>
              <a:rPr lang="bg-BG" b="1" i="1" dirty="0">
                <a:solidFill>
                  <a:srgbClr val="3C3F44"/>
                </a:solidFill>
                <a:latin typeface="-apple-system"/>
              </a:rPr>
              <a:t>Оскар Уайлд</a:t>
            </a:r>
            <a:endParaRPr lang="bg-BG" b="0" i="0" dirty="0">
              <a:solidFill>
                <a:srgbClr val="3C3F44"/>
              </a:solidFill>
              <a:effectLst/>
              <a:latin typeface="-apple-system"/>
            </a:endParaRPr>
          </a:p>
        </p:txBody>
      </p:sp>
    </p:spTree>
    <p:extLst>
      <p:ext uri="{BB962C8B-B14F-4D97-AF65-F5344CB8AC3E}">
        <p14:creationId xmlns:p14="http://schemas.microsoft.com/office/powerpoint/2010/main" val="302244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724897"/>
            <a:ext cx="8166100" cy="375552"/>
          </a:xfrm>
          <a:prstGeom prst="rect">
            <a:avLst/>
          </a:prstGeom>
          <a:noFill/>
        </p:spPr>
        <p:txBody>
          <a:bodyPr wrap="square" rtlCol="0">
            <a:spAutoFit/>
          </a:bodyPr>
          <a:lstStyle/>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ОСНОВНИ УСЛУГИ, ПРЕДЛАГАНИ ОТ ФИНАНСОВАТА ИНДУСТРИЯ</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C724B7-50A8-DDD4-684F-2E6D9762E534}"/>
              </a:ext>
            </a:extLst>
          </p:cNvPr>
          <p:cNvSpPr txBox="1"/>
          <p:nvPr/>
        </p:nvSpPr>
        <p:spPr>
          <a:xfrm>
            <a:off x="656624" y="1192232"/>
            <a:ext cx="7996537" cy="366254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Банкови услуги - </a:t>
            </a:r>
            <a:r>
              <a:rPr lang="bg-BG" sz="1600" dirty="0">
                <a:latin typeface="Calibri" panose="020F0502020204030204" pitchFamily="34" charset="0"/>
                <a:ea typeface="Calibri" panose="020F0502020204030204" pitchFamily="34" charset="0"/>
                <a:cs typeface="Times New Roman" panose="02020603050405020304" pitchFamily="18" charset="0"/>
              </a:rPr>
              <a:t>потребителско, търговско и инвестиционно банкиране, включително дебитни и разплащателни сметки, депозити, заеми, ипотеки и др.</a:t>
            </a:r>
          </a:p>
          <a:p>
            <a:pPr marL="285750" indent="-285750" algn="just">
              <a:spcAft>
                <a:spcPts val="800"/>
              </a:spcAft>
              <a:buFont typeface="Arial" panose="020B0604020202020204" pitchFamily="34" charset="0"/>
              <a:buChar char="•"/>
            </a:pPr>
            <a:r>
              <a:rPr lang="bg-BG" sz="1600" b="1" dirty="0">
                <a:effectLst/>
                <a:latin typeface="Calibri" panose="020F0502020204030204" pitchFamily="34" charset="0"/>
                <a:ea typeface="Calibri" panose="020F0502020204030204" pitchFamily="34" charset="0"/>
                <a:cs typeface="Times New Roman" panose="02020603050405020304" pitchFamily="18" charset="0"/>
              </a:rPr>
              <a:t>Застрахователни услуги </a:t>
            </a:r>
            <a:r>
              <a:rPr lang="bg-BG" sz="1600" dirty="0">
                <a:latin typeface="Calibri" panose="020F0502020204030204" pitchFamily="34" charset="0"/>
                <a:ea typeface="Calibri" panose="020F0502020204030204" pitchFamily="34" charset="0"/>
                <a:cs typeface="Times New Roman" panose="02020603050405020304" pitchFamily="18" charset="0"/>
              </a:rPr>
              <a:t>(напр. застраховка живот, здраве, имущество и др.).</a:t>
            </a:r>
          </a:p>
          <a:p>
            <a:pPr marL="285750" indent="-285750" algn="just">
              <a:spcAft>
                <a:spcPts val="800"/>
              </a:spcAft>
              <a:buFont typeface="Arial" panose="020B0604020202020204" pitchFamily="34" charset="0"/>
              <a:buChar char="•"/>
            </a:pPr>
            <a:r>
              <a:rPr lang="bg-BG" sz="1600" b="1" dirty="0">
                <a:effectLst/>
                <a:latin typeface="Calibri" panose="020F0502020204030204" pitchFamily="34" charset="0"/>
                <a:ea typeface="Calibri" panose="020F0502020204030204" pitchFamily="34" charset="0"/>
                <a:cs typeface="Times New Roman" panose="02020603050405020304" pitchFamily="18" charset="0"/>
              </a:rPr>
              <a:t>Инвестиционни услуги </a:t>
            </a:r>
            <a:r>
              <a:rPr lang="bg-BG" sz="1600" dirty="0">
                <a:latin typeface="Calibri" panose="020F0502020204030204" pitchFamily="34" charset="0"/>
                <a:ea typeface="Calibri" panose="020F0502020204030204" pitchFamily="34" charset="0"/>
                <a:cs typeface="Times New Roman" panose="02020603050405020304" pitchFamily="18" charset="0"/>
              </a:rPr>
              <a:t>(в т.ч. финансови съвети и управление на инвестиции на физически лица, предприятия и институции).</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Разплащателни услуги </a:t>
            </a:r>
            <a:r>
              <a:rPr lang="bg-BG" sz="1600" dirty="0">
                <a:latin typeface="Calibri" panose="020F0502020204030204" pitchFamily="34" charset="0"/>
                <a:ea typeface="Calibri" panose="020F0502020204030204" pitchFamily="34" charset="0"/>
                <a:cs typeface="Times New Roman" panose="02020603050405020304" pitchFamily="18" charset="0"/>
              </a:rPr>
              <a:t>(в т.ч. картови транзакции, онлайн и мобилни плащания, плащания от типа </a:t>
            </a:r>
            <a:r>
              <a:rPr lang="bg-BG" sz="1600" dirty="0" err="1">
                <a:latin typeface="Calibri" panose="020F0502020204030204" pitchFamily="34" charset="0"/>
                <a:ea typeface="Calibri" panose="020F0502020204030204" pitchFamily="34" charset="0"/>
                <a:cs typeface="Times New Roman" panose="02020603050405020304" pitchFamily="18" charset="0"/>
              </a:rPr>
              <a:t>peer</a:t>
            </a:r>
            <a:r>
              <a:rPr lang="bg-BG" sz="1600" dirty="0">
                <a:latin typeface="Calibri" panose="020F0502020204030204" pitchFamily="34" charset="0"/>
                <a:ea typeface="Calibri" panose="020F0502020204030204" pitchFamily="34" charset="0"/>
                <a:cs typeface="Times New Roman" panose="02020603050405020304" pitchFamily="18" charset="0"/>
              </a:rPr>
              <a:t>-to-</a:t>
            </a:r>
            <a:r>
              <a:rPr lang="bg-BG" sz="1600" dirty="0" err="1">
                <a:latin typeface="Calibri" panose="020F0502020204030204" pitchFamily="34" charset="0"/>
                <a:ea typeface="Calibri" panose="020F0502020204030204" pitchFamily="34" charset="0"/>
                <a:cs typeface="Times New Roman" panose="02020603050405020304" pitchFamily="18" charset="0"/>
              </a:rPr>
              <a:t>peer</a:t>
            </a:r>
            <a:r>
              <a:rPr lang="bg-BG" sz="1600" dirty="0">
                <a:latin typeface="Calibri" panose="020F0502020204030204" pitchFamily="34" charset="0"/>
                <a:ea typeface="Calibri" panose="020F0502020204030204" pitchFamily="34" charset="0"/>
                <a:cs typeface="Times New Roman" panose="02020603050405020304" pitchFamily="18" charset="0"/>
              </a:rPr>
              <a:t>, електронни портфейли, банкови преводи и др.).</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Потребителски финанси </a:t>
            </a:r>
            <a:r>
              <a:rPr lang="bg-BG" sz="1600" dirty="0">
                <a:latin typeface="Calibri" panose="020F0502020204030204" pitchFamily="34" charset="0"/>
                <a:ea typeface="Calibri" panose="020F0502020204030204" pitchFamily="34" charset="0"/>
                <a:cs typeface="Times New Roman" panose="02020603050405020304" pitchFamily="18" charset="0"/>
              </a:rPr>
              <a:t>(напр. потребителски кредити, кредитни карти, лизингови схеми за автомобили и др.).</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Данъчни и счетоводни услуги </a:t>
            </a:r>
            <a:r>
              <a:rPr lang="bg-BG" sz="1600" dirty="0">
                <a:latin typeface="Calibri" panose="020F0502020204030204" pitchFamily="34" charset="0"/>
                <a:ea typeface="Calibri" panose="020F0502020204030204" pitchFamily="34" charset="0"/>
                <a:cs typeface="Times New Roman" panose="02020603050405020304" pitchFamily="18" charset="0"/>
              </a:rPr>
              <a:t>(напр. Подготовка на данъчни декларации, редовни счетоводни услуги, предоставяни на хора и фирми). </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Консултантски услуги </a:t>
            </a:r>
            <a:r>
              <a:rPr lang="bg-BG" sz="1600" dirty="0">
                <a:latin typeface="Calibri" panose="020F0502020204030204" pitchFamily="34" charset="0"/>
                <a:ea typeface="Calibri" panose="020F0502020204030204" pitchFamily="34" charset="0"/>
                <a:cs typeface="Times New Roman" panose="02020603050405020304" pitchFamily="18" charset="0"/>
              </a:rPr>
              <a:t>(финансово планиране, инвестиции, счетоводни услуги и др.). </a:t>
            </a:r>
          </a:p>
        </p:txBody>
      </p:sp>
    </p:spTree>
    <p:extLst>
      <p:ext uri="{BB962C8B-B14F-4D97-AF65-F5344CB8AC3E}">
        <p14:creationId xmlns:p14="http://schemas.microsoft.com/office/powerpoint/2010/main" val="307038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548544"/>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492312" y="575085"/>
            <a:ext cx="8166100" cy="407035"/>
          </a:xfrm>
          <a:prstGeom prst="rect">
            <a:avLst/>
          </a:prstGeom>
          <a:noFill/>
        </p:spPr>
        <p:txBody>
          <a:bodyPr wrap="square" rtlCol="0">
            <a:spAutoFit/>
          </a:bodyPr>
          <a:lstStyle/>
          <a:p>
            <a:pPr>
              <a:lnSpc>
                <a:spcPct val="107000"/>
              </a:lnSpc>
              <a:spcAft>
                <a:spcPts val="800"/>
              </a:spcAft>
            </a:pPr>
            <a:r>
              <a:rPr lang="bg-BG" sz="2000" b="1" dirty="0">
                <a:latin typeface="Calibri" panose="020F0502020204030204" pitchFamily="34" charset="0"/>
                <a:ea typeface="Calibri" panose="020F0502020204030204" pitchFamily="34" charset="0"/>
                <a:cs typeface="Times New Roman" panose="02020603050405020304" pitchFamily="18" charset="0"/>
              </a:rPr>
              <a:t>ФИНАНСОВИ УСЛУГИ</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C724B7-50A8-DDD4-684F-2E6D9762E534}"/>
              </a:ext>
            </a:extLst>
          </p:cNvPr>
          <p:cNvSpPr txBox="1"/>
          <p:nvPr/>
        </p:nvSpPr>
        <p:spPr>
          <a:xfrm>
            <a:off x="492312" y="1039812"/>
            <a:ext cx="7996537" cy="3724096"/>
          </a:xfrm>
          <a:prstGeom prst="rect">
            <a:avLst/>
          </a:prstGeom>
          <a:noFill/>
        </p:spPr>
        <p:txBody>
          <a:bodyPr wrap="square" rtlCol="0">
            <a:spAutoFit/>
          </a:bodyPr>
          <a:lstStyle/>
          <a:p>
            <a:pPr algn="just">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Има различни начини за категоризиране на финансовите услуги. Ето един от най-често срещаните:</a:t>
            </a:r>
          </a:p>
          <a:p>
            <a:pPr algn="just">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Лични финансови услуги: </a:t>
            </a:r>
            <a:r>
              <a:rPr lang="bg-BG" dirty="0">
                <a:latin typeface="Calibri" panose="020F0502020204030204" pitchFamily="34" charset="0"/>
                <a:ea typeface="Calibri" panose="020F0502020204030204" pitchFamily="34" charset="0"/>
                <a:cs typeface="Times New Roman" panose="02020603050405020304" pitchFamily="18" charset="0"/>
              </a:rPr>
              <a:t>Тези услуги са предназначени да помогнат на хората да управляват личните си финанси, като спестовни и разплащателни сметки, ипотеки и лични заеми.</a:t>
            </a:r>
          </a:p>
          <a:p>
            <a:pPr algn="just">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Потребителски финансови услуги: </a:t>
            </a:r>
            <a:r>
              <a:rPr lang="bg-BG" dirty="0">
                <a:latin typeface="Calibri" panose="020F0502020204030204" pitchFamily="34" charset="0"/>
                <a:ea typeface="Calibri" panose="020F0502020204030204" pitchFamily="34" charset="0"/>
                <a:cs typeface="Times New Roman" panose="02020603050405020304" pitchFamily="18" charset="0"/>
              </a:rPr>
              <a:t>Тези услуги са насочени към задоволяване на ежедневните финансови нужди на потребителите, като например кредитни карти и други форми на заемане на средства.</a:t>
            </a:r>
          </a:p>
          <a:p>
            <a:pPr algn="just">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Корпоративни финансови услуги</a:t>
            </a:r>
            <a:r>
              <a:rPr lang="bg-BG" dirty="0">
                <a:latin typeface="Calibri" panose="020F0502020204030204" pitchFamily="34" charset="0"/>
                <a:ea typeface="Calibri" panose="020F0502020204030204" pitchFamily="34" charset="0"/>
                <a:cs typeface="Times New Roman" panose="02020603050405020304" pitchFamily="18" charset="0"/>
              </a:rPr>
              <a:t>: Тези услуги са предназначени за фирми и корпорации и включват инвестиционно банкиране, корпоративно кредитиране и други финансови услуги, съобразени с нуждите на по-големите компании и организации.</a:t>
            </a:r>
          </a:p>
        </p:txBody>
      </p:sp>
    </p:spTree>
    <p:extLst>
      <p:ext uri="{BB962C8B-B14F-4D97-AF65-F5344CB8AC3E}">
        <p14:creationId xmlns:p14="http://schemas.microsoft.com/office/powerpoint/2010/main" val="402043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724897"/>
            <a:ext cx="8166100" cy="375552"/>
          </a:xfrm>
          <a:prstGeom prst="rect">
            <a:avLst/>
          </a:prstGeom>
          <a:noFill/>
        </p:spPr>
        <p:txBody>
          <a:bodyPr wrap="square" rtlCol="0">
            <a:spAutoFit/>
          </a:bodyPr>
          <a:lstStyle/>
          <a:p>
            <a:pPr>
              <a:lnSpc>
                <a:spcPct val="107000"/>
              </a:lnSpc>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Каква е разликата между финансова услуга и финансов продукт? </a:t>
            </a:r>
          </a:p>
        </p:txBody>
      </p:sp>
      <p:sp>
        <p:nvSpPr>
          <p:cNvPr id="10" name="TextBox 9">
            <a:extLst>
              <a:ext uri="{FF2B5EF4-FFF2-40B4-BE49-F238E27FC236}">
                <a16:creationId xmlns:a16="http://schemas.microsoft.com/office/drawing/2014/main" id="{CEC724B7-50A8-DDD4-684F-2E6D9762E534}"/>
              </a:ext>
            </a:extLst>
          </p:cNvPr>
          <p:cNvSpPr txBox="1"/>
          <p:nvPr/>
        </p:nvSpPr>
        <p:spPr>
          <a:xfrm>
            <a:off x="656624" y="1192232"/>
            <a:ext cx="7996537" cy="177484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Финансовите услуги и финансовите продукти са свързани, но различни понятия.</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Финансовите услуги </a:t>
            </a:r>
            <a:r>
              <a:rPr lang="bg-BG" sz="1600" dirty="0">
                <a:latin typeface="Calibri" panose="020F0502020204030204" pitchFamily="34" charset="0"/>
                <a:ea typeface="Calibri" panose="020F0502020204030204" pitchFamily="34" charset="0"/>
                <a:cs typeface="Times New Roman" panose="02020603050405020304" pitchFamily="18" charset="0"/>
              </a:rPr>
              <a:t>се отнасят до дейностите и процесите, които помагат на хората и организациите да управляват своите пари.</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Финансовите продукти, </a:t>
            </a:r>
            <a:r>
              <a:rPr lang="bg-BG" sz="1600" dirty="0">
                <a:latin typeface="Calibri" panose="020F0502020204030204" pitchFamily="34" charset="0"/>
                <a:ea typeface="Calibri" panose="020F0502020204030204" pitchFamily="34" charset="0"/>
                <a:cs typeface="Times New Roman" panose="02020603050405020304" pitchFamily="18" charset="0"/>
              </a:rPr>
              <a:t>от друга страна, се отнасят до конкретни продукти или инвестиции, които лица или организации могат да закупят, за да постигнат своите финансови цели.</a:t>
            </a:r>
          </a:p>
        </p:txBody>
      </p:sp>
      <p:pic>
        <p:nvPicPr>
          <p:cNvPr id="5" name="Picture 4">
            <a:extLst>
              <a:ext uri="{FF2B5EF4-FFF2-40B4-BE49-F238E27FC236}">
                <a16:creationId xmlns:a16="http://schemas.microsoft.com/office/drawing/2014/main" id="{381339CE-DA8E-31CC-B7A2-80307B5AC7A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37232" y="3241653"/>
            <a:ext cx="3124893" cy="1769959"/>
          </a:xfrm>
          <a:prstGeom prst="rect">
            <a:avLst/>
          </a:prstGeom>
        </p:spPr>
      </p:pic>
    </p:spTree>
    <p:extLst>
      <p:ext uri="{BB962C8B-B14F-4D97-AF65-F5344CB8AC3E}">
        <p14:creationId xmlns:p14="http://schemas.microsoft.com/office/powerpoint/2010/main" val="145229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75552"/>
          </a:xfrm>
          <a:prstGeom prst="rect">
            <a:avLst/>
          </a:prstGeom>
          <a:noFill/>
        </p:spPr>
        <p:txBody>
          <a:bodyPr wrap="square" rtlCol="0">
            <a:spAutoFit/>
          </a:bodyPr>
          <a:lstStyle/>
          <a:p>
            <a:pPr>
              <a:lnSpc>
                <a:spcPct val="107000"/>
              </a:lnSpc>
              <a:spcAft>
                <a:spcPts val="800"/>
              </a:spcAft>
            </a:pPr>
            <a:r>
              <a:rPr lang="bg-BG" sz="1800" b="1" dirty="0">
                <a:effectLst/>
                <a:latin typeface="Calibri" panose="020F0502020204030204" pitchFamily="34" charset="0"/>
                <a:ea typeface="Calibri" panose="020F0502020204030204" pitchFamily="34" charset="0"/>
                <a:cs typeface="Times New Roman" panose="02020603050405020304" pitchFamily="18" charset="0"/>
              </a:rPr>
              <a:t>Основни рискове, когато използвате финансови услуги</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8A18317-8D3D-3F90-2424-BA0BCA240D2E}"/>
              </a:ext>
            </a:extLst>
          </p:cNvPr>
          <p:cNvSpPr txBox="1"/>
          <p:nvPr/>
        </p:nvSpPr>
        <p:spPr>
          <a:xfrm>
            <a:off x="668981" y="1607078"/>
            <a:ext cx="7996537" cy="264687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Измами и изнудване</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Киберсигурност и поверителност на данните</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Променящи се лихвени проценти и разходи по банкови продукти</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Оперативен риск</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Пазарни рискове</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Ликвидни рискове</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Други, например политически, регулаторни, правни и др.</a:t>
            </a:r>
          </a:p>
        </p:txBody>
      </p:sp>
    </p:spTree>
    <p:extLst>
      <p:ext uri="{BB962C8B-B14F-4D97-AF65-F5344CB8AC3E}">
        <p14:creationId xmlns:p14="http://schemas.microsoft.com/office/powerpoint/2010/main" val="310655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197" y="879186"/>
            <a:ext cx="8166100" cy="375552"/>
          </a:xfrm>
          <a:prstGeom prst="rect">
            <a:avLst/>
          </a:prstGeom>
          <a:noFill/>
        </p:spPr>
        <p:txBody>
          <a:bodyPr wrap="square" rtlCol="0">
            <a:spAutoFit/>
          </a:bodyPr>
          <a:lstStyle/>
          <a:p>
            <a:pPr>
              <a:lnSpc>
                <a:spcPct val="107000"/>
              </a:lnSpc>
              <a:spcAft>
                <a:spcPts val="800"/>
              </a:spcAft>
            </a:pPr>
            <a:r>
              <a:rPr lang="bg-BG" sz="1800" b="1" dirty="0">
                <a:effectLst/>
                <a:latin typeface="Calibri" panose="020F0502020204030204" pitchFamily="34" charset="0"/>
                <a:ea typeface="Calibri" panose="020F0502020204030204" pitchFamily="34" charset="0"/>
                <a:cs typeface="Times New Roman" panose="02020603050405020304" pitchFamily="18" charset="0"/>
              </a:rPr>
              <a:t>Предимства от използването на финансови услуги</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8A18317-8D3D-3F90-2424-BA0BCA240D2E}"/>
              </a:ext>
            </a:extLst>
          </p:cNvPr>
          <p:cNvSpPr txBox="1"/>
          <p:nvPr/>
        </p:nvSpPr>
        <p:spPr>
          <a:xfrm>
            <a:off x="668978" y="1254738"/>
            <a:ext cx="7996537" cy="383694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sz="1400" b="1" dirty="0">
                <a:latin typeface="Calibri" panose="020F0502020204030204" pitchFamily="34" charset="0"/>
                <a:ea typeface="Calibri" panose="020F0502020204030204" pitchFamily="34" charset="0"/>
                <a:cs typeface="Times New Roman" panose="02020603050405020304" pitchFamily="18" charset="0"/>
              </a:rPr>
              <a:t>Удобен достъп </a:t>
            </a:r>
            <a:r>
              <a:rPr lang="bg-BG" sz="1400" dirty="0">
                <a:latin typeface="Calibri" panose="020F0502020204030204" pitchFamily="34" charset="0"/>
                <a:ea typeface="Calibri" panose="020F0502020204030204" pitchFamily="34" charset="0"/>
                <a:cs typeface="Times New Roman" panose="02020603050405020304" pitchFamily="18" charset="0"/>
              </a:rPr>
              <a:t>до различни финансови услуги и продукти, които са достъпни денонощно и са персонализирани спрямо нуждите на всеки потребител.</a:t>
            </a:r>
          </a:p>
          <a:p>
            <a:pPr marL="285750" indent="-285750" algn="just">
              <a:spcAft>
                <a:spcPts val="800"/>
              </a:spcAft>
              <a:buFont typeface="Arial" panose="020B0604020202020204" pitchFamily="34" charset="0"/>
              <a:buChar char="•"/>
            </a:pPr>
            <a:r>
              <a:rPr lang="bg-BG" sz="1400" b="1" dirty="0">
                <a:latin typeface="Calibri" panose="020F0502020204030204" pitchFamily="34" charset="0"/>
                <a:ea typeface="Calibri" panose="020F0502020204030204" pitchFamily="34" charset="0"/>
                <a:cs typeface="Times New Roman" panose="02020603050405020304" pitchFamily="18" charset="0"/>
              </a:rPr>
              <a:t>Подобрено финансово управление </a:t>
            </a:r>
            <a:r>
              <a:rPr lang="bg-BG" sz="1400" dirty="0">
                <a:latin typeface="Calibri" panose="020F0502020204030204" pitchFamily="34" charset="0"/>
                <a:ea typeface="Calibri" panose="020F0502020204030204" pitchFamily="34" charset="0"/>
                <a:cs typeface="Times New Roman" panose="02020603050405020304" pitchFamily="18" charset="0"/>
              </a:rPr>
              <a:t>за физически лица и фирми, което им помага да управляват по-добре финансите си, да имат достъп до средства си по всяко време и да вземат по-информирани решения.</a:t>
            </a:r>
          </a:p>
          <a:p>
            <a:pPr marL="285750" indent="-285750" algn="just">
              <a:spcAft>
                <a:spcPts val="800"/>
              </a:spcAft>
              <a:buFont typeface="Arial" panose="020B0604020202020204" pitchFamily="34" charset="0"/>
              <a:buChar char="•"/>
            </a:pPr>
            <a:r>
              <a:rPr lang="bg-BG" sz="1400" b="1" dirty="0">
                <a:latin typeface="Calibri" panose="020F0502020204030204" pitchFamily="34" charset="0"/>
                <a:ea typeface="Calibri" panose="020F0502020204030204" pitchFamily="34" charset="0"/>
                <a:cs typeface="Times New Roman" panose="02020603050405020304" pitchFamily="18" charset="0"/>
              </a:rPr>
              <a:t>Достъп до финансиране </a:t>
            </a:r>
            <a:r>
              <a:rPr lang="bg-BG" sz="1400" dirty="0">
                <a:latin typeface="Calibri" panose="020F0502020204030204" pitchFamily="34" charset="0"/>
                <a:ea typeface="Calibri" panose="020F0502020204030204" pitchFamily="34" charset="0"/>
                <a:cs typeface="Times New Roman" panose="02020603050405020304" pitchFamily="18" charset="0"/>
              </a:rPr>
              <a:t>- предоставяне на физически лица и предприятия (т.е. стартиращи фирми, малки предприятия, самостоятелно заети лица) на достъп до кредит, което им позволява да финансират покупки или инвестиции, които иначе не биха били възможни.</a:t>
            </a:r>
          </a:p>
          <a:p>
            <a:pPr marL="285750" indent="-285750" algn="just">
              <a:spcAft>
                <a:spcPts val="800"/>
              </a:spcAft>
              <a:buFont typeface="Arial" panose="020B0604020202020204" pitchFamily="34" charset="0"/>
              <a:buChar char="•"/>
            </a:pPr>
            <a:r>
              <a:rPr lang="bg-BG" sz="1400" b="1" dirty="0">
                <a:latin typeface="Calibri" panose="020F0502020204030204" pitchFamily="34" charset="0"/>
                <a:ea typeface="Calibri" panose="020F0502020204030204" pitchFamily="34" charset="0"/>
                <a:cs typeface="Times New Roman" panose="02020603050405020304" pitchFamily="18" charset="0"/>
              </a:rPr>
              <a:t>Достъп до експертиза </a:t>
            </a:r>
            <a:r>
              <a:rPr lang="bg-BG" sz="1400" dirty="0">
                <a:latin typeface="Calibri" panose="020F0502020204030204" pitchFamily="34" charset="0"/>
                <a:ea typeface="Calibri" panose="020F0502020204030204" pitchFamily="34" charset="0"/>
                <a:cs typeface="Times New Roman" panose="02020603050405020304" pitchFamily="18" charset="0"/>
              </a:rPr>
              <a:t>– подобрен достъп до професионална експертиза и съвети, които могат да помогнат за по-доброто управление на личните и корпоративните финанси за постигане на финансовите цели. </a:t>
            </a:r>
          </a:p>
          <a:p>
            <a:pPr marL="285750" indent="-285750" algn="just">
              <a:spcAft>
                <a:spcPts val="800"/>
              </a:spcAft>
              <a:buFont typeface="Arial" panose="020B0604020202020204" pitchFamily="34" charset="0"/>
              <a:buChar char="•"/>
            </a:pPr>
            <a:r>
              <a:rPr lang="bg-BG" sz="1400" b="1" dirty="0">
                <a:latin typeface="Calibri" panose="020F0502020204030204" pitchFamily="34" charset="0"/>
                <a:ea typeface="Calibri" panose="020F0502020204030204" pitchFamily="34" charset="0"/>
                <a:cs typeface="Times New Roman" panose="02020603050405020304" pitchFamily="18" charset="0"/>
              </a:rPr>
              <a:t>Улесняване на търговията </a:t>
            </a:r>
            <a:r>
              <a:rPr lang="bg-BG" sz="1400" dirty="0">
                <a:latin typeface="Calibri" panose="020F0502020204030204" pitchFamily="34" charset="0"/>
                <a:ea typeface="Calibri" panose="020F0502020204030204" pitchFamily="34" charset="0"/>
                <a:cs typeface="Times New Roman" panose="02020603050405020304" pitchFamily="18" charset="0"/>
              </a:rPr>
              <a:t>чрез насърчаване на електронната търговия и улесняване на разплащанията между фирми и . </a:t>
            </a:r>
          </a:p>
          <a:p>
            <a:pPr marL="285750" indent="-285750" algn="just">
              <a:spcAft>
                <a:spcPts val="800"/>
              </a:spcAft>
              <a:buFont typeface="Arial" panose="020B0604020202020204" pitchFamily="34" charset="0"/>
              <a:buChar char="•"/>
            </a:pPr>
            <a:r>
              <a:rPr lang="bg-BG" sz="1400" b="1" dirty="0">
                <a:latin typeface="Calibri" panose="020F0502020204030204" pitchFamily="34" charset="0"/>
                <a:ea typeface="Calibri" panose="020F0502020204030204" pitchFamily="34" charset="0"/>
                <a:cs typeface="Times New Roman" panose="02020603050405020304" pitchFamily="18" charset="0"/>
              </a:rPr>
              <a:t>Улесняване на достъпа на младежите до образование </a:t>
            </a:r>
            <a:r>
              <a:rPr lang="bg-BG" sz="1400" dirty="0">
                <a:latin typeface="Calibri" panose="020F0502020204030204" pitchFamily="34" charset="0"/>
                <a:ea typeface="Calibri" panose="020F0502020204030204" pitchFamily="34" charset="0"/>
                <a:cs typeface="Times New Roman" panose="02020603050405020304" pitchFamily="18" charset="0"/>
              </a:rPr>
              <a:t>чрез предоставяне на гъвкави планове за кредитиране, студентски заеми, управление на финансите и т.н. </a:t>
            </a:r>
          </a:p>
        </p:txBody>
      </p:sp>
    </p:spTree>
    <p:extLst>
      <p:ext uri="{BB962C8B-B14F-4D97-AF65-F5344CB8AC3E}">
        <p14:creationId xmlns:p14="http://schemas.microsoft.com/office/powerpoint/2010/main" val="72195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198" y="1028909"/>
            <a:ext cx="8166100" cy="375552"/>
          </a:xfrm>
          <a:prstGeom prst="rect">
            <a:avLst/>
          </a:prstGeom>
          <a:noFill/>
        </p:spPr>
        <p:txBody>
          <a:bodyPr wrap="square" rtlCol="0">
            <a:spAutoFit/>
          </a:bodyPr>
          <a:lstStyle/>
          <a:p>
            <a:pPr>
              <a:lnSpc>
                <a:spcPct val="107000"/>
              </a:lnSpc>
              <a:spcAft>
                <a:spcPts val="800"/>
              </a:spcAft>
            </a:pPr>
            <a:r>
              <a:rPr lang="bg-BG" sz="1800" b="1" dirty="0">
                <a:effectLst/>
                <a:latin typeface="Calibri" panose="020F0502020204030204" pitchFamily="34" charset="0"/>
                <a:ea typeface="Calibri" panose="020F0502020204030204" pitchFamily="34" charset="0"/>
                <a:cs typeface="Times New Roman" panose="02020603050405020304" pitchFamily="18" charset="0"/>
              </a:rPr>
              <a:t>Съвети, когато използвате финансови услуги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8A18317-8D3D-3F90-2424-BA0BCA240D2E}"/>
              </a:ext>
            </a:extLst>
          </p:cNvPr>
          <p:cNvSpPr txBox="1"/>
          <p:nvPr/>
        </p:nvSpPr>
        <p:spPr>
          <a:xfrm>
            <a:off x="668979" y="1482308"/>
            <a:ext cx="7996537" cy="331372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Бъдете внимателни </a:t>
            </a:r>
            <a:r>
              <a:rPr lang="bg-BG" sz="1600" dirty="0">
                <a:latin typeface="Calibri" panose="020F0502020204030204" pitchFamily="34" charset="0"/>
                <a:ea typeface="Calibri" panose="020F0502020204030204" pitchFamily="34" charset="0"/>
                <a:cs typeface="Times New Roman" panose="02020603050405020304" pitchFamily="18" charset="0"/>
              </a:rPr>
              <a:t>с нежеланите имейли, телефонни обаждания или писма, изискващи лична или финансова информация.</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Винаги четете договорите, </a:t>
            </a:r>
            <a:r>
              <a:rPr lang="bg-BG" sz="1600" dirty="0">
                <a:latin typeface="Calibri" panose="020F0502020204030204" pitchFamily="34" charset="0"/>
                <a:ea typeface="Calibri" panose="020F0502020204030204" pitchFamily="34" charset="0"/>
                <a:cs typeface="Times New Roman" panose="02020603050405020304" pitchFamily="18" charset="0"/>
              </a:rPr>
              <a:t>които подписвате с финансовите институции и следете за скрити такси. </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Внимавайте с кредитни продукти с висока лихва, </a:t>
            </a:r>
            <a:r>
              <a:rPr lang="bg-BG" sz="1600" dirty="0">
                <a:latin typeface="Calibri" panose="020F0502020204030204" pitchFamily="34" charset="0"/>
                <a:ea typeface="Calibri" panose="020F0502020204030204" pitchFamily="34" charset="0"/>
                <a:cs typeface="Times New Roman" panose="02020603050405020304" pitchFamily="18" charset="0"/>
              </a:rPr>
              <a:t>като кредитни карти, потребителски заеми, бързи кредити и др. </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Обърнете внимание на вашата сигурност онлайн и пазете личните си данни. </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Консултирайте се с опитен финансов консултант</a:t>
            </a:r>
            <a:r>
              <a:rPr lang="bg-BG" sz="1600" dirty="0">
                <a:latin typeface="Calibri" panose="020F0502020204030204" pitchFamily="34" charset="0"/>
                <a:ea typeface="Calibri" panose="020F0502020204030204" pitchFamily="34" charset="0"/>
                <a:cs typeface="Times New Roman" panose="02020603050405020304" pitchFamily="18" charset="0"/>
              </a:rPr>
              <a:t>, преди да вземете решение да използвате конкретна финансова услуга или продукт, особено тези, които са свързани с поемането на дългосрочен дълг. </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Уверете се, че разбирате свързаните с това рискове, преди да инвестирате.  </a:t>
            </a:r>
          </a:p>
        </p:txBody>
      </p:sp>
    </p:spTree>
    <p:extLst>
      <p:ext uri="{BB962C8B-B14F-4D97-AF65-F5344CB8AC3E}">
        <p14:creationId xmlns:p14="http://schemas.microsoft.com/office/powerpoint/2010/main" val="180074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2308324"/>
          </a:xfrm>
          <a:prstGeom prst="rect">
            <a:avLst/>
          </a:prstGeom>
          <a:noFill/>
        </p:spPr>
        <p:txBody>
          <a:bodyPr wrap="square" rtlCol="0">
            <a:spAutoFit/>
          </a:bodyPr>
          <a:lstStyle/>
          <a:p>
            <a:r>
              <a:rPr lang="bg-BG" sz="3600" b="1" dirty="0"/>
              <a:t>Урок</a:t>
            </a:r>
            <a:r>
              <a:rPr lang="en-US" sz="3600" b="1" dirty="0"/>
              <a:t> 3: </a:t>
            </a:r>
          </a:p>
          <a:p>
            <a:r>
              <a:rPr lang="bg-BG" sz="3600" b="1" dirty="0"/>
              <a:t>Бъдещето на финансовата индустрия</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5146589" y="1832153"/>
            <a:ext cx="3397156" cy="2031325"/>
          </a:xfrm>
          <a:prstGeom prst="rect">
            <a:avLst/>
          </a:prstGeom>
          <a:noFill/>
        </p:spPr>
        <p:txBody>
          <a:bodyPr wrap="square">
            <a:spAutoFit/>
          </a:bodyPr>
          <a:lstStyle/>
          <a:p>
            <a:pPr algn="l"/>
            <a:r>
              <a:rPr lang="en-US" i="1" dirty="0">
                <a:solidFill>
                  <a:srgbClr val="3C3F44"/>
                </a:solidFill>
                <a:effectLst/>
                <a:latin typeface="-apple-system"/>
              </a:rPr>
              <a:t>“</a:t>
            </a:r>
            <a:r>
              <a:rPr lang="ru-RU" i="1" dirty="0" err="1">
                <a:solidFill>
                  <a:srgbClr val="3C3F44"/>
                </a:solidFill>
                <a:effectLst/>
                <a:latin typeface="-apple-system"/>
              </a:rPr>
              <a:t>Бъдещето</a:t>
            </a:r>
            <a:r>
              <a:rPr lang="ru-RU" i="1" dirty="0">
                <a:solidFill>
                  <a:srgbClr val="3C3F44"/>
                </a:solidFill>
                <a:effectLst/>
                <a:latin typeface="-apple-system"/>
              </a:rPr>
              <a:t> на парите се </a:t>
            </a:r>
            <a:r>
              <a:rPr lang="ru-RU" i="1" dirty="0" err="1">
                <a:solidFill>
                  <a:srgbClr val="3C3F44"/>
                </a:solidFill>
                <a:effectLst/>
                <a:latin typeface="-apple-system"/>
              </a:rPr>
              <a:t>корени</a:t>
            </a:r>
            <a:r>
              <a:rPr lang="ru-RU" i="1" dirty="0">
                <a:solidFill>
                  <a:srgbClr val="3C3F44"/>
                </a:solidFill>
                <a:effectLst/>
                <a:latin typeface="-apple-system"/>
              </a:rPr>
              <a:t> в </a:t>
            </a:r>
            <a:r>
              <a:rPr lang="ru-RU" i="1" dirty="0" err="1">
                <a:solidFill>
                  <a:srgbClr val="3C3F44"/>
                </a:solidFill>
                <a:effectLst/>
                <a:latin typeface="-apple-system"/>
              </a:rPr>
              <a:t>увеличаването</a:t>
            </a:r>
            <a:r>
              <a:rPr lang="ru-RU" i="1" dirty="0">
                <a:solidFill>
                  <a:srgbClr val="3C3F44"/>
                </a:solidFill>
                <a:effectLst/>
                <a:latin typeface="-apple-system"/>
              </a:rPr>
              <a:t> на </a:t>
            </a:r>
            <a:r>
              <a:rPr lang="ru-RU" i="1" dirty="0" err="1">
                <a:solidFill>
                  <a:srgbClr val="3C3F44"/>
                </a:solidFill>
                <a:effectLst/>
                <a:latin typeface="-apple-system"/>
              </a:rPr>
              <a:t>достъпа</a:t>
            </a:r>
            <a:r>
              <a:rPr lang="ru-RU" i="1" dirty="0">
                <a:solidFill>
                  <a:srgbClr val="3C3F44"/>
                </a:solidFill>
                <a:effectLst/>
                <a:latin typeface="-apple-system"/>
              </a:rPr>
              <a:t> до </a:t>
            </a:r>
            <a:r>
              <a:rPr lang="ru-RU" i="1" dirty="0" err="1">
                <a:solidFill>
                  <a:srgbClr val="3C3F44"/>
                </a:solidFill>
                <a:effectLst/>
                <a:latin typeface="-apple-system"/>
              </a:rPr>
              <a:t>системата</a:t>
            </a:r>
            <a:r>
              <a:rPr lang="ru-RU" i="1" dirty="0">
                <a:solidFill>
                  <a:srgbClr val="3C3F44"/>
                </a:solidFill>
                <a:effectLst/>
                <a:latin typeface="-apple-system"/>
              </a:rPr>
              <a:t> за </a:t>
            </a:r>
            <a:r>
              <a:rPr lang="ru-RU" i="1" dirty="0" err="1">
                <a:solidFill>
                  <a:srgbClr val="3C3F44"/>
                </a:solidFill>
                <a:effectLst/>
                <a:latin typeface="-apple-system"/>
              </a:rPr>
              <a:t>финансови</a:t>
            </a:r>
            <a:r>
              <a:rPr lang="ru-RU" i="1" dirty="0">
                <a:solidFill>
                  <a:srgbClr val="3C3F44"/>
                </a:solidFill>
                <a:effectLst/>
                <a:latin typeface="-apple-system"/>
              </a:rPr>
              <a:t> услуги за </a:t>
            </a:r>
            <a:r>
              <a:rPr lang="ru-RU" i="1" dirty="0" err="1">
                <a:solidFill>
                  <a:srgbClr val="3C3F44"/>
                </a:solidFill>
                <a:effectLst/>
                <a:latin typeface="-apple-system"/>
              </a:rPr>
              <a:t>повече</a:t>
            </a:r>
            <a:r>
              <a:rPr lang="ru-RU" i="1" dirty="0">
                <a:solidFill>
                  <a:srgbClr val="3C3F44"/>
                </a:solidFill>
                <a:effectLst/>
                <a:latin typeface="-apple-system"/>
              </a:rPr>
              <a:t> хора</a:t>
            </a:r>
            <a:r>
              <a:rPr lang="en-US" i="1" dirty="0">
                <a:solidFill>
                  <a:srgbClr val="3C3F44"/>
                </a:solidFill>
                <a:effectLst/>
                <a:latin typeface="-apple-system"/>
              </a:rPr>
              <a:t>.”</a:t>
            </a:r>
            <a:endParaRPr lang="en-US" i="0" dirty="0">
              <a:solidFill>
                <a:srgbClr val="3C3F44"/>
              </a:solidFill>
              <a:effectLst/>
              <a:latin typeface="-apple-system"/>
            </a:endParaRPr>
          </a:p>
          <a:p>
            <a:pPr algn="l"/>
            <a:r>
              <a:rPr lang="bg-BG" b="1" i="1" dirty="0">
                <a:solidFill>
                  <a:srgbClr val="3C3F44"/>
                </a:solidFill>
                <a:latin typeface="-apple-system"/>
              </a:rPr>
              <a:t>Кели </a:t>
            </a:r>
            <a:r>
              <a:rPr lang="bg-BG" b="1" i="1" dirty="0" err="1">
                <a:solidFill>
                  <a:srgbClr val="3C3F44"/>
                </a:solidFill>
                <a:latin typeface="-apple-system"/>
              </a:rPr>
              <a:t>Фрайър</a:t>
            </a:r>
            <a:r>
              <a:rPr lang="bg-BG" b="1" i="1" dirty="0">
                <a:solidFill>
                  <a:srgbClr val="3C3F44"/>
                </a:solidFill>
                <a:latin typeface="-apple-system"/>
              </a:rPr>
              <a:t> – Изпълнителен директор на </a:t>
            </a:r>
            <a:r>
              <a:rPr lang="en-US" b="1" i="1" dirty="0">
                <a:solidFill>
                  <a:srgbClr val="3C3F44"/>
                </a:solidFill>
                <a:latin typeface="-apple-system"/>
              </a:rPr>
              <a:t>FinTech Sandbox</a:t>
            </a:r>
            <a:endParaRPr lang="en-US" b="0" i="0" dirty="0">
              <a:solidFill>
                <a:srgbClr val="3C3F44"/>
              </a:solidFill>
              <a:effectLst/>
              <a:latin typeface="-apple-system"/>
            </a:endParaRPr>
          </a:p>
        </p:txBody>
      </p:sp>
    </p:spTree>
    <p:extLst>
      <p:ext uri="{BB962C8B-B14F-4D97-AF65-F5344CB8AC3E}">
        <p14:creationId xmlns:p14="http://schemas.microsoft.com/office/powerpoint/2010/main" val="322904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80962" y="1548976"/>
            <a:ext cx="4223774" cy="2308324"/>
          </a:xfrm>
          <a:prstGeom prst="rect">
            <a:avLst/>
          </a:prstGeom>
          <a:noFill/>
        </p:spPr>
        <p:txBody>
          <a:bodyPr wrap="square" rtlCol="0">
            <a:spAutoFit/>
          </a:bodyPr>
          <a:lstStyle/>
          <a:p>
            <a:r>
              <a:rPr lang="bg-BG" sz="3600" b="1" dirty="0"/>
              <a:t>МОДУЛ</a:t>
            </a:r>
            <a:r>
              <a:rPr lang="en-US" sz="3600" b="1" dirty="0"/>
              <a:t> </a:t>
            </a:r>
            <a:r>
              <a:rPr lang="bg-BG" sz="3600" b="1" dirty="0"/>
              <a:t>3</a:t>
            </a:r>
            <a:r>
              <a:rPr lang="en-US" sz="3600" b="1" dirty="0"/>
              <a:t>: </a:t>
            </a:r>
          </a:p>
          <a:p>
            <a:r>
              <a:rPr lang="bg-BG" sz="3600" dirty="0"/>
              <a:t>ФИНАНСОВИ УСЛУГИ – КРАТЪК НАРЪЧНИК </a:t>
            </a:r>
            <a:endParaRPr lang="en-GB" sz="3600" dirty="0"/>
          </a:p>
        </p:txBody>
      </p:sp>
      <p:pic>
        <p:nvPicPr>
          <p:cNvPr id="6" name="Picture 5" descr="Text, letter&#10;&#10;Description automatically generated">
            <a:extLst>
              <a:ext uri="{FF2B5EF4-FFF2-40B4-BE49-F238E27FC236}">
                <a16:creationId xmlns:a16="http://schemas.microsoft.com/office/drawing/2014/main" id="{B29CA984-4340-1145-AB6C-C35853ECE5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22662" y="1383956"/>
            <a:ext cx="3603163" cy="29069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6220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8610"/>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52883" y="577360"/>
            <a:ext cx="8166100" cy="407035"/>
          </a:xfrm>
          <a:prstGeom prst="rect">
            <a:avLst/>
          </a:prstGeom>
          <a:noFill/>
        </p:spPr>
        <p:txBody>
          <a:bodyPr wrap="square" rtlCol="0">
            <a:spAutoFit/>
          </a:bodyPr>
          <a:lstStyle/>
          <a:p>
            <a:pPr>
              <a:lnSpc>
                <a:spcPct val="107000"/>
              </a:lnSpc>
              <a:spcAft>
                <a:spcPts val="800"/>
              </a:spcAft>
            </a:pPr>
            <a:r>
              <a:rPr lang="ru-RU" sz="2000" b="1" dirty="0">
                <a:latin typeface="Calibri" panose="020F0502020204030204" pitchFamily="34" charset="0"/>
                <a:ea typeface="Calibri" panose="020F0502020204030204" pitchFamily="34" charset="0"/>
                <a:cs typeface="Times New Roman" panose="02020603050405020304" pitchFamily="18" charset="0"/>
              </a:rPr>
              <a:t>ЦИФРОВИ ПЛАЩАНИЯ И УСЛУГИ ЗА ПАРИЧНИ ПРЕВОДИ</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63AD46-400B-5956-8655-FE477B2FF648}"/>
              </a:ext>
            </a:extLst>
          </p:cNvPr>
          <p:cNvSpPr txBox="1"/>
          <p:nvPr/>
        </p:nvSpPr>
        <p:spPr>
          <a:xfrm>
            <a:off x="787976" y="1129970"/>
            <a:ext cx="7996537" cy="226728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Дигитални </a:t>
            </a:r>
            <a:r>
              <a:rPr lang="bg-BG" b="1" dirty="0" err="1">
                <a:latin typeface="Calibri" panose="020F0502020204030204" pitchFamily="34" charset="0"/>
                <a:ea typeface="Calibri" panose="020F0502020204030204" pitchFamily="34" charset="0"/>
                <a:cs typeface="Times New Roman" panose="02020603050405020304" pitchFamily="18" charset="0"/>
              </a:rPr>
              <a:t>порфейли</a:t>
            </a:r>
            <a:r>
              <a:rPr lang="bg-BG" b="1"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Dwolla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GooglePlay</a:t>
            </a:r>
            <a:r>
              <a:rPr lang="en-US" dirty="0">
                <a:latin typeface="Calibri" panose="020F0502020204030204" pitchFamily="34" charset="0"/>
                <a:ea typeface="Calibri" panose="020F0502020204030204" pitchFamily="34" charset="0"/>
                <a:cs typeface="Times New Roman" panose="02020603050405020304" pitchFamily="18" charset="0"/>
              </a:rPr>
              <a:t>, PayPal, Zell, </a:t>
            </a:r>
            <a:r>
              <a:rPr lang="bg-BG" dirty="0">
                <a:latin typeface="Calibri" panose="020F0502020204030204" pitchFamily="34" charset="0"/>
                <a:ea typeface="Calibri" panose="020F0502020204030204" pitchFamily="34" charset="0"/>
                <a:cs typeface="Times New Roman" panose="02020603050405020304" pitchFamily="18" charset="0"/>
              </a:rPr>
              <a:t>и </a:t>
            </a:r>
            <a:r>
              <a:rPr lang="bg-BG" dirty="0" err="1">
                <a:latin typeface="Calibri" panose="020F0502020204030204" pitchFamily="34" charset="0"/>
                <a:ea typeface="Calibri" panose="020F0502020204030204" pitchFamily="34" charset="0"/>
                <a:cs typeface="Times New Roman" panose="02020603050405020304" pitchFamily="18" charset="0"/>
              </a:rPr>
              <a:t>др</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Приложения за </a:t>
            </a:r>
            <a:r>
              <a:rPr lang="en-US" b="1" dirty="0">
                <a:latin typeface="Calibri" panose="020F0502020204030204" pitchFamily="34" charset="0"/>
                <a:ea typeface="Calibri" panose="020F0502020204030204" pitchFamily="34" charset="0"/>
                <a:cs typeface="Times New Roman" panose="02020603050405020304" pitchFamily="18" charset="0"/>
              </a:rPr>
              <a:t>P2P</a:t>
            </a:r>
            <a:r>
              <a:rPr lang="bg-BG" b="1" dirty="0">
                <a:latin typeface="Calibri" panose="020F0502020204030204" pitchFamily="34" charset="0"/>
                <a:ea typeface="Calibri" panose="020F0502020204030204" pitchFamily="34" charset="0"/>
                <a:cs typeface="Times New Roman" panose="02020603050405020304" pitchFamily="18" charset="0"/>
              </a:rPr>
              <a:t> плащания </a:t>
            </a:r>
            <a:r>
              <a:rPr lang="en-US" dirty="0">
                <a:latin typeface="Calibri" panose="020F0502020204030204" pitchFamily="34" charset="0"/>
                <a:ea typeface="Calibri" panose="020F0502020204030204" pitchFamily="34" charset="0"/>
                <a:cs typeface="Times New Roman" panose="02020603050405020304" pitchFamily="18" charset="0"/>
              </a:rPr>
              <a:t>(Venmo, </a:t>
            </a:r>
            <a:r>
              <a:rPr lang="en-US" dirty="0" err="1">
                <a:latin typeface="Calibri" panose="020F0502020204030204" pitchFamily="34" charset="0"/>
                <a:ea typeface="Calibri" panose="020F0502020204030204" pitchFamily="34" charset="0"/>
                <a:cs typeface="Times New Roman" panose="02020603050405020304" pitchFamily="18" charset="0"/>
              </a:rPr>
              <a:t>Zelle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Revoult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Paysera</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и </a:t>
            </a:r>
            <a:r>
              <a:rPr lang="bg-BG" dirty="0" err="1">
                <a:latin typeface="Calibri" panose="020F0502020204030204" pitchFamily="34" charset="0"/>
                <a:ea typeface="Calibri" panose="020F0502020204030204" pitchFamily="34" charset="0"/>
                <a:cs typeface="Times New Roman" panose="02020603050405020304" pitchFamily="18" charset="0"/>
              </a:rPr>
              <a:t>др</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Приложения за онлайн банкиране </a:t>
            </a:r>
            <a:r>
              <a:rPr lang="en-US" dirty="0">
                <a:latin typeface="Calibri" panose="020F0502020204030204" pitchFamily="34" charset="0"/>
                <a:ea typeface="Calibri" panose="020F0502020204030204" pitchFamily="34" charset="0"/>
                <a:cs typeface="Times New Roman" panose="02020603050405020304" pitchFamily="18" charset="0"/>
              </a:rPr>
              <a:t>(</a:t>
            </a:r>
            <a:r>
              <a:rPr lang="bg-BG" dirty="0">
                <a:latin typeface="Calibri" panose="020F0502020204030204" pitchFamily="34" charset="0"/>
                <a:ea typeface="Calibri" panose="020F0502020204030204" pitchFamily="34" charset="0"/>
                <a:cs typeface="Times New Roman" panose="02020603050405020304" pitchFamily="18" charset="0"/>
              </a:rPr>
              <a:t>предоставят се от повечето банки</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Системи за онлайн разплащания </a:t>
            </a:r>
            <a:r>
              <a:rPr lang="en-US" dirty="0">
                <a:latin typeface="Calibri" panose="020F0502020204030204" pitchFamily="34" charset="0"/>
                <a:ea typeface="Calibri" panose="020F0502020204030204" pitchFamily="34" charset="0"/>
                <a:cs typeface="Times New Roman" panose="02020603050405020304" pitchFamily="18" charset="0"/>
              </a:rPr>
              <a:t>(Skrill, Stripe, </a:t>
            </a:r>
            <a:r>
              <a:rPr lang="en-US" dirty="0" err="1">
                <a:latin typeface="Calibri" panose="020F0502020204030204" pitchFamily="34" charset="0"/>
                <a:ea typeface="Calibri" panose="020F0502020204030204" pitchFamily="34" charset="0"/>
                <a:cs typeface="Times New Roman" panose="02020603050405020304" pitchFamily="18" charset="0"/>
              </a:rPr>
              <a:t>PayPall</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и </a:t>
            </a:r>
            <a:r>
              <a:rPr lang="bg-BG" dirty="0" err="1">
                <a:latin typeface="Calibri" panose="020F0502020204030204" pitchFamily="34" charset="0"/>
                <a:ea typeface="Calibri" panose="020F0502020204030204" pitchFamily="34" charset="0"/>
                <a:cs typeface="Times New Roman" panose="02020603050405020304" pitchFamily="18" charset="0"/>
              </a:rPr>
              <a:t>др</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Платформи за криптовалути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Nexo</a:t>
            </a:r>
            <a:r>
              <a:rPr lang="en-US" dirty="0">
                <a:latin typeface="Calibri" panose="020F0502020204030204" pitchFamily="34" charset="0"/>
                <a:ea typeface="Calibri" panose="020F0502020204030204" pitchFamily="34" charset="0"/>
                <a:cs typeface="Times New Roman" panose="02020603050405020304" pitchFamily="18" charset="0"/>
              </a:rPr>
              <a:t>, Kraken, Coinbase, </a:t>
            </a:r>
            <a:r>
              <a:rPr lang="en-US" dirty="0" err="1">
                <a:latin typeface="Calibri" panose="020F0502020204030204" pitchFamily="34" charset="0"/>
                <a:ea typeface="Calibri" panose="020F0502020204030204" pitchFamily="34" charset="0"/>
                <a:cs typeface="Times New Roman" panose="02020603050405020304" pitchFamily="18" charset="0"/>
              </a:rPr>
              <a:t>Bitstamp</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и </a:t>
            </a:r>
            <a:r>
              <a:rPr lang="bg-BG" dirty="0" err="1">
                <a:latin typeface="Calibri" panose="020F0502020204030204" pitchFamily="34" charset="0"/>
                <a:ea typeface="Calibri" panose="020F0502020204030204" pitchFamily="34" charset="0"/>
                <a:cs typeface="Times New Roman" panose="02020603050405020304" pitchFamily="18" charset="0"/>
              </a:rPr>
              <a:t>др</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Услуги за дигитални разплащания </a:t>
            </a:r>
            <a:r>
              <a:rPr lang="en-US" dirty="0">
                <a:latin typeface="Calibri" panose="020F0502020204030204" pitchFamily="34" charset="0"/>
                <a:ea typeface="Calibri" panose="020F0502020204030204" pitchFamily="34" charset="0"/>
                <a:cs typeface="Times New Roman" panose="02020603050405020304" pitchFamily="18" charset="0"/>
              </a:rPr>
              <a:t>(TransferWise, </a:t>
            </a:r>
            <a:r>
              <a:rPr lang="en-US" dirty="0" err="1">
                <a:latin typeface="Calibri" panose="020F0502020204030204" pitchFamily="34" charset="0"/>
                <a:ea typeface="Calibri" panose="020F0502020204030204" pitchFamily="34" charset="0"/>
                <a:cs typeface="Times New Roman" panose="02020603050405020304" pitchFamily="18" charset="0"/>
              </a:rPr>
              <a:t>Xoom</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dirty="0" err="1">
                <a:latin typeface="Calibri" panose="020F0502020204030204" pitchFamily="34" charset="0"/>
                <a:ea typeface="Calibri" panose="020F0502020204030204" pitchFamily="34" charset="0"/>
                <a:cs typeface="Times New Roman" panose="02020603050405020304" pitchFamily="18" charset="0"/>
              </a:rPr>
              <a:t>WorldRemit</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2BB3FC76-0EBC-6C60-36CB-A799728F2AF1}"/>
              </a:ext>
            </a:extLst>
          </p:cNvPr>
          <p:cNvSpPr txBox="1"/>
          <p:nvPr/>
        </p:nvSpPr>
        <p:spPr>
          <a:xfrm>
            <a:off x="488950" y="4044888"/>
            <a:ext cx="8166100" cy="532903"/>
          </a:xfrm>
          <a:prstGeom prst="rect">
            <a:avLst/>
          </a:prstGeom>
          <a:noFill/>
        </p:spPr>
        <p:txBody>
          <a:bodyPr wrap="square" rtlCol="0">
            <a:spAutoFit/>
          </a:bodyPr>
          <a:lstStyle/>
          <a:p>
            <a:pPr algn="ctr">
              <a:lnSpc>
                <a:spcPct val="107000"/>
              </a:lnSpc>
              <a:spcAft>
                <a:spcPts val="800"/>
              </a:spcAft>
            </a:pPr>
            <a:r>
              <a:rPr lang="bg-BG" sz="2800" b="1" dirty="0">
                <a:latin typeface="Calibri" panose="020F0502020204030204" pitchFamily="34" charset="0"/>
                <a:ea typeface="Calibri" panose="020F0502020204030204" pitchFamily="34" charset="0"/>
                <a:cs typeface="Times New Roman" panose="02020603050405020304" pitchFamily="18" charset="0"/>
              </a:rPr>
              <a:t>Какво използвате вие</a:t>
            </a:r>
            <a:r>
              <a:rPr lang="en-US" sz="2800" b="1" dirty="0">
                <a:latin typeface="Calibri" panose="020F0502020204030204" pitchFamily="34"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07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682"/>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73731" y="940512"/>
            <a:ext cx="8166100" cy="375552"/>
          </a:xfrm>
          <a:prstGeom prst="rect">
            <a:avLst/>
          </a:prstGeom>
          <a:noFill/>
        </p:spPr>
        <p:txBody>
          <a:bodyPr wrap="square" rtlCol="0">
            <a:spAutoFit/>
          </a:bodyPr>
          <a:lstStyle/>
          <a:p>
            <a:pPr>
              <a:lnSpc>
                <a:spcPct val="107000"/>
              </a:lnSpc>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Дигитални инструменти за управление на лични финанси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58513" y="1325872"/>
            <a:ext cx="7996537" cy="339580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sz="2000" b="1" dirty="0" err="1">
                <a:latin typeface="Calibri" panose="020F0502020204030204" pitchFamily="34" charset="0"/>
                <a:ea typeface="Calibri" panose="020F0502020204030204" pitchFamily="34" charset="0"/>
                <a:cs typeface="Times New Roman" panose="02020603050405020304" pitchFamily="18" charset="0"/>
              </a:rPr>
              <a:t>Mint</a:t>
            </a:r>
            <a:r>
              <a:rPr lang="bg-BG" sz="2000" b="1" dirty="0">
                <a:latin typeface="Calibri" panose="020F0502020204030204" pitchFamily="34" charset="0"/>
                <a:ea typeface="Calibri" panose="020F0502020204030204" pitchFamily="34" charset="0"/>
                <a:cs typeface="Times New Roman" panose="02020603050405020304" pitchFamily="18" charset="0"/>
              </a:rPr>
              <a:t> </a:t>
            </a:r>
            <a:r>
              <a:rPr lang="bg-BG" sz="1600" dirty="0">
                <a:latin typeface="Calibri" panose="020F0502020204030204" pitchFamily="34" charset="0"/>
                <a:ea typeface="Calibri" panose="020F0502020204030204" pitchFamily="34" charset="0"/>
                <a:cs typeface="Times New Roman" panose="02020603050405020304" pitchFamily="18" charset="0"/>
              </a:rPr>
              <a:t>е цялостен инструмент за управление на лични финанси, който позволява на потребителите да проследяват своите разходи, бюджет и инвестиции на едно място.  Гледайте </a:t>
            </a:r>
            <a:r>
              <a:rPr lang="bg-BG" sz="1600" b="1" dirty="0">
                <a:latin typeface="Calibri" panose="020F0502020204030204" pitchFamily="34" charset="0"/>
                <a:ea typeface="Calibri" panose="020F0502020204030204" pitchFamily="34" charset="0"/>
                <a:cs typeface="Times New Roman" panose="02020603050405020304" pitchFamily="18" charset="0"/>
                <a:hlinkClick r:id="rId4"/>
              </a:rPr>
              <a:t>това кратко </a:t>
            </a:r>
            <a:r>
              <a:rPr lang="bg-BG" sz="1600" dirty="0">
                <a:latin typeface="Calibri" panose="020F0502020204030204" pitchFamily="34" charset="0"/>
                <a:ea typeface="Calibri" panose="020F0502020204030204" pitchFamily="34" charset="0"/>
                <a:cs typeface="Times New Roman" panose="02020603050405020304" pitchFamily="18" charset="0"/>
              </a:rPr>
              <a:t>за да се запознаете с някой от основните функции на </a:t>
            </a:r>
            <a:r>
              <a:rPr lang="bg-BG" sz="1600" dirty="0" err="1">
                <a:latin typeface="Calibri" panose="020F0502020204030204" pitchFamily="34" charset="0"/>
                <a:ea typeface="Calibri" panose="020F0502020204030204" pitchFamily="34" charset="0"/>
                <a:cs typeface="Times New Roman" panose="02020603050405020304" pitchFamily="18" charset="0"/>
              </a:rPr>
              <a:t>Mint</a:t>
            </a:r>
            <a:r>
              <a:rPr lang="bg-BG"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spcAft>
                <a:spcPts val="800"/>
              </a:spcAft>
              <a:buFont typeface="Arial" panose="020B0604020202020204" pitchFamily="34" charset="0"/>
              <a:buChar char="•"/>
            </a:pPr>
            <a:r>
              <a:rPr lang="bg-BG" sz="2000" b="1" dirty="0" err="1">
                <a:latin typeface="Calibri" panose="020F0502020204030204" pitchFamily="34" charset="0"/>
                <a:ea typeface="Calibri" panose="020F0502020204030204" pitchFamily="34" charset="0"/>
                <a:cs typeface="Times New Roman" panose="02020603050405020304" pitchFamily="18" charset="0"/>
              </a:rPr>
              <a:t>You</a:t>
            </a:r>
            <a:r>
              <a:rPr lang="bg-BG" sz="2000" b="1" dirty="0">
                <a:latin typeface="Calibri" panose="020F0502020204030204" pitchFamily="34" charset="0"/>
                <a:ea typeface="Calibri" panose="020F0502020204030204" pitchFamily="34" charset="0"/>
                <a:cs typeface="Times New Roman" panose="02020603050405020304" pitchFamily="18" charset="0"/>
              </a:rPr>
              <a:t> </a:t>
            </a:r>
            <a:r>
              <a:rPr lang="bg-BG" sz="2000" b="1" dirty="0" err="1">
                <a:latin typeface="Calibri" panose="020F0502020204030204" pitchFamily="34" charset="0"/>
                <a:ea typeface="Calibri" panose="020F0502020204030204" pitchFamily="34" charset="0"/>
                <a:cs typeface="Times New Roman" panose="02020603050405020304" pitchFamily="18" charset="0"/>
              </a:rPr>
              <a:t>Need</a:t>
            </a:r>
            <a:r>
              <a:rPr lang="bg-BG" sz="2000" b="1" dirty="0">
                <a:latin typeface="Calibri" panose="020F0502020204030204" pitchFamily="34" charset="0"/>
                <a:ea typeface="Calibri" panose="020F0502020204030204" pitchFamily="34" charset="0"/>
                <a:cs typeface="Times New Roman" panose="02020603050405020304" pitchFamily="18" charset="0"/>
              </a:rPr>
              <a:t> A </a:t>
            </a:r>
            <a:r>
              <a:rPr lang="bg-BG" sz="2000" b="1" dirty="0" err="1">
                <a:latin typeface="Calibri" panose="020F0502020204030204" pitchFamily="34" charset="0"/>
                <a:ea typeface="Calibri" panose="020F0502020204030204" pitchFamily="34" charset="0"/>
                <a:cs typeface="Times New Roman" panose="02020603050405020304" pitchFamily="18" charset="0"/>
              </a:rPr>
              <a:t>Budget</a:t>
            </a:r>
            <a:r>
              <a:rPr lang="bg-BG" sz="2000" b="1" dirty="0">
                <a:latin typeface="Calibri" panose="020F0502020204030204" pitchFamily="34" charset="0"/>
                <a:ea typeface="Calibri" panose="020F0502020204030204" pitchFamily="34" charset="0"/>
                <a:cs typeface="Times New Roman" panose="02020603050405020304" pitchFamily="18" charset="0"/>
              </a:rPr>
              <a:t> (YNAB)</a:t>
            </a:r>
            <a:r>
              <a:rPr lang="bg-BG" sz="1600" b="1" dirty="0">
                <a:latin typeface="Calibri" panose="020F0502020204030204" pitchFamily="34" charset="0"/>
                <a:ea typeface="Calibri" panose="020F0502020204030204" pitchFamily="34" charset="0"/>
                <a:cs typeface="Times New Roman" panose="02020603050405020304" pitchFamily="18" charset="0"/>
              </a:rPr>
              <a:t> </a:t>
            </a:r>
            <a:r>
              <a:rPr lang="bg-BG" sz="1600" dirty="0">
                <a:latin typeface="Calibri" panose="020F0502020204030204" pitchFamily="34" charset="0"/>
                <a:ea typeface="Calibri" panose="020F0502020204030204" pitchFamily="34" charset="0"/>
                <a:cs typeface="Times New Roman" panose="02020603050405020304" pitchFamily="18" charset="0"/>
              </a:rPr>
              <a:t>е безплатен инструмент за управление на Вашите лични финанси. Слогана им е “</a:t>
            </a:r>
            <a:r>
              <a:rPr lang="bg-BG" sz="1600" b="0" i="0" dirty="0">
                <a:effectLst/>
                <a:latin typeface="Gilroy Heavy"/>
              </a:rPr>
              <a:t>Управлението на пари не трябва да е трудно”. Вижте  </a:t>
            </a:r>
            <a:r>
              <a:rPr lang="bg-BG" sz="1600" b="1" i="0" dirty="0">
                <a:solidFill>
                  <a:srgbClr val="244564"/>
                </a:solidFill>
                <a:effectLst/>
                <a:latin typeface="Gilroy Heavy"/>
                <a:hlinkClick r:id="rId5"/>
              </a:rPr>
              <a:t>това видео</a:t>
            </a:r>
            <a:r>
              <a:rPr lang="bg-BG" sz="1600" dirty="0">
                <a:solidFill>
                  <a:srgbClr val="244564"/>
                </a:solidFill>
                <a:latin typeface="Gilroy Heavy"/>
              </a:rPr>
              <a:t>, за да видите как работи приложението</a:t>
            </a:r>
            <a:r>
              <a:rPr lang="bg-BG" sz="1600" b="0" i="0" dirty="0">
                <a:solidFill>
                  <a:srgbClr val="244564"/>
                </a:solidFill>
                <a:effectLst/>
                <a:latin typeface="Gilroy Heavy"/>
              </a:rPr>
              <a:t>. </a:t>
            </a:r>
          </a:p>
          <a:p>
            <a:pPr marL="285750" indent="-285750" algn="just">
              <a:spcAft>
                <a:spcPts val="800"/>
              </a:spcAft>
              <a:buFont typeface="Arial" panose="020B0604020202020204" pitchFamily="34" charset="0"/>
              <a:buChar char="•"/>
            </a:pPr>
            <a:r>
              <a:rPr lang="bg-BG" sz="2000" b="1" dirty="0" err="1">
                <a:latin typeface="Gilroy Heavy"/>
              </a:rPr>
              <a:t>Zeta</a:t>
            </a:r>
            <a:r>
              <a:rPr lang="bg-BG" sz="1600" dirty="0">
                <a:solidFill>
                  <a:srgbClr val="244564"/>
                </a:solidFill>
                <a:latin typeface="Gilroy Heavy"/>
              </a:rPr>
              <a:t> </a:t>
            </a:r>
            <a:r>
              <a:rPr lang="bg-BG" sz="1600" dirty="0">
                <a:latin typeface="Gilroy Heavy"/>
              </a:rPr>
              <a:t>е модерно приложение за банкиране и управление на семейните финанси. Това е едно от малкото безплатни приложения за изготвяне на бюджет, предназначено специално за семейства и двойки, което предлага съвместно управление на финанси. </a:t>
            </a:r>
          </a:p>
          <a:p>
            <a:pPr marL="285750" indent="-285750" algn="just">
              <a:spcAft>
                <a:spcPts val="800"/>
              </a:spcAft>
              <a:buFont typeface="Arial" panose="020B0604020202020204" pitchFamily="34" charset="0"/>
              <a:buChar char="•"/>
            </a:pPr>
            <a:r>
              <a:rPr lang="bg-BG" sz="1600" i="0" dirty="0">
                <a:effectLst/>
                <a:latin typeface="Gilroy Heavy"/>
              </a:rPr>
              <a:t>Ето няколко други примера</a:t>
            </a:r>
            <a:r>
              <a:rPr lang="bg-BG" sz="1600" b="1" dirty="0">
                <a:latin typeface="Gilroy Heavy"/>
              </a:rPr>
              <a:t>: </a:t>
            </a:r>
            <a:r>
              <a:rPr lang="bg-BG" sz="1600" b="1" dirty="0" err="1">
                <a:latin typeface="Gilroy Heavy"/>
              </a:rPr>
              <a:t>Simnplifi</a:t>
            </a:r>
            <a:r>
              <a:rPr lang="bg-BG" sz="1600" b="1" dirty="0">
                <a:latin typeface="Gilroy Heavy"/>
              </a:rPr>
              <a:t>, </a:t>
            </a:r>
            <a:r>
              <a:rPr lang="bg-BG" sz="1600" b="1" dirty="0" err="1">
                <a:latin typeface="Gilroy Heavy"/>
              </a:rPr>
              <a:t>Pocket</a:t>
            </a:r>
            <a:r>
              <a:rPr lang="bg-BG" sz="1600" b="1" dirty="0">
                <a:latin typeface="Gilroy Heavy"/>
              </a:rPr>
              <a:t> </a:t>
            </a:r>
            <a:r>
              <a:rPr lang="bg-BG" sz="1600" b="1" dirty="0" err="1">
                <a:latin typeface="Gilroy Heavy"/>
              </a:rPr>
              <a:t>Guard</a:t>
            </a:r>
            <a:r>
              <a:rPr lang="bg-BG" sz="1600" b="1" dirty="0">
                <a:latin typeface="Gilroy Heavy"/>
              </a:rPr>
              <a:t>, </a:t>
            </a:r>
            <a:r>
              <a:rPr lang="bg-BG" sz="1600" b="1" dirty="0" err="1">
                <a:latin typeface="Gilroy Heavy"/>
              </a:rPr>
              <a:t>Stash</a:t>
            </a:r>
            <a:r>
              <a:rPr lang="bg-BG" sz="1600" b="1" dirty="0">
                <a:latin typeface="Gilroy Heavy"/>
              </a:rPr>
              <a:t>…..</a:t>
            </a:r>
            <a:endParaRPr lang="bg-BG" sz="1600" b="1" i="0" dirty="0">
              <a:effectLst/>
              <a:latin typeface="Gilroy Heavy"/>
            </a:endParaRPr>
          </a:p>
          <a:p>
            <a:pPr marL="285750" indent="-285750" algn="just">
              <a:spcAft>
                <a:spcPts val="800"/>
              </a:spcAft>
              <a:buFont typeface="Arial" panose="020B0604020202020204" pitchFamily="34" charset="0"/>
              <a:buChar char="•"/>
            </a:pPr>
            <a:endParaRPr lang="bg-BG"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22545CD-CED0-A618-704C-93EC1D96D7B4}"/>
              </a:ext>
            </a:extLst>
          </p:cNvPr>
          <p:cNvSpPr txBox="1"/>
          <p:nvPr/>
        </p:nvSpPr>
        <p:spPr>
          <a:xfrm>
            <a:off x="488950" y="4436049"/>
            <a:ext cx="8166100" cy="532903"/>
          </a:xfrm>
          <a:prstGeom prst="rect">
            <a:avLst/>
          </a:prstGeom>
          <a:noFill/>
        </p:spPr>
        <p:txBody>
          <a:bodyPr wrap="square" rtlCol="0">
            <a:spAutoFit/>
          </a:bodyPr>
          <a:lstStyle/>
          <a:p>
            <a:pPr algn="ctr">
              <a:lnSpc>
                <a:spcPct val="107000"/>
              </a:lnSpc>
              <a:spcAft>
                <a:spcPts val="800"/>
              </a:spcAft>
            </a:pPr>
            <a:r>
              <a:rPr lang="bg-BG" sz="2800" b="1" dirty="0">
                <a:latin typeface="Calibri" panose="020F0502020204030204" pitchFamily="34" charset="0"/>
                <a:ea typeface="Calibri" panose="020F0502020204030204" pitchFamily="34" charset="0"/>
                <a:cs typeface="Times New Roman" panose="02020603050405020304" pitchFamily="18" charset="0"/>
              </a:rPr>
              <a:t>Какво използвате вие</a:t>
            </a:r>
            <a:r>
              <a:rPr lang="en-US" sz="2800" b="1" dirty="0">
                <a:latin typeface="Calibri" panose="020F0502020204030204" pitchFamily="34"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21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803404" y="903649"/>
            <a:ext cx="7996537" cy="671915"/>
          </a:xfrm>
          <a:prstGeom prst="rect">
            <a:avLst/>
          </a:prstGeom>
          <a:noFill/>
        </p:spPr>
        <p:txBody>
          <a:bodyPr wrap="square" rtlCol="0">
            <a:spAutoFit/>
          </a:bodyPr>
          <a:lstStyle/>
          <a:p>
            <a:pPr>
              <a:lnSpc>
                <a:spcPct val="107000"/>
              </a:lnSpc>
              <a:spcAft>
                <a:spcPts val="800"/>
              </a:spcAft>
            </a:pPr>
            <a:r>
              <a:rPr lang="bg-BG" b="1" i="1" dirty="0">
                <a:latin typeface="Calibri" panose="020F0502020204030204" pitchFamily="34" charset="0"/>
                <a:ea typeface="Calibri" panose="020F0502020204030204" pitchFamily="34" charset="0"/>
                <a:cs typeface="Times New Roman" panose="02020603050405020304" pitchFamily="18" charset="0"/>
              </a:rPr>
              <a:t>ВГРАДЕНИ ФИНАНСИ (EMBEDDED FINANCE) </a:t>
            </a:r>
            <a:r>
              <a:rPr lang="bg-BG" sz="1800" i="1" dirty="0">
                <a:effectLst/>
                <a:latin typeface="Calibri" panose="020F0502020204030204" pitchFamily="34" charset="0"/>
                <a:ea typeface="Calibri" panose="020F0502020204030204" pitchFamily="34" charset="0"/>
                <a:cs typeface="Times New Roman" panose="02020603050405020304" pitchFamily="18" charset="0"/>
              </a:rPr>
              <a:t>– какво е това и как променя сектора на финансовите услуги?</a:t>
            </a:r>
            <a:r>
              <a:rPr lang="bg-BG" sz="18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ACEB564D-E1E6-8BCD-7FC1-376A18EA88D3}"/>
              </a:ext>
            </a:extLst>
          </p:cNvPr>
          <p:cNvSpPr txBox="1"/>
          <p:nvPr/>
        </p:nvSpPr>
        <p:spPr>
          <a:xfrm>
            <a:off x="675242" y="1575564"/>
            <a:ext cx="7996537" cy="345735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Вградените финанси се отнасят до интегрирането на финансови услуги и продукти в нефинансови такива</a:t>
            </a:r>
            <a:r>
              <a:rPr lang="bg-BG"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spcAft>
                <a:spcPts val="800"/>
              </a:spcAft>
              <a:buFont typeface="Arial" panose="020B0604020202020204" pitchFamily="34" charset="0"/>
              <a:buChar char="•"/>
            </a:pPr>
            <a:r>
              <a:rPr lang="bg-BG" sz="1600" dirty="0">
                <a:latin typeface="Calibri" panose="020F0502020204030204" pitchFamily="34" charset="0"/>
                <a:ea typeface="Calibri" panose="020F0502020204030204" pitchFamily="34" charset="0"/>
                <a:cs typeface="Times New Roman" panose="02020603050405020304" pitchFamily="18" charset="0"/>
              </a:rPr>
              <a:t>Казано по-просто, </a:t>
            </a:r>
            <a:r>
              <a:rPr lang="bg-BG" sz="1600" b="1" dirty="0">
                <a:latin typeface="Calibri" panose="020F0502020204030204" pitchFamily="34" charset="0"/>
                <a:ea typeface="Calibri" panose="020F0502020204030204" pitchFamily="34" charset="0"/>
                <a:cs typeface="Times New Roman" panose="02020603050405020304" pitchFamily="18" charset="0"/>
              </a:rPr>
              <a:t>вградените финанси позволяват на нефинансовите предприятия да интегрират финансови услуги</a:t>
            </a:r>
            <a:r>
              <a:rPr lang="bg-BG" sz="1600" dirty="0">
                <a:latin typeface="Calibri" panose="020F0502020204030204" pitchFamily="34" charset="0"/>
                <a:ea typeface="Calibri" panose="020F0502020204030204" pitchFamily="34" charset="0"/>
                <a:cs typeface="Times New Roman" panose="02020603050405020304" pitchFamily="18" charset="0"/>
              </a:rPr>
              <a:t> директно в своите продукти и услуги.</a:t>
            </a:r>
          </a:p>
          <a:p>
            <a:pPr marL="285750" indent="-285750" algn="just">
              <a:spcAft>
                <a:spcPts val="800"/>
              </a:spcAft>
              <a:buFont typeface="Arial" panose="020B0604020202020204" pitchFamily="34" charset="0"/>
              <a:buChar char="•"/>
            </a:pPr>
            <a:r>
              <a:rPr lang="bg-BG" sz="1600" dirty="0">
                <a:latin typeface="Calibri" panose="020F0502020204030204" pitchFamily="34" charset="0"/>
                <a:ea typeface="Calibri" panose="020F0502020204030204" pitchFamily="34" charset="0"/>
                <a:cs typeface="Times New Roman" panose="02020603050405020304" pitchFamily="18" charset="0"/>
              </a:rPr>
              <a:t>Той включва много продукти и услуги </a:t>
            </a:r>
            <a:r>
              <a:rPr lang="bg-BG" sz="1600" b="1" dirty="0">
                <a:latin typeface="Calibri" panose="020F0502020204030204" pitchFamily="34" charset="0"/>
                <a:ea typeface="Calibri" panose="020F0502020204030204" pitchFamily="34" charset="0"/>
                <a:cs typeface="Times New Roman" panose="02020603050405020304" pitchFamily="18" charset="0"/>
              </a:rPr>
              <a:t>като вградено банкиране, вградени плащания, вградено кредитиране, вградено застраховане и т.н</a:t>
            </a:r>
            <a:r>
              <a:rPr lang="bg-BG" sz="1600" dirty="0">
                <a:latin typeface="Calibri" panose="020F0502020204030204" pitchFamily="34" charset="0"/>
                <a:ea typeface="Calibri" panose="020F0502020204030204" pitchFamily="34" charset="0"/>
                <a:cs typeface="Times New Roman" panose="02020603050405020304" pitchFamily="18" charset="0"/>
              </a:rPr>
              <a:t>.</a:t>
            </a:r>
            <a:endParaRPr lang="bg-BG"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bg-BG" sz="1600" dirty="0">
                <a:latin typeface="Calibri" panose="020F0502020204030204" pitchFamily="34" charset="0"/>
                <a:ea typeface="Calibri" panose="020F0502020204030204" pitchFamily="34" charset="0"/>
                <a:cs typeface="Times New Roman" panose="02020603050405020304" pitchFamily="18" charset="0"/>
              </a:rPr>
              <a:t>Може да е </a:t>
            </a:r>
            <a:r>
              <a:rPr lang="bg-BG" sz="1600" b="1" dirty="0">
                <a:latin typeface="Calibri" panose="020F0502020204030204" pitchFamily="34" charset="0"/>
                <a:ea typeface="Calibri" panose="020F0502020204030204" pitchFamily="34" charset="0"/>
                <a:cs typeface="Times New Roman" panose="02020603050405020304" pitchFamily="18" charset="0"/>
              </a:rPr>
              <a:t>търговец за електронна търговия, предоставящ застраховка, приложение за кафене, което предлага плащания с 1 щракване</a:t>
            </a:r>
            <a:r>
              <a:rPr lang="bg-BG" sz="1600" dirty="0">
                <a:latin typeface="Calibri" panose="020F0502020204030204" pitchFamily="34" charset="0"/>
                <a:ea typeface="Calibri" panose="020F0502020204030204" pitchFamily="34" charset="0"/>
                <a:cs typeface="Times New Roman" panose="02020603050405020304" pitchFamily="18" charset="0"/>
              </a:rPr>
              <a:t>, или </a:t>
            </a:r>
            <a:r>
              <a:rPr lang="bg-BG" sz="1600" b="1" dirty="0" err="1">
                <a:latin typeface="Calibri" panose="020F0502020204030204" pitchFamily="34" charset="0"/>
                <a:ea typeface="Calibri" panose="020F0502020204030204" pitchFamily="34" charset="0"/>
                <a:cs typeface="Times New Roman" panose="02020603050405020304" pitchFamily="18" charset="0"/>
              </a:rPr>
              <a:t>брандирана</a:t>
            </a:r>
            <a:r>
              <a:rPr lang="bg-BG" sz="1600" b="1" dirty="0">
                <a:latin typeface="Calibri" panose="020F0502020204030204" pitchFamily="34" charset="0"/>
                <a:ea typeface="Calibri" panose="020F0502020204030204" pitchFamily="34" charset="0"/>
                <a:cs typeface="Times New Roman" panose="02020603050405020304" pitchFamily="18" charset="0"/>
              </a:rPr>
              <a:t> кредитна карта на голям магазин.</a:t>
            </a:r>
          </a:p>
          <a:p>
            <a:pPr marL="285750" indent="-285750" algn="just">
              <a:spcAft>
                <a:spcPts val="800"/>
              </a:spcAft>
              <a:buFont typeface="Arial" panose="020B0604020202020204" pitchFamily="34" charset="0"/>
              <a:buChar char="•"/>
            </a:pPr>
            <a:r>
              <a:rPr lang="bg-BG" sz="1600" dirty="0">
                <a:latin typeface="Calibri" panose="020F0502020204030204" pitchFamily="34" charset="0"/>
                <a:ea typeface="Calibri" panose="020F0502020204030204" pitchFamily="34" charset="0"/>
                <a:cs typeface="Times New Roman" panose="02020603050405020304" pitchFamily="18" charset="0"/>
              </a:rPr>
              <a:t>Когато </a:t>
            </a:r>
            <a:r>
              <a:rPr lang="bg-BG" sz="1600" b="1" dirty="0">
                <a:latin typeface="Calibri" panose="020F0502020204030204" pitchFamily="34" charset="0"/>
                <a:ea typeface="Calibri" panose="020F0502020204030204" pitchFamily="34" charset="0"/>
                <a:cs typeface="Times New Roman" panose="02020603050405020304" pitchFamily="18" charset="0"/>
              </a:rPr>
              <a:t>дадена финансова услуга или продукт е вграден в небанкова среда, това създава по-добро клиентско изживяване, а за банките отваря възможности за нови потоци от приходи. </a:t>
            </a:r>
          </a:p>
        </p:txBody>
      </p:sp>
    </p:spTree>
    <p:extLst>
      <p:ext uri="{BB962C8B-B14F-4D97-AF65-F5344CB8AC3E}">
        <p14:creationId xmlns:p14="http://schemas.microsoft.com/office/powerpoint/2010/main" val="177603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129117"/>
            <a:ext cx="8166100" cy="407035"/>
          </a:xfrm>
          <a:prstGeom prst="rect">
            <a:avLst/>
          </a:prstGeom>
          <a:noFill/>
        </p:spPr>
        <p:txBody>
          <a:bodyPr wrap="square" rtlCol="0">
            <a:spAutoFit/>
          </a:bodyPr>
          <a:lstStyle/>
          <a:p>
            <a:pPr>
              <a:lnSpc>
                <a:spcPct val="107000"/>
              </a:lnSpc>
              <a:spcAft>
                <a:spcPts val="800"/>
              </a:spcAft>
            </a:pPr>
            <a:r>
              <a:rPr lang="bg-BG" sz="2000" b="1" dirty="0">
                <a:latin typeface="Calibri" panose="020F0502020204030204" pitchFamily="34" charset="0"/>
                <a:ea typeface="Calibri" panose="020F0502020204030204" pitchFamily="34" charset="0"/>
                <a:cs typeface="Times New Roman" panose="02020603050405020304" pitchFamily="18" charset="0"/>
              </a:rPr>
              <a:t>Други иновативни финансови услуги и инструменти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905647" y="1717147"/>
            <a:ext cx="6484709" cy="243143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Peer to peer </a:t>
            </a:r>
            <a:r>
              <a:rPr lang="bg-BG" sz="1600" b="1" dirty="0">
                <a:latin typeface="Calibri" panose="020F0502020204030204" pitchFamily="34" charset="0"/>
                <a:ea typeface="Calibri" panose="020F0502020204030204" pitchFamily="34" charset="0"/>
                <a:cs typeface="Times New Roman" panose="02020603050405020304" pitchFamily="18" charset="0"/>
              </a:rPr>
              <a:t>кредитиране</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Чат </a:t>
            </a:r>
            <a:r>
              <a:rPr lang="bg-BG" sz="1600" b="1" dirty="0" err="1">
                <a:latin typeface="Calibri" panose="020F0502020204030204" pitchFamily="34" charset="0"/>
                <a:ea typeface="Calibri" panose="020F0502020204030204" pitchFamily="34" charset="0"/>
                <a:cs typeface="Times New Roman" panose="02020603050405020304" pitchFamily="18" charset="0"/>
              </a:rPr>
              <a:t>ботове</a:t>
            </a:r>
            <a:r>
              <a:rPr lang="bg-BG" sz="1600" b="1" dirty="0">
                <a:latin typeface="Calibri" panose="020F0502020204030204" pitchFamily="34" charset="0"/>
                <a:ea typeface="Calibri" panose="020F0502020204030204" pitchFamily="34" charset="0"/>
                <a:cs typeface="Times New Roman" panose="02020603050405020304" pitchFamily="18" charset="0"/>
              </a:rPr>
              <a:t> и изкуствен интелект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bg-BG" sz="1600" b="1" dirty="0" err="1">
                <a:latin typeface="Calibri" panose="020F0502020204030204" pitchFamily="34" charset="0"/>
                <a:ea typeface="Calibri" panose="020F0502020204030204" pitchFamily="34" charset="0"/>
                <a:cs typeface="Times New Roman" panose="02020603050405020304" pitchFamily="18" charset="0"/>
              </a:rPr>
              <a:t>Блокчейн</a:t>
            </a:r>
            <a:r>
              <a:rPr lang="bg-BG" sz="1600" b="1" dirty="0">
                <a:latin typeface="Calibri" panose="020F0502020204030204" pitchFamily="34" charset="0"/>
                <a:ea typeface="Calibri" panose="020F0502020204030204" pitchFamily="34" charset="0"/>
                <a:cs typeface="Times New Roman" panose="02020603050405020304" pitchFamily="18" charset="0"/>
              </a:rPr>
              <a:t> технологии</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Биометрична </a:t>
            </a:r>
            <a:r>
              <a:rPr lang="bg-BG" sz="1600" b="1" dirty="0" err="1">
                <a:latin typeface="Calibri" panose="020F0502020204030204" pitchFamily="34" charset="0"/>
                <a:ea typeface="Calibri" panose="020F0502020204030204" pitchFamily="34" charset="0"/>
                <a:cs typeface="Times New Roman" panose="02020603050405020304" pitchFamily="18" charset="0"/>
              </a:rPr>
              <a:t>автентикация</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Криптовалути</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bg-BG" sz="1600" b="1" dirty="0" err="1">
                <a:latin typeface="Calibri" panose="020F0502020204030204" pitchFamily="34" charset="0"/>
                <a:ea typeface="Calibri" panose="020F0502020204030204" pitchFamily="34" charset="0"/>
                <a:cs typeface="Times New Roman" panose="02020603050405020304" pitchFamily="18" charset="0"/>
              </a:rPr>
              <a:t>Краудфъндинг</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9C2BBEA-40F1-1174-677B-24E91D4FF576}"/>
              </a:ext>
            </a:extLst>
          </p:cNvPr>
          <p:cNvSpPr txBox="1"/>
          <p:nvPr/>
        </p:nvSpPr>
        <p:spPr>
          <a:xfrm>
            <a:off x="499416" y="4329578"/>
            <a:ext cx="8166100" cy="532903"/>
          </a:xfrm>
          <a:prstGeom prst="rect">
            <a:avLst/>
          </a:prstGeom>
          <a:noFill/>
        </p:spPr>
        <p:txBody>
          <a:bodyPr wrap="square" rtlCol="0">
            <a:spAutoFit/>
          </a:bodyPr>
          <a:lstStyle/>
          <a:p>
            <a:pPr algn="ctr">
              <a:lnSpc>
                <a:spcPct val="107000"/>
              </a:lnSpc>
              <a:spcAft>
                <a:spcPts val="800"/>
              </a:spcAft>
            </a:pPr>
            <a:r>
              <a:rPr lang="bg-BG" sz="2800" b="1" dirty="0">
                <a:latin typeface="Calibri" panose="020F0502020204030204" pitchFamily="34" charset="0"/>
                <a:ea typeface="Calibri" panose="020F0502020204030204" pitchFamily="34" charset="0"/>
                <a:cs typeface="Times New Roman" panose="02020603050405020304" pitchFamily="18" charset="0"/>
              </a:rPr>
              <a:t>Знаете ли за други финансови иновации</a:t>
            </a:r>
            <a:r>
              <a:rPr lang="en-US" sz="2800" b="1" dirty="0">
                <a:latin typeface="Calibri" panose="020F0502020204030204" pitchFamily="34"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05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029"/>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016383"/>
            <a:ext cx="8166100" cy="671915"/>
          </a:xfrm>
          <a:prstGeom prst="rect">
            <a:avLst/>
          </a:prstGeom>
          <a:noFill/>
        </p:spPr>
        <p:txBody>
          <a:bodyPr wrap="square" rtlCol="0">
            <a:spAutoFit/>
          </a:bodyPr>
          <a:lstStyle/>
          <a:p>
            <a:pPr>
              <a:lnSpc>
                <a:spcPct val="107000"/>
              </a:lnSpc>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Съвети за това, как да се подготвите за бъдещето по отношение на личните ви финанси?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753761" y="1801032"/>
            <a:ext cx="7996537" cy="3129062"/>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Започнете да спестявате рано.</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Живейте според възможностите си.</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Създайте бюджет и управлявайте парите си.</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Инвестирайте в своето образование.</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Изградете фонд за спешни случаи.</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Направете си застраховка.</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Запознайте се с понятието финансово планиране.</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Избягвайте импулсивните покупки (е, не винаги).</a:t>
            </a:r>
          </a:p>
          <a:p>
            <a:pPr marL="285750" indent="-285750" algn="just">
              <a:spcAft>
                <a:spcPts val="800"/>
              </a:spcAft>
              <a:buFont typeface="Arial" panose="020B0604020202020204" pitchFamily="34" charset="0"/>
              <a:buChar char="•"/>
            </a:pPr>
            <a:r>
              <a:rPr lang="bg-BG" sz="1600" b="1" dirty="0">
                <a:latin typeface="Calibri" panose="020F0502020204030204" pitchFamily="34" charset="0"/>
                <a:ea typeface="Calibri" panose="020F0502020204030204" pitchFamily="34" charset="0"/>
                <a:cs typeface="Times New Roman" panose="02020603050405020304" pitchFamily="18" charset="0"/>
              </a:rPr>
              <a:t>Дарявайте и подкрепяйте останалите. </a:t>
            </a:r>
          </a:p>
        </p:txBody>
      </p:sp>
    </p:spTree>
    <p:extLst>
      <p:ext uri="{BB962C8B-B14F-4D97-AF65-F5344CB8AC3E}">
        <p14:creationId xmlns:p14="http://schemas.microsoft.com/office/powerpoint/2010/main" val="200389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299589" y="916327"/>
            <a:ext cx="4684162" cy="646331"/>
          </a:xfrm>
          <a:prstGeom prst="rect">
            <a:avLst/>
          </a:prstGeom>
          <a:noFill/>
        </p:spPr>
        <p:txBody>
          <a:bodyPr wrap="square" rtlCol="0">
            <a:spAutoFit/>
          </a:bodyPr>
          <a:lstStyle/>
          <a:p>
            <a:r>
              <a:rPr lang="bg-BG" sz="3600" b="1" dirty="0"/>
              <a:t>Дискусия в група</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682669" y="1613820"/>
            <a:ext cx="8033903" cy="3754874"/>
          </a:xfrm>
          <a:prstGeom prst="rect">
            <a:avLst/>
          </a:prstGeom>
          <a:noFill/>
        </p:spPr>
        <p:txBody>
          <a:bodyPr wrap="square">
            <a:spAutoFit/>
          </a:bodyPr>
          <a:lstStyle/>
          <a:p>
            <a:pPr algn="l"/>
            <a:r>
              <a:rPr lang="bg-BG" sz="2000" b="1" i="1" dirty="0">
                <a:solidFill>
                  <a:srgbClr val="3C3F44"/>
                </a:solidFill>
                <a:effectLst/>
                <a:latin typeface="-apple-system"/>
              </a:rPr>
              <a:t>Вашия опит в използването на финансови услуги!</a:t>
            </a:r>
          </a:p>
          <a:p>
            <a:pPr algn="l"/>
            <a:endParaRPr lang="bg-BG" sz="1600" b="1" i="1" dirty="0">
              <a:solidFill>
                <a:srgbClr val="3C3F44"/>
              </a:solidFill>
              <a:effectLst/>
              <a:latin typeface="-apple-system"/>
            </a:endParaRPr>
          </a:p>
          <a:p>
            <a:pPr marL="285750" indent="-285750" algn="l">
              <a:buFontTx/>
              <a:buChar char="-"/>
            </a:pPr>
            <a:r>
              <a:rPr lang="bg-BG" b="1" i="1" dirty="0">
                <a:solidFill>
                  <a:srgbClr val="3C3F44"/>
                </a:solidFill>
                <a:latin typeface="-apple-system"/>
              </a:rPr>
              <a:t>Какъв вид услуга или продукт сте използвали? </a:t>
            </a:r>
            <a:r>
              <a:rPr lang="bg-BG" i="1" dirty="0">
                <a:solidFill>
                  <a:srgbClr val="3C3F44"/>
                </a:solidFill>
                <a:latin typeface="-apple-system"/>
              </a:rPr>
              <a:t>(напр. банка, онлайн плащане, цифрова валута, онлайн/мобилно приложение и др.).</a:t>
            </a:r>
          </a:p>
          <a:p>
            <a:pPr marL="285750" indent="-285750" algn="l">
              <a:buFontTx/>
              <a:buChar char="-"/>
            </a:pPr>
            <a:r>
              <a:rPr lang="bg-BG" b="1" i="1" dirty="0">
                <a:solidFill>
                  <a:srgbClr val="3C3F44"/>
                </a:solidFill>
                <a:latin typeface="-apple-system"/>
              </a:rPr>
              <a:t>Сблъсквали ли сте се с трудности/предизвикателства, </a:t>
            </a:r>
            <a:r>
              <a:rPr lang="bg-BG" i="1" dirty="0">
                <a:solidFill>
                  <a:srgbClr val="3C3F44"/>
                </a:solidFill>
                <a:latin typeface="-apple-system"/>
              </a:rPr>
              <a:t>докато използвате този конкретен продукт/услуга?</a:t>
            </a:r>
          </a:p>
          <a:p>
            <a:pPr marL="285750" indent="-285750" algn="l">
              <a:buFontTx/>
              <a:buChar char="-"/>
            </a:pPr>
            <a:r>
              <a:rPr lang="bg-BG" b="1" i="1" dirty="0">
                <a:solidFill>
                  <a:srgbClr val="3C3F44"/>
                </a:solidFill>
                <a:latin typeface="-apple-system"/>
              </a:rPr>
              <a:t>Какви подобрения бихте искали да видите в тези услуги, </a:t>
            </a:r>
            <a:r>
              <a:rPr lang="bg-BG" i="1" dirty="0">
                <a:solidFill>
                  <a:srgbClr val="3C3F44"/>
                </a:solidFill>
                <a:latin typeface="-apple-system"/>
              </a:rPr>
              <a:t>т.е. какво може да бъде подобрено?</a:t>
            </a:r>
          </a:p>
          <a:p>
            <a:pPr marL="285750" indent="-285750" algn="l">
              <a:buFontTx/>
              <a:buChar char="-"/>
            </a:pPr>
            <a:r>
              <a:rPr lang="bg-BG" b="1" i="1" dirty="0">
                <a:solidFill>
                  <a:srgbClr val="3C3F44"/>
                </a:solidFill>
                <a:latin typeface="-apple-system"/>
              </a:rPr>
              <a:t>Вашите съвети за други, </a:t>
            </a:r>
            <a:r>
              <a:rPr lang="bg-BG" i="1" dirty="0">
                <a:solidFill>
                  <a:srgbClr val="3C3F44"/>
                </a:solidFill>
                <a:latin typeface="-apple-system"/>
              </a:rPr>
              <a:t>които обмислят да използват финансова услуга?</a:t>
            </a:r>
          </a:p>
          <a:p>
            <a:pPr algn="l"/>
            <a:endParaRPr lang="bg-BG" i="1" dirty="0">
              <a:solidFill>
                <a:srgbClr val="3C3F44"/>
              </a:solidFill>
              <a:latin typeface="-apple-system"/>
            </a:endParaRPr>
          </a:p>
          <a:p>
            <a:pPr algn="l"/>
            <a:r>
              <a:rPr lang="bg-BG" b="1" i="1" dirty="0">
                <a:solidFill>
                  <a:srgbClr val="3C3F44"/>
                </a:solidFill>
                <a:latin typeface="-apple-system"/>
              </a:rPr>
              <a:t>Време за подготовка – 5 минути!!</a:t>
            </a:r>
          </a:p>
          <a:p>
            <a:pPr marL="285750" indent="-285750" algn="l">
              <a:buFontTx/>
              <a:buChar char="-"/>
            </a:pPr>
            <a:endParaRPr lang="bg-BG" b="0" i="0" dirty="0">
              <a:solidFill>
                <a:srgbClr val="3C3F44"/>
              </a:solidFill>
              <a:effectLst/>
              <a:latin typeface="-apple-system"/>
            </a:endParaRPr>
          </a:p>
        </p:txBody>
      </p:sp>
    </p:spTree>
    <p:extLst>
      <p:ext uri="{BB962C8B-B14F-4D97-AF65-F5344CB8AC3E}">
        <p14:creationId xmlns:p14="http://schemas.microsoft.com/office/powerpoint/2010/main" val="102725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1765916" y="1786919"/>
            <a:ext cx="5612168" cy="1569660"/>
          </a:xfrm>
          <a:prstGeom prst="rect">
            <a:avLst/>
          </a:prstGeom>
          <a:noFill/>
        </p:spPr>
        <p:txBody>
          <a:bodyPr wrap="square" rtlCol="0">
            <a:spAutoFit/>
          </a:bodyPr>
          <a:lstStyle/>
          <a:p>
            <a:pPr algn="ctr"/>
            <a:r>
              <a:rPr lang="bg-BG" sz="2400" b="1" dirty="0"/>
              <a:t>Следва продължение</a:t>
            </a:r>
            <a:r>
              <a:rPr lang="en-US" sz="2400" b="1" dirty="0"/>
              <a:t>..</a:t>
            </a:r>
          </a:p>
          <a:p>
            <a:pPr algn="ctr"/>
            <a:endParaRPr lang="en-US" sz="2400" b="1" dirty="0"/>
          </a:p>
          <a:p>
            <a:pPr algn="ctr"/>
            <a:r>
              <a:rPr lang="bg-BG" sz="2400" b="1" dirty="0"/>
              <a:t>Модул</a:t>
            </a:r>
            <a:r>
              <a:rPr lang="en-US" sz="2400" b="1" dirty="0"/>
              <a:t> 4: </a:t>
            </a:r>
            <a:r>
              <a:rPr lang="bg-BG" sz="2400" b="1" dirty="0"/>
              <a:t>Създаване на бюджет – къде са парите ми?</a:t>
            </a:r>
            <a:endParaRPr lang="en-US" sz="2800" b="1" dirty="0"/>
          </a:p>
        </p:txBody>
      </p:sp>
    </p:spTree>
    <p:extLst>
      <p:ext uri="{BB962C8B-B14F-4D97-AF65-F5344CB8AC3E}">
        <p14:creationId xmlns:p14="http://schemas.microsoft.com/office/powerpoint/2010/main" val="123485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38C2331-E73C-428F-BB51-FB5D85724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982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47"/>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358729"/>
            <a:ext cx="8166100" cy="369332"/>
          </a:xfrm>
          <a:prstGeom prst="rect">
            <a:avLst/>
          </a:prstGeom>
          <a:noFill/>
        </p:spPr>
        <p:txBody>
          <a:bodyPr wrap="square" rtlCol="0">
            <a:spAutoFit/>
          </a:bodyPr>
          <a:lstStyle/>
          <a:p>
            <a:r>
              <a:rPr lang="bg-BG" b="1" dirty="0"/>
              <a:t>Преди да започнем – какви са целите на тази сесия</a:t>
            </a:r>
            <a:r>
              <a:rPr lang="en-US" b="1" dirty="0"/>
              <a:t>?</a:t>
            </a:r>
            <a:endParaRPr lang="en-US" dirty="0"/>
          </a:p>
        </p:txBody>
      </p:sp>
      <p:sp>
        <p:nvSpPr>
          <p:cNvPr id="5" name="TextBox 4">
            <a:extLst>
              <a:ext uri="{FF2B5EF4-FFF2-40B4-BE49-F238E27FC236}">
                <a16:creationId xmlns:a16="http://schemas.microsoft.com/office/drawing/2014/main" id="{6EB4F7BA-257A-52CF-39F5-13E591BCBDB8}"/>
              </a:ext>
            </a:extLst>
          </p:cNvPr>
          <p:cNvSpPr txBox="1"/>
          <p:nvPr/>
        </p:nvSpPr>
        <p:spPr>
          <a:xfrm>
            <a:off x="905133" y="1793832"/>
            <a:ext cx="7299754" cy="314169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bg-BG" sz="2400" b="1" i="1" dirty="0">
                <a:effectLst/>
                <a:latin typeface="Calibri" panose="020F0502020204030204" pitchFamily="34" charset="0"/>
                <a:ea typeface="Calibri" panose="020F0502020204030204" pitchFamily="34" charset="0"/>
                <a:cs typeface="Times New Roman" panose="02020603050405020304" pitchFamily="18" charset="0"/>
              </a:rPr>
              <a:t>Разберете повече</a:t>
            </a:r>
            <a:r>
              <a:rPr lang="bg-BG" sz="2400" i="1" dirty="0">
                <a:effectLst/>
                <a:latin typeface="Calibri" panose="020F0502020204030204" pitchFamily="34" charset="0"/>
                <a:ea typeface="Calibri" panose="020F0502020204030204" pitchFamily="34" charset="0"/>
                <a:cs typeface="Times New Roman" panose="02020603050405020304" pitchFamily="18" charset="0"/>
              </a:rPr>
              <a:t> </a:t>
            </a:r>
            <a:r>
              <a:rPr lang="bg-BG" sz="2000" i="1" dirty="0">
                <a:effectLst/>
                <a:latin typeface="Calibri" panose="020F0502020204030204" pitchFamily="34" charset="0"/>
                <a:ea typeface="Calibri" panose="020F0502020204030204" pitchFamily="34" charset="0"/>
                <a:cs typeface="Times New Roman" panose="02020603050405020304" pitchFamily="18" charset="0"/>
              </a:rPr>
              <a:t>за сектора на финансовите услуги</a:t>
            </a:r>
            <a:r>
              <a:rPr lang="bg-BG" i="1" dirty="0">
                <a:effectLst/>
                <a:latin typeface="Calibri" panose="020F0502020204030204" pitchFamily="34" charset="0"/>
                <a:ea typeface="Calibri" panose="020F0502020204030204" pitchFamily="34" charset="0"/>
                <a:cs typeface="Times New Roman" panose="02020603050405020304" pitchFamily="18" charset="0"/>
              </a:rPr>
              <a:t>, тяхната роля и как те влияят върху личните ни финанси.</a:t>
            </a:r>
          </a:p>
          <a:p>
            <a:pPr marL="342900" lvl="0" indent="-342900">
              <a:lnSpc>
                <a:spcPct val="107000"/>
              </a:lnSpc>
              <a:buFont typeface="Symbol" panose="05050102010706020507" pitchFamily="18" charset="2"/>
              <a:buChar char=""/>
            </a:pPr>
            <a:r>
              <a:rPr lang="bg-BG" sz="2400" b="1" i="1" dirty="0">
                <a:effectLst/>
                <a:latin typeface="Calibri" panose="020F0502020204030204" pitchFamily="34" charset="0"/>
                <a:ea typeface="Calibri" panose="020F0502020204030204" pitchFamily="34" charset="0"/>
                <a:cs typeface="Times New Roman" panose="02020603050405020304" pitchFamily="18" charset="0"/>
              </a:rPr>
              <a:t>Да може да оцените и използвате</a:t>
            </a:r>
            <a:r>
              <a:rPr lang="bg-BG" sz="2000" b="1" i="1" dirty="0">
                <a:effectLst/>
                <a:latin typeface="Calibri" panose="020F0502020204030204" pitchFamily="34" charset="0"/>
                <a:ea typeface="Calibri" panose="020F0502020204030204" pitchFamily="34" charset="0"/>
                <a:cs typeface="Times New Roman" panose="02020603050405020304" pitchFamily="18" charset="0"/>
              </a:rPr>
              <a:t> </a:t>
            </a:r>
            <a:r>
              <a:rPr lang="bg-BG" i="1" dirty="0">
                <a:effectLst/>
                <a:latin typeface="Calibri" panose="020F0502020204030204" pitchFamily="34" charset="0"/>
                <a:ea typeface="Calibri" panose="020F0502020204030204" pitchFamily="34" charset="0"/>
                <a:cs typeface="Times New Roman" panose="02020603050405020304" pitchFamily="18" charset="0"/>
              </a:rPr>
              <a:t>най-често срещаните финансови услуги</a:t>
            </a:r>
          </a:p>
          <a:p>
            <a:pPr marL="342900" lvl="0" indent="-342900">
              <a:lnSpc>
                <a:spcPct val="107000"/>
              </a:lnSpc>
              <a:buFont typeface="Symbol" panose="05050102010706020507" pitchFamily="18" charset="2"/>
              <a:buChar char=""/>
            </a:pPr>
            <a:r>
              <a:rPr lang="bg-BG" sz="2400" b="1" i="1" dirty="0">
                <a:effectLst/>
                <a:latin typeface="Calibri" panose="020F0502020204030204" pitchFamily="34" charset="0"/>
                <a:ea typeface="Calibri" panose="020F0502020204030204" pitchFamily="34" charset="0"/>
                <a:cs typeface="Times New Roman" panose="02020603050405020304" pitchFamily="18" charset="0"/>
              </a:rPr>
              <a:t>Разберете основните рискове и ползи</a:t>
            </a:r>
            <a:r>
              <a:rPr lang="bg-BG" sz="2000" b="1" i="1" dirty="0">
                <a:effectLst/>
                <a:latin typeface="Calibri" panose="020F0502020204030204" pitchFamily="34" charset="0"/>
                <a:ea typeface="Calibri" panose="020F0502020204030204" pitchFamily="34" charset="0"/>
                <a:cs typeface="Times New Roman" panose="02020603050405020304" pitchFamily="18" charset="0"/>
              </a:rPr>
              <a:t> </a:t>
            </a:r>
            <a:r>
              <a:rPr lang="bg-BG" i="1" dirty="0">
                <a:effectLst/>
                <a:latin typeface="Calibri" panose="020F0502020204030204" pitchFamily="34" charset="0"/>
                <a:ea typeface="Calibri" panose="020F0502020204030204" pitchFamily="34" charset="0"/>
                <a:cs typeface="Times New Roman" panose="02020603050405020304" pitchFamily="18" charset="0"/>
              </a:rPr>
              <a:t>от финансовите услуги и продукти</a:t>
            </a:r>
          </a:p>
          <a:p>
            <a:pPr marL="342900" lvl="0" indent="-342900">
              <a:lnSpc>
                <a:spcPct val="107000"/>
              </a:lnSpc>
              <a:buFont typeface="Symbol" panose="05050102010706020507" pitchFamily="18" charset="2"/>
              <a:buChar char=""/>
            </a:pPr>
            <a:r>
              <a:rPr lang="bg-BG" sz="2400" b="1" i="1" dirty="0">
                <a:effectLst/>
                <a:latin typeface="Calibri" panose="020F0502020204030204" pitchFamily="34" charset="0"/>
                <a:ea typeface="Calibri" panose="020F0502020204030204" pitchFamily="34" charset="0"/>
                <a:cs typeface="Times New Roman" panose="02020603050405020304" pitchFamily="18" charset="0"/>
              </a:rPr>
              <a:t>Научете повече </a:t>
            </a:r>
            <a:r>
              <a:rPr lang="bg-BG" i="1" dirty="0">
                <a:effectLst/>
                <a:latin typeface="Calibri" panose="020F0502020204030204" pitchFamily="34" charset="0"/>
                <a:ea typeface="Calibri" panose="020F0502020204030204" pitchFamily="34" charset="0"/>
                <a:cs typeface="Times New Roman" panose="02020603050405020304" pitchFamily="18" charset="0"/>
              </a:rPr>
              <a:t>за цифровите инструменти и приложения, които могат да помогнат на младите хора да използват финансови услуги и продукти</a:t>
            </a:r>
            <a:r>
              <a:rPr lang="bg-BG" b="1" i="1" dirty="0">
                <a:latin typeface="Calibri" panose="020F0502020204030204" pitchFamily="34" charset="0"/>
                <a:ea typeface="Calibri" panose="020F0502020204030204" pitchFamily="34" charset="0"/>
                <a:cs typeface="Times New Roman" panose="02020603050405020304" pitchFamily="18" charset="0"/>
              </a:rPr>
              <a:t>.</a:t>
            </a:r>
            <a:endParaRPr lang="bg-BG"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21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630"/>
            <a:ext cx="9144000" cy="5142857"/>
          </a:xfrm>
          <a:prstGeom prst="rect">
            <a:avLst/>
          </a:prstGeom>
        </p:spPr>
      </p:pic>
      <p:sp>
        <p:nvSpPr>
          <p:cNvPr id="6" name="TextBox 5">
            <a:extLst>
              <a:ext uri="{FF2B5EF4-FFF2-40B4-BE49-F238E27FC236}">
                <a16:creationId xmlns:a16="http://schemas.microsoft.com/office/drawing/2014/main" id="{F570AB11-D84A-3E63-19CF-89CCDA402A26}"/>
              </a:ext>
            </a:extLst>
          </p:cNvPr>
          <p:cNvSpPr txBox="1"/>
          <p:nvPr/>
        </p:nvSpPr>
        <p:spPr>
          <a:xfrm>
            <a:off x="949582" y="2310713"/>
            <a:ext cx="7398265" cy="1384995"/>
          </a:xfrm>
          <a:prstGeom prst="rect">
            <a:avLst/>
          </a:prstGeom>
          <a:noFill/>
        </p:spPr>
        <p:txBody>
          <a:bodyPr wrap="square" rtlCol="0">
            <a:spAutoFit/>
          </a:bodyPr>
          <a:lstStyle/>
          <a:p>
            <a:r>
              <a:rPr lang="ru-RU" sz="2800" b="1" i="1" dirty="0" err="1"/>
              <a:t>Какво</a:t>
            </a:r>
            <a:r>
              <a:rPr lang="ru-RU" sz="2800" b="1" i="1" dirty="0"/>
              <a:t> </a:t>
            </a:r>
            <a:r>
              <a:rPr lang="ru-RU" sz="2800" b="1" i="1" dirty="0" err="1"/>
              <a:t>предпочитате</a:t>
            </a:r>
            <a:r>
              <a:rPr lang="ru-RU" sz="2800" b="1" i="1" dirty="0"/>
              <a:t> да </a:t>
            </a:r>
            <a:r>
              <a:rPr lang="ru-RU" sz="2800" b="1" i="1" dirty="0" err="1"/>
              <a:t>имате</a:t>
            </a:r>
            <a:r>
              <a:rPr lang="ru-RU" sz="2800" b="1" i="1" dirty="0"/>
              <a:t> – 10 </a:t>
            </a:r>
            <a:r>
              <a:rPr lang="ru-RU" sz="2800" b="1" i="1" dirty="0" err="1"/>
              <a:t>милиона</a:t>
            </a:r>
            <a:r>
              <a:rPr lang="ru-RU" sz="2800" b="1" i="1" dirty="0"/>
              <a:t> евро </a:t>
            </a:r>
            <a:r>
              <a:rPr lang="ru-RU" sz="2800" b="1" i="1" dirty="0" err="1"/>
              <a:t>сега</a:t>
            </a:r>
            <a:r>
              <a:rPr lang="ru-RU" sz="2800" b="1" i="1" dirty="0"/>
              <a:t> или 20 </a:t>
            </a:r>
            <a:r>
              <a:rPr lang="ru-RU" sz="2800" b="1" i="1" dirty="0" err="1"/>
              <a:t>милиона</a:t>
            </a:r>
            <a:r>
              <a:rPr lang="ru-RU" sz="2800" b="1" i="1" dirty="0"/>
              <a:t> евро след 20 </a:t>
            </a:r>
            <a:r>
              <a:rPr lang="ru-RU" sz="2800" b="1" i="1" dirty="0" err="1"/>
              <a:t>години</a:t>
            </a:r>
            <a:r>
              <a:rPr lang="ru-RU" sz="2800" b="1" i="1" dirty="0"/>
              <a:t>?</a:t>
            </a:r>
            <a:endParaRPr lang="en-US" sz="2800" b="1" i="1" dirty="0"/>
          </a:p>
        </p:txBody>
      </p:sp>
    </p:spTree>
    <p:extLst>
      <p:ext uri="{BB962C8B-B14F-4D97-AF65-F5344CB8AC3E}">
        <p14:creationId xmlns:p14="http://schemas.microsoft.com/office/powerpoint/2010/main" val="227470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691203"/>
          </a:xfrm>
          <a:prstGeom prst="rect">
            <a:avLst/>
          </a:prstGeom>
          <a:noFill/>
        </p:spPr>
        <p:txBody>
          <a:bodyPr wrap="square" rtlCol="0">
            <a:spAutoFit/>
          </a:bodyPr>
          <a:lstStyle/>
          <a:p>
            <a:pPr>
              <a:lnSpc>
                <a:spcPct val="107000"/>
              </a:lnSpc>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В днешната сесия ще се спрем на следните основни теми</a:t>
            </a:r>
            <a:r>
              <a:rPr lang="bg-BG" sz="1800" b="1" dirty="0">
                <a:effectLst/>
                <a:latin typeface="Calibri" panose="020F0502020204030204" pitchFamily="34" charset="0"/>
                <a:ea typeface="Calibri" panose="020F0502020204030204" pitchFamily="34" charset="0"/>
                <a:cs typeface="Times New Roman" panose="02020603050405020304" pitchFamily="18" charset="0"/>
              </a:rPr>
              <a:t>:</a:t>
            </a:r>
            <a:endParaRPr lang="bg-BG"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bg-BG" sz="1500" b="1" i="1" dirty="0">
                <a:effectLst/>
                <a:latin typeface="Calibri" panose="020F0502020204030204" pitchFamily="34" charset="0"/>
                <a:ea typeface="Calibri" panose="020F0502020204030204" pitchFamily="34" charset="0"/>
                <a:cs typeface="Times New Roman" panose="02020603050405020304" pitchFamily="18" charset="0"/>
              </a:rPr>
              <a:t>Финансовата индустрия </a:t>
            </a:r>
            <a:r>
              <a:rPr lang="bg-BG" sz="1500" i="1" dirty="0">
                <a:effectLst/>
                <a:latin typeface="Calibri" panose="020F0502020204030204" pitchFamily="34" charset="0"/>
                <a:ea typeface="Calibri" panose="020F0502020204030204" pitchFamily="34" charset="0"/>
                <a:cs typeface="Times New Roman" panose="02020603050405020304" pitchFamily="18" charset="0"/>
              </a:rPr>
              <a:t>– </a:t>
            </a:r>
            <a:r>
              <a:rPr lang="bg-BG" sz="1500" dirty="0">
                <a:effectLst/>
                <a:latin typeface="Calibri" panose="020F0502020204030204" pitchFamily="34" charset="0"/>
                <a:ea typeface="Calibri" panose="020F0502020204030204" pitchFamily="34" charset="0"/>
                <a:cs typeface="Times New Roman" panose="02020603050405020304" pitchFamily="18" charset="0"/>
              </a:rPr>
              <a:t>„географията на сектора“ и защо е важна за икономиката и общия просперитет на обществото, основните участници в нея и как те си взаимодействат помежду си</a:t>
            </a:r>
            <a:r>
              <a:rPr lang="bg-BG" sz="1500" i="1" dirty="0">
                <a:effectLst/>
                <a:latin typeface="Calibri" panose="020F0502020204030204" pitchFamily="34" charset="0"/>
                <a:ea typeface="Calibri" panose="020F0502020204030204" pitchFamily="34" charset="0"/>
                <a:cs typeface="Times New Roman" panose="02020603050405020304" pitchFamily="18" charset="0"/>
              </a:rPr>
              <a:t>, </a:t>
            </a:r>
            <a:r>
              <a:rPr lang="bg-BG" sz="15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каква е разликата между финансовите услуги и финансовите продукти.</a:t>
            </a:r>
          </a:p>
          <a:p>
            <a:pPr marL="342900" lvl="0" indent="-342900">
              <a:lnSpc>
                <a:spcPct val="107000"/>
              </a:lnSpc>
              <a:buFont typeface="Symbol" panose="05050102010706020507" pitchFamily="18" charset="2"/>
              <a:buChar char=""/>
            </a:pPr>
            <a:r>
              <a:rPr lang="bg-BG" sz="1500" b="1" dirty="0">
                <a:effectLst/>
                <a:latin typeface="Calibri" panose="020F0502020204030204" pitchFamily="34" charset="0"/>
                <a:ea typeface="Calibri" panose="020F0502020204030204" pitchFamily="34" charset="0"/>
                <a:cs typeface="Times New Roman" panose="02020603050405020304" pitchFamily="18" charset="0"/>
              </a:rPr>
              <a:t>Използване на финансови услуги и продукти – </a:t>
            </a:r>
            <a:r>
              <a:rPr lang="bg-BG" sz="1500" dirty="0">
                <a:effectLst/>
                <a:latin typeface="Calibri" panose="020F0502020204030204" pitchFamily="34" charset="0"/>
                <a:ea typeface="Calibri" panose="020F0502020204030204" pitchFamily="34" charset="0"/>
                <a:cs typeface="Times New Roman" panose="02020603050405020304" pitchFamily="18" charset="0"/>
              </a:rPr>
              <a:t>кои са различните видове финансови услуги, най-популярните финансови услуги, споделяне на вашия личен опит от използването на финансови услуги, рискове и ползи и какво трябва и не трябва да се прави, когато използвате финансови услуги. </a:t>
            </a:r>
          </a:p>
          <a:p>
            <a:pPr marL="342900" lvl="0" indent="-342900">
              <a:lnSpc>
                <a:spcPct val="107000"/>
              </a:lnSpc>
              <a:buFont typeface="Symbol" panose="05050102010706020507" pitchFamily="18" charset="2"/>
              <a:buChar char=""/>
            </a:pPr>
            <a:r>
              <a:rPr lang="bg-BG" sz="1500" b="1" dirty="0">
                <a:latin typeface="Calibri" panose="020F0502020204030204" pitchFamily="34" charset="0"/>
                <a:ea typeface="Calibri" panose="020F0502020204030204" pitchFamily="34" charset="0"/>
                <a:cs typeface="Times New Roman" panose="02020603050405020304" pitchFamily="18" charset="0"/>
              </a:rPr>
              <a:t>Бъдещите тенденции в развитието на финансовата индустрия </a:t>
            </a:r>
            <a:r>
              <a:rPr lang="bg-BG" sz="1500" dirty="0">
                <a:effectLst/>
                <a:latin typeface="Calibri" panose="020F0502020204030204" pitchFamily="34" charset="0"/>
                <a:ea typeface="Calibri" panose="020F0502020204030204" pitchFamily="34" charset="0"/>
                <a:cs typeface="Times New Roman" panose="02020603050405020304" pitchFamily="18" charset="0"/>
              </a:rPr>
              <a:t>– как очакваме да се развива секторът на финансовите услуги? </a:t>
            </a:r>
            <a:r>
              <a:rPr lang="bg-BG" sz="1500" dirty="0">
                <a:latin typeface="Calibri" panose="020F0502020204030204" pitchFamily="34" charset="0"/>
                <a:ea typeface="Calibri" panose="020F0502020204030204" pitchFamily="34" charset="0"/>
                <a:cs typeface="Times New Roman" panose="02020603050405020304" pitchFamily="18" charset="0"/>
              </a:rPr>
              <a:t>К</a:t>
            </a:r>
            <a:r>
              <a:rPr lang="bg-BG" sz="1500" dirty="0">
                <a:effectLst/>
                <a:latin typeface="Calibri" panose="020F0502020204030204" pitchFamily="34" charset="0"/>
                <a:ea typeface="Calibri" panose="020F0502020204030204" pitchFamily="34" charset="0"/>
                <a:cs typeface="Times New Roman" panose="02020603050405020304" pitchFamily="18" charset="0"/>
              </a:rPr>
              <a:t>акво представляват вградените финанси (</a:t>
            </a:r>
            <a:r>
              <a:rPr lang="bg-BG" sz="1500" dirty="0" err="1">
                <a:effectLst/>
                <a:latin typeface="Calibri" panose="020F0502020204030204" pitchFamily="34" charset="0"/>
                <a:ea typeface="Calibri" panose="020F0502020204030204" pitchFamily="34" charset="0"/>
                <a:cs typeface="Times New Roman" panose="02020603050405020304" pitchFamily="18" charset="0"/>
              </a:rPr>
              <a:t>embedded</a:t>
            </a:r>
            <a:r>
              <a:rPr lang="bg-BG" sz="1500" dirty="0">
                <a:effectLst/>
                <a:latin typeface="Calibri" panose="020F0502020204030204" pitchFamily="34" charset="0"/>
                <a:ea typeface="Calibri" panose="020F0502020204030204" pitchFamily="34" charset="0"/>
                <a:cs typeface="Times New Roman" panose="02020603050405020304" pitchFamily="18" charset="0"/>
              </a:rPr>
              <a:t> </a:t>
            </a:r>
            <a:r>
              <a:rPr lang="bg-BG" sz="1500" dirty="0" err="1">
                <a:effectLst/>
                <a:latin typeface="Calibri" panose="020F0502020204030204" pitchFamily="34" charset="0"/>
                <a:ea typeface="Calibri" panose="020F0502020204030204" pitchFamily="34" charset="0"/>
                <a:cs typeface="Times New Roman" panose="02020603050405020304" pitchFamily="18" charset="0"/>
              </a:rPr>
              <a:t>finance</a:t>
            </a:r>
            <a:r>
              <a:rPr lang="bg-BG" sz="1500" dirty="0">
                <a:effectLst/>
                <a:latin typeface="Calibri" panose="020F0502020204030204" pitchFamily="34" charset="0"/>
                <a:ea typeface="Calibri" panose="020F0502020204030204" pitchFamily="34" charset="0"/>
                <a:cs typeface="Times New Roman" panose="02020603050405020304" pitchFamily="18" charset="0"/>
              </a:rPr>
              <a:t>) и как те могат да променят сектора? Какви са последните иновации в сферата на финансовите услуги? ….. и не на последно място, няколко полезни съвета</a:t>
            </a:r>
            <a:r>
              <a:rPr lang="bg-BG" sz="1500" dirty="0">
                <a:latin typeface="Calibri" panose="020F0502020204030204" pitchFamily="34" charset="0"/>
                <a:ea typeface="Calibri" panose="020F0502020204030204" pitchFamily="34" charset="0"/>
                <a:cs typeface="Times New Roman" panose="02020603050405020304" pitchFamily="18" charset="0"/>
              </a:rPr>
              <a:t>, за това </a:t>
            </a:r>
            <a:r>
              <a:rPr lang="bg-BG" sz="1500" dirty="0">
                <a:effectLst/>
                <a:latin typeface="Calibri" panose="020F0502020204030204" pitchFamily="34" charset="0"/>
                <a:ea typeface="Calibri" panose="020F0502020204030204" pitchFamily="34" charset="0"/>
                <a:cs typeface="Times New Roman" panose="02020603050405020304" pitchFamily="18" charset="0"/>
              </a:rPr>
              <a:t>как можете (като млад човек) да се подготвите за бъдещи предизвикателства, като развиете здравословни финансови навици</a:t>
            </a:r>
            <a:r>
              <a:rPr lang="bg-BG" sz="1500" dirty="0">
                <a:latin typeface="Calibri" panose="020F0502020204030204" pitchFamily="34" charset="0"/>
                <a:ea typeface="Calibri" panose="020F0502020204030204" pitchFamily="34" charset="0"/>
                <a:cs typeface="Times New Roman" panose="02020603050405020304" pitchFamily="18" charset="0"/>
              </a:rPr>
              <a:t>. </a:t>
            </a:r>
            <a:endParaRPr lang="bg-BG"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56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1754326"/>
          </a:xfrm>
          <a:prstGeom prst="rect">
            <a:avLst/>
          </a:prstGeom>
          <a:noFill/>
        </p:spPr>
        <p:txBody>
          <a:bodyPr wrap="square" rtlCol="0">
            <a:spAutoFit/>
          </a:bodyPr>
          <a:lstStyle/>
          <a:p>
            <a:r>
              <a:rPr lang="bg-BG" sz="3600" b="1" dirty="0"/>
              <a:t>Урок</a:t>
            </a:r>
            <a:r>
              <a:rPr lang="en-US" sz="3600" b="1" dirty="0"/>
              <a:t> 1: </a:t>
            </a:r>
          </a:p>
          <a:p>
            <a:r>
              <a:rPr lang="bg-BG" sz="3600" b="1" dirty="0"/>
              <a:t>ФИНАНСОВАТА ИНДУСТРИЯ</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5331942" y="1915298"/>
            <a:ext cx="3397156" cy="923330"/>
          </a:xfrm>
          <a:prstGeom prst="rect">
            <a:avLst/>
          </a:prstGeom>
          <a:noFill/>
        </p:spPr>
        <p:txBody>
          <a:bodyPr wrap="square">
            <a:spAutoFit/>
          </a:bodyPr>
          <a:lstStyle/>
          <a:p>
            <a:pPr algn="l"/>
            <a:r>
              <a:rPr lang="en-US" b="1" i="1" dirty="0">
                <a:solidFill>
                  <a:srgbClr val="3C3F44"/>
                </a:solidFill>
                <a:effectLst/>
                <a:latin typeface="-apple-system"/>
              </a:rPr>
              <a:t>“</a:t>
            </a:r>
            <a:r>
              <a:rPr lang="ru-RU" b="1" i="1" dirty="0">
                <a:solidFill>
                  <a:srgbClr val="3C3F44"/>
                </a:solidFill>
                <a:effectLst/>
                <a:latin typeface="-apple-system"/>
              </a:rPr>
              <a:t>Парите </a:t>
            </a:r>
            <a:r>
              <a:rPr lang="ru-RU" b="1" i="1" dirty="0" err="1">
                <a:solidFill>
                  <a:srgbClr val="3C3F44"/>
                </a:solidFill>
                <a:effectLst/>
                <a:latin typeface="-apple-system"/>
              </a:rPr>
              <a:t>са</a:t>
            </a:r>
            <a:r>
              <a:rPr lang="ru-RU" b="1" i="1" dirty="0">
                <a:solidFill>
                  <a:srgbClr val="3C3F44"/>
                </a:solidFill>
                <a:effectLst/>
                <a:latin typeface="-apple-system"/>
              </a:rPr>
              <a:t> </a:t>
            </a:r>
            <a:r>
              <a:rPr lang="ru-RU" b="1" i="1" dirty="0" err="1">
                <a:solidFill>
                  <a:srgbClr val="3C3F44"/>
                </a:solidFill>
                <a:effectLst/>
                <a:latin typeface="-apple-system"/>
              </a:rPr>
              <a:t>добър</a:t>
            </a:r>
            <a:r>
              <a:rPr lang="ru-RU" b="1" i="1" dirty="0">
                <a:solidFill>
                  <a:srgbClr val="3C3F44"/>
                </a:solidFill>
                <a:effectLst/>
                <a:latin typeface="-apple-system"/>
              </a:rPr>
              <a:t> слуга, но </a:t>
            </a:r>
            <a:r>
              <a:rPr lang="ru-RU" b="1" i="1" dirty="0" err="1">
                <a:solidFill>
                  <a:srgbClr val="3C3F44"/>
                </a:solidFill>
                <a:effectLst/>
                <a:latin typeface="-apple-system"/>
              </a:rPr>
              <a:t>лош</a:t>
            </a:r>
            <a:r>
              <a:rPr lang="ru-RU" b="1" i="1" dirty="0">
                <a:solidFill>
                  <a:srgbClr val="3C3F44"/>
                </a:solidFill>
                <a:effectLst/>
                <a:latin typeface="-apple-system"/>
              </a:rPr>
              <a:t> </a:t>
            </a:r>
            <a:r>
              <a:rPr lang="ru-RU" b="1" i="1" dirty="0" err="1">
                <a:solidFill>
                  <a:srgbClr val="3C3F44"/>
                </a:solidFill>
                <a:effectLst/>
                <a:latin typeface="-apple-system"/>
              </a:rPr>
              <a:t>господар</a:t>
            </a:r>
            <a:r>
              <a:rPr lang="bg-BG" b="1" i="1" dirty="0">
                <a:solidFill>
                  <a:srgbClr val="3C3F44"/>
                </a:solidFill>
                <a:latin typeface="-apple-system"/>
              </a:rPr>
              <a:t>“ - </a:t>
            </a:r>
            <a:r>
              <a:rPr lang="bg-BG" b="1" i="1" dirty="0" err="1">
                <a:solidFill>
                  <a:srgbClr val="3C3F44"/>
                </a:solidFill>
                <a:latin typeface="-apple-system"/>
              </a:rPr>
              <a:t>Финиъс</a:t>
            </a:r>
            <a:r>
              <a:rPr lang="bg-BG" b="1" i="1" dirty="0">
                <a:solidFill>
                  <a:srgbClr val="3C3F44"/>
                </a:solidFill>
                <a:latin typeface="-apple-system"/>
              </a:rPr>
              <a:t> Тейлър </a:t>
            </a:r>
            <a:r>
              <a:rPr lang="bg-BG" b="1" i="1" dirty="0" err="1">
                <a:solidFill>
                  <a:srgbClr val="3C3F44"/>
                </a:solidFill>
                <a:latin typeface="-apple-system"/>
              </a:rPr>
              <a:t>Барнъм</a:t>
            </a:r>
            <a:endParaRPr lang="en-US" b="0" i="0" dirty="0">
              <a:solidFill>
                <a:srgbClr val="3C3F44"/>
              </a:solidFill>
              <a:effectLst/>
              <a:latin typeface="-apple-system"/>
            </a:endParaRPr>
          </a:p>
        </p:txBody>
      </p:sp>
    </p:spTree>
    <p:extLst>
      <p:ext uri="{BB962C8B-B14F-4D97-AF65-F5344CB8AC3E}">
        <p14:creationId xmlns:p14="http://schemas.microsoft.com/office/powerpoint/2010/main" val="188534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676"/>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90463" y="885956"/>
            <a:ext cx="8166100" cy="375552"/>
          </a:xfrm>
          <a:prstGeom prst="rect">
            <a:avLst/>
          </a:prstGeom>
          <a:noFill/>
        </p:spPr>
        <p:txBody>
          <a:bodyPr wrap="square" rtlCol="0">
            <a:spAutoFit/>
          </a:bodyPr>
          <a:lstStyle/>
          <a:p>
            <a:pPr>
              <a:lnSpc>
                <a:spcPct val="107000"/>
              </a:lnSpc>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ФИНАНСОВАТА ИНДУСТРИЯ – КАКВО ПРЕДСТАВЛЯВА И КАК ФУНКЦИОНИРА</a:t>
            </a:r>
            <a:r>
              <a:rPr lang="en-US" b="1"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53D850F6-1246-B164-860E-FEEDAA5492EC}"/>
              </a:ext>
            </a:extLst>
          </p:cNvPr>
          <p:cNvSpPr txBox="1"/>
          <p:nvPr/>
        </p:nvSpPr>
        <p:spPr>
          <a:xfrm>
            <a:off x="590463" y="1490434"/>
            <a:ext cx="8166100" cy="3339184"/>
          </a:xfrm>
          <a:prstGeom prst="rect">
            <a:avLst/>
          </a:prstGeom>
          <a:noFill/>
        </p:spPr>
        <p:txBody>
          <a:bodyPr wrap="square" rtlCol="0">
            <a:spAutoFit/>
          </a:bodyPr>
          <a:lstStyle/>
          <a:p>
            <a:pPr algn="just">
              <a:lnSpc>
                <a:spcPct val="107000"/>
              </a:lnSpc>
              <a:spcAft>
                <a:spcPts val="800"/>
              </a:spcAft>
            </a:pPr>
            <a:r>
              <a:rPr lang="bg-BG" sz="1800" i="1" dirty="0">
                <a:effectLst/>
                <a:latin typeface="Calibri" panose="020F0502020204030204" pitchFamily="34" charset="0"/>
                <a:ea typeface="Calibri" panose="020F0502020204030204" pitchFamily="34" charset="0"/>
                <a:cs typeface="Times New Roman" panose="02020603050405020304" pitchFamily="18" charset="0"/>
              </a:rPr>
              <a:t>“</a:t>
            </a:r>
            <a:r>
              <a:rPr lang="bg-BG" b="1" i="1" dirty="0">
                <a:latin typeface="Calibri" panose="020F0502020204030204" pitchFamily="34" charset="0"/>
                <a:ea typeface="Calibri" panose="020F0502020204030204" pitchFamily="34" charset="0"/>
                <a:cs typeface="Times New Roman" panose="02020603050405020304" pitchFamily="18" charset="0"/>
              </a:rPr>
              <a:t>Финансовата индустрия </a:t>
            </a:r>
            <a:r>
              <a:rPr lang="bg-BG" sz="1800" i="1" dirty="0">
                <a:effectLst/>
                <a:latin typeface="Calibri" panose="020F0502020204030204" pitchFamily="34" charset="0"/>
                <a:ea typeface="Calibri" panose="020F0502020204030204" pitchFamily="34" charset="0"/>
                <a:cs typeface="Times New Roman" panose="02020603050405020304" pitchFamily="18" charset="0"/>
              </a:rPr>
              <a:t>обхваща широк кръг от фирми и организации, които се занимават с управлението на пари, включително банки, кредитни съюзи, застрахователни компании, инвестиционни фирми и борсови посредници. Тези компании предоставят услуги като спестовни и разплащателни сметки, заеми, ипотеки, застрахователни полици, инвестиционни съвети и търговия с ценни книжа. Целта на сектора е да помогне на хората и бизнеса да управляват ефективно финансите си, да увеличат богатството си и да планират бъдещето. Индустрията на финансовите услуги е критичен компонент от глобалната икономика и </a:t>
            </a:r>
            <a:r>
              <a:rPr lang="bg-BG" sz="1800" b="1" i="1" dirty="0">
                <a:effectLst/>
                <a:latin typeface="Calibri" panose="020F0502020204030204" pitchFamily="34" charset="0"/>
                <a:ea typeface="Calibri" panose="020F0502020204030204" pitchFamily="34" charset="0"/>
                <a:cs typeface="Times New Roman" panose="02020603050405020304" pitchFamily="18" charset="0"/>
              </a:rPr>
              <a:t>от нейното състояние зависи стабилността и доверието на финансовите пазари</a:t>
            </a:r>
            <a:r>
              <a:rPr lang="bg-BG" sz="1800" i="1" dirty="0">
                <a:effectLst/>
                <a:latin typeface="Calibri" panose="020F0502020204030204" pitchFamily="34" charset="0"/>
                <a:ea typeface="Calibri" panose="020F0502020204030204" pitchFamily="34" charset="0"/>
                <a:cs typeface="Times New Roman" panose="02020603050405020304" pitchFamily="18" charset="0"/>
              </a:rPr>
              <a:t>”.</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23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802674"/>
            <a:ext cx="8166100" cy="375552"/>
          </a:xfrm>
          <a:prstGeom prst="rect">
            <a:avLst/>
          </a:prstGeom>
          <a:noFill/>
        </p:spPr>
        <p:txBody>
          <a:bodyPr wrap="square" rtlCol="0">
            <a:spAutoFit/>
          </a:bodyPr>
          <a:lstStyle/>
          <a:p>
            <a:pPr>
              <a:lnSpc>
                <a:spcPct val="107000"/>
              </a:lnSpc>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ЗАЩО Е ВАЖЕН ФИНАНСОВИЯ СЕКТОР</a:t>
            </a:r>
            <a:r>
              <a:rPr lang="en-US" b="1" dirty="0">
                <a:latin typeface="Calibri" panose="020F050202020403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08A1546E-6F92-0443-B3F3-B9BEBE3D7797}"/>
              </a:ext>
            </a:extLst>
          </p:cNvPr>
          <p:cNvSpPr txBox="1"/>
          <p:nvPr/>
        </p:nvSpPr>
        <p:spPr>
          <a:xfrm>
            <a:off x="572185" y="1254388"/>
            <a:ext cx="8166100" cy="671915"/>
          </a:xfrm>
          <a:prstGeom prst="rect">
            <a:avLst/>
          </a:prstGeom>
          <a:noFill/>
        </p:spPr>
        <p:txBody>
          <a:bodyPr wrap="square" rtlCol="0">
            <a:spAutoFit/>
          </a:bodyPr>
          <a:lstStyle/>
          <a:p>
            <a:pPr algn="just">
              <a:lnSpc>
                <a:spcPct val="107000"/>
              </a:lnSpc>
              <a:spcAft>
                <a:spcPts val="800"/>
              </a:spcAft>
            </a:pPr>
            <a:r>
              <a:rPr lang="bg-BG" sz="1800" b="1" dirty="0">
                <a:effectLst/>
                <a:latin typeface="Calibri" panose="020F0502020204030204" pitchFamily="34" charset="0"/>
                <a:ea typeface="Calibri" panose="020F0502020204030204" pitchFamily="34" charset="0"/>
                <a:cs typeface="Times New Roman" panose="02020603050405020304" pitchFamily="18" charset="0"/>
              </a:rPr>
              <a:t>Секторът на финансовите услуги е от решаващо значение за икономиката и за благосъстоянието на обществото</a:t>
            </a:r>
            <a:r>
              <a:rPr lang="bg-BG" sz="1800" dirty="0">
                <a:effectLst/>
                <a:latin typeface="Calibri" panose="020F0502020204030204" pitchFamily="34" charset="0"/>
                <a:ea typeface="Calibri" panose="020F0502020204030204" pitchFamily="34" charset="0"/>
                <a:cs typeface="Times New Roman" panose="02020603050405020304" pitchFamily="18" charset="0"/>
              </a:rPr>
              <a:t>. Ето няколко примера защо това е така:</a:t>
            </a:r>
          </a:p>
        </p:txBody>
      </p:sp>
      <p:pic>
        <p:nvPicPr>
          <p:cNvPr id="9" name="Picture 8" descr="A picture containing graphical user interface&#10;&#10;Description automatically generated">
            <a:extLst>
              <a:ext uri="{FF2B5EF4-FFF2-40B4-BE49-F238E27FC236}">
                <a16:creationId xmlns:a16="http://schemas.microsoft.com/office/drawing/2014/main" id="{8B60D8B4-09E2-0581-8DD4-1FCF6057B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882" y="2194933"/>
            <a:ext cx="3936433" cy="1863655"/>
          </a:xfrm>
          <a:prstGeom prst="rect">
            <a:avLst/>
          </a:prstGeom>
        </p:spPr>
      </p:pic>
      <p:sp>
        <p:nvSpPr>
          <p:cNvPr id="10" name="TextBox 9">
            <a:extLst>
              <a:ext uri="{FF2B5EF4-FFF2-40B4-BE49-F238E27FC236}">
                <a16:creationId xmlns:a16="http://schemas.microsoft.com/office/drawing/2014/main" id="{CEC724B7-50A8-DDD4-684F-2E6D9762E534}"/>
              </a:ext>
            </a:extLst>
          </p:cNvPr>
          <p:cNvSpPr txBox="1"/>
          <p:nvPr/>
        </p:nvSpPr>
        <p:spPr>
          <a:xfrm>
            <a:off x="571843" y="2011606"/>
            <a:ext cx="5767893" cy="2666692"/>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Достъп до кредит и финансов ресурс</a:t>
            </a:r>
          </a:p>
          <a:p>
            <a:pPr marL="285750" indent="-285750" algn="just">
              <a:lnSpc>
                <a:spcPct val="107000"/>
              </a:lnSpc>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Управление на богатството</a:t>
            </a:r>
          </a:p>
          <a:p>
            <a:pPr marL="285750" indent="-285750" algn="just">
              <a:lnSpc>
                <a:spcPct val="107000"/>
              </a:lnSpc>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Икономическа стабилност</a:t>
            </a:r>
          </a:p>
          <a:p>
            <a:pPr marL="285750" indent="-285750" algn="just">
              <a:lnSpc>
                <a:spcPct val="107000"/>
              </a:lnSpc>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Подкрепа за иновациите</a:t>
            </a:r>
          </a:p>
          <a:p>
            <a:pPr marL="285750" indent="-285750" algn="just">
              <a:lnSpc>
                <a:spcPct val="107000"/>
              </a:lnSpc>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Насърчаване на предприемачеството</a:t>
            </a:r>
          </a:p>
          <a:p>
            <a:pPr marL="285750" indent="-285750" algn="just">
              <a:lnSpc>
                <a:spcPct val="107000"/>
              </a:lnSpc>
              <a:spcAft>
                <a:spcPts val="800"/>
              </a:spcAft>
              <a:buFont typeface="Arial" panose="020B0604020202020204" pitchFamily="34" charset="0"/>
              <a:buChar char="•"/>
            </a:pPr>
            <a:r>
              <a:rPr lang="bg-BG" b="1" dirty="0">
                <a:latin typeface="Calibri" panose="020F0502020204030204" pitchFamily="34" charset="0"/>
                <a:ea typeface="Calibri" panose="020F0502020204030204" pitchFamily="34" charset="0"/>
                <a:cs typeface="Times New Roman" panose="02020603050405020304" pitchFamily="18" charset="0"/>
              </a:rPr>
              <a:t>Повишава доверието и покупателната способност на потребителите</a:t>
            </a:r>
            <a:endParaRPr lang="bg-BG"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16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5" name="TextBox 4">
            <a:extLst>
              <a:ext uri="{FF2B5EF4-FFF2-40B4-BE49-F238E27FC236}">
                <a16:creationId xmlns:a16="http://schemas.microsoft.com/office/drawing/2014/main" id="{08A1546E-6F92-0443-B3F3-B9BEBE3D7797}"/>
              </a:ext>
            </a:extLst>
          </p:cNvPr>
          <p:cNvSpPr txBox="1"/>
          <p:nvPr/>
        </p:nvSpPr>
        <p:spPr>
          <a:xfrm>
            <a:off x="831943" y="683105"/>
            <a:ext cx="6765094" cy="4547463"/>
          </a:xfrm>
          <a:prstGeom prst="rect">
            <a:avLst/>
          </a:prstGeom>
          <a:noFill/>
        </p:spPr>
        <p:txBody>
          <a:bodyPr wrap="square" rtlCol="0">
            <a:spAutoFit/>
          </a:bodyPr>
          <a:lstStyle/>
          <a:p>
            <a:pPr algn="just">
              <a:lnSpc>
                <a:spcPct val="107000"/>
              </a:lnSpc>
              <a:spcAft>
                <a:spcPts val="800"/>
              </a:spcAft>
            </a:pPr>
            <a:r>
              <a:rPr lang="bg-BG" b="1" dirty="0">
                <a:latin typeface="Calibri" panose="020F0502020204030204" pitchFamily="34" charset="0"/>
                <a:ea typeface="Calibri" panose="020F0502020204030204" pitchFamily="34" charset="0"/>
                <a:cs typeface="Times New Roman" panose="02020603050405020304" pitchFamily="18" charset="0"/>
              </a:rPr>
              <a:t>Но какво се случва, когато сектора на финансовите услуги не е добре развит? </a:t>
            </a:r>
            <a:r>
              <a:rPr lang="bg-BG" dirty="0">
                <a:latin typeface="Calibri" panose="020F0502020204030204" pitchFamily="34" charset="0"/>
                <a:ea typeface="Calibri" panose="020F0502020204030204" pitchFamily="34" charset="0"/>
                <a:cs typeface="Times New Roman" panose="02020603050405020304" pitchFamily="18" charset="0"/>
              </a:rPr>
              <a:t>Слаба и неразвита финансова система може да </a:t>
            </a:r>
            <a:r>
              <a:rPr lang="bg-BG" b="1" dirty="0">
                <a:latin typeface="Calibri" panose="020F0502020204030204" pitchFamily="34" charset="0"/>
                <a:ea typeface="Calibri" panose="020F0502020204030204" pitchFamily="34" charset="0"/>
                <a:cs typeface="Times New Roman" panose="02020603050405020304" pitchFamily="18" charset="0"/>
              </a:rPr>
              <a:t>повлече  икономиката към рецесия</a:t>
            </a:r>
            <a:r>
              <a:rPr lang="bg-BG" dirty="0">
                <a:latin typeface="Calibri" panose="020F0502020204030204" pitchFamily="34" charset="0"/>
                <a:ea typeface="Calibri" panose="020F0502020204030204" pitchFamily="34" charset="0"/>
                <a:cs typeface="Times New Roman" panose="02020603050405020304" pitchFamily="18" charset="0"/>
              </a:rPr>
              <a:t>, което да доведе до:</a:t>
            </a:r>
          </a:p>
          <a:p>
            <a:pPr marL="285750" indent="-285750" algn="just">
              <a:lnSpc>
                <a:spcPct val="107000"/>
              </a:lnSpc>
              <a:spcAft>
                <a:spcPts val="800"/>
              </a:spcAft>
              <a:buFontTx/>
              <a:buChar char="-"/>
            </a:pPr>
            <a:r>
              <a:rPr lang="bg-BG" dirty="0">
                <a:latin typeface="Calibri" panose="020F0502020204030204" pitchFamily="34" charset="0"/>
                <a:ea typeface="Calibri" panose="020F0502020204030204" pitchFamily="34" charset="0"/>
                <a:cs typeface="Times New Roman" panose="02020603050405020304" pitchFamily="18" charset="0"/>
              </a:rPr>
              <a:t>Свиване на кредитирането от страна на финансовите институции.</a:t>
            </a:r>
          </a:p>
          <a:p>
            <a:pPr marL="285750" indent="-285750" algn="just">
              <a:lnSpc>
                <a:spcPct val="107000"/>
              </a:lnSpc>
              <a:spcAft>
                <a:spcPts val="800"/>
              </a:spcAft>
              <a:buFontTx/>
              <a:buChar char="-"/>
            </a:pPr>
            <a:r>
              <a:rPr lang="bg-BG" dirty="0">
                <a:latin typeface="Calibri" panose="020F0502020204030204" pitchFamily="34" charset="0"/>
                <a:ea typeface="Calibri" panose="020F0502020204030204" pitchFamily="34" charset="0"/>
                <a:cs typeface="Times New Roman" panose="02020603050405020304" pitchFamily="18" charset="0"/>
              </a:rPr>
              <a:t>Спад на икономическата активност и оттам нарастване на безработицата.</a:t>
            </a:r>
          </a:p>
          <a:p>
            <a:pPr marL="285750" indent="-285750" algn="just">
              <a:lnSpc>
                <a:spcPct val="107000"/>
              </a:lnSpc>
              <a:spcAft>
                <a:spcPts val="800"/>
              </a:spcAft>
              <a:buFontTx/>
              <a:buChar char="-"/>
            </a:pPr>
            <a:r>
              <a:rPr lang="bg-BG" dirty="0">
                <a:latin typeface="Calibri" panose="020F0502020204030204" pitchFamily="34" charset="0"/>
                <a:ea typeface="Calibri" panose="020F0502020204030204" pitchFamily="34" charset="0"/>
                <a:cs typeface="Times New Roman" panose="02020603050405020304" pitchFamily="18" charset="0"/>
              </a:rPr>
              <a:t>Безразборно кредитиране (поради липса на регулации), което може да доведе до инфлация.</a:t>
            </a:r>
          </a:p>
          <a:p>
            <a:pPr marL="285750" indent="-285750" algn="just">
              <a:lnSpc>
                <a:spcPct val="107000"/>
              </a:lnSpc>
              <a:spcAft>
                <a:spcPts val="800"/>
              </a:spcAft>
              <a:buFontTx/>
              <a:buChar char="-"/>
            </a:pPr>
            <a:r>
              <a:rPr lang="bg-BG" dirty="0">
                <a:latin typeface="Calibri" panose="020F0502020204030204" pitchFamily="34" charset="0"/>
                <a:ea typeface="Calibri" panose="020F0502020204030204" pitchFamily="34" charset="0"/>
                <a:cs typeface="Times New Roman" panose="02020603050405020304" pitchFamily="18" charset="0"/>
              </a:rPr>
              <a:t>Недостиг на чуждестранна валута, увеличени разходи, намаление на богатството.</a:t>
            </a:r>
          </a:p>
          <a:p>
            <a:pPr marL="285750" indent="-285750" algn="just">
              <a:lnSpc>
                <a:spcPct val="107000"/>
              </a:lnSpc>
              <a:spcAft>
                <a:spcPts val="800"/>
              </a:spcAft>
              <a:buFontTx/>
              <a:buChar char="-"/>
            </a:pPr>
            <a:r>
              <a:rPr lang="bg-BG" dirty="0">
                <a:latin typeface="Calibri" panose="020F0502020204030204" pitchFamily="34" charset="0"/>
                <a:ea typeface="Calibri" panose="020F0502020204030204" pitchFamily="34" charset="0"/>
                <a:cs typeface="Times New Roman" panose="02020603050405020304" pitchFamily="18" charset="0"/>
              </a:rPr>
              <a:t>Застрашени държавни финанси. </a:t>
            </a:r>
          </a:p>
          <a:p>
            <a:pPr marL="285750" indent="-285750" algn="just">
              <a:lnSpc>
                <a:spcPct val="107000"/>
              </a:lnSpc>
              <a:spcAft>
                <a:spcPts val="800"/>
              </a:spcAft>
              <a:buFontTx/>
              <a:buChar char="-"/>
            </a:pPr>
            <a:endParaRPr lang="bg-BG"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hart, histogram&#10;&#10;Description automatically generated">
            <a:extLst>
              <a:ext uri="{FF2B5EF4-FFF2-40B4-BE49-F238E27FC236}">
                <a16:creationId xmlns:a16="http://schemas.microsoft.com/office/drawing/2014/main" id="{1F531A1F-1915-BC6C-9581-D608652C6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605" y="3277735"/>
            <a:ext cx="2930395" cy="1952833"/>
          </a:xfrm>
          <a:prstGeom prst="rect">
            <a:avLst/>
          </a:prstGeom>
        </p:spPr>
      </p:pic>
    </p:spTree>
    <p:extLst>
      <p:ext uri="{BB962C8B-B14F-4D97-AF65-F5344CB8AC3E}">
        <p14:creationId xmlns:p14="http://schemas.microsoft.com/office/powerpoint/2010/main" val="178551667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8426</TotalTime>
  <Words>7450</Words>
  <Application>Microsoft Office PowerPoint</Application>
  <PresentationFormat>On-screen Show (16:9)</PresentationFormat>
  <Paragraphs>407</Paragraphs>
  <Slides>27</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-apple-system</vt:lpstr>
      <vt:lpstr>Arial</vt:lpstr>
      <vt:lpstr>Calibri</vt:lpstr>
      <vt:lpstr>Calibri Light</vt:lpstr>
      <vt:lpstr>Georgia</vt:lpstr>
      <vt:lpstr>Gilroy Heavy</vt:lpstr>
      <vt:lpstr>Lato</vt:lpstr>
      <vt:lpstr>Segoe UI</vt:lpstr>
      <vt:lpstr>Söhne</vt:lpstr>
      <vt:lpstr>Symbol</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Plamen Todorov</cp:lastModifiedBy>
  <cp:revision>82</cp:revision>
  <dcterms:created xsi:type="dcterms:W3CDTF">2022-03-09T08:32:52Z</dcterms:created>
  <dcterms:modified xsi:type="dcterms:W3CDTF">2023-05-03T09:17:56Z</dcterms:modified>
</cp:coreProperties>
</file>