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3"/>
  </p:notesMasterIdLst>
  <p:sldIdLst>
    <p:sldId id="256" r:id="rId2"/>
    <p:sldId id="257" r:id="rId3"/>
    <p:sldId id="258" r:id="rId4"/>
    <p:sldId id="260" r:id="rId5"/>
    <p:sldId id="261" r:id="rId6"/>
    <p:sldId id="262" r:id="rId7"/>
    <p:sldId id="263" r:id="rId8"/>
    <p:sldId id="264" r:id="rId9"/>
    <p:sldId id="265" r:id="rId10"/>
    <p:sldId id="288" r:id="rId11"/>
    <p:sldId id="266" r:id="rId12"/>
    <p:sldId id="267" r:id="rId13"/>
    <p:sldId id="268" r:id="rId14"/>
    <p:sldId id="269" r:id="rId15"/>
    <p:sldId id="270" r:id="rId16"/>
    <p:sldId id="271" r:id="rId17"/>
    <p:sldId id="272" r:id="rId18"/>
    <p:sldId id="273" r:id="rId19"/>
    <p:sldId id="274" r:id="rId20"/>
    <p:sldId id="275" r:id="rId21"/>
    <p:sldId id="277" r:id="rId22"/>
    <p:sldId id="278" r:id="rId23"/>
    <p:sldId id="279" r:id="rId24"/>
    <p:sldId id="280" r:id="rId25"/>
    <p:sldId id="281" r:id="rId26"/>
    <p:sldId id="282" r:id="rId27"/>
    <p:sldId id="283" r:id="rId28"/>
    <p:sldId id="284" r:id="rId29"/>
    <p:sldId id="285" r:id="rId30"/>
    <p:sldId id="286" r:id="rId31"/>
    <p:sldId id="287" r:id="rId3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000000"/>
          </p15:clr>
        </p15:guide>
        <p15:guide id="2" pos="288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9" roundtripDataSignature="AMtx7mhWNaVBAoa/HqZ0rARtzqqD14xVP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4337CDE-0F95-4E7E-BD9E-E9095C796879}">
  <a:tblStyle styleId="{14337CDE-0F95-4E7E-BD9E-E9095C79687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021" autoAdjust="0"/>
  </p:normalViewPr>
  <p:slideViewPr>
    <p:cSldViewPr snapToGrid="0">
      <p:cViewPr varScale="1">
        <p:scale>
          <a:sx n="70" d="100"/>
          <a:sy n="70" d="100"/>
        </p:scale>
        <p:origin x="1738" y="3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customschemas.google.com/relationships/presentationmetadata" Target="metadata"/><Relationship Id="rId21" Type="http://schemas.openxmlformats.org/officeDocument/2006/relationships/slide" Target="slides/slide20.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bg-BG" b="1" i="1" noProof="0" dirty="0"/>
              <a:t>Насоки към фасилитатора:</a:t>
            </a:r>
            <a:endParaRPr lang="bg-BG" noProof="0" dirty="0"/>
          </a:p>
          <a:p>
            <a:pPr marL="0" lvl="0" indent="0" algn="l" rtl="0">
              <a:spcBef>
                <a:spcPts val="0"/>
              </a:spcBef>
              <a:spcAft>
                <a:spcPts val="0"/>
              </a:spcAft>
              <a:buNone/>
            </a:pPr>
            <a:endParaRPr lang="bg-BG" noProof="0" dirty="0"/>
          </a:p>
          <a:p>
            <a:pPr marL="0" lvl="0" indent="0" algn="just" rtl="0">
              <a:spcBef>
                <a:spcPts val="0"/>
              </a:spcBef>
              <a:spcAft>
                <a:spcPts val="0"/>
              </a:spcAft>
              <a:buNone/>
            </a:pPr>
            <a:r>
              <a:rPr lang="bg-BG" noProof="0" dirty="0"/>
              <a:t>Ролята на </a:t>
            </a:r>
            <a:r>
              <a:rPr lang="bg-BG" noProof="0" dirty="0" err="1"/>
              <a:t>обучителя</a:t>
            </a:r>
            <a:r>
              <a:rPr lang="bg-BG" noProof="0" dirty="0"/>
              <a:t> в тази обучителна сесия е да подкрепя обучаемите (които се предполага, че са млади хора с ниско ниво на финансови познания или напълно липсващи) и да им дава примери от реалния живот към определенията и основните термини и концепции за финансова грамотност, които са представени тук. Освен това целта е да накараме обучаемите/аудиторията да се замислят и да разберат защо е много важно да бъдат финансово грамотни, както и да осъзнаят, че финансовата грамотност не е само за хора, работещи в сферата на финансите, но за всички, особено за тези от тях, които тепърва започват да управляват парите си сами и на които им предстои вземането на редица важни финансови решения.</a:t>
            </a:r>
          </a:p>
          <a:p>
            <a:pPr marL="0" lvl="0" indent="0" algn="just" rtl="0">
              <a:spcBef>
                <a:spcPts val="0"/>
              </a:spcBef>
              <a:spcAft>
                <a:spcPts val="0"/>
              </a:spcAft>
              <a:buNone/>
            </a:pPr>
            <a:r>
              <a:rPr lang="bg-BG" noProof="0" dirty="0"/>
              <a:t>За да направи обучението по интересно, фасилитаторът може да преработи модула преди обучението и да адаптира резултатите от обучението според целевата група.</a:t>
            </a: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3dfb39c1d0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g23dfb39c1d0_0_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b="1" i="1" dirty="0"/>
          </a:p>
          <a:p>
            <a:pPr marL="0" marR="0" lvl="0" indent="0" algn="l" rtl="0">
              <a:lnSpc>
                <a:spcPct val="100000"/>
              </a:lnSpc>
              <a:spcBef>
                <a:spcPts val="0"/>
              </a:spcBef>
              <a:spcAft>
                <a:spcPts val="0"/>
              </a:spcAft>
              <a:buClr>
                <a:schemeClr val="dk1"/>
              </a:buClr>
              <a:buSzPts val="1200"/>
              <a:buFont typeface="Calibri"/>
              <a:buNone/>
            </a:pPr>
            <a:endParaRPr b="0" i="0" dirty="0"/>
          </a:p>
          <a:p>
            <a:pPr marL="0" lvl="0" indent="0" algn="l" rtl="0">
              <a:spcBef>
                <a:spcPts val="0"/>
              </a:spcBef>
              <a:spcAft>
                <a:spcPts val="0"/>
              </a:spcAft>
              <a:buNone/>
            </a:pPr>
            <a:endParaRPr dirty="0"/>
          </a:p>
        </p:txBody>
      </p:sp>
      <p:sp>
        <p:nvSpPr>
          <p:cNvPr id="152" name="Google Shape;152;g23dfb39c1d0_0_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948766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3dfb39c1d0_0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g23dfb39c1d0_0_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b="1" i="1" dirty="0"/>
          </a:p>
          <a:p>
            <a:pPr marL="0" marR="0" lvl="0" indent="0" algn="l" rtl="0">
              <a:lnSpc>
                <a:spcPct val="100000"/>
              </a:lnSpc>
              <a:spcBef>
                <a:spcPts val="0"/>
              </a:spcBef>
              <a:spcAft>
                <a:spcPts val="0"/>
              </a:spcAft>
              <a:buClr>
                <a:schemeClr val="dk1"/>
              </a:buClr>
              <a:buSzPts val="1200"/>
              <a:buFont typeface="Calibri"/>
              <a:buNone/>
            </a:pPr>
            <a:endParaRPr b="0" i="0" dirty="0"/>
          </a:p>
          <a:p>
            <a:pPr marL="0" lvl="0" indent="0" algn="l" rtl="0">
              <a:spcBef>
                <a:spcPts val="0"/>
              </a:spcBef>
              <a:spcAft>
                <a:spcPts val="0"/>
              </a:spcAft>
              <a:buNone/>
            </a:pPr>
            <a:endParaRPr dirty="0"/>
          </a:p>
        </p:txBody>
      </p:sp>
      <p:sp>
        <p:nvSpPr>
          <p:cNvPr id="161" name="Google Shape;161;g23dfb39c1d0_0_3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3dfb39c1d0_0_2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g23dfb39c1d0_0_2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b="1" i="1" dirty="0"/>
          </a:p>
          <a:p>
            <a:pPr marL="0" marR="0" lvl="0" indent="0" algn="l" rtl="0">
              <a:lnSpc>
                <a:spcPct val="100000"/>
              </a:lnSpc>
              <a:spcBef>
                <a:spcPts val="0"/>
              </a:spcBef>
              <a:spcAft>
                <a:spcPts val="0"/>
              </a:spcAft>
              <a:buClr>
                <a:schemeClr val="dk1"/>
              </a:buClr>
              <a:buSzPts val="1200"/>
              <a:buFont typeface="Calibri"/>
              <a:buNone/>
            </a:pPr>
            <a:endParaRPr b="0" i="0" dirty="0"/>
          </a:p>
          <a:p>
            <a:pPr marL="0" lvl="0" indent="0" algn="l" rtl="0">
              <a:spcBef>
                <a:spcPts val="0"/>
              </a:spcBef>
              <a:spcAft>
                <a:spcPts val="0"/>
              </a:spcAft>
              <a:buNone/>
            </a:pPr>
            <a:endParaRPr dirty="0"/>
          </a:p>
        </p:txBody>
      </p:sp>
      <p:sp>
        <p:nvSpPr>
          <p:cNvPr id="169" name="Google Shape;169;g23dfb39c1d0_0_2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3dfb39c1d0_0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g23dfb39c1d0_0_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b="1" i="1" dirty="0"/>
          </a:p>
          <a:p>
            <a:pPr marL="0" marR="0" lvl="0" indent="0" algn="l" rtl="0">
              <a:lnSpc>
                <a:spcPct val="100000"/>
              </a:lnSpc>
              <a:spcBef>
                <a:spcPts val="0"/>
              </a:spcBef>
              <a:spcAft>
                <a:spcPts val="0"/>
              </a:spcAft>
              <a:buClr>
                <a:schemeClr val="dk1"/>
              </a:buClr>
              <a:buSzPts val="1200"/>
              <a:buFont typeface="Calibri"/>
              <a:buNone/>
            </a:pPr>
            <a:endParaRPr b="0" i="0" dirty="0"/>
          </a:p>
          <a:p>
            <a:pPr marL="0" lvl="0" indent="0" algn="l" rtl="0">
              <a:spcBef>
                <a:spcPts val="0"/>
              </a:spcBef>
              <a:spcAft>
                <a:spcPts val="0"/>
              </a:spcAft>
              <a:buNone/>
            </a:pPr>
            <a:endParaRPr dirty="0"/>
          </a:p>
        </p:txBody>
      </p:sp>
      <p:sp>
        <p:nvSpPr>
          <p:cNvPr id="177" name="Google Shape;177;g23dfb39c1d0_0_4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3dfb39c1d0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g23dfb39c1d0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b="1" i="1" dirty="0"/>
          </a:p>
          <a:p>
            <a:pPr marL="0" marR="0" lvl="0" indent="0" algn="l" rtl="0">
              <a:lnSpc>
                <a:spcPct val="100000"/>
              </a:lnSpc>
              <a:spcBef>
                <a:spcPts val="0"/>
              </a:spcBef>
              <a:spcAft>
                <a:spcPts val="0"/>
              </a:spcAft>
              <a:buClr>
                <a:schemeClr val="dk1"/>
              </a:buClr>
              <a:buSzPts val="1200"/>
              <a:buFont typeface="Calibri"/>
              <a:buNone/>
            </a:pPr>
            <a:endParaRPr b="0" i="0" dirty="0"/>
          </a:p>
          <a:p>
            <a:pPr marL="0" lvl="0" indent="0" algn="l" rtl="0">
              <a:spcBef>
                <a:spcPts val="0"/>
              </a:spcBef>
              <a:spcAft>
                <a:spcPts val="0"/>
              </a:spcAft>
              <a:buNone/>
            </a:pPr>
            <a:endParaRPr dirty="0"/>
          </a:p>
        </p:txBody>
      </p:sp>
      <p:sp>
        <p:nvSpPr>
          <p:cNvPr id="185" name="Google Shape;185;g23dfb39c1d0_0_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3dfb39c1d0_0_2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23dfb39c1d0_0_2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b="1" i="1" dirty="0"/>
          </a:p>
          <a:p>
            <a:pPr marL="0" marR="0" lvl="0" indent="0" algn="l" rtl="0">
              <a:lnSpc>
                <a:spcPct val="100000"/>
              </a:lnSpc>
              <a:spcBef>
                <a:spcPts val="0"/>
              </a:spcBef>
              <a:spcAft>
                <a:spcPts val="0"/>
              </a:spcAft>
              <a:buClr>
                <a:schemeClr val="dk1"/>
              </a:buClr>
              <a:buSzPts val="1200"/>
              <a:buFont typeface="Calibri"/>
              <a:buNone/>
            </a:pPr>
            <a:endParaRPr b="0" i="0" dirty="0"/>
          </a:p>
          <a:p>
            <a:pPr marL="0" lvl="0" indent="0" algn="l" rtl="0">
              <a:spcBef>
                <a:spcPts val="0"/>
              </a:spcBef>
              <a:spcAft>
                <a:spcPts val="0"/>
              </a:spcAft>
              <a:buNone/>
            </a:pPr>
            <a:endParaRPr dirty="0"/>
          </a:p>
        </p:txBody>
      </p:sp>
      <p:sp>
        <p:nvSpPr>
          <p:cNvPr id="194" name="Google Shape;194;g23dfb39c1d0_0_2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3dfb39c1d0_0_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g23dfb39c1d0_0_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b="1" i="1" dirty="0"/>
          </a:p>
          <a:p>
            <a:pPr marL="0" marR="0" lvl="0" indent="0" algn="l" rtl="0">
              <a:lnSpc>
                <a:spcPct val="100000"/>
              </a:lnSpc>
              <a:spcBef>
                <a:spcPts val="0"/>
              </a:spcBef>
              <a:spcAft>
                <a:spcPts val="0"/>
              </a:spcAft>
              <a:buClr>
                <a:schemeClr val="dk1"/>
              </a:buClr>
              <a:buSzPts val="1200"/>
              <a:buFont typeface="Calibri"/>
              <a:buNone/>
            </a:pPr>
            <a:endParaRPr b="0" i="0" dirty="0"/>
          </a:p>
          <a:p>
            <a:pPr marL="0" lvl="0" indent="0" algn="l" rtl="0">
              <a:spcBef>
                <a:spcPts val="0"/>
              </a:spcBef>
              <a:spcAft>
                <a:spcPts val="0"/>
              </a:spcAft>
              <a:buNone/>
            </a:pPr>
            <a:endParaRPr dirty="0"/>
          </a:p>
        </p:txBody>
      </p:sp>
      <p:sp>
        <p:nvSpPr>
          <p:cNvPr id="203" name="Google Shape;203;g23dfb39c1d0_0_6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3dfb39c1d0_0_1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g23dfb39c1d0_0_18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b="1" i="1" dirty="0"/>
          </a:p>
          <a:p>
            <a:pPr marL="0" marR="0" lvl="0" indent="0" algn="l" rtl="0">
              <a:lnSpc>
                <a:spcPct val="100000"/>
              </a:lnSpc>
              <a:spcBef>
                <a:spcPts val="0"/>
              </a:spcBef>
              <a:spcAft>
                <a:spcPts val="0"/>
              </a:spcAft>
              <a:buClr>
                <a:schemeClr val="dk1"/>
              </a:buClr>
              <a:buSzPts val="1200"/>
              <a:buFont typeface="Calibri"/>
              <a:buNone/>
            </a:pPr>
            <a:endParaRPr b="0" i="0" dirty="0"/>
          </a:p>
          <a:p>
            <a:pPr marL="0" lvl="0" indent="0" algn="l" rtl="0">
              <a:spcBef>
                <a:spcPts val="0"/>
              </a:spcBef>
              <a:spcAft>
                <a:spcPts val="0"/>
              </a:spcAft>
              <a:buNone/>
            </a:pPr>
            <a:endParaRPr dirty="0"/>
          </a:p>
        </p:txBody>
      </p:sp>
      <p:sp>
        <p:nvSpPr>
          <p:cNvPr id="213" name="Google Shape;213;g23dfb39c1d0_0_18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3dfb39c1d0_0_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g23dfb39c1d0_0_6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b="1" i="1" dirty="0"/>
          </a:p>
          <a:p>
            <a:pPr marL="0" marR="0" lvl="0" indent="0" algn="l" rtl="0">
              <a:lnSpc>
                <a:spcPct val="100000"/>
              </a:lnSpc>
              <a:spcBef>
                <a:spcPts val="0"/>
              </a:spcBef>
              <a:spcAft>
                <a:spcPts val="0"/>
              </a:spcAft>
              <a:buClr>
                <a:schemeClr val="dk1"/>
              </a:buClr>
              <a:buSzPts val="1200"/>
              <a:buFont typeface="Calibri"/>
              <a:buNone/>
            </a:pPr>
            <a:endParaRPr b="0" i="0" dirty="0"/>
          </a:p>
          <a:p>
            <a:pPr marL="0" lvl="0" indent="0" algn="l" rtl="0">
              <a:spcBef>
                <a:spcPts val="0"/>
              </a:spcBef>
              <a:spcAft>
                <a:spcPts val="0"/>
              </a:spcAft>
              <a:buNone/>
            </a:pPr>
            <a:endParaRPr dirty="0"/>
          </a:p>
        </p:txBody>
      </p:sp>
      <p:sp>
        <p:nvSpPr>
          <p:cNvPr id="220" name="Google Shape;220;g23dfb39c1d0_0_6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3dfb39c1d0_0_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g23dfb39c1d0_0_7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b="1" i="1" dirty="0"/>
          </a:p>
          <a:p>
            <a:pPr marL="0" marR="0" lvl="0" indent="0" algn="l" rtl="0">
              <a:lnSpc>
                <a:spcPct val="100000"/>
              </a:lnSpc>
              <a:spcBef>
                <a:spcPts val="0"/>
              </a:spcBef>
              <a:spcAft>
                <a:spcPts val="0"/>
              </a:spcAft>
              <a:buClr>
                <a:schemeClr val="dk1"/>
              </a:buClr>
              <a:buSzPts val="1200"/>
              <a:buFont typeface="Calibri"/>
              <a:buNone/>
            </a:pPr>
            <a:endParaRPr b="0" i="0" dirty="0"/>
          </a:p>
          <a:p>
            <a:pPr marL="0" lvl="0" indent="0" algn="l" rtl="0">
              <a:spcBef>
                <a:spcPts val="0"/>
              </a:spcBef>
              <a:spcAft>
                <a:spcPts val="0"/>
              </a:spcAft>
              <a:buNone/>
            </a:pPr>
            <a:endParaRPr dirty="0"/>
          </a:p>
        </p:txBody>
      </p:sp>
      <p:sp>
        <p:nvSpPr>
          <p:cNvPr id="229" name="Google Shape;229;g23dfb39c1d0_0_7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0" i="0" dirty="0"/>
          </a:p>
          <a:p>
            <a:pPr marL="0" lvl="0" indent="0" algn="l" rtl="0">
              <a:spcBef>
                <a:spcPts val="0"/>
              </a:spcBef>
              <a:spcAft>
                <a:spcPts val="0"/>
              </a:spcAft>
              <a:buNone/>
            </a:pPr>
            <a:endParaRPr b="0" i="0" dirty="0"/>
          </a:p>
        </p:txBody>
      </p:sp>
      <p:sp>
        <p:nvSpPr>
          <p:cNvPr id="93" name="Google Shape;9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23dfb39c1d0_0_1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g23dfb39c1d0_0_17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bg-BG" b="1" i="1" dirty="0"/>
              <a:t>Насоки за фасилитатора:</a:t>
            </a:r>
            <a:endParaRPr lang="bg-BG" dirty="0"/>
          </a:p>
          <a:p>
            <a:pPr marL="0" marR="0" lvl="0" indent="0" algn="l" rtl="0">
              <a:lnSpc>
                <a:spcPct val="100000"/>
              </a:lnSpc>
              <a:spcBef>
                <a:spcPts val="0"/>
              </a:spcBef>
              <a:spcAft>
                <a:spcPts val="0"/>
              </a:spcAft>
              <a:buClr>
                <a:schemeClr val="dk1"/>
              </a:buClr>
              <a:buSzPts val="1200"/>
              <a:buFont typeface="Calibri"/>
              <a:buNone/>
            </a:pPr>
            <a:endParaRPr b="1" i="1" dirty="0"/>
          </a:p>
          <a:p>
            <a:pPr marL="0" marR="0" lvl="0" indent="0" algn="l" rtl="0">
              <a:lnSpc>
                <a:spcPct val="100000"/>
              </a:lnSpc>
              <a:spcBef>
                <a:spcPts val="0"/>
              </a:spcBef>
              <a:spcAft>
                <a:spcPts val="0"/>
              </a:spcAft>
              <a:buClr>
                <a:schemeClr val="dk1"/>
              </a:buClr>
              <a:buSzPts val="1200"/>
              <a:buFont typeface="Calibri"/>
              <a:buNone/>
            </a:pPr>
            <a:endParaRPr b="0" i="0" dirty="0"/>
          </a:p>
          <a:p>
            <a:pPr marL="0" lvl="0" indent="0" algn="l" rtl="0">
              <a:spcBef>
                <a:spcPts val="0"/>
              </a:spcBef>
              <a:spcAft>
                <a:spcPts val="0"/>
              </a:spcAft>
              <a:buNone/>
            </a:pPr>
            <a:endParaRPr dirty="0"/>
          </a:p>
        </p:txBody>
      </p:sp>
      <p:sp>
        <p:nvSpPr>
          <p:cNvPr id="237" name="Google Shape;237;g23dfb39c1d0_0_17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bg-BG" sz="1400" b="1" i="1" dirty="0"/>
              <a:t>Насоки към фасилитатора:</a:t>
            </a:r>
            <a:endParaRPr lang="bg-BG" sz="1400" dirty="0"/>
          </a:p>
          <a:p>
            <a:pPr marL="0" marR="0" lvl="0" indent="0" algn="l" rtl="0">
              <a:lnSpc>
                <a:spcPct val="100000"/>
              </a:lnSpc>
              <a:spcBef>
                <a:spcPts val="0"/>
              </a:spcBef>
              <a:spcAft>
                <a:spcPts val="0"/>
              </a:spcAft>
              <a:buClr>
                <a:schemeClr val="dk1"/>
              </a:buClr>
              <a:buSzPts val="1400"/>
              <a:buFont typeface="Calibri"/>
              <a:buNone/>
            </a:pPr>
            <a:endParaRPr sz="1400" b="1" i="1" dirty="0"/>
          </a:p>
          <a:p>
            <a:pPr marL="0" lvl="0" indent="0" algn="l" rtl="0">
              <a:spcBef>
                <a:spcPts val="0"/>
              </a:spcBef>
              <a:spcAft>
                <a:spcPts val="0"/>
              </a:spcAft>
              <a:buNone/>
            </a:pPr>
            <a:r>
              <a:rPr lang="bg-BG" sz="1400" b="1" noProof="0" dirty="0">
                <a:solidFill>
                  <a:schemeClr val="dk1"/>
                </a:solidFill>
                <a:latin typeface="Calibri"/>
                <a:ea typeface="Calibri"/>
                <a:cs typeface="Calibri"/>
                <a:sym typeface="Calibri"/>
              </a:rPr>
              <a:t>Стъпка 1: </a:t>
            </a:r>
            <a:r>
              <a:rPr lang="bg-BG" sz="1400" noProof="0" dirty="0">
                <a:solidFill>
                  <a:schemeClr val="dk1"/>
                </a:solidFill>
                <a:latin typeface="Calibri"/>
                <a:ea typeface="Calibri"/>
                <a:cs typeface="Calibri"/>
                <a:sym typeface="Calibri"/>
              </a:rPr>
              <a:t>Фасилитаторът представя казуса.</a:t>
            </a:r>
            <a:endParaRPr lang="bg-BG" noProof="0" dirty="0"/>
          </a:p>
          <a:p>
            <a:pPr marL="0" lvl="0" indent="0" algn="l" rtl="0">
              <a:spcBef>
                <a:spcPts val="0"/>
              </a:spcBef>
              <a:spcAft>
                <a:spcPts val="0"/>
              </a:spcAft>
              <a:buNone/>
            </a:pPr>
            <a:r>
              <a:rPr lang="bg-BG" sz="1400" b="1" noProof="0" dirty="0">
                <a:solidFill>
                  <a:schemeClr val="dk1"/>
                </a:solidFill>
                <a:latin typeface="Calibri"/>
                <a:ea typeface="Calibri"/>
                <a:cs typeface="Calibri"/>
                <a:sym typeface="Calibri"/>
              </a:rPr>
              <a:t> </a:t>
            </a:r>
            <a:endParaRPr lang="bg-BG" sz="1400" noProof="0" dirty="0">
              <a:solidFill>
                <a:schemeClr val="dk1"/>
              </a:solidFill>
              <a:latin typeface="Calibri"/>
              <a:ea typeface="Calibri"/>
              <a:cs typeface="Calibri"/>
              <a:sym typeface="Calibri"/>
            </a:endParaRPr>
          </a:p>
          <a:p>
            <a:pPr marL="0" lvl="0" indent="0" algn="l" rtl="0">
              <a:spcBef>
                <a:spcPts val="0"/>
              </a:spcBef>
              <a:spcAft>
                <a:spcPts val="0"/>
              </a:spcAft>
              <a:buNone/>
            </a:pPr>
            <a:r>
              <a:rPr lang="bg-BG" sz="1400" b="1" noProof="0" dirty="0">
                <a:solidFill>
                  <a:schemeClr val="dk1"/>
                </a:solidFill>
                <a:latin typeface="Calibri"/>
                <a:ea typeface="Calibri"/>
                <a:cs typeface="Calibri"/>
                <a:sym typeface="Calibri"/>
              </a:rPr>
              <a:t>Стъпка 2:  </a:t>
            </a:r>
            <a:r>
              <a:rPr lang="bg-BG" sz="1400" noProof="0" dirty="0">
                <a:solidFill>
                  <a:schemeClr val="dk1"/>
                </a:solidFill>
                <a:latin typeface="Calibri"/>
                <a:ea typeface="Calibri"/>
                <a:cs typeface="Calibri"/>
                <a:sym typeface="Calibri"/>
              </a:rPr>
              <a:t>Задачата е да се намери най-добрият начин за справяне със ситуацията. На групата се дават 10 минути, за да подготви решение, след което 3-ма доброволци от групата са помолени да представят своето решение. </a:t>
            </a:r>
            <a:endParaRPr lang="bg-BG" noProof="0" dirty="0"/>
          </a:p>
          <a:p>
            <a:pPr marL="0" lvl="0" indent="0" algn="l" rtl="0">
              <a:spcBef>
                <a:spcPts val="0"/>
              </a:spcBef>
              <a:spcAft>
                <a:spcPts val="0"/>
              </a:spcAft>
              <a:buNone/>
            </a:pPr>
            <a:r>
              <a:rPr lang="bg-BG" sz="1400" b="1" noProof="0" dirty="0">
                <a:solidFill>
                  <a:schemeClr val="dk1"/>
                </a:solidFill>
                <a:latin typeface="Calibri"/>
                <a:ea typeface="Calibri"/>
                <a:cs typeface="Calibri"/>
                <a:sym typeface="Calibri"/>
              </a:rPr>
              <a:t> </a:t>
            </a:r>
            <a:endParaRPr lang="bg-BG" sz="1400" noProof="0" dirty="0">
              <a:solidFill>
                <a:schemeClr val="dk1"/>
              </a:solidFill>
              <a:latin typeface="Calibri"/>
              <a:ea typeface="Calibri"/>
              <a:cs typeface="Calibri"/>
              <a:sym typeface="Calibri"/>
            </a:endParaRPr>
          </a:p>
          <a:p>
            <a:pPr marL="0" lvl="0" indent="0" algn="l" rtl="0">
              <a:spcBef>
                <a:spcPts val="0"/>
              </a:spcBef>
              <a:spcAft>
                <a:spcPts val="0"/>
              </a:spcAft>
              <a:buNone/>
            </a:pPr>
            <a:r>
              <a:rPr lang="bg-BG" sz="1400" b="1" noProof="0" dirty="0">
                <a:solidFill>
                  <a:schemeClr val="dk1"/>
                </a:solidFill>
                <a:latin typeface="Calibri"/>
                <a:ea typeface="Calibri"/>
                <a:cs typeface="Calibri"/>
                <a:sym typeface="Calibri"/>
              </a:rPr>
              <a:t>Стъпка  3: </a:t>
            </a:r>
            <a:r>
              <a:rPr lang="bg-BG" sz="1400" noProof="0" dirty="0">
                <a:solidFill>
                  <a:schemeClr val="dk1"/>
                </a:solidFill>
                <a:latin typeface="Calibri"/>
                <a:ea typeface="Calibri"/>
                <a:cs typeface="Calibri"/>
                <a:sym typeface="Calibri"/>
              </a:rPr>
              <a:t>Обсъдете следните въпроси с участниците.</a:t>
            </a:r>
            <a:endParaRPr lang="bg-BG" noProof="0" dirty="0"/>
          </a:p>
          <a:p>
            <a:pPr marL="0" lvl="0" indent="0" algn="l" rtl="0">
              <a:spcBef>
                <a:spcPts val="0"/>
              </a:spcBef>
              <a:spcAft>
                <a:spcPts val="0"/>
              </a:spcAft>
              <a:buNone/>
            </a:pPr>
            <a:r>
              <a:rPr lang="bg-BG" sz="1400" noProof="0" dirty="0">
                <a:solidFill>
                  <a:schemeClr val="dk1"/>
                </a:solidFill>
                <a:latin typeface="Calibri"/>
                <a:ea typeface="Calibri"/>
                <a:cs typeface="Calibri"/>
                <a:sym typeface="Calibri"/>
              </a:rPr>
              <a:t>Какво мислите за представения казус от гледната точка на вашите финансови планове?</a:t>
            </a:r>
          </a:p>
          <a:p>
            <a:pPr marL="0" lvl="0" indent="0" algn="l" rtl="0">
              <a:spcBef>
                <a:spcPts val="0"/>
              </a:spcBef>
              <a:spcAft>
                <a:spcPts val="0"/>
              </a:spcAft>
              <a:buNone/>
            </a:pPr>
            <a:r>
              <a:rPr lang="bg-BG" sz="1400" noProof="0" dirty="0">
                <a:solidFill>
                  <a:schemeClr val="dk1"/>
                </a:solidFill>
                <a:latin typeface="Calibri"/>
                <a:ea typeface="Calibri"/>
                <a:cs typeface="Calibri"/>
                <a:sym typeface="Calibri"/>
              </a:rPr>
              <a:t>Как бихте могли да приложите наученото на практика?</a:t>
            </a:r>
          </a:p>
          <a:p>
            <a:pPr marL="457200" lvl="1" indent="0" algn="l" rtl="0">
              <a:spcBef>
                <a:spcPts val="0"/>
              </a:spcBef>
              <a:spcAft>
                <a:spcPts val="0"/>
              </a:spcAft>
              <a:buNone/>
            </a:pPr>
            <a:endParaRPr sz="1400" dirty="0">
              <a:solidFill>
                <a:schemeClr val="dk1"/>
              </a:solidFill>
              <a:latin typeface="Calibri"/>
              <a:ea typeface="Calibri"/>
              <a:cs typeface="Calibri"/>
              <a:sym typeface="Calibri"/>
            </a:endParaRPr>
          </a:p>
        </p:txBody>
      </p:sp>
      <p:sp>
        <p:nvSpPr>
          <p:cNvPr id="253" name="Google Shape;25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260" name="Google Shape;26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23dfb39c1d0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g23dfb39c1d0_0_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b="1" i="1" dirty="0"/>
          </a:p>
          <a:p>
            <a:pPr marL="0" marR="0" lvl="0" indent="0" algn="l" rtl="0">
              <a:lnSpc>
                <a:spcPct val="100000"/>
              </a:lnSpc>
              <a:spcBef>
                <a:spcPts val="0"/>
              </a:spcBef>
              <a:spcAft>
                <a:spcPts val="0"/>
              </a:spcAft>
              <a:buClr>
                <a:schemeClr val="dk1"/>
              </a:buClr>
              <a:buSzPts val="1200"/>
              <a:buFont typeface="Calibri"/>
              <a:buNone/>
            </a:pPr>
            <a:endParaRPr b="0" i="0" dirty="0"/>
          </a:p>
          <a:p>
            <a:pPr marL="0" lvl="0" indent="0" algn="l" rtl="0">
              <a:spcBef>
                <a:spcPts val="0"/>
              </a:spcBef>
              <a:spcAft>
                <a:spcPts val="0"/>
              </a:spcAft>
              <a:buNone/>
            </a:pPr>
            <a:endParaRPr dirty="0"/>
          </a:p>
        </p:txBody>
      </p:sp>
      <p:sp>
        <p:nvSpPr>
          <p:cNvPr id="267" name="Google Shape;267;g23dfb39c1d0_0_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23dfb39c1d0_0_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g23dfb39c1d0_0_10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b="1" i="1" dirty="0"/>
          </a:p>
          <a:p>
            <a:pPr marL="0" marR="0" lvl="0" indent="0" algn="l" rtl="0">
              <a:lnSpc>
                <a:spcPct val="100000"/>
              </a:lnSpc>
              <a:spcBef>
                <a:spcPts val="0"/>
              </a:spcBef>
              <a:spcAft>
                <a:spcPts val="0"/>
              </a:spcAft>
              <a:buClr>
                <a:schemeClr val="dk1"/>
              </a:buClr>
              <a:buSzPts val="1200"/>
              <a:buFont typeface="Calibri"/>
              <a:buNone/>
            </a:pPr>
            <a:endParaRPr b="0" i="0" dirty="0"/>
          </a:p>
          <a:p>
            <a:pPr marL="0" lvl="0" indent="0" algn="l" rtl="0">
              <a:spcBef>
                <a:spcPts val="0"/>
              </a:spcBef>
              <a:spcAft>
                <a:spcPts val="0"/>
              </a:spcAft>
              <a:buNone/>
            </a:pPr>
            <a:endParaRPr dirty="0"/>
          </a:p>
        </p:txBody>
      </p:sp>
      <p:sp>
        <p:nvSpPr>
          <p:cNvPr id="276" name="Google Shape;276;g23dfb39c1d0_0_10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3dfb39c1d0_0_2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g23dfb39c1d0_0_20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b="1" i="1" dirty="0"/>
          </a:p>
          <a:p>
            <a:pPr marL="0" marR="0" lvl="0" indent="0" algn="l" rtl="0">
              <a:lnSpc>
                <a:spcPct val="100000"/>
              </a:lnSpc>
              <a:spcBef>
                <a:spcPts val="0"/>
              </a:spcBef>
              <a:spcAft>
                <a:spcPts val="0"/>
              </a:spcAft>
              <a:buClr>
                <a:schemeClr val="dk1"/>
              </a:buClr>
              <a:buSzPts val="1200"/>
              <a:buFont typeface="Calibri"/>
              <a:buNone/>
            </a:pPr>
            <a:endParaRPr b="0" i="0" dirty="0"/>
          </a:p>
          <a:p>
            <a:pPr marL="0" lvl="0" indent="0" algn="l" rtl="0">
              <a:spcBef>
                <a:spcPts val="0"/>
              </a:spcBef>
              <a:spcAft>
                <a:spcPts val="0"/>
              </a:spcAft>
              <a:buNone/>
            </a:pPr>
            <a:endParaRPr dirty="0"/>
          </a:p>
        </p:txBody>
      </p:sp>
      <p:sp>
        <p:nvSpPr>
          <p:cNvPr id="284" name="Google Shape;284;g23dfb39c1d0_0_20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23dfb39c1d0_0_1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g23dfb39c1d0_0_1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b="1" i="1" dirty="0"/>
          </a:p>
          <a:p>
            <a:pPr marL="0" marR="0" lvl="0" indent="0" algn="l" rtl="0">
              <a:lnSpc>
                <a:spcPct val="100000"/>
              </a:lnSpc>
              <a:spcBef>
                <a:spcPts val="0"/>
              </a:spcBef>
              <a:spcAft>
                <a:spcPts val="0"/>
              </a:spcAft>
              <a:buClr>
                <a:schemeClr val="dk1"/>
              </a:buClr>
              <a:buSzPts val="1200"/>
              <a:buFont typeface="Calibri"/>
              <a:buNone/>
            </a:pPr>
            <a:endParaRPr b="0" i="0" dirty="0"/>
          </a:p>
          <a:p>
            <a:pPr marL="0" lvl="0" indent="0" algn="l" rtl="0">
              <a:spcBef>
                <a:spcPts val="0"/>
              </a:spcBef>
              <a:spcAft>
                <a:spcPts val="0"/>
              </a:spcAft>
              <a:buNone/>
            </a:pPr>
            <a:endParaRPr dirty="0"/>
          </a:p>
        </p:txBody>
      </p:sp>
      <p:sp>
        <p:nvSpPr>
          <p:cNvPr id="292" name="Google Shape;292;g23dfb39c1d0_0_19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23dfb39c1d0_0_1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g23dfb39c1d0_0_1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b="1" i="1" dirty="0"/>
          </a:p>
          <a:p>
            <a:pPr marL="0" marR="0" lvl="0" indent="0" algn="l" rtl="0">
              <a:lnSpc>
                <a:spcPct val="100000"/>
              </a:lnSpc>
              <a:spcBef>
                <a:spcPts val="0"/>
              </a:spcBef>
              <a:spcAft>
                <a:spcPts val="0"/>
              </a:spcAft>
              <a:buClr>
                <a:schemeClr val="dk1"/>
              </a:buClr>
              <a:buSzPts val="1200"/>
              <a:buFont typeface="Calibri"/>
              <a:buNone/>
            </a:pPr>
            <a:endParaRPr b="0" i="0" dirty="0"/>
          </a:p>
          <a:p>
            <a:pPr marL="0" lvl="0" indent="0" algn="l" rtl="0">
              <a:spcBef>
                <a:spcPts val="0"/>
              </a:spcBef>
              <a:spcAft>
                <a:spcPts val="0"/>
              </a:spcAft>
              <a:buNone/>
            </a:pPr>
            <a:endParaRPr dirty="0"/>
          </a:p>
        </p:txBody>
      </p:sp>
      <p:sp>
        <p:nvSpPr>
          <p:cNvPr id="301" name="Google Shape;301;g23dfb39c1d0_0_1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bg-BG" b="1" i="1" noProof="0" dirty="0"/>
              <a:t>Насоки към фасилитатора:</a:t>
            </a:r>
            <a:endParaRPr lang="bg-BG" noProof="0" dirty="0"/>
          </a:p>
          <a:p>
            <a:pPr marL="0" lvl="0" indent="0" algn="l" rtl="0">
              <a:spcBef>
                <a:spcPts val="0"/>
              </a:spcBef>
              <a:spcAft>
                <a:spcPts val="0"/>
              </a:spcAft>
              <a:buNone/>
            </a:pPr>
            <a:endParaRPr lang="bg-BG" b="1" i="1" noProof="0" dirty="0"/>
          </a:p>
          <a:p>
            <a:pPr marL="0" lvl="0" indent="0" algn="l" rtl="0">
              <a:spcBef>
                <a:spcPts val="0"/>
              </a:spcBef>
              <a:spcAft>
                <a:spcPts val="0"/>
              </a:spcAft>
              <a:buNone/>
            </a:pPr>
            <a:r>
              <a:rPr lang="bg-BG" sz="1200" b="1" noProof="0" dirty="0">
                <a:solidFill>
                  <a:schemeClr val="dk1"/>
                </a:solidFill>
                <a:latin typeface="Calibri"/>
                <a:ea typeface="Calibri"/>
                <a:cs typeface="Calibri"/>
                <a:sym typeface="Calibri"/>
              </a:rPr>
              <a:t>Първа стъпка 1: Самооценка </a:t>
            </a:r>
            <a:r>
              <a:rPr lang="bg-BG" sz="1200" noProof="0" dirty="0">
                <a:solidFill>
                  <a:schemeClr val="dk1"/>
                </a:solidFill>
                <a:latin typeface="Calibri"/>
                <a:ea typeface="Calibri"/>
                <a:cs typeface="Calibri"/>
                <a:sym typeface="Calibri"/>
              </a:rPr>
              <a:t>(15 мин.) </a:t>
            </a:r>
            <a:endParaRPr lang="bg-BG" noProof="0" dirty="0"/>
          </a:p>
          <a:p>
            <a:pPr marL="0" lvl="0" indent="0" algn="l" rtl="0">
              <a:spcBef>
                <a:spcPts val="0"/>
              </a:spcBef>
              <a:spcAft>
                <a:spcPts val="0"/>
              </a:spcAft>
              <a:buNone/>
            </a:pPr>
            <a:endParaRPr lang="bg-BG" sz="1200" noProof="0" dirty="0">
              <a:solidFill>
                <a:schemeClr val="dk1"/>
              </a:solidFill>
              <a:latin typeface="Calibri"/>
              <a:ea typeface="Calibri"/>
              <a:cs typeface="Calibri"/>
              <a:sym typeface="Calibri"/>
            </a:endParaRPr>
          </a:p>
          <a:p>
            <a:pPr marL="0" lvl="0" indent="0" algn="l" rtl="0">
              <a:spcBef>
                <a:spcPts val="0"/>
              </a:spcBef>
              <a:spcAft>
                <a:spcPts val="0"/>
              </a:spcAft>
              <a:buNone/>
            </a:pPr>
            <a:r>
              <a:rPr lang="bg-BG" sz="1200" noProof="0" dirty="0">
                <a:solidFill>
                  <a:schemeClr val="dk1"/>
                </a:solidFill>
                <a:latin typeface="Calibri"/>
                <a:ea typeface="Calibri"/>
                <a:cs typeface="Calibri"/>
                <a:sym typeface="Calibri"/>
              </a:rPr>
              <a:t>Използвайте кратък въпросник Съдържание, Раздел 1), за да проверите основните познания на участниците за петте </a:t>
            </a:r>
            <a:r>
              <a:rPr lang="bg-BG" sz="1200" noProof="0" dirty="0" err="1">
                <a:solidFill>
                  <a:schemeClr val="dk1"/>
                </a:solidFill>
                <a:latin typeface="Calibri"/>
                <a:ea typeface="Calibri"/>
                <a:cs typeface="Calibri"/>
                <a:sym typeface="Calibri"/>
              </a:rPr>
              <a:t>ключвои</a:t>
            </a:r>
            <a:r>
              <a:rPr lang="bg-BG" sz="1200" noProof="0" dirty="0">
                <a:solidFill>
                  <a:schemeClr val="dk1"/>
                </a:solidFill>
                <a:latin typeface="Calibri"/>
                <a:ea typeface="Calibri"/>
                <a:cs typeface="Calibri"/>
                <a:sym typeface="Calibri"/>
              </a:rPr>
              <a:t> елемента на личните финанси! Опитайте се да отговорите на допълнителни въпроси от участниците.</a:t>
            </a:r>
            <a:endParaRPr lang="bg-BG" b="0" i="0" noProof="0" dirty="0"/>
          </a:p>
          <a:p>
            <a:pPr marL="0" lvl="0" indent="0" algn="l" rtl="0">
              <a:spcBef>
                <a:spcPts val="0"/>
              </a:spcBef>
              <a:spcAft>
                <a:spcPts val="0"/>
              </a:spcAft>
              <a:buNone/>
            </a:pPr>
            <a:endParaRPr lang="bg-BG" b="0" i="0" noProof="0" dirty="0"/>
          </a:p>
        </p:txBody>
      </p:sp>
      <p:sp>
        <p:nvSpPr>
          <p:cNvPr id="310" name="Google Shape;31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i="1" dirty="0"/>
          </a:p>
          <a:p>
            <a:pPr marL="0" lvl="0" indent="0" algn="l" rtl="0">
              <a:spcBef>
                <a:spcPts val="0"/>
              </a:spcBef>
              <a:spcAft>
                <a:spcPts val="0"/>
              </a:spcAft>
              <a:buNone/>
            </a:pPr>
            <a:endParaRPr dirty="0"/>
          </a:p>
        </p:txBody>
      </p:sp>
      <p:sp>
        <p:nvSpPr>
          <p:cNvPr id="317" name="Google Shape;31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3dfb39c1d0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g23dfb39c1d0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0" i="0" dirty="0"/>
          </a:p>
          <a:p>
            <a:pPr marL="0" lvl="0" indent="0" algn="l" rtl="0">
              <a:spcBef>
                <a:spcPts val="0"/>
              </a:spcBef>
              <a:spcAft>
                <a:spcPts val="0"/>
              </a:spcAft>
              <a:buNone/>
            </a:pPr>
            <a:endParaRPr b="0" i="0" dirty="0"/>
          </a:p>
        </p:txBody>
      </p:sp>
      <p:sp>
        <p:nvSpPr>
          <p:cNvPr id="101" name="Google Shape;101;g23dfb39c1d0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bg-BG" b="1" i="1" dirty="0"/>
              <a:t>Насоки към фасилитатора:</a:t>
            </a:r>
            <a:endParaRPr lang="bg-BG" dirty="0"/>
          </a:p>
          <a:p>
            <a:pPr marL="0" lvl="0" indent="0" algn="l" rtl="0">
              <a:spcBef>
                <a:spcPts val="0"/>
              </a:spcBef>
              <a:spcAft>
                <a:spcPts val="0"/>
              </a:spcAft>
              <a:buNone/>
            </a:pPr>
            <a:r>
              <a:rPr lang="bg-BG" dirty="0"/>
              <a:t>Направете кратко въведение в Модул </a:t>
            </a:r>
            <a:r>
              <a:rPr lang="en-US" dirty="0"/>
              <a:t>3. </a:t>
            </a:r>
            <a:endParaRPr dirty="0"/>
          </a:p>
        </p:txBody>
      </p:sp>
      <p:sp>
        <p:nvSpPr>
          <p:cNvPr id="324" name="Google Shape;324;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0" name="Google Shape;33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3dfb39c1d0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g23dfb39c1d0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i="1" dirty="0"/>
          </a:p>
          <a:p>
            <a:pPr marL="0" lvl="0" indent="0" algn="l" rtl="0">
              <a:spcBef>
                <a:spcPts val="0"/>
              </a:spcBef>
              <a:spcAft>
                <a:spcPts val="0"/>
              </a:spcAft>
              <a:buNone/>
            </a:pPr>
            <a:endParaRPr dirty="0"/>
          </a:p>
        </p:txBody>
      </p:sp>
      <p:sp>
        <p:nvSpPr>
          <p:cNvPr id="116" name="Google Shape;116;g23dfb39c1d0_0_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i="1" dirty="0"/>
          </a:p>
          <a:p>
            <a:pPr marL="0" lvl="0" indent="0" algn="l" rtl="0">
              <a:spcBef>
                <a:spcPts val="0"/>
              </a:spcBef>
              <a:spcAft>
                <a:spcPts val="0"/>
              </a:spcAft>
              <a:buNone/>
            </a:pPr>
            <a:endParaRPr dirty="0"/>
          </a:p>
        </p:txBody>
      </p:sp>
      <p:sp>
        <p:nvSpPr>
          <p:cNvPr id="123" name="Google Shape;12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b="1" i="1" dirty="0"/>
          </a:p>
          <a:p>
            <a:pPr marL="0" marR="0" lvl="0" indent="0" algn="l" rtl="0">
              <a:lnSpc>
                <a:spcPct val="100000"/>
              </a:lnSpc>
              <a:spcBef>
                <a:spcPts val="0"/>
              </a:spcBef>
              <a:spcAft>
                <a:spcPts val="0"/>
              </a:spcAft>
              <a:buClr>
                <a:schemeClr val="dk1"/>
              </a:buClr>
              <a:buSzPts val="1200"/>
              <a:buFont typeface="Calibri"/>
              <a:buNone/>
            </a:pPr>
            <a:endParaRPr b="0" i="0" dirty="0"/>
          </a:p>
          <a:p>
            <a:pPr marL="0" lvl="0" indent="0" algn="l" rtl="0">
              <a:spcBef>
                <a:spcPts val="0"/>
              </a:spcBef>
              <a:spcAft>
                <a:spcPts val="0"/>
              </a:spcAft>
              <a:buNone/>
            </a:pPr>
            <a:endParaRPr dirty="0"/>
          </a:p>
        </p:txBody>
      </p:sp>
      <p:sp>
        <p:nvSpPr>
          <p:cNvPr id="130" name="Google Shape;13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3dfb39c1d0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g23dfb39c1d0_0_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b="1" i="1" dirty="0"/>
          </a:p>
          <a:p>
            <a:pPr marL="0" marR="0" lvl="0" indent="0" algn="l" rtl="0">
              <a:lnSpc>
                <a:spcPct val="100000"/>
              </a:lnSpc>
              <a:spcBef>
                <a:spcPts val="0"/>
              </a:spcBef>
              <a:spcAft>
                <a:spcPts val="0"/>
              </a:spcAft>
              <a:buClr>
                <a:schemeClr val="dk1"/>
              </a:buClr>
              <a:buSzPts val="1200"/>
              <a:buFont typeface="Calibri"/>
              <a:buNone/>
            </a:pPr>
            <a:endParaRPr b="0" i="0" dirty="0"/>
          </a:p>
          <a:p>
            <a:pPr marL="0" lvl="0" indent="0" algn="l" rtl="0">
              <a:spcBef>
                <a:spcPts val="0"/>
              </a:spcBef>
              <a:spcAft>
                <a:spcPts val="0"/>
              </a:spcAft>
              <a:buNone/>
            </a:pPr>
            <a:endParaRPr dirty="0"/>
          </a:p>
        </p:txBody>
      </p:sp>
      <p:sp>
        <p:nvSpPr>
          <p:cNvPr id="138" name="Google Shape;138;g23dfb39c1d0_0_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3dfb39c1d0_0_1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g23dfb39c1d0_0_16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b="1" i="1" dirty="0"/>
          </a:p>
          <a:p>
            <a:pPr marL="0" marR="0" lvl="0" indent="0" algn="l" rtl="0">
              <a:lnSpc>
                <a:spcPct val="100000"/>
              </a:lnSpc>
              <a:spcBef>
                <a:spcPts val="0"/>
              </a:spcBef>
              <a:spcAft>
                <a:spcPts val="0"/>
              </a:spcAft>
              <a:buClr>
                <a:schemeClr val="dk1"/>
              </a:buClr>
              <a:buSzPts val="1200"/>
              <a:buFont typeface="Calibri"/>
              <a:buNone/>
            </a:pPr>
            <a:endParaRPr b="0" i="0" dirty="0"/>
          </a:p>
          <a:p>
            <a:pPr marL="0" lvl="0" indent="0" algn="l" rtl="0">
              <a:spcBef>
                <a:spcPts val="0"/>
              </a:spcBef>
              <a:spcAft>
                <a:spcPts val="0"/>
              </a:spcAft>
              <a:buNone/>
            </a:pPr>
            <a:endParaRPr dirty="0"/>
          </a:p>
        </p:txBody>
      </p:sp>
      <p:sp>
        <p:nvSpPr>
          <p:cNvPr id="145" name="Google Shape;145;g23dfb39c1d0_0_16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3dfb39c1d0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g23dfb39c1d0_0_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b="1" i="1" dirty="0"/>
          </a:p>
          <a:p>
            <a:pPr marL="0" marR="0" lvl="0" indent="0" algn="l" rtl="0">
              <a:lnSpc>
                <a:spcPct val="100000"/>
              </a:lnSpc>
              <a:spcBef>
                <a:spcPts val="0"/>
              </a:spcBef>
              <a:spcAft>
                <a:spcPts val="0"/>
              </a:spcAft>
              <a:buClr>
                <a:schemeClr val="dk1"/>
              </a:buClr>
              <a:buSzPts val="1200"/>
              <a:buFont typeface="Calibri"/>
              <a:buNone/>
            </a:pPr>
            <a:endParaRPr b="0" i="0" dirty="0"/>
          </a:p>
          <a:p>
            <a:pPr marL="0" lvl="0" indent="0" algn="l" rtl="0">
              <a:spcBef>
                <a:spcPts val="0"/>
              </a:spcBef>
              <a:spcAft>
                <a:spcPts val="0"/>
              </a:spcAft>
              <a:buNone/>
            </a:pPr>
            <a:endParaRPr dirty="0"/>
          </a:p>
        </p:txBody>
      </p:sp>
      <p:sp>
        <p:nvSpPr>
          <p:cNvPr id="152" name="Google Shape;152;g23dfb39c1d0_0_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Διαφάνεια τίτλου" type="title">
  <p:cSld name="TITLE">
    <p:spTree>
      <p:nvGrpSpPr>
        <p:cNvPr id="1" name="Shape 15"/>
        <p:cNvGrpSpPr/>
        <p:nvPr/>
      </p:nvGrpSpPr>
      <p:grpSpPr>
        <a:xfrm>
          <a:off x="0" y="0"/>
          <a:ext cx="0" cy="0"/>
          <a:chOff x="0" y="0"/>
          <a:chExt cx="0" cy="0"/>
        </a:xfrm>
      </p:grpSpPr>
      <p:sp>
        <p:nvSpPr>
          <p:cNvPr id="16" name="Google Shape;16;p21"/>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1"/>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8" name="Google Shape;18;p2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Τίτλος και Κατακόρυφο κείμενο" type="vertTx">
  <p:cSld name="VERTICAL_TEXT">
    <p:spTree>
      <p:nvGrpSpPr>
        <p:cNvPr id="1" name="Shape 72"/>
        <p:cNvGrpSpPr/>
        <p:nvPr/>
      </p:nvGrpSpPr>
      <p:grpSpPr>
        <a:xfrm>
          <a:off x="0" y="0"/>
          <a:ext cx="0" cy="0"/>
          <a:chOff x="0" y="0"/>
          <a:chExt cx="0" cy="0"/>
        </a:xfrm>
      </p:grpSpPr>
      <p:sp>
        <p:nvSpPr>
          <p:cNvPr id="73" name="Google Shape;73;p30"/>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0"/>
          <p:cNvSpPr txBox="1">
            <a:spLocks noGrp="1"/>
          </p:cNvSpPr>
          <p:nvPr>
            <p:ph type="body" idx="1"/>
          </p:nvPr>
        </p:nvSpPr>
        <p:spPr>
          <a:xfrm rot="5400000">
            <a:off x="2940248" y="-942379"/>
            <a:ext cx="3263504"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5" name="Google Shape;75;p3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Κατακόρυφος τίτλος και Κείμενο" type="vertTitleAndTx">
  <p:cSld name="VERTICAL_TITLE_AND_VERTICAL_TEXT">
    <p:spTree>
      <p:nvGrpSpPr>
        <p:cNvPr id="1" name="Shape 78"/>
        <p:cNvGrpSpPr/>
        <p:nvPr/>
      </p:nvGrpSpPr>
      <p:grpSpPr>
        <a:xfrm>
          <a:off x="0" y="0"/>
          <a:ext cx="0" cy="0"/>
          <a:chOff x="0" y="0"/>
          <a:chExt cx="0" cy="0"/>
        </a:xfrm>
      </p:grpSpPr>
      <p:sp>
        <p:nvSpPr>
          <p:cNvPr id="79" name="Google Shape;79;p31"/>
          <p:cNvSpPr txBox="1">
            <a:spLocks noGrp="1"/>
          </p:cNvSpPr>
          <p:nvPr>
            <p:ph type="title"/>
          </p:nvPr>
        </p:nvSpPr>
        <p:spPr>
          <a:xfrm rot="5400000">
            <a:off x="5350073" y="1467446"/>
            <a:ext cx="4358879"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1"/>
          <p:cNvSpPr txBox="1">
            <a:spLocks noGrp="1"/>
          </p:cNvSpPr>
          <p:nvPr>
            <p:ph type="body" idx="1"/>
          </p:nvPr>
        </p:nvSpPr>
        <p:spPr>
          <a:xfrm rot="5400000">
            <a:off x="1349573" y="-447079"/>
            <a:ext cx="4358879"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1" name="Google Shape;81;p3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Τίτλος και περιεχόμενο" type="obj">
  <p:cSld name="OBJECT">
    <p:spTree>
      <p:nvGrpSpPr>
        <p:cNvPr id="1" name="Shape 21"/>
        <p:cNvGrpSpPr/>
        <p:nvPr/>
      </p:nvGrpSpPr>
      <p:grpSpPr>
        <a:xfrm>
          <a:off x="0" y="0"/>
          <a:ext cx="0" cy="0"/>
          <a:chOff x="0" y="0"/>
          <a:chExt cx="0" cy="0"/>
        </a:xfrm>
      </p:grpSpPr>
      <p:sp>
        <p:nvSpPr>
          <p:cNvPr id="22" name="Google Shape;22;p22"/>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2"/>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4" name="Google Shape;24;p2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Κεφαλίδα ενότητας" type="secHead">
  <p:cSld name="SECTION_HEADER">
    <p:spTree>
      <p:nvGrpSpPr>
        <p:cNvPr id="1" name="Shape 27"/>
        <p:cNvGrpSpPr/>
        <p:nvPr/>
      </p:nvGrpSpPr>
      <p:grpSpPr>
        <a:xfrm>
          <a:off x="0" y="0"/>
          <a:ext cx="0" cy="0"/>
          <a:chOff x="0" y="0"/>
          <a:chExt cx="0" cy="0"/>
        </a:xfrm>
      </p:grpSpPr>
      <p:sp>
        <p:nvSpPr>
          <p:cNvPr id="28" name="Google Shape;28;p23"/>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3"/>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0" name="Google Shape;30;p2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Δύο περιεχόμενα" type="twoObj">
  <p:cSld name="TWO_OBJECTS">
    <p:spTree>
      <p:nvGrpSpPr>
        <p:cNvPr id="1" name="Shape 33"/>
        <p:cNvGrpSpPr/>
        <p:nvPr/>
      </p:nvGrpSpPr>
      <p:grpSpPr>
        <a:xfrm>
          <a:off x="0" y="0"/>
          <a:ext cx="0" cy="0"/>
          <a:chOff x="0" y="0"/>
          <a:chExt cx="0" cy="0"/>
        </a:xfrm>
      </p:grpSpPr>
      <p:sp>
        <p:nvSpPr>
          <p:cNvPr id="34" name="Google Shape;34;p24"/>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4"/>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6" name="Google Shape;36;p24"/>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7" name="Google Shape;37;p2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Σύγκριση" type="twoTxTwoObj">
  <p:cSld name="TWO_OBJECTS_WITH_TEXT">
    <p:spTree>
      <p:nvGrpSpPr>
        <p:cNvPr id="1" name="Shape 40"/>
        <p:cNvGrpSpPr/>
        <p:nvPr/>
      </p:nvGrpSpPr>
      <p:grpSpPr>
        <a:xfrm>
          <a:off x="0" y="0"/>
          <a:ext cx="0" cy="0"/>
          <a:chOff x="0" y="0"/>
          <a:chExt cx="0" cy="0"/>
        </a:xfrm>
      </p:grpSpPr>
      <p:sp>
        <p:nvSpPr>
          <p:cNvPr id="41" name="Google Shape;41;p25"/>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5"/>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3" name="Google Shape;43;p25"/>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4" name="Google Shape;44;p25"/>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5" name="Google Shape;45;p25"/>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 name="Google Shape;46;p2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Μόνο τίτλος" type="titleOnly">
  <p:cSld name="TITLE_ONLY">
    <p:spTree>
      <p:nvGrpSpPr>
        <p:cNvPr id="1" name="Shape 49"/>
        <p:cNvGrpSpPr/>
        <p:nvPr/>
      </p:nvGrpSpPr>
      <p:grpSpPr>
        <a:xfrm>
          <a:off x="0" y="0"/>
          <a:ext cx="0" cy="0"/>
          <a:chOff x="0" y="0"/>
          <a:chExt cx="0" cy="0"/>
        </a:xfrm>
      </p:grpSpPr>
      <p:sp>
        <p:nvSpPr>
          <p:cNvPr id="50" name="Google Shape;50;p26"/>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54"/>
        <p:cNvGrpSpPr/>
        <p:nvPr/>
      </p:nvGrpSpPr>
      <p:grpSpPr>
        <a:xfrm>
          <a:off x="0" y="0"/>
          <a:ext cx="0" cy="0"/>
          <a:chOff x="0" y="0"/>
          <a:chExt cx="0" cy="0"/>
        </a:xfrm>
      </p:grpSpPr>
      <p:sp>
        <p:nvSpPr>
          <p:cNvPr id="55" name="Google Shape;55;p2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Περιεχόμενο με λεζάντα" type="objTx">
  <p:cSld name="OBJECT_WITH_CAPTION_TEXT">
    <p:spTree>
      <p:nvGrpSpPr>
        <p:cNvPr id="1" name="Shape 58"/>
        <p:cNvGrpSpPr/>
        <p:nvPr/>
      </p:nvGrpSpPr>
      <p:grpSpPr>
        <a:xfrm>
          <a:off x="0" y="0"/>
          <a:ext cx="0" cy="0"/>
          <a:chOff x="0" y="0"/>
          <a:chExt cx="0" cy="0"/>
        </a:xfrm>
      </p:grpSpPr>
      <p:sp>
        <p:nvSpPr>
          <p:cNvPr id="59" name="Google Shape;59;p28"/>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8"/>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1" name="Google Shape;61;p28"/>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2" name="Google Shape;62;p2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Εικόνα με λεζάντα" type="picTx">
  <p:cSld name="PICTURE_WITH_CAPTION_TEXT">
    <p:spTree>
      <p:nvGrpSpPr>
        <p:cNvPr id="1" name="Shape 65"/>
        <p:cNvGrpSpPr/>
        <p:nvPr/>
      </p:nvGrpSpPr>
      <p:grpSpPr>
        <a:xfrm>
          <a:off x="0" y="0"/>
          <a:ext cx="0" cy="0"/>
          <a:chOff x="0" y="0"/>
          <a:chExt cx="0" cy="0"/>
        </a:xfrm>
      </p:grpSpPr>
      <p:sp>
        <p:nvSpPr>
          <p:cNvPr id="66" name="Google Shape;66;p29"/>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9"/>
          <p:cNvSpPr>
            <a:spLocks noGrp="1"/>
          </p:cNvSpPr>
          <p:nvPr>
            <p:ph type="pic" idx="2"/>
          </p:nvPr>
        </p:nvSpPr>
        <p:spPr>
          <a:xfrm>
            <a:off x="3887391" y="740569"/>
            <a:ext cx="4629150" cy="3655219"/>
          </a:xfrm>
          <a:prstGeom prst="rect">
            <a:avLst/>
          </a:prstGeom>
          <a:noFill/>
          <a:ln>
            <a:noFill/>
          </a:ln>
        </p:spPr>
      </p:sp>
      <p:sp>
        <p:nvSpPr>
          <p:cNvPr id="68" name="Google Shape;68;p29"/>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9" name="Google Shape;69;p2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9"/>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0"/>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2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hyperlink" Target="https://www.apa.org/topics/money/family" TargetMode="External"/><Relationship Id="rId4" Type="http://schemas.openxmlformats.org/officeDocument/2006/relationships/hyperlink" Target="https://www.investopedia.com/family-finances-4689715"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a:off x="0" y="321"/>
            <a:ext cx="9144000" cy="514285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g23dfb39c1d0_0_29"/>
          <p:cNvPicPr preferRelativeResize="0"/>
          <p:nvPr/>
        </p:nvPicPr>
        <p:blipFill rotWithShape="1">
          <a:blip r:embed="rId3">
            <a:alphaModFix/>
          </a:blip>
          <a:srcRect/>
          <a:stretch/>
        </p:blipFill>
        <p:spPr>
          <a:xfrm>
            <a:off x="0" y="643"/>
            <a:ext cx="9143998" cy="5142858"/>
          </a:xfrm>
          <a:prstGeom prst="rect">
            <a:avLst/>
          </a:prstGeom>
          <a:noFill/>
          <a:ln>
            <a:noFill/>
          </a:ln>
        </p:spPr>
      </p:pic>
      <p:sp>
        <p:nvSpPr>
          <p:cNvPr id="155" name="Google Shape;155;g23dfb39c1d0_0_29"/>
          <p:cNvSpPr/>
          <p:nvPr/>
        </p:nvSpPr>
        <p:spPr>
          <a:xfrm>
            <a:off x="542875" y="842725"/>
            <a:ext cx="6828000" cy="503025"/>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200"/>
              </a:spcBef>
              <a:spcAft>
                <a:spcPts val="0"/>
              </a:spcAft>
              <a:buSzPts val="1100"/>
              <a:buNone/>
            </a:pPr>
            <a:r>
              <a:rPr lang="bg-BG" sz="1800" b="1" dirty="0">
                <a:solidFill>
                  <a:srgbClr val="0070C0"/>
                </a:solidFill>
                <a:latin typeface="Calibri"/>
                <a:ea typeface="Calibri"/>
                <a:cs typeface="Calibri"/>
                <a:sym typeface="Calibri"/>
              </a:rPr>
              <a:t>КОИ СА ПЕТТЕ КЛЮЧОВИ ЕЛЕМЕНТА НА ЛИЧНИТЕ НИ ФИНАНСИ</a:t>
            </a:r>
            <a:endParaRPr sz="1800" b="1" dirty="0">
              <a:solidFill>
                <a:srgbClr val="0070C0"/>
              </a:solidFill>
              <a:latin typeface="Calibri"/>
              <a:ea typeface="Calibri"/>
              <a:cs typeface="Calibri"/>
              <a:sym typeface="Calibri"/>
            </a:endParaRPr>
          </a:p>
          <a:p>
            <a:pPr marL="0" marR="0" lvl="0" indent="0" algn="just" rtl="0">
              <a:spcBef>
                <a:spcPts val="1200"/>
              </a:spcBef>
              <a:spcAft>
                <a:spcPts val="0"/>
              </a:spcAft>
              <a:buNone/>
            </a:pPr>
            <a:endParaRPr sz="3000" b="1" dirty="0">
              <a:solidFill>
                <a:schemeClr val="dk1"/>
              </a:solidFill>
              <a:latin typeface="Calibri"/>
              <a:ea typeface="Calibri"/>
              <a:cs typeface="Calibri"/>
              <a:sym typeface="Calibri"/>
            </a:endParaRPr>
          </a:p>
        </p:txBody>
      </p:sp>
      <p:sp>
        <p:nvSpPr>
          <p:cNvPr id="156" name="Google Shape;156;g23dfb39c1d0_0_29"/>
          <p:cNvSpPr txBox="1"/>
          <p:nvPr/>
        </p:nvSpPr>
        <p:spPr>
          <a:xfrm>
            <a:off x="542875" y="3502050"/>
            <a:ext cx="7932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57" name="Google Shape;157;g23dfb39c1d0_0_29"/>
          <p:cNvSpPr txBox="1"/>
          <p:nvPr/>
        </p:nvSpPr>
        <p:spPr>
          <a:xfrm>
            <a:off x="198097" y="1646915"/>
            <a:ext cx="8163900" cy="1989745"/>
          </a:xfrm>
          <a:prstGeom prst="rect">
            <a:avLst/>
          </a:prstGeom>
          <a:noFill/>
          <a:ln>
            <a:noFill/>
          </a:ln>
        </p:spPr>
        <p:txBody>
          <a:bodyPr spcFirstLastPara="1" wrap="square" lIns="91425" tIns="91425" rIns="91425" bIns="91425" anchor="t" anchorCtr="0">
            <a:spAutoFit/>
          </a:bodyPr>
          <a:lstStyle/>
          <a:p>
            <a:pPr marL="120650" lvl="0" algn="just" rtl="0">
              <a:lnSpc>
                <a:spcPct val="115000"/>
              </a:lnSpc>
              <a:spcBef>
                <a:spcPts val="0"/>
              </a:spcBef>
              <a:spcAft>
                <a:spcPts val="0"/>
              </a:spcAft>
              <a:buClr>
                <a:schemeClr val="dk1"/>
              </a:buClr>
              <a:buSzPts val="1700"/>
            </a:pPr>
            <a:r>
              <a:rPr lang="bg-BG" sz="1700" b="1" u="sng" dirty="0">
                <a:solidFill>
                  <a:schemeClr val="dk1"/>
                </a:solidFill>
                <a:latin typeface="Calibri"/>
                <a:ea typeface="Calibri"/>
                <a:cs typeface="Calibri"/>
                <a:sym typeface="Calibri"/>
              </a:rPr>
              <a:t>Разходи</a:t>
            </a:r>
            <a:endParaRPr lang="bg-BG" sz="1700" b="1"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None/>
            </a:pPr>
            <a:r>
              <a:rPr lang="bg-BG" sz="1700" dirty="0">
                <a:solidFill>
                  <a:schemeClr val="dk1"/>
                </a:solidFill>
                <a:latin typeface="Calibri"/>
                <a:ea typeface="Calibri"/>
                <a:cs typeface="Calibri"/>
                <a:sym typeface="Calibri"/>
              </a:rPr>
              <a:t>Разходите на парични средства са всичко, което човек купува или плаща с доходите си. Това включва наем, ипотека, храна, хобита, хранене в заведение или ресторант, обзавеждане, ремонт, пътуване, развлечения, инвестиране в бъдещето, разходи по изплащането на заеми и др. Важно е приходите ни да са по-големи от разходите ни, в противен случай ще си имаме проблеми. </a:t>
            </a:r>
            <a:endParaRPr lang="bg-BG" sz="2000" dirty="0">
              <a:latin typeface="Calibri"/>
              <a:ea typeface="Calibri"/>
              <a:cs typeface="Calibri"/>
              <a:sym typeface="Calibri"/>
            </a:endParaRPr>
          </a:p>
        </p:txBody>
      </p:sp>
    </p:spTree>
    <p:extLst>
      <p:ext uri="{BB962C8B-B14F-4D97-AF65-F5344CB8AC3E}">
        <p14:creationId xmlns:p14="http://schemas.microsoft.com/office/powerpoint/2010/main" val="3158430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g23dfb39c1d0_0_37"/>
          <p:cNvPicPr preferRelativeResize="0"/>
          <p:nvPr/>
        </p:nvPicPr>
        <p:blipFill rotWithShape="1">
          <a:blip r:embed="rId3">
            <a:alphaModFix/>
          </a:blip>
          <a:srcRect/>
          <a:stretch/>
        </p:blipFill>
        <p:spPr>
          <a:xfrm>
            <a:off x="0" y="643"/>
            <a:ext cx="9143998" cy="5142858"/>
          </a:xfrm>
          <a:prstGeom prst="rect">
            <a:avLst/>
          </a:prstGeom>
          <a:noFill/>
          <a:ln>
            <a:noFill/>
          </a:ln>
        </p:spPr>
      </p:pic>
      <p:sp>
        <p:nvSpPr>
          <p:cNvPr id="164" name="Google Shape;164;g23dfb39c1d0_0_37"/>
          <p:cNvSpPr/>
          <p:nvPr/>
        </p:nvSpPr>
        <p:spPr>
          <a:xfrm>
            <a:off x="196425" y="1097175"/>
            <a:ext cx="8616900" cy="4046400"/>
          </a:xfrm>
          <a:prstGeom prst="rect">
            <a:avLst/>
          </a:prstGeom>
          <a:noFill/>
          <a:ln>
            <a:noFill/>
          </a:ln>
        </p:spPr>
        <p:txBody>
          <a:bodyPr spcFirstLastPara="1" wrap="square" lIns="91425" tIns="45700" rIns="91425" bIns="45700" anchor="t" anchorCtr="0">
            <a:noAutofit/>
          </a:bodyPr>
          <a:lstStyle/>
          <a:p>
            <a:pPr marL="120650" lvl="0" algn="just" rtl="0">
              <a:lnSpc>
                <a:spcPct val="115000"/>
              </a:lnSpc>
              <a:spcBef>
                <a:spcPts val="0"/>
              </a:spcBef>
              <a:spcAft>
                <a:spcPts val="0"/>
              </a:spcAft>
              <a:buClr>
                <a:schemeClr val="dk1"/>
              </a:buClr>
              <a:buSzPts val="1700"/>
            </a:pPr>
            <a:r>
              <a:rPr lang="bg-BG" sz="1700" b="1" u="sng" dirty="0">
                <a:solidFill>
                  <a:schemeClr val="dk1"/>
                </a:solidFill>
                <a:latin typeface="Calibri"/>
                <a:ea typeface="Calibri"/>
                <a:cs typeface="Calibri"/>
                <a:sym typeface="Calibri"/>
              </a:rPr>
              <a:t>Спестявания</a:t>
            </a:r>
          </a:p>
          <a:p>
            <a:pPr marL="0" lvl="0" indent="0" algn="just" rtl="0">
              <a:lnSpc>
                <a:spcPct val="115000"/>
              </a:lnSpc>
              <a:spcBef>
                <a:spcPts val="0"/>
              </a:spcBef>
              <a:spcAft>
                <a:spcPts val="0"/>
              </a:spcAft>
              <a:buNone/>
            </a:pPr>
            <a:r>
              <a:rPr lang="bg-BG" sz="1700" dirty="0">
                <a:solidFill>
                  <a:schemeClr val="dk1"/>
                </a:solidFill>
                <a:latin typeface="Calibri"/>
                <a:ea typeface="Calibri"/>
                <a:cs typeface="Calibri"/>
                <a:sym typeface="Calibri"/>
              </a:rPr>
              <a:t>Спестяванията са доходите, които остават след разходите. Всеки трябва да се стреми да има спестявания, за да покрие големи разходи или спешни случаи. Паричните средства, които не са в спешна или разходна сметка, трябва вместо това да бъдат инвестирани в нещо, което ще запази или увеличи стойността им, като например инвестиции. Спестяванията се отнасят до парите, които човек отделя от доходите си, те служат за бъдещи финансови цели като нужди или цели. </a:t>
            </a:r>
            <a:endParaRPr lang="bg-BG" sz="1700" b="1" dirty="0">
              <a:solidFill>
                <a:schemeClr val="dk1"/>
              </a:solidFill>
              <a:latin typeface="Calibri"/>
              <a:ea typeface="Calibri"/>
              <a:cs typeface="Calibri"/>
              <a:sym typeface="Calibri"/>
            </a:endParaRPr>
          </a:p>
        </p:txBody>
      </p:sp>
      <p:sp>
        <p:nvSpPr>
          <p:cNvPr id="165" name="Google Shape;165;g23dfb39c1d0_0_37"/>
          <p:cNvSpPr txBox="1"/>
          <p:nvPr/>
        </p:nvSpPr>
        <p:spPr>
          <a:xfrm>
            <a:off x="542875" y="3502050"/>
            <a:ext cx="7932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g23dfb39c1d0_0_214"/>
          <p:cNvPicPr preferRelativeResize="0"/>
          <p:nvPr/>
        </p:nvPicPr>
        <p:blipFill rotWithShape="1">
          <a:blip r:embed="rId3">
            <a:alphaModFix/>
          </a:blip>
          <a:srcRect/>
          <a:stretch/>
        </p:blipFill>
        <p:spPr>
          <a:xfrm>
            <a:off x="0" y="643"/>
            <a:ext cx="9143998" cy="5142858"/>
          </a:xfrm>
          <a:prstGeom prst="rect">
            <a:avLst/>
          </a:prstGeom>
          <a:noFill/>
          <a:ln>
            <a:noFill/>
          </a:ln>
        </p:spPr>
      </p:pic>
      <p:sp>
        <p:nvSpPr>
          <p:cNvPr id="172" name="Google Shape;172;g23dfb39c1d0_0_214"/>
          <p:cNvSpPr/>
          <p:nvPr/>
        </p:nvSpPr>
        <p:spPr>
          <a:xfrm>
            <a:off x="120225" y="1390390"/>
            <a:ext cx="8808600" cy="2212782"/>
          </a:xfrm>
          <a:prstGeom prst="rect">
            <a:avLst/>
          </a:prstGeom>
          <a:noFill/>
          <a:ln>
            <a:noFill/>
          </a:ln>
        </p:spPr>
        <p:txBody>
          <a:bodyPr spcFirstLastPara="1" wrap="square" lIns="91425" tIns="45700" rIns="91425" bIns="45700" anchor="t" anchorCtr="0">
            <a:noAutofit/>
          </a:bodyPr>
          <a:lstStyle/>
          <a:p>
            <a:pPr marL="120650" lvl="0" algn="just" rtl="0">
              <a:lnSpc>
                <a:spcPct val="115000"/>
              </a:lnSpc>
              <a:spcBef>
                <a:spcPts val="0"/>
              </a:spcBef>
              <a:spcAft>
                <a:spcPts val="0"/>
              </a:spcAft>
              <a:buClr>
                <a:schemeClr val="dk1"/>
              </a:buClr>
              <a:buSzPts val="1700"/>
            </a:pPr>
            <a:r>
              <a:rPr lang="bg-BG" sz="1700" b="1" u="sng" dirty="0">
                <a:solidFill>
                  <a:schemeClr val="dk1"/>
                </a:solidFill>
                <a:latin typeface="Calibri"/>
                <a:ea typeface="Calibri"/>
                <a:cs typeface="Calibri"/>
                <a:sym typeface="Calibri"/>
              </a:rPr>
              <a:t>Инвестиции</a:t>
            </a:r>
            <a:endParaRPr sz="1700" b="1"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Clr>
                <a:schemeClr val="dk1"/>
              </a:buClr>
              <a:buSzPts val="1100"/>
              <a:buFont typeface="Arial"/>
              <a:buNone/>
            </a:pPr>
            <a:r>
              <a:rPr lang="bg-BG" sz="1700" dirty="0">
                <a:solidFill>
                  <a:schemeClr val="dk1"/>
                </a:solidFill>
                <a:latin typeface="Calibri"/>
                <a:ea typeface="Calibri"/>
                <a:cs typeface="Calibri"/>
                <a:sym typeface="Calibri"/>
              </a:rPr>
              <a:t>Инвестирането означава придобиване на стоки и имущество, за да спечелите възвръщаемост на инвестираните пари. Това включва влагане на парите ви в различни видове финансови продукти, като акции, облигации, взаимни фондове, недвижими имоти и стоки, с очакването да спечелите възвръщаемост на вашата инвестиция с течение на времето.</a:t>
            </a:r>
          </a:p>
          <a:p>
            <a:pPr marL="0" lvl="0" indent="0" algn="just" rtl="0">
              <a:lnSpc>
                <a:spcPct val="115000"/>
              </a:lnSpc>
              <a:spcBef>
                <a:spcPts val="0"/>
              </a:spcBef>
              <a:spcAft>
                <a:spcPts val="0"/>
              </a:spcAft>
              <a:buClr>
                <a:schemeClr val="dk1"/>
              </a:buClr>
              <a:buSzPts val="1100"/>
              <a:buFont typeface="Arial"/>
              <a:buNone/>
            </a:pPr>
            <a:endParaRPr sz="1700" b="1" dirty="0">
              <a:solidFill>
                <a:schemeClr val="dk1"/>
              </a:solidFill>
              <a:highlight>
                <a:srgbClr val="EFEFEF"/>
              </a:highlight>
              <a:latin typeface="Calibri"/>
              <a:ea typeface="Calibri"/>
              <a:cs typeface="Calibri"/>
              <a:sym typeface="Calibri"/>
            </a:endParaRPr>
          </a:p>
          <a:p>
            <a:pPr marL="0" marR="0" lvl="0" indent="0" algn="just" rtl="0">
              <a:spcBef>
                <a:spcPts val="0"/>
              </a:spcBef>
              <a:spcAft>
                <a:spcPts val="0"/>
              </a:spcAft>
              <a:buNone/>
            </a:pPr>
            <a:endParaRPr sz="3000" b="1" dirty="0">
              <a:solidFill>
                <a:schemeClr val="dk1"/>
              </a:solidFill>
              <a:latin typeface="Calibri"/>
              <a:ea typeface="Calibri"/>
              <a:cs typeface="Calibri"/>
              <a:sym typeface="Calibri"/>
            </a:endParaRPr>
          </a:p>
        </p:txBody>
      </p:sp>
      <p:sp>
        <p:nvSpPr>
          <p:cNvPr id="173" name="Google Shape;173;g23dfb39c1d0_0_214"/>
          <p:cNvSpPr txBox="1"/>
          <p:nvPr/>
        </p:nvSpPr>
        <p:spPr>
          <a:xfrm>
            <a:off x="542875" y="3502050"/>
            <a:ext cx="7932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g23dfb39c1d0_0_45"/>
          <p:cNvPicPr preferRelativeResize="0"/>
          <p:nvPr/>
        </p:nvPicPr>
        <p:blipFill rotWithShape="1">
          <a:blip r:embed="rId3">
            <a:alphaModFix/>
          </a:blip>
          <a:srcRect/>
          <a:stretch/>
        </p:blipFill>
        <p:spPr>
          <a:xfrm>
            <a:off x="2" y="642"/>
            <a:ext cx="9143998" cy="5142858"/>
          </a:xfrm>
          <a:prstGeom prst="rect">
            <a:avLst/>
          </a:prstGeom>
          <a:noFill/>
          <a:ln>
            <a:noFill/>
          </a:ln>
        </p:spPr>
      </p:pic>
      <p:sp>
        <p:nvSpPr>
          <p:cNvPr id="180" name="Google Shape;180;g23dfb39c1d0_0_45"/>
          <p:cNvSpPr/>
          <p:nvPr/>
        </p:nvSpPr>
        <p:spPr>
          <a:xfrm>
            <a:off x="236850" y="1014558"/>
            <a:ext cx="8670300" cy="41283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bg-BG" sz="1700" b="1" i="1" dirty="0">
                <a:solidFill>
                  <a:srgbClr val="181818"/>
                </a:solidFill>
                <a:highlight>
                  <a:srgbClr val="EFEFEF"/>
                </a:highlight>
                <a:latin typeface="Calibri"/>
                <a:ea typeface="Calibri"/>
                <a:cs typeface="Calibri"/>
                <a:sym typeface="Calibri"/>
              </a:rPr>
              <a:t>“Когато работите върху нещо, което може да ви донесе 5 долара, няма значение колко усилия полагате – най-много ще спечелите 5 долара.” </a:t>
            </a:r>
          </a:p>
          <a:p>
            <a:pPr marL="0" lvl="0" indent="0" algn="just" rtl="0">
              <a:lnSpc>
                <a:spcPct val="115000"/>
              </a:lnSpc>
              <a:spcBef>
                <a:spcPts val="0"/>
              </a:spcBef>
              <a:spcAft>
                <a:spcPts val="0"/>
              </a:spcAft>
              <a:buNone/>
            </a:pPr>
            <a:r>
              <a:rPr lang="bg-BG" sz="1700" b="1" u="sng" dirty="0">
                <a:solidFill>
                  <a:schemeClr val="dk1"/>
                </a:solidFill>
                <a:latin typeface="Calibri"/>
                <a:ea typeface="Calibri"/>
                <a:cs typeface="Calibri"/>
                <a:sym typeface="Calibri"/>
              </a:rPr>
              <a:t>Застраховане</a:t>
            </a:r>
            <a:endParaRPr lang="bg-BG" sz="1700" b="1" dirty="0">
              <a:solidFill>
                <a:schemeClr val="dk1"/>
              </a:solidFill>
              <a:latin typeface="Calibri"/>
              <a:ea typeface="Calibri"/>
              <a:cs typeface="Calibri"/>
              <a:sym typeface="Calibri"/>
            </a:endParaRPr>
          </a:p>
          <a:p>
            <a:pPr marL="0" lvl="0" indent="0" algn="just" rtl="0">
              <a:lnSpc>
                <a:spcPct val="115000"/>
              </a:lnSpc>
              <a:spcBef>
                <a:spcPts val="1200"/>
              </a:spcBef>
              <a:spcAft>
                <a:spcPts val="0"/>
              </a:spcAft>
              <a:buSzPts val="1100"/>
              <a:buNone/>
            </a:pPr>
            <a:r>
              <a:rPr lang="bg-BG" sz="1700" dirty="0">
                <a:solidFill>
                  <a:schemeClr val="dk1"/>
                </a:solidFill>
                <a:latin typeface="Calibri"/>
                <a:ea typeface="Calibri"/>
                <a:cs typeface="Calibri"/>
                <a:sym typeface="Calibri"/>
              </a:rPr>
              <a:t>Терминът застраховане се отнася до стъпките, които хората предприемат, за да се предпазят от неочаквани събития, като болест или злополука, и да запазят своите вещи. Това включва да защитите вас и вашето имущество от потенциални рискове, като автомобилни катастрофи или спешни медицински случаи, чрез закупуването на застрахователни полици. Повечето хора имат някаква застраховка: за колата си, къщата си, здравеопазването или живота си. Застраховането е подходящо не само за физически лица, но и за фирми</a:t>
            </a:r>
            <a:r>
              <a:rPr lang="bg-BG" sz="1700" dirty="0">
                <a:solidFill>
                  <a:srgbClr val="111111"/>
                </a:solidFill>
                <a:highlight>
                  <a:srgbClr val="FFFFFF"/>
                </a:highlight>
                <a:latin typeface="Calibri"/>
                <a:ea typeface="Calibri"/>
                <a:cs typeface="Calibri"/>
                <a:sym typeface="Calibri"/>
              </a:rPr>
              <a:t>.  </a:t>
            </a:r>
          </a:p>
          <a:p>
            <a:pPr marL="457200" lvl="0" indent="-336550" algn="just" rtl="0">
              <a:lnSpc>
                <a:spcPct val="115000"/>
              </a:lnSpc>
              <a:spcBef>
                <a:spcPts val="1200"/>
              </a:spcBef>
              <a:spcAft>
                <a:spcPts val="0"/>
              </a:spcAft>
              <a:buClr>
                <a:srgbClr val="111111"/>
              </a:buClr>
              <a:buSzPts val="1700"/>
              <a:buFont typeface="Calibri"/>
              <a:buChar char="●"/>
            </a:pPr>
            <a:r>
              <a:rPr lang="bg-BG" sz="1700" b="1" dirty="0">
                <a:solidFill>
                  <a:srgbClr val="111111"/>
                </a:solidFill>
                <a:highlight>
                  <a:srgbClr val="FFFFFF"/>
                </a:highlight>
                <a:latin typeface="Calibri"/>
                <a:ea typeface="Calibri"/>
                <a:cs typeface="Calibri"/>
                <a:sym typeface="Calibri"/>
              </a:rPr>
              <a:t>Например: </a:t>
            </a:r>
            <a:r>
              <a:rPr lang="bg-BG" sz="1700" dirty="0">
                <a:solidFill>
                  <a:srgbClr val="111111"/>
                </a:solidFill>
                <a:highlight>
                  <a:srgbClr val="FFFFFF"/>
                </a:highlight>
                <a:latin typeface="Calibri"/>
                <a:ea typeface="Calibri"/>
                <a:cs typeface="Calibri"/>
                <a:sym typeface="Calibri"/>
              </a:rPr>
              <a:t>Строителна компания трябва да гарантира, че нейните служители са застраховани в случай, че бъдат наранени при изпълнение на задълженията си. </a:t>
            </a:r>
            <a:endParaRPr lang="bg-BG" sz="1700" dirty="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g23dfb39c1d0_0_52"/>
          <p:cNvPicPr preferRelativeResize="0"/>
          <p:nvPr/>
        </p:nvPicPr>
        <p:blipFill rotWithShape="1">
          <a:blip r:embed="rId3">
            <a:alphaModFix/>
          </a:blip>
          <a:srcRect/>
          <a:stretch/>
        </p:blipFill>
        <p:spPr>
          <a:xfrm>
            <a:off x="0" y="643"/>
            <a:ext cx="9143998" cy="5142858"/>
          </a:xfrm>
          <a:prstGeom prst="rect">
            <a:avLst/>
          </a:prstGeom>
          <a:noFill/>
          <a:ln>
            <a:noFill/>
          </a:ln>
        </p:spPr>
      </p:pic>
      <p:sp>
        <p:nvSpPr>
          <p:cNvPr id="188" name="Google Shape;188;g23dfb39c1d0_0_52"/>
          <p:cNvSpPr/>
          <p:nvPr/>
        </p:nvSpPr>
        <p:spPr>
          <a:xfrm>
            <a:off x="266317" y="1396819"/>
            <a:ext cx="8486015" cy="3296538"/>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bg-BG" sz="1800" b="1" dirty="0">
                <a:solidFill>
                  <a:schemeClr val="dk1"/>
                </a:solidFill>
                <a:latin typeface="Calibri"/>
                <a:ea typeface="Calibri"/>
                <a:cs typeface="Calibri"/>
                <a:sym typeface="Calibri"/>
              </a:rPr>
              <a:t>Какво е кредитна карта?</a:t>
            </a:r>
          </a:p>
          <a:p>
            <a:pPr marL="0" lvl="0" indent="0" algn="just" rtl="0">
              <a:lnSpc>
                <a:spcPct val="115000"/>
              </a:lnSpc>
              <a:spcBef>
                <a:spcPts val="0"/>
              </a:spcBef>
              <a:spcAft>
                <a:spcPts val="0"/>
              </a:spcAft>
              <a:buNone/>
            </a:pPr>
            <a:r>
              <a:rPr lang="bg-BG" sz="1800" dirty="0">
                <a:solidFill>
                  <a:schemeClr val="dk1"/>
                </a:solidFill>
                <a:latin typeface="Calibri"/>
                <a:ea typeface="Calibri"/>
                <a:cs typeface="Calibri"/>
                <a:sym typeface="Calibri"/>
              </a:rPr>
              <a:t>Кредитната карта е карта, издадена от финансова институция, обикновено банка, която позволява на </a:t>
            </a:r>
            <a:r>
              <a:rPr lang="bg-BG" sz="1800" dirty="0" err="1">
                <a:solidFill>
                  <a:schemeClr val="dk1"/>
                </a:solidFill>
                <a:latin typeface="Calibri"/>
                <a:ea typeface="Calibri"/>
                <a:cs typeface="Calibri"/>
                <a:sym typeface="Calibri"/>
              </a:rPr>
              <a:t>картодържателя</a:t>
            </a:r>
            <a:r>
              <a:rPr lang="bg-BG" sz="1800" dirty="0">
                <a:solidFill>
                  <a:schemeClr val="dk1"/>
                </a:solidFill>
                <a:latin typeface="Calibri"/>
                <a:ea typeface="Calibri"/>
                <a:cs typeface="Calibri"/>
                <a:sym typeface="Calibri"/>
              </a:rPr>
              <a:t> да заема пари от тази институция. </a:t>
            </a:r>
            <a:r>
              <a:rPr lang="bg-BG" sz="1800" dirty="0" err="1">
                <a:solidFill>
                  <a:schemeClr val="dk1"/>
                </a:solidFill>
                <a:latin typeface="Calibri"/>
                <a:ea typeface="Calibri"/>
                <a:cs typeface="Calibri"/>
                <a:sym typeface="Calibri"/>
              </a:rPr>
              <a:t>Картодържателите</a:t>
            </a:r>
            <a:r>
              <a:rPr lang="bg-BG" sz="1800" dirty="0">
                <a:solidFill>
                  <a:schemeClr val="dk1"/>
                </a:solidFill>
                <a:latin typeface="Calibri"/>
                <a:ea typeface="Calibri"/>
                <a:cs typeface="Calibri"/>
                <a:sym typeface="Calibri"/>
              </a:rPr>
              <a:t> се съгласяват да изплатят парите с лихва според условията на институцията. Кредитните карти могат да се използват за различни видове транзакции, като закупуване на стоки и услуги онлайн или на физически места или теглене на пари в брой от банкомат. Кредитните карти често идват с различни предимства, като връщане на пари или наградни точки за покупки, застраховка за пътуване и други предимства. Въпреки това е важно да използвате кредита разумно и да избягвате преразход, което може да доведе до високи лихви, такси и поемането на дългосрочен дълг.</a:t>
            </a:r>
            <a:endParaRPr lang="bg-BG" sz="1100" dirty="0">
              <a:solidFill>
                <a:schemeClr val="dk1"/>
              </a:solidFill>
              <a:latin typeface="Calibri"/>
              <a:ea typeface="Calibri"/>
              <a:cs typeface="Calibri"/>
              <a:sym typeface="Calibri"/>
            </a:endParaRPr>
          </a:p>
        </p:txBody>
      </p:sp>
      <p:sp>
        <p:nvSpPr>
          <p:cNvPr id="189" name="Google Shape;189;g23dfb39c1d0_0_52"/>
          <p:cNvSpPr txBox="1"/>
          <p:nvPr/>
        </p:nvSpPr>
        <p:spPr>
          <a:xfrm>
            <a:off x="542875" y="3502050"/>
            <a:ext cx="7932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90" name="Google Shape;190;g23dfb39c1d0_0_52"/>
          <p:cNvSpPr txBox="1"/>
          <p:nvPr/>
        </p:nvSpPr>
        <p:spPr>
          <a:xfrm>
            <a:off x="266100" y="1031075"/>
            <a:ext cx="6884700" cy="485487"/>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ru-RU" sz="1700" b="1" dirty="0">
                <a:solidFill>
                  <a:srgbClr val="00B0F0"/>
                </a:solidFill>
                <a:latin typeface="Calibri"/>
                <a:ea typeface="Calibri"/>
                <a:cs typeface="Calibri"/>
                <a:sym typeface="Calibri"/>
              </a:rPr>
              <a:t>КАКВА Е РАЗЛИКАТА МЕЖДУ КРЕДИТНА И ДЕБИТНА КАРТА?  </a:t>
            </a:r>
            <a:endParaRPr lang="ru-RU" sz="1900" dirty="0">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g23dfb39c1d0_0_228"/>
          <p:cNvPicPr preferRelativeResize="0"/>
          <p:nvPr/>
        </p:nvPicPr>
        <p:blipFill rotWithShape="1">
          <a:blip r:embed="rId3">
            <a:alphaModFix/>
          </a:blip>
          <a:srcRect/>
          <a:stretch/>
        </p:blipFill>
        <p:spPr>
          <a:xfrm>
            <a:off x="0" y="643"/>
            <a:ext cx="9143998" cy="5142858"/>
          </a:xfrm>
          <a:prstGeom prst="rect">
            <a:avLst/>
          </a:prstGeom>
          <a:noFill/>
          <a:ln>
            <a:noFill/>
          </a:ln>
        </p:spPr>
      </p:pic>
      <p:sp>
        <p:nvSpPr>
          <p:cNvPr id="197" name="Google Shape;197;g23dfb39c1d0_0_228"/>
          <p:cNvSpPr/>
          <p:nvPr/>
        </p:nvSpPr>
        <p:spPr>
          <a:xfrm>
            <a:off x="196425" y="1441100"/>
            <a:ext cx="8616900" cy="33720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lang="bg-BG" sz="1100" b="1" dirty="0">
              <a:solidFill>
                <a:srgbClr val="00B0F0"/>
              </a:solidFill>
              <a:latin typeface="Calibri"/>
              <a:ea typeface="Calibri"/>
              <a:cs typeface="Calibri"/>
              <a:sym typeface="Calibri"/>
            </a:endParaRPr>
          </a:p>
          <a:p>
            <a:pPr marL="0" lvl="0" indent="0" algn="just" rtl="0">
              <a:lnSpc>
                <a:spcPct val="115000"/>
              </a:lnSpc>
              <a:spcBef>
                <a:spcPts val="0"/>
              </a:spcBef>
              <a:spcAft>
                <a:spcPts val="0"/>
              </a:spcAft>
              <a:buNone/>
            </a:pPr>
            <a:r>
              <a:rPr lang="bg-BG" sz="1800" b="1" dirty="0">
                <a:solidFill>
                  <a:schemeClr val="dk1"/>
                </a:solidFill>
                <a:latin typeface="Calibri"/>
                <a:ea typeface="Calibri"/>
                <a:cs typeface="Calibri"/>
                <a:sym typeface="Calibri"/>
              </a:rPr>
              <a:t>Какво е дебитна карта?</a:t>
            </a:r>
          </a:p>
          <a:p>
            <a:pPr marL="0" lvl="0" indent="0" algn="just" rtl="0">
              <a:lnSpc>
                <a:spcPct val="115000"/>
              </a:lnSpc>
              <a:spcBef>
                <a:spcPts val="0"/>
              </a:spcBef>
              <a:spcAft>
                <a:spcPts val="0"/>
              </a:spcAft>
              <a:buNone/>
            </a:pPr>
            <a:r>
              <a:rPr lang="bg-BG" sz="1800" dirty="0">
                <a:solidFill>
                  <a:schemeClr val="dk1"/>
                </a:solidFill>
                <a:latin typeface="Calibri"/>
                <a:ea typeface="Calibri"/>
                <a:cs typeface="Calibri"/>
                <a:sym typeface="Calibri"/>
              </a:rPr>
              <a:t>Дебитната карта е платежна карта, използвана за плащания директно от текущата сметка на потребителя, а не чрез кредит от банка или издател на карта. Дебитните карти предлагат удобството на кредитните карти и много от същите защити на потребителите, когато са издадени от големи доставчици на платежни услуги като </a:t>
            </a:r>
            <a:r>
              <a:rPr lang="bg-BG" sz="1800" dirty="0" err="1">
                <a:solidFill>
                  <a:schemeClr val="dk1"/>
                </a:solidFill>
                <a:latin typeface="Calibri"/>
                <a:ea typeface="Calibri"/>
                <a:cs typeface="Calibri"/>
                <a:sym typeface="Calibri"/>
              </a:rPr>
              <a:t>Visa</a:t>
            </a:r>
            <a:r>
              <a:rPr lang="bg-BG" sz="1800" dirty="0">
                <a:solidFill>
                  <a:schemeClr val="dk1"/>
                </a:solidFill>
                <a:latin typeface="Calibri"/>
                <a:ea typeface="Calibri"/>
                <a:cs typeface="Calibri"/>
                <a:sym typeface="Calibri"/>
              </a:rPr>
              <a:t> или </a:t>
            </a:r>
            <a:r>
              <a:rPr lang="bg-BG" sz="1800" dirty="0" err="1">
                <a:solidFill>
                  <a:schemeClr val="dk1"/>
                </a:solidFill>
                <a:latin typeface="Calibri"/>
                <a:ea typeface="Calibri"/>
                <a:cs typeface="Calibri"/>
                <a:sym typeface="Calibri"/>
              </a:rPr>
              <a:t>Mastercard</a:t>
            </a:r>
            <a:r>
              <a:rPr lang="bg-BG" sz="1800" dirty="0">
                <a:solidFill>
                  <a:schemeClr val="dk1"/>
                </a:solidFill>
                <a:latin typeface="Calibri"/>
                <a:ea typeface="Calibri"/>
                <a:cs typeface="Calibri"/>
                <a:sym typeface="Calibri"/>
              </a:rPr>
              <a:t>. За разлика от кредитната карта, потребителят не заема пари от заемодател, когато използва дебитна карта, а вместо това използва собствените си средства. Така че няма лихва върху транзакциите с дебитни карти. Сумата, която може да бъде изразходвана с помощта на дебитна карта, е ограничена до наличния баланс в сметката, към която е свързана.</a:t>
            </a:r>
          </a:p>
          <a:p>
            <a:pPr marL="0" lvl="0" indent="0" algn="just" rtl="0">
              <a:lnSpc>
                <a:spcPct val="115000"/>
              </a:lnSpc>
              <a:spcBef>
                <a:spcPts val="0"/>
              </a:spcBef>
              <a:spcAft>
                <a:spcPts val="0"/>
              </a:spcAft>
              <a:buNone/>
            </a:pPr>
            <a:endParaRPr lang="bg-BG" sz="1100" dirty="0">
              <a:solidFill>
                <a:schemeClr val="dk1"/>
              </a:solidFill>
              <a:latin typeface="Calibri"/>
              <a:ea typeface="Calibri"/>
              <a:cs typeface="Calibri"/>
              <a:sym typeface="Calibri"/>
            </a:endParaRPr>
          </a:p>
        </p:txBody>
      </p:sp>
      <p:sp>
        <p:nvSpPr>
          <p:cNvPr id="199" name="Google Shape;199;g23dfb39c1d0_0_228"/>
          <p:cNvSpPr txBox="1"/>
          <p:nvPr/>
        </p:nvSpPr>
        <p:spPr>
          <a:xfrm>
            <a:off x="266100" y="1031075"/>
            <a:ext cx="6884700" cy="485487"/>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ru-RU" sz="1700" b="1" dirty="0">
                <a:solidFill>
                  <a:srgbClr val="00B0F0"/>
                </a:solidFill>
                <a:latin typeface="Calibri"/>
                <a:ea typeface="Calibri"/>
                <a:cs typeface="Calibri"/>
                <a:sym typeface="Calibri"/>
              </a:rPr>
              <a:t>КАКВА Е РАЗЛИКАТА МЕЖДУ КРЕДИТНА И ДЕБИТНА КАРТА?  </a:t>
            </a:r>
            <a:endParaRPr lang="ru-RU" sz="1900" dirty="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g23dfb39c1d0_0_60"/>
          <p:cNvPicPr preferRelativeResize="0"/>
          <p:nvPr/>
        </p:nvPicPr>
        <p:blipFill rotWithShape="1">
          <a:blip r:embed="rId3">
            <a:alphaModFix/>
          </a:blip>
          <a:srcRect/>
          <a:stretch/>
        </p:blipFill>
        <p:spPr>
          <a:xfrm>
            <a:off x="0" y="643"/>
            <a:ext cx="9143998" cy="5142858"/>
          </a:xfrm>
          <a:prstGeom prst="rect">
            <a:avLst/>
          </a:prstGeom>
          <a:noFill/>
          <a:ln>
            <a:noFill/>
          </a:ln>
        </p:spPr>
      </p:pic>
      <p:sp>
        <p:nvSpPr>
          <p:cNvPr id="206" name="Google Shape;206;g23dfb39c1d0_0_60"/>
          <p:cNvSpPr/>
          <p:nvPr/>
        </p:nvSpPr>
        <p:spPr>
          <a:xfrm>
            <a:off x="196425" y="1441100"/>
            <a:ext cx="8616900" cy="33720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sz="1200" b="1">
              <a:solidFill>
                <a:srgbClr val="00B0F0"/>
              </a:solidFill>
              <a:latin typeface="Calibri"/>
              <a:ea typeface="Calibri"/>
              <a:cs typeface="Calibri"/>
              <a:sym typeface="Calibri"/>
            </a:endParaRPr>
          </a:p>
          <a:p>
            <a:pPr marL="0" lvl="0" indent="0" algn="just" rtl="0">
              <a:lnSpc>
                <a:spcPct val="115000"/>
              </a:lnSpc>
              <a:spcBef>
                <a:spcPts val="0"/>
              </a:spcBef>
              <a:spcAft>
                <a:spcPts val="0"/>
              </a:spcAft>
              <a:buNone/>
            </a:pPr>
            <a:endParaRPr sz="1100">
              <a:solidFill>
                <a:schemeClr val="dk1"/>
              </a:solidFill>
              <a:latin typeface="Calibri"/>
              <a:ea typeface="Calibri"/>
              <a:cs typeface="Calibri"/>
              <a:sym typeface="Calibri"/>
            </a:endParaRPr>
          </a:p>
          <a:p>
            <a:pPr marL="0" lvl="0" indent="0" algn="just" rtl="0">
              <a:lnSpc>
                <a:spcPct val="115000"/>
              </a:lnSpc>
              <a:spcBef>
                <a:spcPts val="0"/>
              </a:spcBef>
              <a:spcAft>
                <a:spcPts val="0"/>
              </a:spcAft>
              <a:buNone/>
            </a:pPr>
            <a:endParaRPr sz="1100">
              <a:solidFill>
                <a:schemeClr val="dk1"/>
              </a:solidFill>
              <a:latin typeface="Calibri"/>
              <a:ea typeface="Calibri"/>
              <a:cs typeface="Calibri"/>
              <a:sym typeface="Calibri"/>
            </a:endParaRPr>
          </a:p>
        </p:txBody>
      </p:sp>
      <p:sp>
        <p:nvSpPr>
          <p:cNvPr id="207" name="Google Shape;207;g23dfb39c1d0_0_60"/>
          <p:cNvSpPr txBox="1"/>
          <p:nvPr/>
        </p:nvSpPr>
        <p:spPr>
          <a:xfrm>
            <a:off x="542875" y="3502050"/>
            <a:ext cx="7932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08" name="Google Shape;208;g23dfb39c1d0_0_60"/>
          <p:cNvSpPr txBox="1"/>
          <p:nvPr/>
        </p:nvSpPr>
        <p:spPr>
          <a:xfrm>
            <a:off x="951900" y="1259675"/>
            <a:ext cx="6884700" cy="1016402"/>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bg-BG" sz="3000" b="1" dirty="0">
                <a:solidFill>
                  <a:schemeClr val="dk1"/>
                </a:solidFill>
                <a:latin typeface="Calibri"/>
                <a:ea typeface="Calibri"/>
                <a:cs typeface="Calibri"/>
                <a:sym typeface="Calibri"/>
              </a:rPr>
              <a:t>Урок</a:t>
            </a:r>
            <a:r>
              <a:rPr lang="en-US" sz="3000" b="1" dirty="0">
                <a:solidFill>
                  <a:schemeClr val="dk1"/>
                </a:solidFill>
                <a:latin typeface="Calibri"/>
                <a:ea typeface="Calibri"/>
                <a:cs typeface="Calibri"/>
                <a:sym typeface="Calibri"/>
              </a:rPr>
              <a:t> 2. </a:t>
            </a:r>
            <a:r>
              <a:rPr lang="bg-BG" sz="3000" b="1" dirty="0">
                <a:solidFill>
                  <a:schemeClr val="dk1"/>
                </a:solidFill>
                <a:latin typeface="Calibri"/>
                <a:ea typeface="Calibri"/>
                <a:cs typeface="Calibri"/>
                <a:sym typeface="Calibri"/>
              </a:rPr>
              <a:t>Планиране на личните финанси</a:t>
            </a:r>
            <a:endParaRPr sz="30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700" b="1" dirty="0">
              <a:solidFill>
                <a:srgbClr val="00B0F0"/>
              </a:solidFill>
              <a:latin typeface="Calibri"/>
              <a:ea typeface="Calibri"/>
              <a:cs typeface="Calibri"/>
              <a:sym typeface="Calibri"/>
            </a:endParaRPr>
          </a:p>
        </p:txBody>
      </p:sp>
      <p:pic>
        <p:nvPicPr>
          <p:cNvPr id="209" name="Google Shape;209;g23dfb39c1d0_0_60"/>
          <p:cNvPicPr preferRelativeResize="0"/>
          <p:nvPr/>
        </p:nvPicPr>
        <p:blipFill>
          <a:blip r:embed="rId4">
            <a:alphaModFix/>
          </a:blip>
          <a:stretch>
            <a:fillRect/>
          </a:stretch>
        </p:blipFill>
        <p:spPr>
          <a:xfrm>
            <a:off x="1907119" y="2237075"/>
            <a:ext cx="4791975" cy="25089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g23dfb39c1d0_0_188"/>
          <p:cNvPicPr preferRelativeResize="0"/>
          <p:nvPr/>
        </p:nvPicPr>
        <p:blipFill rotWithShape="1">
          <a:blip r:embed="rId3">
            <a:alphaModFix/>
          </a:blip>
          <a:srcRect/>
          <a:stretch/>
        </p:blipFill>
        <p:spPr>
          <a:xfrm>
            <a:off x="0" y="643"/>
            <a:ext cx="9143998" cy="5142858"/>
          </a:xfrm>
          <a:prstGeom prst="rect">
            <a:avLst/>
          </a:prstGeom>
          <a:noFill/>
          <a:ln>
            <a:noFill/>
          </a:ln>
        </p:spPr>
      </p:pic>
      <p:sp>
        <p:nvSpPr>
          <p:cNvPr id="216" name="Google Shape;216;g23dfb39c1d0_0_188"/>
          <p:cNvSpPr/>
          <p:nvPr/>
        </p:nvSpPr>
        <p:spPr>
          <a:xfrm>
            <a:off x="196425" y="1441100"/>
            <a:ext cx="8616900" cy="33720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ru-RU" sz="1700" dirty="0" err="1">
                <a:solidFill>
                  <a:schemeClr val="dk1"/>
                </a:solidFill>
                <a:highlight>
                  <a:srgbClr val="FFFFFF"/>
                </a:highlight>
                <a:latin typeface="Calibri"/>
                <a:ea typeface="Calibri"/>
                <a:cs typeface="Calibri"/>
                <a:sym typeface="Calibri"/>
              </a:rPr>
              <a:t>Планирането</a:t>
            </a:r>
            <a:r>
              <a:rPr lang="ru-RU" sz="1700" dirty="0">
                <a:solidFill>
                  <a:schemeClr val="dk1"/>
                </a:solidFill>
                <a:highlight>
                  <a:srgbClr val="FFFFFF"/>
                </a:highlight>
                <a:latin typeface="Calibri"/>
                <a:ea typeface="Calibri"/>
                <a:cs typeface="Calibri"/>
                <a:sym typeface="Calibri"/>
              </a:rPr>
              <a:t> на </a:t>
            </a:r>
            <a:r>
              <a:rPr lang="ru-RU" sz="1700" dirty="0" err="1">
                <a:solidFill>
                  <a:schemeClr val="dk1"/>
                </a:solidFill>
                <a:highlight>
                  <a:srgbClr val="FFFFFF"/>
                </a:highlight>
                <a:latin typeface="Calibri"/>
                <a:ea typeface="Calibri"/>
                <a:cs typeface="Calibri"/>
                <a:sym typeface="Calibri"/>
              </a:rPr>
              <a:t>личните</a:t>
            </a:r>
            <a:r>
              <a:rPr lang="ru-RU" sz="1700" dirty="0">
                <a:solidFill>
                  <a:schemeClr val="dk1"/>
                </a:solidFill>
                <a:highlight>
                  <a:srgbClr val="FFFFFF"/>
                </a:highlight>
                <a:latin typeface="Calibri"/>
                <a:ea typeface="Calibri"/>
                <a:cs typeface="Calibri"/>
                <a:sym typeface="Calibri"/>
              </a:rPr>
              <a:t> </a:t>
            </a:r>
            <a:r>
              <a:rPr lang="ru-RU" sz="1700" dirty="0" err="1">
                <a:solidFill>
                  <a:schemeClr val="dk1"/>
                </a:solidFill>
                <a:highlight>
                  <a:srgbClr val="FFFFFF"/>
                </a:highlight>
                <a:latin typeface="Calibri"/>
                <a:ea typeface="Calibri"/>
                <a:cs typeface="Calibri"/>
                <a:sym typeface="Calibri"/>
              </a:rPr>
              <a:t>финанси</a:t>
            </a:r>
            <a:r>
              <a:rPr lang="ru-RU" sz="1700" dirty="0">
                <a:solidFill>
                  <a:schemeClr val="dk1"/>
                </a:solidFill>
                <a:highlight>
                  <a:srgbClr val="FFFFFF"/>
                </a:highlight>
                <a:latin typeface="Calibri"/>
                <a:ea typeface="Calibri"/>
                <a:cs typeface="Calibri"/>
                <a:sym typeface="Calibri"/>
              </a:rPr>
              <a:t> е систематичен подход, при </a:t>
            </a:r>
            <a:r>
              <a:rPr lang="ru-RU" sz="1700" dirty="0" err="1">
                <a:solidFill>
                  <a:schemeClr val="dk1"/>
                </a:solidFill>
                <a:highlight>
                  <a:srgbClr val="FFFFFF"/>
                </a:highlight>
                <a:latin typeface="Calibri"/>
                <a:ea typeface="Calibri"/>
                <a:cs typeface="Calibri"/>
                <a:sym typeface="Calibri"/>
              </a:rPr>
              <a:t>който</a:t>
            </a:r>
            <a:r>
              <a:rPr lang="ru-RU" sz="1700" dirty="0">
                <a:solidFill>
                  <a:schemeClr val="dk1"/>
                </a:solidFill>
                <a:highlight>
                  <a:srgbClr val="FFFFFF"/>
                </a:highlight>
                <a:latin typeface="Calibri"/>
                <a:ea typeface="Calibri"/>
                <a:cs typeface="Calibri"/>
                <a:sym typeface="Calibri"/>
              </a:rPr>
              <a:t> </a:t>
            </a:r>
            <a:r>
              <a:rPr lang="ru-RU" sz="1700" dirty="0" err="1">
                <a:solidFill>
                  <a:schemeClr val="dk1"/>
                </a:solidFill>
                <a:highlight>
                  <a:srgbClr val="FFFFFF"/>
                </a:highlight>
                <a:latin typeface="Calibri"/>
                <a:ea typeface="Calibri"/>
                <a:cs typeface="Calibri"/>
                <a:sym typeface="Calibri"/>
              </a:rPr>
              <a:t>човек</a:t>
            </a:r>
            <a:r>
              <a:rPr lang="ru-RU" sz="1700" dirty="0">
                <a:solidFill>
                  <a:schemeClr val="dk1"/>
                </a:solidFill>
                <a:highlight>
                  <a:srgbClr val="FFFFFF"/>
                </a:highlight>
                <a:latin typeface="Calibri"/>
                <a:ea typeface="Calibri"/>
                <a:cs typeface="Calibri"/>
                <a:sym typeface="Calibri"/>
              </a:rPr>
              <a:t> се стреми да  </a:t>
            </a:r>
            <a:r>
              <a:rPr lang="ru-RU" sz="1700" dirty="0" err="1">
                <a:solidFill>
                  <a:schemeClr val="dk1"/>
                </a:solidFill>
                <a:highlight>
                  <a:srgbClr val="FFFFFF"/>
                </a:highlight>
                <a:latin typeface="Calibri"/>
                <a:ea typeface="Calibri"/>
                <a:cs typeface="Calibri"/>
                <a:sym typeface="Calibri"/>
              </a:rPr>
              <a:t>извлече</a:t>
            </a:r>
            <a:r>
              <a:rPr lang="ru-RU" sz="1700" dirty="0">
                <a:solidFill>
                  <a:schemeClr val="dk1"/>
                </a:solidFill>
                <a:highlight>
                  <a:srgbClr val="FFFFFF"/>
                </a:highlight>
                <a:latin typeface="Calibri"/>
                <a:ea typeface="Calibri"/>
                <a:cs typeface="Calibri"/>
                <a:sym typeface="Calibri"/>
              </a:rPr>
              <a:t> максимума от </a:t>
            </a:r>
            <a:r>
              <a:rPr lang="ru-RU" sz="1700" dirty="0" err="1">
                <a:solidFill>
                  <a:schemeClr val="dk1"/>
                </a:solidFill>
                <a:highlight>
                  <a:srgbClr val="FFFFFF"/>
                </a:highlight>
                <a:latin typeface="Calibri"/>
                <a:ea typeface="Calibri"/>
                <a:cs typeface="Calibri"/>
                <a:sym typeface="Calibri"/>
              </a:rPr>
              <a:t>наличните</a:t>
            </a:r>
            <a:r>
              <a:rPr lang="ru-RU" sz="1700" dirty="0">
                <a:solidFill>
                  <a:schemeClr val="dk1"/>
                </a:solidFill>
                <a:highlight>
                  <a:srgbClr val="FFFFFF"/>
                </a:highlight>
                <a:latin typeface="Calibri"/>
                <a:ea typeface="Calibri"/>
                <a:cs typeface="Calibri"/>
                <a:sym typeface="Calibri"/>
              </a:rPr>
              <a:t> </a:t>
            </a:r>
            <a:r>
              <a:rPr lang="ru-RU" sz="1700" dirty="0" err="1">
                <a:solidFill>
                  <a:schemeClr val="dk1"/>
                </a:solidFill>
                <a:highlight>
                  <a:srgbClr val="FFFFFF"/>
                </a:highlight>
                <a:latin typeface="Calibri"/>
                <a:ea typeface="Calibri"/>
                <a:cs typeface="Calibri"/>
                <a:sym typeface="Calibri"/>
              </a:rPr>
              <a:t>финансови</a:t>
            </a:r>
            <a:r>
              <a:rPr lang="ru-RU" sz="1700" dirty="0">
                <a:solidFill>
                  <a:schemeClr val="dk1"/>
                </a:solidFill>
                <a:highlight>
                  <a:srgbClr val="FFFFFF"/>
                </a:highlight>
                <a:latin typeface="Calibri"/>
                <a:ea typeface="Calibri"/>
                <a:cs typeface="Calibri"/>
                <a:sym typeface="Calibri"/>
              </a:rPr>
              <a:t> </a:t>
            </a:r>
            <a:r>
              <a:rPr lang="ru-RU" sz="1700" dirty="0" err="1">
                <a:solidFill>
                  <a:schemeClr val="dk1"/>
                </a:solidFill>
                <a:highlight>
                  <a:srgbClr val="FFFFFF"/>
                </a:highlight>
                <a:latin typeface="Calibri"/>
                <a:ea typeface="Calibri"/>
                <a:cs typeface="Calibri"/>
                <a:sym typeface="Calibri"/>
              </a:rPr>
              <a:t>ресурси</a:t>
            </a:r>
            <a:r>
              <a:rPr lang="ru-RU" sz="1700" dirty="0">
                <a:solidFill>
                  <a:schemeClr val="dk1"/>
                </a:solidFill>
                <a:highlight>
                  <a:srgbClr val="FFFFFF"/>
                </a:highlight>
                <a:latin typeface="Calibri"/>
                <a:ea typeface="Calibri"/>
                <a:cs typeface="Calibri"/>
                <a:sym typeface="Calibri"/>
              </a:rPr>
              <a:t> чрез </a:t>
            </a:r>
            <a:r>
              <a:rPr lang="ru-RU" sz="1700" dirty="0" err="1">
                <a:solidFill>
                  <a:schemeClr val="dk1"/>
                </a:solidFill>
                <a:highlight>
                  <a:srgbClr val="FFFFFF"/>
                </a:highlight>
                <a:latin typeface="Calibri"/>
                <a:ea typeface="Calibri"/>
                <a:cs typeface="Calibri"/>
                <a:sym typeface="Calibri"/>
              </a:rPr>
              <a:t>правилно</a:t>
            </a:r>
            <a:r>
              <a:rPr lang="ru-RU" sz="1700" dirty="0">
                <a:solidFill>
                  <a:schemeClr val="dk1"/>
                </a:solidFill>
                <a:highlight>
                  <a:srgbClr val="FFFFFF"/>
                </a:highlight>
                <a:latin typeface="Calibri"/>
                <a:ea typeface="Calibri"/>
                <a:cs typeface="Calibri"/>
                <a:sym typeface="Calibri"/>
              </a:rPr>
              <a:t> управление. На един от </a:t>
            </a:r>
            <a:r>
              <a:rPr lang="ru-RU" sz="1700" dirty="0" err="1">
                <a:solidFill>
                  <a:schemeClr val="dk1"/>
                </a:solidFill>
                <a:highlight>
                  <a:srgbClr val="FFFFFF"/>
                </a:highlight>
                <a:latin typeface="Calibri"/>
                <a:ea typeface="Calibri"/>
                <a:cs typeface="Calibri"/>
                <a:sym typeface="Calibri"/>
              </a:rPr>
              <a:t>следващите</a:t>
            </a:r>
            <a:r>
              <a:rPr lang="ru-RU" sz="1700" dirty="0">
                <a:solidFill>
                  <a:schemeClr val="dk1"/>
                </a:solidFill>
                <a:highlight>
                  <a:srgbClr val="FFFFFF"/>
                </a:highlight>
                <a:latin typeface="Calibri"/>
                <a:ea typeface="Calibri"/>
                <a:cs typeface="Calibri"/>
                <a:sym typeface="Calibri"/>
              </a:rPr>
              <a:t> </a:t>
            </a:r>
            <a:r>
              <a:rPr lang="ru-RU" sz="1700" dirty="0" err="1">
                <a:solidFill>
                  <a:schemeClr val="dk1"/>
                </a:solidFill>
                <a:highlight>
                  <a:srgbClr val="FFFFFF"/>
                </a:highlight>
                <a:latin typeface="Calibri"/>
                <a:ea typeface="Calibri"/>
                <a:cs typeface="Calibri"/>
                <a:sym typeface="Calibri"/>
              </a:rPr>
              <a:t>слайдове</a:t>
            </a:r>
            <a:r>
              <a:rPr lang="ru-RU" sz="1700" dirty="0">
                <a:solidFill>
                  <a:schemeClr val="dk1"/>
                </a:solidFill>
                <a:highlight>
                  <a:srgbClr val="FFFFFF"/>
                </a:highlight>
                <a:latin typeface="Calibri"/>
                <a:ea typeface="Calibri"/>
                <a:cs typeface="Calibri"/>
                <a:sym typeface="Calibri"/>
              </a:rPr>
              <a:t> </a:t>
            </a:r>
            <a:r>
              <a:rPr lang="ru-RU" sz="1700" dirty="0" err="1">
                <a:solidFill>
                  <a:schemeClr val="dk1"/>
                </a:solidFill>
                <a:highlight>
                  <a:srgbClr val="FFFFFF"/>
                </a:highlight>
                <a:latin typeface="Calibri"/>
                <a:ea typeface="Calibri"/>
                <a:cs typeface="Calibri"/>
                <a:sym typeface="Calibri"/>
              </a:rPr>
              <a:t>ще</a:t>
            </a:r>
            <a:r>
              <a:rPr lang="ru-RU" sz="1700" dirty="0">
                <a:solidFill>
                  <a:schemeClr val="dk1"/>
                </a:solidFill>
                <a:highlight>
                  <a:srgbClr val="FFFFFF"/>
                </a:highlight>
                <a:latin typeface="Calibri"/>
                <a:ea typeface="Calibri"/>
                <a:cs typeface="Calibri"/>
                <a:sym typeface="Calibri"/>
              </a:rPr>
              <a:t> </a:t>
            </a:r>
            <a:r>
              <a:rPr lang="ru-RU" sz="1700" dirty="0" err="1">
                <a:solidFill>
                  <a:schemeClr val="dk1"/>
                </a:solidFill>
                <a:highlight>
                  <a:srgbClr val="FFFFFF"/>
                </a:highlight>
                <a:latin typeface="Calibri"/>
                <a:ea typeface="Calibri"/>
                <a:cs typeface="Calibri"/>
                <a:sym typeface="Calibri"/>
              </a:rPr>
              <a:t>ви</a:t>
            </a:r>
            <a:r>
              <a:rPr lang="ru-RU" sz="1700" dirty="0">
                <a:solidFill>
                  <a:schemeClr val="dk1"/>
                </a:solidFill>
                <a:highlight>
                  <a:srgbClr val="FFFFFF"/>
                </a:highlight>
                <a:latin typeface="Calibri"/>
                <a:ea typeface="Calibri"/>
                <a:cs typeface="Calibri"/>
                <a:sym typeface="Calibri"/>
              </a:rPr>
              <a:t> представим един казус, </a:t>
            </a:r>
            <a:r>
              <a:rPr lang="ru-RU" sz="1700" dirty="0" err="1">
                <a:solidFill>
                  <a:schemeClr val="dk1"/>
                </a:solidFill>
                <a:highlight>
                  <a:srgbClr val="FFFFFF"/>
                </a:highlight>
                <a:latin typeface="Calibri"/>
                <a:ea typeface="Calibri"/>
                <a:cs typeface="Calibri"/>
                <a:sym typeface="Calibri"/>
              </a:rPr>
              <a:t>който</a:t>
            </a:r>
            <a:r>
              <a:rPr lang="ru-RU" sz="1700" dirty="0">
                <a:solidFill>
                  <a:schemeClr val="dk1"/>
                </a:solidFill>
                <a:highlight>
                  <a:srgbClr val="FFFFFF"/>
                </a:highlight>
                <a:latin typeface="Calibri"/>
                <a:ea typeface="Calibri"/>
                <a:cs typeface="Calibri"/>
                <a:sym typeface="Calibri"/>
              </a:rPr>
              <a:t> </a:t>
            </a:r>
            <a:r>
              <a:rPr lang="ru-RU" sz="1700" dirty="0" err="1">
                <a:solidFill>
                  <a:schemeClr val="dk1"/>
                </a:solidFill>
                <a:highlight>
                  <a:srgbClr val="FFFFFF"/>
                </a:highlight>
                <a:latin typeface="Calibri"/>
                <a:ea typeface="Calibri"/>
                <a:cs typeface="Calibri"/>
                <a:sym typeface="Calibri"/>
              </a:rPr>
              <a:t>ще</a:t>
            </a:r>
            <a:r>
              <a:rPr lang="ru-RU" sz="1700" dirty="0">
                <a:solidFill>
                  <a:schemeClr val="dk1"/>
                </a:solidFill>
                <a:highlight>
                  <a:srgbClr val="FFFFFF"/>
                </a:highlight>
                <a:latin typeface="Calibri"/>
                <a:ea typeface="Calibri"/>
                <a:cs typeface="Calibri"/>
                <a:sym typeface="Calibri"/>
              </a:rPr>
              <a:t> </a:t>
            </a:r>
            <a:r>
              <a:rPr lang="ru-RU" sz="1700" dirty="0" err="1">
                <a:solidFill>
                  <a:schemeClr val="dk1"/>
                </a:solidFill>
                <a:highlight>
                  <a:srgbClr val="FFFFFF"/>
                </a:highlight>
                <a:latin typeface="Calibri"/>
                <a:ea typeface="Calibri"/>
                <a:cs typeface="Calibri"/>
                <a:sym typeface="Calibri"/>
              </a:rPr>
              <a:t>ви</a:t>
            </a:r>
            <a:r>
              <a:rPr lang="ru-RU" sz="1700" dirty="0">
                <a:solidFill>
                  <a:schemeClr val="dk1"/>
                </a:solidFill>
                <a:highlight>
                  <a:srgbClr val="FFFFFF"/>
                </a:highlight>
                <a:latin typeface="Calibri"/>
                <a:ea typeface="Calibri"/>
                <a:cs typeface="Calibri"/>
                <a:sym typeface="Calibri"/>
              </a:rPr>
              <a:t> </a:t>
            </a:r>
            <a:r>
              <a:rPr lang="ru-RU" sz="1700" dirty="0" err="1">
                <a:solidFill>
                  <a:schemeClr val="dk1"/>
                </a:solidFill>
                <a:highlight>
                  <a:srgbClr val="FFFFFF"/>
                </a:highlight>
                <a:latin typeface="Calibri"/>
                <a:ea typeface="Calibri"/>
                <a:cs typeface="Calibri"/>
                <a:sym typeface="Calibri"/>
              </a:rPr>
              <a:t>помогне</a:t>
            </a:r>
            <a:r>
              <a:rPr lang="ru-RU" sz="1700" dirty="0">
                <a:solidFill>
                  <a:schemeClr val="dk1"/>
                </a:solidFill>
                <a:highlight>
                  <a:srgbClr val="FFFFFF"/>
                </a:highlight>
                <a:latin typeface="Calibri"/>
                <a:ea typeface="Calibri"/>
                <a:cs typeface="Calibri"/>
                <a:sym typeface="Calibri"/>
              </a:rPr>
              <a:t> да </a:t>
            </a:r>
            <a:r>
              <a:rPr lang="ru-RU" sz="1700" dirty="0" err="1">
                <a:solidFill>
                  <a:schemeClr val="dk1"/>
                </a:solidFill>
                <a:highlight>
                  <a:srgbClr val="FFFFFF"/>
                </a:highlight>
                <a:latin typeface="Calibri"/>
                <a:ea typeface="Calibri"/>
                <a:cs typeface="Calibri"/>
                <a:sym typeface="Calibri"/>
              </a:rPr>
              <a:t>осмислите</a:t>
            </a:r>
            <a:r>
              <a:rPr lang="ru-RU" sz="1700" dirty="0">
                <a:solidFill>
                  <a:schemeClr val="dk1"/>
                </a:solidFill>
                <a:highlight>
                  <a:srgbClr val="FFFFFF"/>
                </a:highlight>
                <a:latin typeface="Calibri"/>
                <a:ea typeface="Calibri"/>
                <a:cs typeface="Calibri"/>
                <a:sym typeface="Calibri"/>
              </a:rPr>
              <a:t> </a:t>
            </a:r>
            <a:r>
              <a:rPr lang="ru-RU" sz="1700" dirty="0" err="1">
                <a:solidFill>
                  <a:schemeClr val="dk1"/>
                </a:solidFill>
                <a:highlight>
                  <a:srgbClr val="FFFFFF"/>
                </a:highlight>
                <a:latin typeface="Calibri"/>
                <a:ea typeface="Calibri"/>
                <a:cs typeface="Calibri"/>
                <a:sym typeface="Calibri"/>
              </a:rPr>
              <a:t>вашите</a:t>
            </a:r>
            <a:r>
              <a:rPr lang="ru-RU" sz="1700" dirty="0">
                <a:solidFill>
                  <a:schemeClr val="dk1"/>
                </a:solidFill>
                <a:highlight>
                  <a:srgbClr val="FFFFFF"/>
                </a:highlight>
                <a:latin typeface="Calibri"/>
                <a:ea typeface="Calibri"/>
                <a:cs typeface="Calibri"/>
                <a:sym typeface="Calibri"/>
              </a:rPr>
              <a:t> </a:t>
            </a:r>
            <a:r>
              <a:rPr lang="ru-RU" sz="1700" dirty="0" err="1">
                <a:solidFill>
                  <a:schemeClr val="dk1"/>
                </a:solidFill>
                <a:highlight>
                  <a:srgbClr val="FFFFFF"/>
                </a:highlight>
                <a:latin typeface="Calibri"/>
                <a:ea typeface="Calibri"/>
                <a:cs typeface="Calibri"/>
                <a:sym typeface="Calibri"/>
              </a:rPr>
              <a:t>финансови</a:t>
            </a:r>
            <a:r>
              <a:rPr lang="ru-RU" sz="1700" dirty="0">
                <a:solidFill>
                  <a:schemeClr val="dk1"/>
                </a:solidFill>
                <a:highlight>
                  <a:srgbClr val="FFFFFF"/>
                </a:highlight>
                <a:latin typeface="Calibri"/>
                <a:ea typeface="Calibri"/>
                <a:cs typeface="Calibri"/>
                <a:sym typeface="Calibri"/>
              </a:rPr>
              <a:t> решения, за да постигнете </a:t>
            </a:r>
            <a:r>
              <a:rPr lang="ru-RU" sz="1700" dirty="0" err="1">
                <a:solidFill>
                  <a:schemeClr val="dk1"/>
                </a:solidFill>
                <a:highlight>
                  <a:srgbClr val="FFFFFF"/>
                </a:highlight>
                <a:latin typeface="Calibri"/>
                <a:ea typeface="Calibri"/>
                <a:cs typeface="Calibri"/>
                <a:sym typeface="Calibri"/>
              </a:rPr>
              <a:t>желатната</a:t>
            </a:r>
            <a:r>
              <a:rPr lang="ru-RU" sz="1700" dirty="0">
                <a:solidFill>
                  <a:schemeClr val="dk1"/>
                </a:solidFill>
                <a:highlight>
                  <a:srgbClr val="FFFFFF"/>
                </a:highlight>
                <a:latin typeface="Calibri"/>
                <a:ea typeface="Calibri"/>
                <a:cs typeface="Calibri"/>
                <a:sym typeface="Calibri"/>
              </a:rPr>
              <a:t> цел!</a:t>
            </a:r>
          </a:p>
          <a:p>
            <a:pPr marL="0" lvl="0" indent="0" algn="just" rtl="0">
              <a:lnSpc>
                <a:spcPct val="115000"/>
              </a:lnSpc>
              <a:spcBef>
                <a:spcPts val="0"/>
              </a:spcBef>
              <a:spcAft>
                <a:spcPts val="0"/>
              </a:spcAft>
              <a:buNone/>
            </a:pPr>
            <a:endParaRPr sz="1100"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None/>
            </a:pPr>
            <a:endParaRPr sz="11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800" b="1" i="1" dirty="0">
                <a:solidFill>
                  <a:schemeClr val="dk1"/>
                </a:solidFill>
                <a:highlight>
                  <a:srgbClr val="EFEFEF"/>
                </a:highlight>
                <a:latin typeface="Calibri"/>
                <a:ea typeface="Calibri"/>
                <a:cs typeface="Calibri"/>
                <a:sym typeface="Calibri"/>
              </a:rPr>
              <a:t>“</a:t>
            </a:r>
            <a:r>
              <a:rPr lang="bg-BG" sz="1800" b="1" i="1" dirty="0">
                <a:solidFill>
                  <a:schemeClr val="dk1"/>
                </a:solidFill>
                <a:highlight>
                  <a:srgbClr val="EFEFEF"/>
                </a:highlight>
                <a:latin typeface="Calibri"/>
                <a:ea typeface="Calibri"/>
                <a:cs typeface="Calibri"/>
                <a:sym typeface="Calibri"/>
              </a:rPr>
              <a:t>Просто правило – времето, когато може да спестявате е времето, когато имате какво да спестявате</a:t>
            </a:r>
            <a:r>
              <a:rPr lang="en-US" sz="1800" b="1" i="1" dirty="0">
                <a:solidFill>
                  <a:schemeClr val="dk1"/>
                </a:solidFill>
                <a:highlight>
                  <a:srgbClr val="EFEFEF"/>
                </a:highlight>
                <a:latin typeface="Calibri"/>
                <a:ea typeface="Calibri"/>
                <a:cs typeface="Calibri"/>
                <a:sym typeface="Calibri"/>
              </a:rPr>
              <a:t>”</a:t>
            </a:r>
            <a:r>
              <a:rPr lang="en-US" sz="1800" b="1" dirty="0">
                <a:solidFill>
                  <a:schemeClr val="dk1"/>
                </a:solidFill>
                <a:latin typeface="Calibri"/>
                <a:ea typeface="Calibri"/>
                <a:cs typeface="Calibri"/>
                <a:sym typeface="Calibri"/>
              </a:rPr>
              <a:t> -  </a:t>
            </a:r>
            <a:r>
              <a:rPr lang="bg-BG" sz="1800" b="1" dirty="0">
                <a:solidFill>
                  <a:schemeClr val="dk1"/>
                </a:solidFill>
                <a:latin typeface="Calibri"/>
                <a:ea typeface="Calibri"/>
                <a:cs typeface="Calibri"/>
                <a:sym typeface="Calibri"/>
              </a:rPr>
              <a:t>Джо </a:t>
            </a:r>
            <a:r>
              <a:rPr lang="bg-BG" sz="1800" b="1" dirty="0" err="1">
                <a:solidFill>
                  <a:schemeClr val="dk1"/>
                </a:solidFill>
                <a:latin typeface="Calibri"/>
                <a:ea typeface="Calibri"/>
                <a:cs typeface="Calibri"/>
                <a:sym typeface="Calibri"/>
              </a:rPr>
              <a:t>Муур</a:t>
            </a:r>
            <a:endParaRPr sz="1800" b="1"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None/>
            </a:pPr>
            <a:endParaRPr sz="1100" dirty="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g23dfb39c1d0_0_69"/>
          <p:cNvPicPr preferRelativeResize="0"/>
          <p:nvPr/>
        </p:nvPicPr>
        <p:blipFill rotWithShape="1">
          <a:blip r:embed="rId3">
            <a:alphaModFix/>
          </a:blip>
          <a:srcRect/>
          <a:stretch/>
        </p:blipFill>
        <p:spPr>
          <a:xfrm>
            <a:off x="0" y="643"/>
            <a:ext cx="9143998" cy="5142858"/>
          </a:xfrm>
          <a:prstGeom prst="rect">
            <a:avLst/>
          </a:prstGeom>
          <a:noFill/>
          <a:ln>
            <a:noFill/>
          </a:ln>
        </p:spPr>
      </p:pic>
      <p:sp>
        <p:nvSpPr>
          <p:cNvPr id="223" name="Google Shape;223;g23dfb39c1d0_0_69"/>
          <p:cNvSpPr txBox="1"/>
          <p:nvPr/>
        </p:nvSpPr>
        <p:spPr>
          <a:xfrm>
            <a:off x="542875" y="3502050"/>
            <a:ext cx="7932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24" name="Google Shape;224;g23dfb39c1d0_0_69"/>
          <p:cNvSpPr txBox="1"/>
          <p:nvPr/>
        </p:nvSpPr>
        <p:spPr>
          <a:xfrm>
            <a:off x="223075" y="951125"/>
            <a:ext cx="8714400" cy="3529397"/>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ru-RU" sz="1800" b="1" dirty="0">
                <a:solidFill>
                  <a:srgbClr val="0070C0"/>
                </a:solidFill>
                <a:latin typeface="Calibri"/>
                <a:ea typeface="Calibri"/>
                <a:cs typeface="Calibri"/>
                <a:sym typeface="Calibri"/>
              </a:rPr>
              <a:t>МИКРО И МАКРО В ЛИЧНИТЕ ФИНАНСИ:</a:t>
            </a:r>
          </a:p>
          <a:p>
            <a:pPr marL="0" lvl="0" indent="0" algn="l" rtl="0">
              <a:lnSpc>
                <a:spcPct val="115000"/>
              </a:lnSpc>
              <a:spcBef>
                <a:spcPts val="0"/>
              </a:spcBef>
              <a:spcAft>
                <a:spcPts val="0"/>
              </a:spcAft>
              <a:buNone/>
            </a:pPr>
            <a:r>
              <a:rPr lang="en-US" sz="1800" b="1" dirty="0">
                <a:solidFill>
                  <a:srgbClr val="0070C0"/>
                </a:solidFill>
                <a:latin typeface="Calibri"/>
                <a:ea typeface="Calibri"/>
                <a:cs typeface="Calibri"/>
                <a:sym typeface="Calibri"/>
              </a:rPr>
              <a:t> </a:t>
            </a:r>
            <a:endParaRPr sz="1800" b="1" dirty="0">
              <a:solidFill>
                <a:srgbClr val="0070C0"/>
              </a:solidFill>
              <a:latin typeface="Calibri"/>
              <a:ea typeface="Calibri"/>
              <a:cs typeface="Calibri"/>
              <a:sym typeface="Calibri"/>
            </a:endParaRPr>
          </a:p>
          <a:p>
            <a:pPr marL="457200" lvl="0" indent="-336550" algn="just" rtl="0">
              <a:lnSpc>
                <a:spcPct val="115000"/>
              </a:lnSpc>
              <a:spcBef>
                <a:spcPts val="0"/>
              </a:spcBef>
              <a:spcAft>
                <a:spcPts val="0"/>
              </a:spcAft>
              <a:buClr>
                <a:schemeClr val="dk1"/>
              </a:buClr>
              <a:buSzPts val="1700"/>
              <a:buFont typeface="Calibri"/>
              <a:buChar char="❖"/>
            </a:pPr>
            <a:r>
              <a:rPr lang="bg-BG" sz="1700" dirty="0">
                <a:solidFill>
                  <a:schemeClr val="dk1"/>
                </a:solidFill>
                <a:latin typeface="Calibri"/>
                <a:ea typeface="Calibri"/>
                <a:cs typeface="Calibri"/>
                <a:sym typeface="Calibri"/>
              </a:rPr>
              <a:t>На </a:t>
            </a:r>
            <a:r>
              <a:rPr lang="bg-BG" sz="1700" b="1" dirty="0">
                <a:solidFill>
                  <a:schemeClr val="dk1"/>
                </a:solidFill>
                <a:latin typeface="Calibri"/>
                <a:ea typeface="Calibri"/>
                <a:cs typeface="Calibri"/>
                <a:sym typeface="Calibri"/>
              </a:rPr>
              <a:t>микро ниво </a:t>
            </a:r>
            <a:r>
              <a:rPr lang="bg-BG" sz="1700" dirty="0">
                <a:solidFill>
                  <a:schemeClr val="dk1"/>
                </a:solidFill>
                <a:latin typeface="Calibri"/>
                <a:ea typeface="Calibri"/>
                <a:cs typeface="Calibri"/>
                <a:sym typeface="Calibri"/>
              </a:rPr>
              <a:t>хората могат да анализират и управляват собствените си финанси, като съставят бюджет, наблюдават разходите си и вземат информирани решения относно спестяване и инвестиране. Това включва оценка на техните приходи и разходи, идентифициране на области, в които могат да намалят разходите или да увеличат печалбите, и определяне на финансови цели.</a:t>
            </a:r>
          </a:p>
          <a:p>
            <a:pPr marL="457200" lvl="0" indent="-336550" algn="just" rtl="0">
              <a:lnSpc>
                <a:spcPct val="115000"/>
              </a:lnSpc>
              <a:spcBef>
                <a:spcPts val="0"/>
              </a:spcBef>
              <a:spcAft>
                <a:spcPts val="0"/>
              </a:spcAft>
              <a:buClr>
                <a:schemeClr val="dk1"/>
              </a:buClr>
              <a:buSzPts val="1700"/>
              <a:buFont typeface="Calibri"/>
              <a:buChar char="❖"/>
            </a:pPr>
            <a:r>
              <a:rPr lang="bg-BG" sz="1700" dirty="0">
                <a:solidFill>
                  <a:schemeClr val="dk1"/>
                </a:solidFill>
                <a:latin typeface="Calibri"/>
                <a:ea typeface="Calibri"/>
                <a:cs typeface="Calibri"/>
                <a:sym typeface="Calibri"/>
              </a:rPr>
              <a:t>На </a:t>
            </a:r>
            <a:r>
              <a:rPr lang="bg-BG" sz="1700" b="1" dirty="0">
                <a:solidFill>
                  <a:schemeClr val="dk1"/>
                </a:solidFill>
                <a:latin typeface="Calibri"/>
                <a:ea typeface="Calibri"/>
                <a:cs typeface="Calibri"/>
                <a:sym typeface="Calibri"/>
              </a:rPr>
              <a:t>макро ниво </a:t>
            </a:r>
            <a:r>
              <a:rPr lang="bg-BG" sz="1700" dirty="0">
                <a:solidFill>
                  <a:schemeClr val="dk1"/>
                </a:solidFill>
                <a:latin typeface="Calibri"/>
                <a:ea typeface="Calibri"/>
                <a:cs typeface="Calibri"/>
                <a:sym typeface="Calibri"/>
              </a:rPr>
              <a:t>личните ни финанси могат да бъдат повлияни от редица външни фактори. Икономическите фактори като инфлация, лихвени проценти и цялостното здраве на икономиката. Всички те могат значително да повлияят на възможностите ни за намиране на работа, нивата на заплатите и разходите за живот и т.н.</a:t>
            </a:r>
          </a:p>
        </p:txBody>
      </p:sp>
      <p:sp>
        <p:nvSpPr>
          <p:cNvPr id="225" name="Google Shape;225;g23dfb39c1d0_0_69"/>
          <p:cNvSpPr txBox="1"/>
          <p:nvPr/>
        </p:nvSpPr>
        <p:spPr>
          <a:xfrm>
            <a:off x="534000" y="1903025"/>
            <a:ext cx="9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Google Shape;231;g23dfb39c1d0_0_78"/>
          <p:cNvPicPr preferRelativeResize="0"/>
          <p:nvPr/>
        </p:nvPicPr>
        <p:blipFill rotWithShape="1">
          <a:blip r:embed="rId3">
            <a:alphaModFix/>
          </a:blip>
          <a:srcRect/>
          <a:stretch/>
        </p:blipFill>
        <p:spPr>
          <a:xfrm>
            <a:off x="0" y="643"/>
            <a:ext cx="9143998" cy="5142858"/>
          </a:xfrm>
          <a:prstGeom prst="rect">
            <a:avLst/>
          </a:prstGeom>
          <a:noFill/>
          <a:ln>
            <a:noFill/>
          </a:ln>
        </p:spPr>
      </p:pic>
      <p:sp>
        <p:nvSpPr>
          <p:cNvPr id="232" name="Google Shape;232;g23dfb39c1d0_0_78"/>
          <p:cNvSpPr/>
          <p:nvPr/>
        </p:nvSpPr>
        <p:spPr>
          <a:xfrm>
            <a:off x="196425" y="1060100"/>
            <a:ext cx="8616900" cy="40320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bg-BG" sz="1800" b="1" dirty="0">
                <a:solidFill>
                  <a:srgbClr val="0070C0"/>
                </a:solidFill>
                <a:latin typeface="Calibri"/>
                <a:ea typeface="Calibri"/>
                <a:cs typeface="Calibri"/>
                <a:sym typeface="Calibri"/>
              </a:rPr>
              <a:t>ВРЕМЕТО В ПРОЦЕСА НА ПЛАНИРАНЕ НА ЛИЧНИТЕ НИ ФИНАНСИ</a:t>
            </a:r>
          </a:p>
          <a:p>
            <a:pPr marL="0" lvl="0" indent="0" algn="just" rtl="0">
              <a:lnSpc>
                <a:spcPct val="115000"/>
              </a:lnSpc>
              <a:spcBef>
                <a:spcPts val="0"/>
              </a:spcBef>
              <a:spcAft>
                <a:spcPts val="0"/>
              </a:spcAft>
              <a:buNone/>
            </a:pPr>
            <a:r>
              <a:rPr lang="bg-BG" sz="1700" dirty="0">
                <a:solidFill>
                  <a:schemeClr val="dk1"/>
                </a:solidFill>
                <a:latin typeface="Calibri"/>
                <a:ea typeface="Calibri"/>
                <a:cs typeface="Calibri"/>
                <a:sym typeface="Calibri"/>
              </a:rPr>
              <a:t>Времето е от съществено значение за финансовото планиране. Правилното финансово планиране включва определянето на приоритети, идентифицирането на цели и набелязването на стъпки за постигане на тези цели в рамките на определен период от време. Ето няколко </a:t>
            </a:r>
            <a:r>
              <a:rPr lang="bg-BG" sz="1700" dirty="0" err="1">
                <a:solidFill>
                  <a:schemeClr val="dk1"/>
                </a:solidFill>
                <a:latin typeface="Calibri"/>
                <a:ea typeface="Calibri"/>
                <a:cs typeface="Calibri"/>
                <a:sym typeface="Calibri"/>
              </a:rPr>
              <a:t>прични</a:t>
            </a:r>
            <a:r>
              <a:rPr lang="bg-BG" sz="1700" dirty="0">
                <a:solidFill>
                  <a:schemeClr val="dk1"/>
                </a:solidFill>
                <a:latin typeface="Calibri"/>
                <a:ea typeface="Calibri"/>
                <a:cs typeface="Calibri"/>
                <a:sym typeface="Calibri"/>
              </a:rPr>
              <a:t>, поради които времето е важен фактор в процеса на финансовото планиране:</a:t>
            </a:r>
          </a:p>
          <a:p>
            <a:pPr marL="342900" lvl="0" indent="-342900" algn="just" rtl="0">
              <a:lnSpc>
                <a:spcPct val="115000"/>
              </a:lnSpc>
              <a:spcBef>
                <a:spcPts val="0"/>
              </a:spcBef>
              <a:spcAft>
                <a:spcPts val="0"/>
              </a:spcAft>
              <a:buAutoNum type="arabicPeriod"/>
            </a:pPr>
            <a:r>
              <a:rPr lang="bg-BG" sz="1700" b="1" dirty="0">
                <a:solidFill>
                  <a:schemeClr val="dk1"/>
                </a:solidFill>
                <a:latin typeface="Calibri"/>
                <a:ea typeface="Calibri"/>
                <a:cs typeface="Calibri"/>
                <a:sym typeface="Calibri"/>
              </a:rPr>
              <a:t>Времето акумулира лихва:</a:t>
            </a:r>
            <a:r>
              <a:rPr lang="bg-BG" sz="1700" dirty="0">
                <a:solidFill>
                  <a:schemeClr val="dk1"/>
                </a:solidFill>
                <a:latin typeface="Calibri"/>
                <a:ea typeface="Calibri"/>
                <a:cs typeface="Calibri"/>
                <a:sym typeface="Calibri"/>
              </a:rPr>
              <a:t> По-дългите вложения носят по-висока лихва. След това може да реинвестирате лихвата в друго вложение. </a:t>
            </a:r>
          </a:p>
          <a:p>
            <a:pPr lvl="0" algn="just" rtl="0">
              <a:lnSpc>
                <a:spcPct val="115000"/>
              </a:lnSpc>
              <a:spcBef>
                <a:spcPts val="0"/>
              </a:spcBef>
              <a:spcAft>
                <a:spcPts val="0"/>
              </a:spcAft>
            </a:pPr>
            <a:r>
              <a:rPr lang="bg-BG" sz="1700" b="1" dirty="0">
                <a:solidFill>
                  <a:schemeClr val="dk1"/>
                </a:solidFill>
                <a:latin typeface="Calibri"/>
                <a:ea typeface="Calibri"/>
                <a:cs typeface="Calibri"/>
                <a:sym typeface="Calibri"/>
              </a:rPr>
              <a:t>2. Времето ни дава възможност да си поставяме цели:</a:t>
            </a:r>
            <a:r>
              <a:rPr lang="bg-BG" sz="1700" dirty="0">
                <a:solidFill>
                  <a:schemeClr val="dk1"/>
                </a:solidFill>
                <a:latin typeface="Calibri"/>
                <a:ea typeface="Calibri"/>
                <a:cs typeface="Calibri"/>
                <a:sym typeface="Calibri"/>
              </a:rPr>
              <a:t> </a:t>
            </a:r>
            <a:r>
              <a:rPr lang="ru-RU" sz="1700" dirty="0" err="1">
                <a:solidFill>
                  <a:schemeClr val="dk1"/>
                </a:solidFill>
                <a:latin typeface="Calibri"/>
                <a:ea typeface="Calibri"/>
                <a:cs typeface="Calibri"/>
                <a:sym typeface="Calibri"/>
              </a:rPr>
              <a:t>Поставянето</a:t>
            </a:r>
            <a:r>
              <a:rPr lang="ru-RU" sz="1700" dirty="0">
                <a:solidFill>
                  <a:schemeClr val="dk1"/>
                </a:solidFill>
                <a:latin typeface="Calibri"/>
                <a:ea typeface="Calibri"/>
                <a:cs typeface="Calibri"/>
                <a:sym typeface="Calibri"/>
              </a:rPr>
              <a:t> на </a:t>
            </a:r>
            <a:r>
              <a:rPr lang="ru-RU" sz="1700" dirty="0" err="1">
                <a:solidFill>
                  <a:schemeClr val="dk1"/>
                </a:solidFill>
                <a:latin typeface="Calibri"/>
                <a:ea typeface="Calibri"/>
                <a:cs typeface="Calibri"/>
                <a:sym typeface="Calibri"/>
              </a:rPr>
              <a:t>финансови</a:t>
            </a:r>
            <a:r>
              <a:rPr lang="ru-RU" sz="1700" dirty="0">
                <a:solidFill>
                  <a:schemeClr val="dk1"/>
                </a:solidFill>
                <a:latin typeface="Calibri"/>
                <a:ea typeface="Calibri"/>
                <a:cs typeface="Calibri"/>
                <a:sym typeface="Calibri"/>
              </a:rPr>
              <a:t> цели е важно при </a:t>
            </a:r>
            <a:r>
              <a:rPr lang="ru-RU" sz="1700" dirty="0" err="1">
                <a:solidFill>
                  <a:schemeClr val="dk1"/>
                </a:solidFill>
                <a:latin typeface="Calibri"/>
                <a:ea typeface="Calibri"/>
                <a:cs typeface="Calibri"/>
                <a:sym typeface="Calibri"/>
              </a:rPr>
              <a:t>финансовото</a:t>
            </a:r>
            <a:r>
              <a:rPr lang="ru-RU" sz="1700" dirty="0">
                <a:solidFill>
                  <a:schemeClr val="dk1"/>
                </a:solidFill>
                <a:latin typeface="Calibri"/>
                <a:ea typeface="Calibri"/>
                <a:cs typeface="Calibri"/>
                <a:sym typeface="Calibri"/>
              </a:rPr>
              <a:t> </a:t>
            </a:r>
            <a:r>
              <a:rPr lang="ru-RU" sz="1700" dirty="0" err="1">
                <a:solidFill>
                  <a:schemeClr val="dk1"/>
                </a:solidFill>
                <a:latin typeface="Calibri"/>
                <a:ea typeface="Calibri"/>
                <a:cs typeface="Calibri"/>
                <a:sym typeface="Calibri"/>
              </a:rPr>
              <a:t>планиране</a:t>
            </a:r>
            <a:r>
              <a:rPr lang="ru-RU" sz="1700" dirty="0">
                <a:solidFill>
                  <a:schemeClr val="dk1"/>
                </a:solidFill>
                <a:latin typeface="Calibri"/>
                <a:ea typeface="Calibri"/>
                <a:cs typeface="Calibri"/>
                <a:sym typeface="Calibri"/>
              </a:rPr>
              <a:t>, </a:t>
            </a:r>
            <a:r>
              <a:rPr lang="ru-RU" sz="1700" dirty="0" err="1">
                <a:solidFill>
                  <a:schemeClr val="dk1"/>
                </a:solidFill>
                <a:latin typeface="Calibri"/>
                <a:ea typeface="Calibri"/>
                <a:cs typeface="Calibri"/>
                <a:sym typeface="Calibri"/>
              </a:rPr>
              <a:t>защото</a:t>
            </a:r>
            <a:r>
              <a:rPr lang="ru-RU" sz="1700" dirty="0">
                <a:solidFill>
                  <a:schemeClr val="dk1"/>
                </a:solidFill>
                <a:latin typeface="Calibri"/>
                <a:ea typeface="Calibri"/>
                <a:cs typeface="Calibri"/>
                <a:sym typeface="Calibri"/>
              </a:rPr>
              <a:t> </a:t>
            </a:r>
            <a:r>
              <a:rPr lang="ru-RU" sz="1700" dirty="0" err="1">
                <a:solidFill>
                  <a:schemeClr val="dk1"/>
                </a:solidFill>
                <a:latin typeface="Calibri"/>
                <a:ea typeface="Calibri"/>
                <a:cs typeface="Calibri"/>
                <a:sym typeface="Calibri"/>
              </a:rPr>
              <a:t>помага</a:t>
            </a:r>
            <a:r>
              <a:rPr lang="ru-RU" sz="1700" dirty="0">
                <a:solidFill>
                  <a:schemeClr val="dk1"/>
                </a:solidFill>
                <a:latin typeface="Calibri"/>
                <a:ea typeface="Calibri"/>
                <a:cs typeface="Calibri"/>
                <a:sym typeface="Calibri"/>
              </a:rPr>
              <a:t> на </a:t>
            </a:r>
            <a:r>
              <a:rPr lang="ru-RU" sz="1700" dirty="0" err="1">
                <a:solidFill>
                  <a:schemeClr val="dk1"/>
                </a:solidFill>
                <a:latin typeface="Calibri"/>
                <a:ea typeface="Calibri"/>
                <a:cs typeface="Calibri"/>
                <a:sym typeface="Calibri"/>
              </a:rPr>
              <a:t>хората</a:t>
            </a:r>
            <a:r>
              <a:rPr lang="ru-RU" sz="1700" dirty="0">
                <a:solidFill>
                  <a:schemeClr val="dk1"/>
                </a:solidFill>
                <a:latin typeface="Calibri"/>
                <a:ea typeface="Calibri"/>
                <a:cs typeface="Calibri"/>
                <a:sym typeface="Calibri"/>
              </a:rPr>
              <a:t> да определят </a:t>
            </a:r>
            <a:r>
              <a:rPr lang="ru-RU" sz="1700" dirty="0" err="1">
                <a:solidFill>
                  <a:schemeClr val="dk1"/>
                </a:solidFill>
                <a:latin typeface="Calibri"/>
                <a:ea typeface="Calibri"/>
                <a:cs typeface="Calibri"/>
                <a:sym typeface="Calibri"/>
              </a:rPr>
              <a:t>стъпките</a:t>
            </a:r>
            <a:r>
              <a:rPr lang="ru-RU" sz="1700" dirty="0">
                <a:solidFill>
                  <a:schemeClr val="dk1"/>
                </a:solidFill>
                <a:latin typeface="Calibri"/>
                <a:ea typeface="Calibri"/>
                <a:cs typeface="Calibri"/>
                <a:sym typeface="Calibri"/>
              </a:rPr>
              <a:t>, </a:t>
            </a:r>
            <a:r>
              <a:rPr lang="ru-RU" sz="1700" dirty="0" err="1">
                <a:solidFill>
                  <a:schemeClr val="dk1"/>
                </a:solidFill>
                <a:latin typeface="Calibri"/>
                <a:ea typeface="Calibri"/>
                <a:cs typeface="Calibri"/>
                <a:sym typeface="Calibri"/>
              </a:rPr>
              <a:t>които</a:t>
            </a:r>
            <a:r>
              <a:rPr lang="ru-RU" sz="1700" dirty="0">
                <a:solidFill>
                  <a:schemeClr val="dk1"/>
                </a:solidFill>
                <a:latin typeface="Calibri"/>
                <a:ea typeface="Calibri"/>
                <a:cs typeface="Calibri"/>
                <a:sym typeface="Calibri"/>
              </a:rPr>
              <a:t> </a:t>
            </a:r>
            <a:r>
              <a:rPr lang="ru-RU" sz="1700" dirty="0" err="1">
                <a:solidFill>
                  <a:schemeClr val="dk1"/>
                </a:solidFill>
                <a:latin typeface="Calibri"/>
                <a:ea typeface="Calibri"/>
                <a:cs typeface="Calibri"/>
                <a:sym typeface="Calibri"/>
              </a:rPr>
              <a:t>трябва</a:t>
            </a:r>
            <a:r>
              <a:rPr lang="ru-RU" sz="1700" dirty="0">
                <a:solidFill>
                  <a:schemeClr val="dk1"/>
                </a:solidFill>
                <a:latin typeface="Calibri"/>
                <a:ea typeface="Calibri"/>
                <a:cs typeface="Calibri"/>
                <a:sym typeface="Calibri"/>
              </a:rPr>
              <a:t> да </a:t>
            </a:r>
            <a:r>
              <a:rPr lang="ru-RU" sz="1700" dirty="0" err="1">
                <a:solidFill>
                  <a:schemeClr val="dk1"/>
                </a:solidFill>
                <a:latin typeface="Calibri"/>
                <a:ea typeface="Calibri"/>
                <a:cs typeface="Calibri"/>
                <a:sym typeface="Calibri"/>
              </a:rPr>
              <a:t>предприемат</a:t>
            </a:r>
            <a:r>
              <a:rPr lang="ru-RU" sz="1700" dirty="0">
                <a:solidFill>
                  <a:schemeClr val="dk1"/>
                </a:solidFill>
                <a:latin typeface="Calibri"/>
                <a:ea typeface="Calibri"/>
                <a:cs typeface="Calibri"/>
                <a:sym typeface="Calibri"/>
              </a:rPr>
              <a:t>, за да </a:t>
            </a:r>
            <a:r>
              <a:rPr lang="ru-RU" sz="1700" dirty="0" err="1">
                <a:solidFill>
                  <a:schemeClr val="dk1"/>
                </a:solidFill>
                <a:latin typeface="Calibri"/>
                <a:ea typeface="Calibri"/>
                <a:cs typeface="Calibri"/>
                <a:sym typeface="Calibri"/>
              </a:rPr>
              <a:t>постигнат</a:t>
            </a:r>
            <a:r>
              <a:rPr lang="ru-RU" sz="1700" dirty="0">
                <a:solidFill>
                  <a:schemeClr val="dk1"/>
                </a:solidFill>
                <a:latin typeface="Calibri"/>
                <a:ea typeface="Calibri"/>
                <a:cs typeface="Calibri"/>
                <a:sym typeface="Calibri"/>
              </a:rPr>
              <a:t> </a:t>
            </a:r>
            <a:r>
              <a:rPr lang="ru-RU" sz="1700" dirty="0" err="1">
                <a:solidFill>
                  <a:schemeClr val="dk1"/>
                </a:solidFill>
                <a:latin typeface="Calibri"/>
                <a:ea typeface="Calibri"/>
                <a:cs typeface="Calibri"/>
                <a:sym typeface="Calibri"/>
              </a:rPr>
              <a:t>тези</a:t>
            </a:r>
            <a:r>
              <a:rPr lang="ru-RU" sz="1700" dirty="0">
                <a:solidFill>
                  <a:schemeClr val="dk1"/>
                </a:solidFill>
                <a:latin typeface="Calibri"/>
                <a:ea typeface="Calibri"/>
                <a:cs typeface="Calibri"/>
                <a:sym typeface="Calibri"/>
              </a:rPr>
              <a:t> цели в </a:t>
            </a:r>
            <a:r>
              <a:rPr lang="ru-RU" sz="1700" dirty="0" err="1">
                <a:solidFill>
                  <a:schemeClr val="dk1"/>
                </a:solidFill>
                <a:latin typeface="Calibri"/>
                <a:ea typeface="Calibri"/>
                <a:cs typeface="Calibri"/>
                <a:sym typeface="Calibri"/>
              </a:rPr>
              <a:t>рамките</a:t>
            </a:r>
            <a:r>
              <a:rPr lang="ru-RU" sz="1700" dirty="0">
                <a:solidFill>
                  <a:schemeClr val="dk1"/>
                </a:solidFill>
                <a:latin typeface="Calibri"/>
                <a:ea typeface="Calibri"/>
                <a:cs typeface="Calibri"/>
                <a:sym typeface="Calibri"/>
              </a:rPr>
              <a:t> на определен период от </a:t>
            </a:r>
            <a:r>
              <a:rPr lang="ru-RU" sz="1700" dirty="0" err="1">
                <a:solidFill>
                  <a:schemeClr val="dk1"/>
                </a:solidFill>
                <a:latin typeface="Calibri"/>
                <a:ea typeface="Calibri"/>
                <a:cs typeface="Calibri"/>
                <a:sym typeface="Calibri"/>
              </a:rPr>
              <a:t>време</a:t>
            </a:r>
            <a:r>
              <a:rPr lang="bg-BG" sz="1700" dirty="0">
                <a:solidFill>
                  <a:schemeClr val="dk1"/>
                </a:solidFill>
                <a:latin typeface="Calibri"/>
                <a:ea typeface="Calibri"/>
                <a:cs typeface="Calibri"/>
                <a:sym typeface="Calibri"/>
              </a:rPr>
              <a:t>. </a:t>
            </a:r>
            <a:endParaRPr lang="bg-BG" sz="1100"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None/>
            </a:pPr>
            <a:endParaRPr lang="bg-BG" sz="1100" dirty="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2"/>
          <p:cNvPicPr preferRelativeResize="0"/>
          <p:nvPr/>
        </p:nvPicPr>
        <p:blipFill rotWithShape="1">
          <a:blip r:embed="rId3">
            <a:alphaModFix/>
          </a:blip>
          <a:srcRect/>
          <a:stretch/>
        </p:blipFill>
        <p:spPr>
          <a:xfrm>
            <a:off x="0" y="588149"/>
            <a:ext cx="9144000" cy="5142857"/>
          </a:xfrm>
          <a:prstGeom prst="rect">
            <a:avLst/>
          </a:prstGeom>
          <a:noFill/>
          <a:ln>
            <a:noFill/>
          </a:ln>
        </p:spPr>
      </p:pic>
      <p:sp>
        <p:nvSpPr>
          <p:cNvPr id="96" name="Google Shape;96;p2"/>
          <p:cNvSpPr txBox="1"/>
          <p:nvPr/>
        </p:nvSpPr>
        <p:spPr>
          <a:xfrm>
            <a:off x="674946" y="2376350"/>
            <a:ext cx="4149600" cy="14772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bg-BG" sz="3000" b="1" dirty="0">
                <a:solidFill>
                  <a:schemeClr val="dk1"/>
                </a:solidFill>
                <a:latin typeface="Calibri"/>
                <a:ea typeface="Calibri"/>
                <a:cs typeface="Calibri"/>
                <a:sym typeface="Calibri"/>
              </a:rPr>
              <a:t>МОДУЛ</a:t>
            </a:r>
            <a:r>
              <a:rPr lang="en-US" sz="3000" b="1" i="0" u="none" strike="noStrike" cap="none" dirty="0">
                <a:solidFill>
                  <a:schemeClr val="dk1"/>
                </a:solidFill>
                <a:latin typeface="Calibri"/>
                <a:ea typeface="Calibri"/>
                <a:cs typeface="Calibri"/>
                <a:sym typeface="Calibri"/>
              </a:rPr>
              <a:t> 2. </a:t>
            </a:r>
            <a:r>
              <a:rPr lang="bg-BG" sz="3000" b="1" i="0" u="none" strike="noStrike" cap="none" dirty="0">
                <a:solidFill>
                  <a:schemeClr val="dk1"/>
                </a:solidFill>
                <a:latin typeface="Calibri"/>
                <a:ea typeface="Calibri"/>
                <a:cs typeface="Calibri"/>
                <a:sym typeface="Calibri"/>
              </a:rPr>
              <a:t>ПЛАНИРАНЕ НА ЛИЧНИТЕ НИ ФИНАНСИ</a:t>
            </a:r>
            <a:endParaRPr sz="2400" b="0" i="0" u="none" strike="noStrike" cap="none" dirty="0">
              <a:solidFill>
                <a:schemeClr val="dk1"/>
              </a:solidFill>
              <a:latin typeface="Calibri"/>
              <a:ea typeface="Calibri"/>
              <a:cs typeface="Calibri"/>
              <a:sym typeface="Calibri"/>
            </a:endParaRPr>
          </a:p>
        </p:txBody>
      </p:sp>
      <p:pic>
        <p:nvPicPr>
          <p:cNvPr id="97" name="Google Shape;97;p2"/>
          <p:cNvPicPr preferRelativeResize="0"/>
          <p:nvPr/>
        </p:nvPicPr>
        <p:blipFill>
          <a:blip r:embed="rId4">
            <a:alphaModFix/>
          </a:blip>
          <a:stretch>
            <a:fillRect/>
          </a:stretch>
        </p:blipFill>
        <p:spPr>
          <a:xfrm>
            <a:off x="5064525" y="1947475"/>
            <a:ext cx="3358800" cy="30213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g23dfb39c1d0_0_175"/>
          <p:cNvPicPr preferRelativeResize="0"/>
          <p:nvPr/>
        </p:nvPicPr>
        <p:blipFill rotWithShape="1">
          <a:blip r:embed="rId3">
            <a:alphaModFix/>
          </a:blip>
          <a:srcRect/>
          <a:stretch/>
        </p:blipFill>
        <p:spPr>
          <a:xfrm>
            <a:off x="0" y="643"/>
            <a:ext cx="9143998" cy="5142858"/>
          </a:xfrm>
          <a:prstGeom prst="rect">
            <a:avLst/>
          </a:prstGeom>
          <a:noFill/>
          <a:ln>
            <a:noFill/>
          </a:ln>
        </p:spPr>
      </p:pic>
      <p:sp>
        <p:nvSpPr>
          <p:cNvPr id="240" name="Google Shape;240;g23dfb39c1d0_0_175"/>
          <p:cNvSpPr/>
          <p:nvPr/>
        </p:nvSpPr>
        <p:spPr>
          <a:xfrm>
            <a:off x="196425" y="1060099"/>
            <a:ext cx="8616900" cy="4082757"/>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en-US" sz="1700" b="1" dirty="0">
                <a:solidFill>
                  <a:schemeClr val="dk1"/>
                </a:solidFill>
                <a:latin typeface="Calibri"/>
                <a:ea typeface="Calibri"/>
                <a:cs typeface="Calibri"/>
                <a:sym typeface="Calibri"/>
              </a:rPr>
              <a:t>3. </a:t>
            </a:r>
            <a:r>
              <a:rPr lang="bg-BG" sz="1700" b="1" dirty="0">
                <a:solidFill>
                  <a:schemeClr val="dk1"/>
                </a:solidFill>
                <a:latin typeface="Calibri"/>
                <a:ea typeface="Calibri"/>
                <a:cs typeface="Calibri"/>
                <a:sym typeface="Calibri"/>
              </a:rPr>
              <a:t>Времето позволява финансова стабилност</a:t>
            </a:r>
            <a:r>
              <a:rPr lang="en-US" sz="1700" b="1" dirty="0">
                <a:solidFill>
                  <a:schemeClr val="dk1"/>
                </a:solidFill>
                <a:latin typeface="Calibri"/>
                <a:ea typeface="Calibri"/>
                <a:cs typeface="Calibri"/>
                <a:sym typeface="Calibri"/>
              </a:rPr>
              <a:t>:</a:t>
            </a:r>
            <a:r>
              <a:rPr lang="en-US" sz="1700" dirty="0">
                <a:solidFill>
                  <a:schemeClr val="dk1"/>
                </a:solidFill>
                <a:latin typeface="Calibri"/>
                <a:ea typeface="Calibri"/>
                <a:cs typeface="Calibri"/>
                <a:sym typeface="Calibri"/>
              </a:rPr>
              <a:t> </a:t>
            </a:r>
            <a:r>
              <a:rPr lang="ru-RU" sz="1700" dirty="0">
                <a:solidFill>
                  <a:schemeClr val="dk1"/>
                </a:solidFill>
                <a:latin typeface="Calibri"/>
                <a:ea typeface="Calibri"/>
                <a:cs typeface="Calibri"/>
                <a:sym typeface="Calibri"/>
              </a:rPr>
              <a:t>Чрез </a:t>
            </a:r>
            <a:r>
              <a:rPr lang="ru-RU" sz="1700" dirty="0" err="1">
                <a:solidFill>
                  <a:schemeClr val="dk1"/>
                </a:solidFill>
                <a:latin typeface="Calibri"/>
                <a:ea typeface="Calibri"/>
                <a:cs typeface="Calibri"/>
                <a:sym typeface="Calibri"/>
              </a:rPr>
              <a:t>планиране</a:t>
            </a:r>
            <a:r>
              <a:rPr lang="ru-RU" sz="1700" dirty="0">
                <a:solidFill>
                  <a:schemeClr val="dk1"/>
                </a:solidFill>
                <a:latin typeface="Calibri"/>
                <a:ea typeface="Calibri"/>
                <a:cs typeface="Calibri"/>
                <a:sym typeface="Calibri"/>
              </a:rPr>
              <a:t> за </a:t>
            </a:r>
            <a:r>
              <a:rPr lang="ru-RU" sz="1700" dirty="0" err="1">
                <a:solidFill>
                  <a:schemeClr val="dk1"/>
                </a:solidFill>
                <a:latin typeface="Calibri"/>
                <a:ea typeface="Calibri"/>
                <a:cs typeface="Calibri"/>
                <a:sym typeface="Calibri"/>
              </a:rPr>
              <a:t>бъдещето</a:t>
            </a:r>
            <a:r>
              <a:rPr lang="ru-RU" sz="1700" dirty="0">
                <a:solidFill>
                  <a:schemeClr val="dk1"/>
                </a:solidFill>
                <a:latin typeface="Calibri"/>
                <a:ea typeface="Calibri"/>
                <a:cs typeface="Calibri"/>
                <a:sym typeface="Calibri"/>
              </a:rPr>
              <a:t> </a:t>
            </a:r>
            <a:r>
              <a:rPr lang="ru-RU" sz="1700" dirty="0" err="1">
                <a:solidFill>
                  <a:schemeClr val="dk1"/>
                </a:solidFill>
                <a:latin typeface="Calibri"/>
                <a:ea typeface="Calibri"/>
                <a:cs typeface="Calibri"/>
                <a:sym typeface="Calibri"/>
              </a:rPr>
              <a:t>хората</a:t>
            </a:r>
            <a:r>
              <a:rPr lang="ru-RU" sz="1700" dirty="0">
                <a:solidFill>
                  <a:schemeClr val="dk1"/>
                </a:solidFill>
                <a:latin typeface="Calibri"/>
                <a:ea typeface="Calibri"/>
                <a:cs typeface="Calibri"/>
                <a:sym typeface="Calibri"/>
              </a:rPr>
              <a:t> </a:t>
            </a:r>
            <a:r>
              <a:rPr lang="ru-RU" sz="1700" dirty="0" err="1">
                <a:solidFill>
                  <a:schemeClr val="dk1"/>
                </a:solidFill>
                <a:latin typeface="Calibri"/>
                <a:ea typeface="Calibri"/>
                <a:cs typeface="Calibri"/>
                <a:sym typeface="Calibri"/>
              </a:rPr>
              <a:t>могат</a:t>
            </a:r>
            <a:r>
              <a:rPr lang="ru-RU" sz="1700" dirty="0">
                <a:solidFill>
                  <a:schemeClr val="dk1"/>
                </a:solidFill>
                <a:latin typeface="Calibri"/>
                <a:ea typeface="Calibri"/>
                <a:cs typeface="Calibri"/>
                <a:sym typeface="Calibri"/>
              </a:rPr>
              <a:t> да </a:t>
            </a:r>
            <a:r>
              <a:rPr lang="ru-RU" sz="1700" dirty="0" err="1">
                <a:solidFill>
                  <a:schemeClr val="dk1"/>
                </a:solidFill>
                <a:latin typeface="Calibri"/>
                <a:ea typeface="Calibri"/>
                <a:cs typeface="Calibri"/>
                <a:sym typeface="Calibri"/>
              </a:rPr>
              <a:t>гарантират</a:t>
            </a:r>
            <a:r>
              <a:rPr lang="ru-RU" sz="1700" dirty="0">
                <a:solidFill>
                  <a:schemeClr val="dk1"/>
                </a:solidFill>
                <a:latin typeface="Calibri"/>
                <a:ea typeface="Calibri"/>
                <a:cs typeface="Calibri"/>
                <a:sym typeface="Calibri"/>
              </a:rPr>
              <a:t>, че </a:t>
            </a:r>
            <a:r>
              <a:rPr lang="ru-RU" sz="1700" dirty="0" err="1">
                <a:solidFill>
                  <a:schemeClr val="dk1"/>
                </a:solidFill>
                <a:latin typeface="Calibri"/>
                <a:ea typeface="Calibri"/>
                <a:cs typeface="Calibri"/>
                <a:sym typeface="Calibri"/>
              </a:rPr>
              <a:t>са</a:t>
            </a:r>
            <a:r>
              <a:rPr lang="ru-RU" sz="1700" dirty="0">
                <a:solidFill>
                  <a:schemeClr val="dk1"/>
                </a:solidFill>
                <a:latin typeface="Calibri"/>
                <a:ea typeface="Calibri"/>
                <a:cs typeface="Calibri"/>
                <a:sym typeface="Calibri"/>
              </a:rPr>
              <a:t> финансово </a:t>
            </a:r>
            <a:r>
              <a:rPr lang="ru-RU" sz="1700" dirty="0" err="1">
                <a:solidFill>
                  <a:schemeClr val="dk1"/>
                </a:solidFill>
                <a:latin typeface="Calibri"/>
                <a:ea typeface="Calibri"/>
                <a:cs typeface="Calibri"/>
                <a:sym typeface="Calibri"/>
              </a:rPr>
              <a:t>стабилни</a:t>
            </a:r>
            <a:r>
              <a:rPr lang="ru-RU" sz="1700" dirty="0">
                <a:solidFill>
                  <a:schemeClr val="dk1"/>
                </a:solidFill>
                <a:latin typeface="Calibri"/>
                <a:ea typeface="Calibri"/>
                <a:cs typeface="Calibri"/>
                <a:sym typeface="Calibri"/>
              </a:rPr>
              <a:t> в </a:t>
            </a:r>
            <a:r>
              <a:rPr lang="ru-RU" sz="1700" dirty="0" err="1">
                <a:solidFill>
                  <a:schemeClr val="dk1"/>
                </a:solidFill>
                <a:latin typeface="Calibri"/>
                <a:ea typeface="Calibri"/>
                <a:cs typeface="Calibri"/>
                <a:sym typeface="Calibri"/>
              </a:rPr>
              <a:t>дългосрочен</a:t>
            </a:r>
            <a:r>
              <a:rPr lang="ru-RU" sz="1700" dirty="0">
                <a:solidFill>
                  <a:schemeClr val="dk1"/>
                </a:solidFill>
                <a:latin typeface="Calibri"/>
                <a:ea typeface="Calibri"/>
                <a:cs typeface="Calibri"/>
                <a:sym typeface="Calibri"/>
              </a:rPr>
              <a:t> план. </a:t>
            </a:r>
            <a:r>
              <a:rPr lang="ru-RU" sz="1700" dirty="0" err="1">
                <a:solidFill>
                  <a:schemeClr val="dk1"/>
                </a:solidFill>
                <a:latin typeface="Calibri"/>
                <a:ea typeface="Calibri"/>
                <a:cs typeface="Calibri"/>
                <a:sym typeface="Calibri"/>
              </a:rPr>
              <a:t>Времето</a:t>
            </a:r>
            <a:r>
              <a:rPr lang="ru-RU" sz="1700" dirty="0">
                <a:solidFill>
                  <a:schemeClr val="dk1"/>
                </a:solidFill>
                <a:latin typeface="Calibri"/>
                <a:ea typeface="Calibri"/>
                <a:cs typeface="Calibri"/>
                <a:sym typeface="Calibri"/>
              </a:rPr>
              <a:t> </a:t>
            </a:r>
            <a:r>
              <a:rPr lang="ru-RU" sz="1700" dirty="0" err="1">
                <a:solidFill>
                  <a:schemeClr val="dk1"/>
                </a:solidFill>
                <a:latin typeface="Calibri"/>
                <a:ea typeface="Calibri"/>
                <a:cs typeface="Calibri"/>
                <a:sym typeface="Calibri"/>
              </a:rPr>
              <a:t>може</a:t>
            </a:r>
            <a:r>
              <a:rPr lang="ru-RU" sz="1700" dirty="0">
                <a:solidFill>
                  <a:schemeClr val="dk1"/>
                </a:solidFill>
                <a:latin typeface="Calibri"/>
                <a:ea typeface="Calibri"/>
                <a:cs typeface="Calibri"/>
                <a:sym typeface="Calibri"/>
              </a:rPr>
              <a:t> да </a:t>
            </a:r>
            <a:r>
              <a:rPr lang="ru-RU" sz="1700" dirty="0" err="1">
                <a:solidFill>
                  <a:schemeClr val="dk1"/>
                </a:solidFill>
                <a:latin typeface="Calibri"/>
                <a:ea typeface="Calibri"/>
                <a:cs typeface="Calibri"/>
                <a:sym typeface="Calibri"/>
              </a:rPr>
              <a:t>помогне</a:t>
            </a:r>
            <a:r>
              <a:rPr lang="ru-RU" sz="1700" dirty="0">
                <a:solidFill>
                  <a:schemeClr val="dk1"/>
                </a:solidFill>
                <a:latin typeface="Calibri"/>
                <a:ea typeface="Calibri"/>
                <a:cs typeface="Calibri"/>
                <a:sym typeface="Calibri"/>
              </a:rPr>
              <a:t> на </a:t>
            </a:r>
            <a:r>
              <a:rPr lang="ru-RU" sz="1700" dirty="0" err="1">
                <a:solidFill>
                  <a:schemeClr val="dk1"/>
                </a:solidFill>
                <a:latin typeface="Calibri"/>
                <a:ea typeface="Calibri"/>
                <a:cs typeface="Calibri"/>
                <a:sym typeface="Calibri"/>
              </a:rPr>
              <a:t>хората</a:t>
            </a:r>
            <a:r>
              <a:rPr lang="ru-RU" sz="1700" dirty="0">
                <a:solidFill>
                  <a:schemeClr val="dk1"/>
                </a:solidFill>
                <a:latin typeface="Calibri"/>
                <a:ea typeface="Calibri"/>
                <a:cs typeface="Calibri"/>
                <a:sym typeface="Calibri"/>
              </a:rPr>
              <a:t> да </a:t>
            </a:r>
            <a:r>
              <a:rPr lang="ru-RU" sz="1700" dirty="0" err="1">
                <a:solidFill>
                  <a:schemeClr val="dk1"/>
                </a:solidFill>
                <a:latin typeface="Calibri"/>
                <a:ea typeface="Calibri"/>
                <a:cs typeface="Calibri"/>
                <a:sym typeface="Calibri"/>
              </a:rPr>
              <a:t>спестяват</a:t>
            </a:r>
            <a:r>
              <a:rPr lang="ru-RU" sz="1700" dirty="0">
                <a:solidFill>
                  <a:schemeClr val="dk1"/>
                </a:solidFill>
                <a:latin typeface="Calibri"/>
                <a:ea typeface="Calibri"/>
                <a:cs typeface="Calibri"/>
                <a:sym typeface="Calibri"/>
              </a:rPr>
              <a:t> и </a:t>
            </a:r>
            <a:r>
              <a:rPr lang="ru-RU" sz="1700" dirty="0" err="1">
                <a:solidFill>
                  <a:schemeClr val="dk1"/>
                </a:solidFill>
                <a:latin typeface="Calibri"/>
                <a:ea typeface="Calibri"/>
                <a:cs typeface="Calibri"/>
                <a:sym typeface="Calibri"/>
              </a:rPr>
              <a:t>инвестират</a:t>
            </a:r>
            <a:r>
              <a:rPr lang="ru-RU" sz="1700" dirty="0">
                <a:solidFill>
                  <a:schemeClr val="dk1"/>
                </a:solidFill>
                <a:latin typeface="Calibri"/>
                <a:ea typeface="Calibri"/>
                <a:cs typeface="Calibri"/>
                <a:sym typeface="Calibri"/>
              </a:rPr>
              <a:t>, </a:t>
            </a:r>
            <a:r>
              <a:rPr lang="ru-RU" sz="1700" dirty="0" err="1">
                <a:solidFill>
                  <a:schemeClr val="dk1"/>
                </a:solidFill>
                <a:latin typeface="Calibri"/>
                <a:ea typeface="Calibri"/>
                <a:cs typeface="Calibri"/>
                <a:sym typeface="Calibri"/>
              </a:rPr>
              <a:t>което</a:t>
            </a:r>
            <a:r>
              <a:rPr lang="ru-RU" sz="1700" dirty="0">
                <a:solidFill>
                  <a:schemeClr val="dk1"/>
                </a:solidFill>
                <a:latin typeface="Calibri"/>
                <a:ea typeface="Calibri"/>
                <a:cs typeface="Calibri"/>
                <a:sym typeface="Calibri"/>
              </a:rPr>
              <a:t> им </a:t>
            </a:r>
            <a:r>
              <a:rPr lang="ru-RU" sz="1700" dirty="0" err="1">
                <a:solidFill>
                  <a:schemeClr val="dk1"/>
                </a:solidFill>
                <a:latin typeface="Calibri"/>
                <a:ea typeface="Calibri"/>
                <a:cs typeface="Calibri"/>
                <a:sym typeface="Calibri"/>
              </a:rPr>
              <a:t>позволява</a:t>
            </a:r>
            <a:r>
              <a:rPr lang="ru-RU" sz="1700" dirty="0">
                <a:solidFill>
                  <a:schemeClr val="dk1"/>
                </a:solidFill>
                <a:latin typeface="Calibri"/>
                <a:ea typeface="Calibri"/>
                <a:cs typeface="Calibri"/>
                <a:sym typeface="Calibri"/>
              </a:rPr>
              <a:t> да </a:t>
            </a:r>
            <a:r>
              <a:rPr lang="ru-RU" sz="1700" dirty="0" err="1">
                <a:solidFill>
                  <a:schemeClr val="dk1"/>
                </a:solidFill>
                <a:latin typeface="Calibri"/>
                <a:ea typeface="Calibri"/>
                <a:cs typeface="Calibri"/>
                <a:sym typeface="Calibri"/>
              </a:rPr>
              <a:t>натрупат</a:t>
            </a:r>
            <a:r>
              <a:rPr lang="ru-RU" sz="1700" dirty="0">
                <a:solidFill>
                  <a:schemeClr val="dk1"/>
                </a:solidFill>
                <a:latin typeface="Calibri"/>
                <a:ea typeface="Calibri"/>
                <a:cs typeface="Calibri"/>
                <a:sym typeface="Calibri"/>
              </a:rPr>
              <a:t> богатство и да </a:t>
            </a:r>
            <a:r>
              <a:rPr lang="ru-RU" sz="1700" dirty="0" err="1">
                <a:solidFill>
                  <a:schemeClr val="dk1"/>
                </a:solidFill>
                <a:latin typeface="Calibri"/>
                <a:ea typeface="Calibri"/>
                <a:cs typeface="Calibri"/>
                <a:sym typeface="Calibri"/>
              </a:rPr>
              <a:t>изградят</a:t>
            </a:r>
            <a:r>
              <a:rPr lang="ru-RU" sz="1700" dirty="0">
                <a:solidFill>
                  <a:schemeClr val="dk1"/>
                </a:solidFill>
                <a:latin typeface="Calibri"/>
                <a:ea typeface="Calibri"/>
                <a:cs typeface="Calibri"/>
                <a:sym typeface="Calibri"/>
              </a:rPr>
              <a:t> солидна </a:t>
            </a:r>
            <a:r>
              <a:rPr lang="ru-RU" sz="1700" dirty="0" err="1">
                <a:solidFill>
                  <a:schemeClr val="dk1"/>
                </a:solidFill>
                <a:latin typeface="Calibri"/>
                <a:ea typeface="Calibri"/>
                <a:cs typeface="Calibri"/>
                <a:sym typeface="Calibri"/>
              </a:rPr>
              <a:t>финансова</a:t>
            </a:r>
            <a:r>
              <a:rPr lang="ru-RU" sz="1700" dirty="0">
                <a:solidFill>
                  <a:schemeClr val="dk1"/>
                </a:solidFill>
                <a:latin typeface="Calibri"/>
                <a:ea typeface="Calibri"/>
                <a:cs typeface="Calibri"/>
                <a:sym typeface="Calibri"/>
              </a:rPr>
              <a:t> основ</a:t>
            </a:r>
            <a:r>
              <a:rPr lang="en-US" sz="1700" dirty="0">
                <a:solidFill>
                  <a:schemeClr val="dk1"/>
                </a:solidFill>
                <a:latin typeface="Calibri"/>
                <a:ea typeface="Calibri"/>
                <a:cs typeface="Calibri"/>
                <a:sym typeface="Calibri"/>
              </a:rPr>
              <a:t>. </a:t>
            </a:r>
            <a:endParaRPr sz="1700"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None/>
            </a:pPr>
            <a:endParaRPr sz="1700"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None/>
            </a:pPr>
            <a:r>
              <a:rPr lang="en-US" sz="1700" b="1" dirty="0">
                <a:solidFill>
                  <a:schemeClr val="dk1"/>
                </a:solidFill>
                <a:latin typeface="Calibri"/>
                <a:ea typeface="Calibri"/>
                <a:cs typeface="Calibri"/>
                <a:sym typeface="Calibri"/>
              </a:rPr>
              <a:t>4. </a:t>
            </a:r>
            <a:r>
              <a:rPr lang="ru-RU" sz="1700" b="1" dirty="0" err="1">
                <a:solidFill>
                  <a:schemeClr val="dk1"/>
                </a:solidFill>
                <a:latin typeface="Calibri"/>
                <a:ea typeface="Calibri"/>
                <a:cs typeface="Calibri"/>
                <a:sym typeface="Calibri"/>
              </a:rPr>
              <a:t>Времето</a:t>
            </a:r>
            <a:r>
              <a:rPr lang="ru-RU" sz="1700" b="1" dirty="0">
                <a:solidFill>
                  <a:schemeClr val="dk1"/>
                </a:solidFill>
                <a:latin typeface="Calibri"/>
                <a:ea typeface="Calibri"/>
                <a:cs typeface="Calibri"/>
                <a:sym typeface="Calibri"/>
              </a:rPr>
              <a:t> </a:t>
            </a:r>
            <a:r>
              <a:rPr lang="ru-RU" sz="1700" b="1" dirty="0" err="1">
                <a:solidFill>
                  <a:schemeClr val="dk1"/>
                </a:solidFill>
                <a:latin typeface="Calibri"/>
                <a:ea typeface="Calibri"/>
                <a:cs typeface="Calibri"/>
                <a:sym typeface="Calibri"/>
              </a:rPr>
              <a:t>помага</a:t>
            </a:r>
            <a:r>
              <a:rPr lang="ru-RU" sz="1700" b="1" dirty="0">
                <a:solidFill>
                  <a:schemeClr val="dk1"/>
                </a:solidFill>
                <a:latin typeface="Calibri"/>
                <a:ea typeface="Calibri"/>
                <a:cs typeface="Calibri"/>
                <a:sym typeface="Calibri"/>
              </a:rPr>
              <a:t> за </a:t>
            </a:r>
            <a:r>
              <a:rPr lang="ru-RU" sz="1700" b="1" dirty="0" err="1">
                <a:solidFill>
                  <a:schemeClr val="dk1"/>
                </a:solidFill>
                <a:latin typeface="Calibri"/>
                <a:ea typeface="Calibri"/>
                <a:cs typeface="Calibri"/>
                <a:sym typeface="Calibri"/>
              </a:rPr>
              <a:t>намаляване</a:t>
            </a:r>
            <a:r>
              <a:rPr lang="ru-RU" sz="1700" b="1" dirty="0">
                <a:solidFill>
                  <a:schemeClr val="dk1"/>
                </a:solidFill>
                <a:latin typeface="Calibri"/>
                <a:ea typeface="Calibri"/>
                <a:cs typeface="Calibri"/>
                <a:sym typeface="Calibri"/>
              </a:rPr>
              <a:t> на </a:t>
            </a:r>
            <a:r>
              <a:rPr lang="ru-RU" sz="1700" b="1" dirty="0" err="1">
                <a:solidFill>
                  <a:schemeClr val="dk1"/>
                </a:solidFill>
                <a:latin typeface="Calibri"/>
                <a:ea typeface="Calibri"/>
                <a:cs typeface="Calibri"/>
                <a:sym typeface="Calibri"/>
              </a:rPr>
              <a:t>финансовия</a:t>
            </a:r>
            <a:r>
              <a:rPr lang="ru-RU" sz="1700" b="1" dirty="0">
                <a:solidFill>
                  <a:schemeClr val="dk1"/>
                </a:solidFill>
                <a:latin typeface="Calibri"/>
                <a:ea typeface="Calibri"/>
                <a:cs typeface="Calibri"/>
                <a:sym typeface="Calibri"/>
              </a:rPr>
              <a:t> </a:t>
            </a:r>
            <a:r>
              <a:rPr lang="ru-RU" sz="1700" b="1" dirty="0" err="1">
                <a:solidFill>
                  <a:schemeClr val="dk1"/>
                </a:solidFill>
                <a:latin typeface="Calibri"/>
                <a:ea typeface="Calibri"/>
                <a:cs typeface="Calibri"/>
                <a:sym typeface="Calibri"/>
              </a:rPr>
              <a:t>стрес</a:t>
            </a:r>
            <a:r>
              <a:rPr lang="en-US" sz="1700" b="1" dirty="0">
                <a:solidFill>
                  <a:schemeClr val="dk1"/>
                </a:solidFill>
                <a:latin typeface="Calibri"/>
                <a:ea typeface="Calibri"/>
                <a:cs typeface="Calibri"/>
                <a:sym typeface="Calibri"/>
              </a:rPr>
              <a:t>:</a:t>
            </a:r>
            <a:r>
              <a:rPr lang="en-US" sz="1700" dirty="0">
                <a:solidFill>
                  <a:schemeClr val="dk1"/>
                </a:solidFill>
                <a:latin typeface="Calibri"/>
                <a:ea typeface="Calibri"/>
                <a:cs typeface="Calibri"/>
                <a:sym typeface="Calibri"/>
              </a:rPr>
              <a:t> </a:t>
            </a:r>
            <a:r>
              <a:rPr lang="ru-RU" sz="1700" dirty="0">
                <a:solidFill>
                  <a:schemeClr val="dk1"/>
                </a:solidFill>
                <a:latin typeface="Calibri"/>
                <a:ea typeface="Calibri"/>
                <a:cs typeface="Calibri"/>
                <a:sym typeface="Calibri"/>
              </a:rPr>
              <a:t>Като </a:t>
            </a:r>
            <a:r>
              <a:rPr lang="ru-RU" sz="1700" dirty="0" err="1">
                <a:solidFill>
                  <a:schemeClr val="dk1"/>
                </a:solidFill>
                <a:latin typeface="Calibri"/>
                <a:ea typeface="Calibri"/>
                <a:cs typeface="Calibri"/>
                <a:sym typeface="Calibri"/>
              </a:rPr>
              <a:t>планират</a:t>
            </a:r>
            <a:r>
              <a:rPr lang="ru-RU" sz="1700" dirty="0">
                <a:solidFill>
                  <a:schemeClr val="dk1"/>
                </a:solidFill>
                <a:latin typeface="Calibri"/>
                <a:ea typeface="Calibri"/>
                <a:cs typeface="Calibri"/>
                <a:sym typeface="Calibri"/>
              </a:rPr>
              <a:t> </a:t>
            </a:r>
            <a:r>
              <a:rPr lang="ru-RU" sz="1700" dirty="0" err="1">
                <a:solidFill>
                  <a:schemeClr val="dk1"/>
                </a:solidFill>
                <a:latin typeface="Calibri"/>
                <a:ea typeface="Calibri"/>
                <a:cs typeface="Calibri"/>
                <a:sym typeface="Calibri"/>
              </a:rPr>
              <a:t>финансите</a:t>
            </a:r>
            <a:r>
              <a:rPr lang="ru-RU" sz="1700" dirty="0">
                <a:solidFill>
                  <a:schemeClr val="dk1"/>
                </a:solidFill>
                <a:latin typeface="Calibri"/>
                <a:ea typeface="Calibri"/>
                <a:cs typeface="Calibri"/>
                <a:sym typeface="Calibri"/>
              </a:rPr>
              <a:t> </a:t>
            </a:r>
            <a:r>
              <a:rPr lang="ru-RU" sz="1700" dirty="0" err="1">
                <a:solidFill>
                  <a:schemeClr val="dk1"/>
                </a:solidFill>
                <a:latin typeface="Calibri"/>
                <a:ea typeface="Calibri"/>
                <a:cs typeface="Calibri"/>
                <a:sym typeface="Calibri"/>
              </a:rPr>
              <a:t>предварително</a:t>
            </a:r>
            <a:r>
              <a:rPr lang="ru-RU" sz="1700" dirty="0">
                <a:solidFill>
                  <a:schemeClr val="dk1"/>
                </a:solidFill>
                <a:latin typeface="Calibri"/>
                <a:ea typeface="Calibri"/>
                <a:cs typeface="Calibri"/>
                <a:sym typeface="Calibri"/>
              </a:rPr>
              <a:t>, </a:t>
            </a:r>
            <a:r>
              <a:rPr lang="ru-RU" sz="1700" dirty="0" err="1">
                <a:solidFill>
                  <a:schemeClr val="dk1"/>
                </a:solidFill>
                <a:latin typeface="Calibri"/>
                <a:ea typeface="Calibri"/>
                <a:cs typeface="Calibri"/>
                <a:sym typeface="Calibri"/>
              </a:rPr>
              <a:t>хората</a:t>
            </a:r>
            <a:r>
              <a:rPr lang="ru-RU" sz="1700" dirty="0">
                <a:solidFill>
                  <a:schemeClr val="dk1"/>
                </a:solidFill>
                <a:latin typeface="Calibri"/>
                <a:ea typeface="Calibri"/>
                <a:cs typeface="Calibri"/>
                <a:sym typeface="Calibri"/>
              </a:rPr>
              <a:t> </a:t>
            </a:r>
            <a:r>
              <a:rPr lang="ru-RU" sz="1700" dirty="0" err="1">
                <a:solidFill>
                  <a:schemeClr val="dk1"/>
                </a:solidFill>
                <a:latin typeface="Calibri"/>
                <a:ea typeface="Calibri"/>
                <a:cs typeface="Calibri"/>
                <a:sym typeface="Calibri"/>
              </a:rPr>
              <a:t>могат</a:t>
            </a:r>
            <a:r>
              <a:rPr lang="ru-RU" sz="1700" dirty="0">
                <a:solidFill>
                  <a:schemeClr val="dk1"/>
                </a:solidFill>
                <a:latin typeface="Calibri"/>
                <a:ea typeface="Calibri"/>
                <a:cs typeface="Calibri"/>
                <a:sym typeface="Calibri"/>
              </a:rPr>
              <a:t> да </a:t>
            </a:r>
            <a:r>
              <a:rPr lang="ru-RU" sz="1700" dirty="0" err="1">
                <a:solidFill>
                  <a:schemeClr val="dk1"/>
                </a:solidFill>
                <a:latin typeface="Calibri"/>
                <a:ea typeface="Calibri"/>
                <a:cs typeface="Calibri"/>
                <a:sym typeface="Calibri"/>
              </a:rPr>
              <a:t>смекчат</a:t>
            </a:r>
            <a:r>
              <a:rPr lang="ru-RU" sz="1700" dirty="0">
                <a:solidFill>
                  <a:schemeClr val="dk1"/>
                </a:solidFill>
                <a:latin typeface="Calibri"/>
                <a:ea typeface="Calibri"/>
                <a:cs typeface="Calibri"/>
                <a:sym typeface="Calibri"/>
              </a:rPr>
              <a:t> </a:t>
            </a:r>
            <a:r>
              <a:rPr lang="ru-RU" sz="1700" dirty="0" err="1">
                <a:solidFill>
                  <a:schemeClr val="dk1"/>
                </a:solidFill>
                <a:latin typeface="Calibri"/>
                <a:ea typeface="Calibri"/>
                <a:cs typeface="Calibri"/>
                <a:sym typeface="Calibri"/>
              </a:rPr>
              <a:t>финансовия</a:t>
            </a:r>
            <a:r>
              <a:rPr lang="ru-RU" sz="1700" dirty="0">
                <a:solidFill>
                  <a:schemeClr val="dk1"/>
                </a:solidFill>
                <a:latin typeface="Calibri"/>
                <a:ea typeface="Calibri"/>
                <a:cs typeface="Calibri"/>
                <a:sym typeface="Calibri"/>
              </a:rPr>
              <a:t> </a:t>
            </a:r>
            <a:r>
              <a:rPr lang="ru-RU" sz="1700" dirty="0" err="1">
                <a:solidFill>
                  <a:schemeClr val="dk1"/>
                </a:solidFill>
                <a:latin typeface="Calibri"/>
                <a:ea typeface="Calibri"/>
                <a:cs typeface="Calibri"/>
                <a:sym typeface="Calibri"/>
              </a:rPr>
              <a:t>стрес</a:t>
            </a:r>
            <a:r>
              <a:rPr lang="ru-RU" sz="1700" dirty="0">
                <a:solidFill>
                  <a:schemeClr val="dk1"/>
                </a:solidFill>
                <a:latin typeface="Calibri"/>
                <a:ea typeface="Calibri"/>
                <a:cs typeface="Calibri"/>
                <a:sym typeface="Calibri"/>
              </a:rPr>
              <a:t>. Като </a:t>
            </a:r>
            <a:r>
              <a:rPr lang="ru-RU" sz="1700" dirty="0" err="1">
                <a:solidFill>
                  <a:schemeClr val="dk1"/>
                </a:solidFill>
                <a:latin typeface="Calibri"/>
                <a:ea typeface="Calibri"/>
                <a:cs typeface="Calibri"/>
                <a:sym typeface="Calibri"/>
              </a:rPr>
              <a:t>имат</a:t>
            </a:r>
            <a:r>
              <a:rPr lang="ru-RU" sz="1700" dirty="0">
                <a:solidFill>
                  <a:schemeClr val="dk1"/>
                </a:solidFill>
                <a:latin typeface="Calibri"/>
                <a:ea typeface="Calibri"/>
                <a:cs typeface="Calibri"/>
                <a:sym typeface="Calibri"/>
              </a:rPr>
              <a:t> </a:t>
            </a:r>
            <a:r>
              <a:rPr lang="ru-RU" sz="1700" dirty="0" err="1">
                <a:solidFill>
                  <a:schemeClr val="dk1"/>
                </a:solidFill>
                <a:latin typeface="Calibri"/>
                <a:ea typeface="Calibri"/>
                <a:cs typeface="Calibri"/>
                <a:sym typeface="Calibri"/>
              </a:rPr>
              <a:t>дългосрочна</a:t>
            </a:r>
            <a:r>
              <a:rPr lang="ru-RU" sz="1700" dirty="0">
                <a:solidFill>
                  <a:schemeClr val="dk1"/>
                </a:solidFill>
                <a:latin typeface="Calibri"/>
                <a:ea typeface="Calibri"/>
                <a:cs typeface="Calibri"/>
                <a:sym typeface="Calibri"/>
              </a:rPr>
              <a:t> перспектива и </a:t>
            </a:r>
            <a:r>
              <a:rPr lang="ru-RU" sz="1700" dirty="0" err="1">
                <a:solidFill>
                  <a:schemeClr val="dk1"/>
                </a:solidFill>
                <a:latin typeface="Calibri"/>
                <a:ea typeface="Calibri"/>
                <a:cs typeface="Calibri"/>
                <a:sym typeface="Calibri"/>
              </a:rPr>
              <a:t>съответно</a:t>
            </a:r>
            <a:r>
              <a:rPr lang="ru-RU" sz="1700" dirty="0">
                <a:solidFill>
                  <a:schemeClr val="dk1"/>
                </a:solidFill>
                <a:latin typeface="Calibri"/>
                <a:ea typeface="Calibri"/>
                <a:cs typeface="Calibri"/>
                <a:sym typeface="Calibri"/>
              </a:rPr>
              <a:t> </a:t>
            </a:r>
            <a:r>
              <a:rPr lang="ru-RU" sz="1700" dirty="0" err="1">
                <a:solidFill>
                  <a:schemeClr val="dk1"/>
                </a:solidFill>
                <a:latin typeface="Calibri"/>
                <a:ea typeface="Calibri"/>
                <a:cs typeface="Calibri"/>
                <a:sym typeface="Calibri"/>
              </a:rPr>
              <a:t>планиране</a:t>
            </a:r>
            <a:r>
              <a:rPr lang="ru-RU" sz="1700" dirty="0">
                <a:solidFill>
                  <a:schemeClr val="dk1"/>
                </a:solidFill>
                <a:latin typeface="Calibri"/>
                <a:ea typeface="Calibri"/>
                <a:cs typeface="Calibri"/>
                <a:sym typeface="Calibri"/>
              </a:rPr>
              <a:t>, </a:t>
            </a:r>
            <a:r>
              <a:rPr lang="ru-RU" sz="1700" dirty="0" err="1">
                <a:solidFill>
                  <a:schemeClr val="dk1"/>
                </a:solidFill>
                <a:latin typeface="Calibri"/>
                <a:ea typeface="Calibri"/>
                <a:cs typeface="Calibri"/>
                <a:sym typeface="Calibri"/>
              </a:rPr>
              <a:t>хората</a:t>
            </a:r>
            <a:r>
              <a:rPr lang="ru-RU" sz="1700" dirty="0">
                <a:solidFill>
                  <a:schemeClr val="dk1"/>
                </a:solidFill>
                <a:latin typeface="Calibri"/>
                <a:ea typeface="Calibri"/>
                <a:cs typeface="Calibri"/>
                <a:sym typeface="Calibri"/>
              </a:rPr>
              <a:t> </a:t>
            </a:r>
            <a:r>
              <a:rPr lang="ru-RU" sz="1700" dirty="0" err="1">
                <a:solidFill>
                  <a:schemeClr val="dk1"/>
                </a:solidFill>
                <a:latin typeface="Calibri"/>
                <a:ea typeface="Calibri"/>
                <a:cs typeface="Calibri"/>
                <a:sym typeface="Calibri"/>
              </a:rPr>
              <a:t>могат</a:t>
            </a:r>
            <a:r>
              <a:rPr lang="ru-RU" sz="1700" dirty="0">
                <a:solidFill>
                  <a:schemeClr val="dk1"/>
                </a:solidFill>
                <a:latin typeface="Calibri"/>
                <a:ea typeface="Calibri"/>
                <a:cs typeface="Calibri"/>
                <a:sym typeface="Calibri"/>
              </a:rPr>
              <a:t> да </a:t>
            </a:r>
            <a:r>
              <a:rPr lang="ru-RU" sz="1700" dirty="0" err="1">
                <a:solidFill>
                  <a:schemeClr val="dk1"/>
                </a:solidFill>
                <a:latin typeface="Calibri"/>
                <a:ea typeface="Calibri"/>
                <a:cs typeface="Calibri"/>
                <a:sym typeface="Calibri"/>
              </a:rPr>
              <a:t>бъдат</a:t>
            </a:r>
            <a:r>
              <a:rPr lang="ru-RU" sz="1700" dirty="0">
                <a:solidFill>
                  <a:schemeClr val="dk1"/>
                </a:solidFill>
                <a:latin typeface="Calibri"/>
                <a:ea typeface="Calibri"/>
                <a:cs typeface="Calibri"/>
                <a:sym typeface="Calibri"/>
              </a:rPr>
              <a:t> </a:t>
            </a:r>
            <a:r>
              <a:rPr lang="ru-RU" sz="1700" dirty="0" err="1">
                <a:solidFill>
                  <a:schemeClr val="dk1"/>
                </a:solidFill>
                <a:latin typeface="Calibri"/>
                <a:ea typeface="Calibri"/>
                <a:cs typeface="Calibri"/>
                <a:sym typeface="Calibri"/>
              </a:rPr>
              <a:t>по-добре</a:t>
            </a:r>
            <a:r>
              <a:rPr lang="ru-RU" sz="1700" dirty="0">
                <a:solidFill>
                  <a:schemeClr val="dk1"/>
                </a:solidFill>
                <a:latin typeface="Calibri"/>
                <a:ea typeface="Calibri"/>
                <a:cs typeface="Calibri"/>
                <a:sym typeface="Calibri"/>
              </a:rPr>
              <a:t> </a:t>
            </a:r>
            <a:r>
              <a:rPr lang="ru-RU" sz="1700" dirty="0" err="1">
                <a:solidFill>
                  <a:schemeClr val="dk1"/>
                </a:solidFill>
                <a:latin typeface="Calibri"/>
                <a:ea typeface="Calibri"/>
                <a:cs typeface="Calibri"/>
                <a:sym typeface="Calibri"/>
              </a:rPr>
              <a:t>подготвени</a:t>
            </a:r>
            <a:r>
              <a:rPr lang="ru-RU" sz="1700" dirty="0">
                <a:solidFill>
                  <a:schemeClr val="dk1"/>
                </a:solidFill>
                <a:latin typeface="Calibri"/>
                <a:ea typeface="Calibri"/>
                <a:cs typeface="Calibri"/>
                <a:sym typeface="Calibri"/>
              </a:rPr>
              <a:t> за </a:t>
            </a:r>
            <a:r>
              <a:rPr lang="ru-RU" sz="1700" dirty="0" err="1">
                <a:solidFill>
                  <a:schemeClr val="dk1"/>
                </a:solidFill>
                <a:latin typeface="Calibri"/>
                <a:ea typeface="Calibri"/>
                <a:cs typeface="Calibri"/>
                <a:sym typeface="Calibri"/>
              </a:rPr>
              <a:t>неочаквани</a:t>
            </a:r>
            <a:r>
              <a:rPr lang="ru-RU" sz="1700" dirty="0">
                <a:solidFill>
                  <a:schemeClr val="dk1"/>
                </a:solidFill>
                <a:latin typeface="Calibri"/>
                <a:ea typeface="Calibri"/>
                <a:cs typeface="Calibri"/>
                <a:sym typeface="Calibri"/>
              </a:rPr>
              <a:t> </a:t>
            </a:r>
            <a:r>
              <a:rPr lang="ru-RU" sz="1700" dirty="0" err="1">
                <a:solidFill>
                  <a:schemeClr val="dk1"/>
                </a:solidFill>
                <a:latin typeface="Calibri"/>
                <a:ea typeface="Calibri"/>
                <a:cs typeface="Calibri"/>
                <a:sym typeface="Calibri"/>
              </a:rPr>
              <a:t>разходи</a:t>
            </a:r>
            <a:r>
              <a:rPr lang="ru-RU" sz="1700" dirty="0">
                <a:solidFill>
                  <a:schemeClr val="dk1"/>
                </a:solidFill>
                <a:latin typeface="Calibri"/>
                <a:ea typeface="Calibri"/>
                <a:cs typeface="Calibri"/>
                <a:sym typeface="Calibri"/>
              </a:rPr>
              <a:t> и </a:t>
            </a:r>
            <a:r>
              <a:rPr lang="ru-RU" sz="1700" dirty="0" err="1">
                <a:solidFill>
                  <a:schemeClr val="dk1"/>
                </a:solidFill>
                <a:latin typeface="Calibri"/>
                <a:ea typeface="Calibri"/>
                <a:cs typeface="Calibri"/>
                <a:sym typeface="Calibri"/>
              </a:rPr>
              <a:t>събития</a:t>
            </a:r>
            <a:r>
              <a:rPr lang="en-US" sz="1700" dirty="0">
                <a:solidFill>
                  <a:schemeClr val="dk1"/>
                </a:solidFill>
                <a:latin typeface="Calibri"/>
                <a:ea typeface="Calibri"/>
                <a:cs typeface="Calibri"/>
                <a:sym typeface="Calibri"/>
              </a:rPr>
              <a:t>.</a:t>
            </a:r>
            <a:endParaRPr sz="1700"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None/>
            </a:pPr>
            <a:endParaRPr sz="1700"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None/>
            </a:pPr>
            <a:r>
              <a:rPr lang="ru-RU" sz="1700" dirty="0">
                <a:solidFill>
                  <a:schemeClr val="dk1"/>
                </a:solidFill>
                <a:latin typeface="Calibri"/>
                <a:ea typeface="Calibri"/>
                <a:cs typeface="Calibri"/>
                <a:sym typeface="Calibri"/>
              </a:rPr>
              <a:t>В заключение </a:t>
            </a:r>
            <a:r>
              <a:rPr lang="ru-RU" sz="1700" dirty="0" err="1">
                <a:solidFill>
                  <a:schemeClr val="dk1"/>
                </a:solidFill>
                <a:latin typeface="Calibri"/>
                <a:ea typeface="Calibri"/>
                <a:cs typeface="Calibri"/>
                <a:sym typeface="Calibri"/>
              </a:rPr>
              <a:t>времето</a:t>
            </a:r>
            <a:r>
              <a:rPr lang="ru-RU" sz="1700" dirty="0">
                <a:solidFill>
                  <a:schemeClr val="dk1"/>
                </a:solidFill>
                <a:latin typeface="Calibri"/>
                <a:ea typeface="Calibri"/>
                <a:cs typeface="Calibri"/>
                <a:sym typeface="Calibri"/>
              </a:rPr>
              <a:t> </a:t>
            </a:r>
            <a:r>
              <a:rPr lang="ru-RU" sz="1700" dirty="0" err="1">
                <a:solidFill>
                  <a:schemeClr val="dk1"/>
                </a:solidFill>
                <a:latin typeface="Calibri"/>
                <a:ea typeface="Calibri"/>
                <a:cs typeface="Calibri"/>
                <a:sym typeface="Calibri"/>
              </a:rPr>
              <a:t>играе</a:t>
            </a:r>
            <a:r>
              <a:rPr lang="ru-RU" sz="1700" dirty="0">
                <a:solidFill>
                  <a:schemeClr val="dk1"/>
                </a:solidFill>
                <a:latin typeface="Calibri"/>
                <a:ea typeface="Calibri"/>
                <a:cs typeface="Calibri"/>
                <a:sym typeface="Calibri"/>
              </a:rPr>
              <a:t> важна роля във </a:t>
            </a:r>
            <a:r>
              <a:rPr lang="ru-RU" sz="1700" dirty="0" err="1">
                <a:solidFill>
                  <a:schemeClr val="dk1"/>
                </a:solidFill>
                <a:latin typeface="Calibri"/>
                <a:ea typeface="Calibri"/>
                <a:cs typeface="Calibri"/>
                <a:sym typeface="Calibri"/>
              </a:rPr>
              <a:t>финансовото</a:t>
            </a:r>
            <a:r>
              <a:rPr lang="ru-RU" sz="1700" dirty="0">
                <a:solidFill>
                  <a:schemeClr val="dk1"/>
                </a:solidFill>
                <a:latin typeface="Calibri"/>
                <a:ea typeface="Calibri"/>
                <a:cs typeface="Calibri"/>
                <a:sym typeface="Calibri"/>
              </a:rPr>
              <a:t> </a:t>
            </a:r>
            <a:r>
              <a:rPr lang="ru-RU" sz="1700" dirty="0" err="1">
                <a:solidFill>
                  <a:schemeClr val="dk1"/>
                </a:solidFill>
                <a:latin typeface="Calibri"/>
                <a:ea typeface="Calibri"/>
                <a:cs typeface="Calibri"/>
                <a:sym typeface="Calibri"/>
              </a:rPr>
              <a:t>планиране</a:t>
            </a:r>
            <a:r>
              <a:rPr lang="ru-RU" sz="1700" dirty="0">
                <a:solidFill>
                  <a:schemeClr val="dk1"/>
                </a:solidFill>
                <a:latin typeface="Calibri"/>
                <a:ea typeface="Calibri"/>
                <a:cs typeface="Calibri"/>
                <a:sym typeface="Calibri"/>
              </a:rPr>
              <a:t>. Той е от </a:t>
            </a:r>
            <a:r>
              <a:rPr lang="ru-RU" sz="1700" dirty="0" err="1">
                <a:solidFill>
                  <a:schemeClr val="dk1"/>
                </a:solidFill>
                <a:latin typeface="Calibri"/>
                <a:ea typeface="Calibri"/>
                <a:cs typeface="Calibri"/>
                <a:sym typeface="Calibri"/>
              </a:rPr>
              <a:t>решаващо</a:t>
            </a:r>
            <a:r>
              <a:rPr lang="ru-RU" sz="1700" dirty="0">
                <a:solidFill>
                  <a:schemeClr val="dk1"/>
                </a:solidFill>
                <a:latin typeface="Calibri"/>
                <a:ea typeface="Calibri"/>
                <a:cs typeface="Calibri"/>
                <a:sym typeface="Calibri"/>
              </a:rPr>
              <a:t> значение за </a:t>
            </a:r>
            <a:r>
              <a:rPr lang="ru-RU" sz="1700" dirty="0" err="1">
                <a:solidFill>
                  <a:schemeClr val="dk1"/>
                </a:solidFill>
                <a:latin typeface="Calibri"/>
                <a:ea typeface="Calibri"/>
                <a:cs typeface="Calibri"/>
                <a:sym typeface="Calibri"/>
              </a:rPr>
              <a:t>натрупването</a:t>
            </a:r>
            <a:r>
              <a:rPr lang="ru-RU" sz="1700" dirty="0">
                <a:solidFill>
                  <a:schemeClr val="dk1"/>
                </a:solidFill>
                <a:latin typeface="Calibri"/>
                <a:ea typeface="Calibri"/>
                <a:cs typeface="Calibri"/>
                <a:sym typeface="Calibri"/>
              </a:rPr>
              <a:t> на богатство, </a:t>
            </a:r>
            <a:r>
              <a:rPr lang="ru-RU" sz="1700" dirty="0" err="1">
                <a:solidFill>
                  <a:schemeClr val="dk1"/>
                </a:solidFill>
                <a:latin typeface="Calibri"/>
                <a:ea typeface="Calibri"/>
                <a:cs typeface="Calibri"/>
                <a:sym typeface="Calibri"/>
              </a:rPr>
              <a:t>поставянето</a:t>
            </a:r>
            <a:r>
              <a:rPr lang="ru-RU" sz="1700" dirty="0">
                <a:solidFill>
                  <a:schemeClr val="dk1"/>
                </a:solidFill>
                <a:latin typeface="Calibri"/>
                <a:ea typeface="Calibri"/>
                <a:cs typeface="Calibri"/>
                <a:sym typeface="Calibri"/>
              </a:rPr>
              <a:t> на целите, </a:t>
            </a:r>
            <a:r>
              <a:rPr lang="ru-RU" sz="1700" dirty="0" err="1">
                <a:solidFill>
                  <a:schemeClr val="dk1"/>
                </a:solidFill>
                <a:latin typeface="Calibri"/>
                <a:ea typeface="Calibri"/>
                <a:cs typeface="Calibri"/>
                <a:sym typeface="Calibri"/>
              </a:rPr>
              <a:t>финансовата</a:t>
            </a:r>
            <a:r>
              <a:rPr lang="ru-RU" sz="1700" dirty="0">
                <a:solidFill>
                  <a:schemeClr val="dk1"/>
                </a:solidFill>
                <a:latin typeface="Calibri"/>
                <a:ea typeface="Calibri"/>
                <a:cs typeface="Calibri"/>
                <a:sym typeface="Calibri"/>
              </a:rPr>
              <a:t> </a:t>
            </a:r>
            <a:r>
              <a:rPr lang="ru-RU" sz="1700" dirty="0" err="1">
                <a:solidFill>
                  <a:schemeClr val="dk1"/>
                </a:solidFill>
                <a:latin typeface="Calibri"/>
                <a:ea typeface="Calibri"/>
                <a:cs typeface="Calibri"/>
                <a:sym typeface="Calibri"/>
              </a:rPr>
              <a:t>стабилност</a:t>
            </a:r>
            <a:r>
              <a:rPr lang="ru-RU" sz="1700" dirty="0">
                <a:solidFill>
                  <a:schemeClr val="dk1"/>
                </a:solidFill>
                <a:latin typeface="Calibri"/>
                <a:ea typeface="Calibri"/>
                <a:cs typeface="Calibri"/>
                <a:sym typeface="Calibri"/>
              </a:rPr>
              <a:t> и </a:t>
            </a:r>
            <a:r>
              <a:rPr lang="ru-RU" sz="1700" dirty="0" err="1">
                <a:solidFill>
                  <a:schemeClr val="dk1"/>
                </a:solidFill>
                <a:latin typeface="Calibri"/>
                <a:ea typeface="Calibri"/>
                <a:cs typeface="Calibri"/>
                <a:sym typeface="Calibri"/>
              </a:rPr>
              <a:t>намаляването</a:t>
            </a:r>
            <a:r>
              <a:rPr lang="ru-RU" sz="1700" dirty="0">
                <a:solidFill>
                  <a:schemeClr val="dk1"/>
                </a:solidFill>
                <a:latin typeface="Calibri"/>
                <a:ea typeface="Calibri"/>
                <a:cs typeface="Calibri"/>
                <a:sym typeface="Calibri"/>
              </a:rPr>
              <a:t> на </a:t>
            </a:r>
            <a:r>
              <a:rPr lang="ru-RU" sz="1700" dirty="0" err="1">
                <a:solidFill>
                  <a:schemeClr val="dk1"/>
                </a:solidFill>
                <a:latin typeface="Calibri"/>
                <a:ea typeface="Calibri"/>
                <a:cs typeface="Calibri"/>
                <a:sym typeface="Calibri"/>
              </a:rPr>
              <a:t>финансовия</a:t>
            </a:r>
            <a:r>
              <a:rPr lang="ru-RU" sz="1700" dirty="0">
                <a:solidFill>
                  <a:schemeClr val="dk1"/>
                </a:solidFill>
                <a:latin typeface="Calibri"/>
                <a:ea typeface="Calibri"/>
                <a:cs typeface="Calibri"/>
                <a:sym typeface="Calibri"/>
              </a:rPr>
              <a:t> </a:t>
            </a:r>
            <a:r>
              <a:rPr lang="ru-RU" sz="1700" dirty="0" err="1">
                <a:solidFill>
                  <a:schemeClr val="dk1"/>
                </a:solidFill>
                <a:latin typeface="Calibri"/>
                <a:ea typeface="Calibri"/>
                <a:cs typeface="Calibri"/>
                <a:sym typeface="Calibri"/>
              </a:rPr>
              <a:t>стрес</a:t>
            </a:r>
            <a:r>
              <a:rPr lang="en-US" sz="1700" dirty="0">
                <a:solidFill>
                  <a:schemeClr val="dk1"/>
                </a:solidFill>
                <a:latin typeface="Calibri"/>
                <a:ea typeface="Calibri"/>
                <a:cs typeface="Calibri"/>
                <a:sym typeface="Calibri"/>
              </a:rPr>
              <a:t>.</a:t>
            </a:r>
            <a:endParaRPr sz="17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b="1" dirty="0">
              <a:solidFill>
                <a:srgbClr val="00B0F0"/>
              </a:solidFill>
              <a:latin typeface="Calibri"/>
              <a:ea typeface="Calibri"/>
              <a:cs typeface="Calibri"/>
              <a:sym typeface="Calibri"/>
            </a:endParaRPr>
          </a:p>
          <a:p>
            <a:pPr marL="0" lvl="0" indent="0" algn="just" rtl="0">
              <a:lnSpc>
                <a:spcPct val="115000"/>
              </a:lnSpc>
              <a:spcBef>
                <a:spcPts val="0"/>
              </a:spcBef>
              <a:spcAft>
                <a:spcPts val="0"/>
              </a:spcAft>
              <a:buNone/>
            </a:pPr>
            <a:endParaRPr sz="1100"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None/>
            </a:pPr>
            <a:endParaRPr sz="1100" dirty="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55" name="Google Shape;255;p12"/>
          <p:cNvPicPr preferRelativeResize="0"/>
          <p:nvPr/>
        </p:nvPicPr>
        <p:blipFill rotWithShape="1">
          <a:blip r:embed="rId3">
            <a:alphaModFix/>
          </a:blip>
          <a:srcRect/>
          <a:stretch/>
        </p:blipFill>
        <p:spPr>
          <a:xfrm>
            <a:off x="-87464" y="0"/>
            <a:ext cx="9144000" cy="5142857"/>
          </a:xfrm>
          <a:prstGeom prst="rect">
            <a:avLst/>
          </a:prstGeom>
          <a:noFill/>
          <a:ln>
            <a:noFill/>
          </a:ln>
        </p:spPr>
      </p:pic>
      <p:sp>
        <p:nvSpPr>
          <p:cNvPr id="256" name="Google Shape;256;p12"/>
          <p:cNvSpPr txBox="1"/>
          <p:nvPr/>
        </p:nvSpPr>
        <p:spPr>
          <a:xfrm>
            <a:off x="286871" y="1123818"/>
            <a:ext cx="8516470" cy="415494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bg-BG" sz="2000" b="1" dirty="0">
                <a:solidFill>
                  <a:srgbClr val="0070C0"/>
                </a:solidFill>
                <a:latin typeface="Calibri"/>
                <a:ea typeface="Calibri"/>
                <a:cs typeface="Calibri"/>
                <a:sym typeface="Calibri"/>
              </a:rPr>
              <a:t>Казус</a:t>
            </a:r>
            <a:endParaRPr lang="bg-BG" dirty="0"/>
          </a:p>
          <a:p>
            <a:pPr marL="0" marR="0" lvl="0" indent="0" algn="just" rtl="0">
              <a:spcBef>
                <a:spcPts val="0"/>
              </a:spcBef>
              <a:spcAft>
                <a:spcPts val="0"/>
              </a:spcAft>
              <a:buNone/>
            </a:pPr>
            <a:endParaRPr lang="bg-BG" sz="1800" dirty="0">
              <a:solidFill>
                <a:schemeClr val="dk1"/>
              </a:solidFill>
              <a:latin typeface="Calibri"/>
              <a:ea typeface="Calibri"/>
              <a:cs typeface="Calibri"/>
              <a:sym typeface="Calibri"/>
            </a:endParaRPr>
          </a:p>
          <a:p>
            <a:pPr marL="0" marR="0" lvl="0" indent="0" algn="just" rtl="0">
              <a:spcBef>
                <a:spcPts val="0"/>
              </a:spcBef>
              <a:spcAft>
                <a:spcPts val="0"/>
              </a:spcAft>
              <a:buNone/>
            </a:pPr>
            <a:r>
              <a:rPr lang="bg-BG" sz="1800" dirty="0">
                <a:solidFill>
                  <a:schemeClr val="dk1"/>
                </a:solidFill>
                <a:latin typeface="Calibri"/>
                <a:ea typeface="Calibri"/>
                <a:cs typeface="Calibri"/>
                <a:sym typeface="Calibri"/>
              </a:rPr>
              <a:t>“Вие сте 35-годишен лекар, работещ в малка местна болница. Нетната ви заплата е 3300 лева. Освен вноската ви по кредит, която възлиза на 800 лева и разходите за живот (сметки за дома – 300 лева, автомобил – 400 лева, храна - 500 лева, развлечения – 300 лв.) в размер на 1500 лева на месец, вие подкрепяте финансово своя по-малък брат, който току-що е започнал да учи в столицата. Тези разходи са около 600 лева на месец. Освен това издържате семейството си с приблизително 400 лв. на месец. Бихте искали да пътувате тази година до Япония с приятелите си, но това пътуване ще ви струва около 5000 лева и не разполагате с никакви  спестявания. В същото време правителството обявява значително увеличение на разходите за живот поради енергийната криза.”</a:t>
            </a:r>
            <a:endParaRPr lang="bg-BG" dirty="0"/>
          </a:p>
          <a:p>
            <a:pPr marL="0" marR="0" lvl="0" indent="0" algn="just" rtl="0">
              <a:spcBef>
                <a:spcPts val="0"/>
              </a:spcBef>
              <a:spcAft>
                <a:spcPts val="0"/>
              </a:spcAft>
              <a:buNone/>
            </a:pPr>
            <a:endParaRPr lang="bg-BG" sz="1400" b="1" dirty="0">
              <a:solidFill>
                <a:schemeClr val="dk1"/>
              </a:solidFill>
              <a:latin typeface="Calibri"/>
              <a:ea typeface="Calibri"/>
              <a:cs typeface="Calibri"/>
              <a:sym typeface="Calibri"/>
            </a:endParaRPr>
          </a:p>
          <a:p>
            <a:pPr marL="0" marR="0" lvl="0" indent="0" algn="just" rtl="0">
              <a:spcBef>
                <a:spcPts val="0"/>
              </a:spcBef>
              <a:spcAft>
                <a:spcPts val="0"/>
              </a:spcAft>
              <a:buNone/>
            </a:pPr>
            <a:endParaRPr lang="bg-BG" sz="1400" dirty="0">
              <a:solidFill>
                <a:schemeClr val="dk1"/>
              </a:solidFill>
              <a:latin typeface="Calibri"/>
              <a:ea typeface="Calibri"/>
              <a:cs typeface="Calibri"/>
              <a:sym typeface="Calibri"/>
            </a:endParaRPr>
          </a:p>
          <a:p>
            <a:pPr marL="0" marR="0" lvl="0" indent="0" algn="just" rtl="0">
              <a:spcBef>
                <a:spcPts val="0"/>
              </a:spcBef>
              <a:spcAft>
                <a:spcPts val="0"/>
              </a:spcAft>
              <a:buNone/>
            </a:pPr>
            <a:endParaRPr lang="bg-BG" sz="1800" b="1" dirty="0">
              <a:solidFill>
                <a:srgbClr val="0070C0"/>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262" name="Google Shape;262;p13"/>
          <p:cNvPicPr preferRelativeResize="0"/>
          <p:nvPr/>
        </p:nvPicPr>
        <p:blipFill rotWithShape="1">
          <a:blip r:embed="rId3">
            <a:alphaModFix/>
          </a:blip>
          <a:srcRect/>
          <a:stretch/>
        </p:blipFill>
        <p:spPr>
          <a:xfrm>
            <a:off x="0" y="0"/>
            <a:ext cx="9144000" cy="5142857"/>
          </a:xfrm>
          <a:prstGeom prst="rect">
            <a:avLst/>
          </a:prstGeom>
          <a:noFill/>
          <a:ln>
            <a:noFill/>
          </a:ln>
        </p:spPr>
      </p:pic>
      <p:sp>
        <p:nvSpPr>
          <p:cNvPr id="263" name="Google Shape;263;p13"/>
          <p:cNvSpPr txBox="1"/>
          <p:nvPr/>
        </p:nvSpPr>
        <p:spPr>
          <a:xfrm>
            <a:off x="488949" y="1260836"/>
            <a:ext cx="8188885" cy="32008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bg-BG" sz="2000" b="1" dirty="0">
                <a:solidFill>
                  <a:srgbClr val="0070C0"/>
                </a:solidFill>
                <a:latin typeface="Calibri"/>
                <a:ea typeface="Calibri"/>
                <a:cs typeface="Calibri"/>
                <a:sym typeface="Calibri"/>
              </a:rPr>
              <a:t>Въпроси, върху които да помислим:  </a:t>
            </a:r>
            <a:endParaRPr lang="bg-BG" dirty="0"/>
          </a:p>
          <a:p>
            <a:pPr marL="0" marR="0" lvl="0" indent="0" algn="l" rtl="0">
              <a:spcBef>
                <a:spcPts val="0"/>
              </a:spcBef>
              <a:spcAft>
                <a:spcPts val="0"/>
              </a:spcAft>
              <a:buNone/>
            </a:pPr>
            <a:endParaRPr lang="bg-BG" sz="20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Noto Sans Symbols"/>
              <a:buChar char="✔"/>
            </a:pPr>
            <a:r>
              <a:rPr lang="bg-BG" sz="1800" dirty="0">
                <a:solidFill>
                  <a:schemeClr val="dk1"/>
                </a:solidFill>
                <a:latin typeface="Calibri"/>
                <a:ea typeface="Calibri"/>
                <a:cs typeface="Calibri"/>
                <a:sym typeface="Calibri"/>
              </a:rPr>
              <a:t>Какво мислите за представения казус от гледната точка на вашите финансови планове?</a:t>
            </a:r>
            <a:endParaRPr lang="bg-BG" sz="20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Noto Sans Symbols"/>
              <a:buChar char="✔"/>
            </a:pPr>
            <a:r>
              <a:rPr lang="bg-BG" sz="1800" dirty="0">
                <a:solidFill>
                  <a:schemeClr val="dk1"/>
                </a:solidFill>
                <a:latin typeface="Calibri"/>
                <a:ea typeface="Calibri"/>
                <a:cs typeface="Calibri"/>
                <a:sym typeface="Calibri"/>
              </a:rPr>
              <a:t>Как бихте могли да приложите наученото на практика?</a:t>
            </a:r>
            <a:endParaRPr lang="bg-BG" dirty="0"/>
          </a:p>
          <a:p>
            <a:pPr marL="0" marR="0" lvl="0" indent="0" algn="l" rtl="0">
              <a:spcBef>
                <a:spcPts val="0"/>
              </a:spcBef>
              <a:spcAft>
                <a:spcPts val="0"/>
              </a:spcAft>
              <a:buNone/>
            </a:pPr>
            <a:endParaRPr lang="bg-BG" sz="1800" b="1" dirty="0">
              <a:solidFill>
                <a:srgbClr val="0070C0"/>
              </a:solidFill>
              <a:latin typeface="Calibri"/>
              <a:ea typeface="Calibri"/>
              <a:cs typeface="Calibri"/>
              <a:sym typeface="Calibri"/>
            </a:endParaRPr>
          </a:p>
          <a:p>
            <a:pPr marL="0" marR="0" lvl="0" indent="0" algn="l" rtl="0">
              <a:spcBef>
                <a:spcPts val="0"/>
              </a:spcBef>
              <a:spcAft>
                <a:spcPts val="0"/>
              </a:spcAft>
              <a:buNone/>
            </a:pPr>
            <a:r>
              <a:rPr lang="bg-BG" sz="1800" dirty="0">
                <a:solidFill>
                  <a:schemeClr val="dk1"/>
                </a:solidFill>
                <a:latin typeface="Calibri"/>
                <a:ea typeface="Calibri"/>
                <a:cs typeface="Calibri"/>
                <a:sym typeface="Calibri"/>
              </a:rPr>
              <a:t>Повече информация за семейните финанси:  </a:t>
            </a:r>
            <a:endParaRPr lang="bg-BG" dirty="0"/>
          </a:p>
          <a:p>
            <a:pPr marL="0" marR="0" lvl="0" indent="0" algn="l" rtl="0">
              <a:spcBef>
                <a:spcPts val="0"/>
              </a:spcBef>
              <a:spcAft>
                <a:spcPts val="0"/>
              </a:spcAft>
              <a:buNone/>
            </a:pPr>
            <a:r>
              <a:rPr lang="bg-BG" sz="18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https://www.investopedia.com/family-finances-4689715</a:t>
            </a:r>
            <a:r>
              <a:rPr lang="bg-BG" sz="1800" dirty="0">
                <a:solidFill>
                  <a:schemeClr val="dk1"/>
                </a:solidFill>
                <a:latin typeface="Calibri"/>
                <a:ea typeface="Calibri"/>
                <a:cs typeface="Calibri"/>
                <a:sym typeface="Calibri"/>
              </a:rPr>
              <a:t> </a:t>
            </a:r>
            <a:endParaRPr lang="bg-BG" dirty="0"/>
          </a:p>
          <a:p>
            <a:pPr marL="0" marR="0" lvl="0" indent="0" algn="l" rtl="0">
              <a:spcBef>
                <a:spcPts val="0"/>
              </a:spcBef>
              <a:spcAft>
                <a:spcPts val="0"/>
              </a:spcAft>
              <a:buNone/>
            </a:pPr>
            <a:r>
              <a:rPr lang="bg-BG" sz="1800" dirty="0">
                <a:solidFill>
                  <a:schemeClr val="dk1"/>
                </a:solidFill>
                <a:latin typeface="Calibri"/>
                <a:ea typeface="Calibri"/>
                <a:cs typeface="Calibri"/>
                <a:sym typeface="Calibri"/>
              </a:rPr>
              <a:t> </a:t>
            </a:r>
            <a:endParaRPr lang="bg-BG" dirty="0"/>
          </a:p>
          <a:p>
            <a:pPr marL="0" marR="0" lvl="0" indent="0" algn="l" rtl="0">
              <a:spcBef>
                <a:spcPts val="0"/>
              </a:spcBef>
              <a:spcAft>
                <a:spcPts val="0"/>
              </a:spcAft>
              <a:buNone/>
            </a:pPr>
            <a:r>
              <a:rPr lang="bg-BG" sz="1800" dirty="0">
                <a:solidFill>
                  <a:schemeClr val="dk1"/>
                </a:solidFill>
                <a:latin typeface="Calibri"/>
                <a:ea typeface="Calibri"/>
                <a:cs typeface="Calibri"/>
                <a:sym typeface="Calibri"/>
              </a:rPr>
              <a:t>Създаване на добри навици по отношение на семейните финанси:  </a:t>
            </a:r>
            <a:endParaRPr lang="bg-BG" dirty="0"/>
          </a:p>
          <a:p>
            <a:pPr marL="0" marR="0" lvl="0" indent="0" algn="l" rtl="0">
              <a:spcBef>
                <a:spcPts val="0"/>
              </a:spcBef>
              <a:spcAft>
                <a:spcPts val="0"/>
              </a:spcAft>
              <a:buNone/>
            </a:pPr>
            <a:r>
              <a:rPr lang="bg-BG" sz="18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https://www.apa.org/topics/money/family</a:t>
            </a:r>
            <a:endParaRPr lang="bg-BG" sz="1800" b="1" dirty="0">
              <a:solidFill>
                <a:srgbClr val="0070C0"/>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269" name="Google Shape;269;g23dfb39c1d0_0_96"/>
          <p:cNvPicPr preferRelativeResize="0"/>
          <p:nvPr/>
        </p:nvPicPr>
        <p:blipFill rotWithShape="1">
          <a:blip r:embed="rId3">
            <a:alphaModFix/>
          </a:blip>
          <a:srcRect/>
          <a:stretch/>
        </p:blipFill>
        <p:spPr>
          <a:xfrm>
            <a:off x="0" y="643"/>
            <a:ext cx="9143998" cy="5142858"/>
          </a:xfrm>
          <a:prstGeom prst="rect">
            <a:avLst/>
          </a:prstGeom>
          <a:noFill/>
          <a:ln>
            <a:noFill/>
          </a:ln>
        </p:spPr>
      </p:pic>
      <p:sp>
        <p:nvSpPr>
          <p:cNvPr id="270" name="Google Shape;270;g23dfb39c1d0_0_96"/>
          <p:cNvSpPr/>
          <p:nvPr/>
        </p:nvSpPr>
        <p:spPr>
          <a:xfrm>
            <a:off x="577425" y="1212500"/>
            <a:ext cx="8076000" cy="33720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Clr>
                <a:schemeClr val="dk1"/>
              </a:buClr>
              <a:buSzPts val="1100"/>
              <a:buFont typeface="Arial"/>
              <a:buNone/>
            </a:pPr>
            <a:r>
              <a:rPr lang="bg-BG" sz="3000" b="1" dirty="0">
                <a:solidFill>
                  <a:schemeClr val="dk1"/>
                </a:solidFill>
                <a:latin typeface="Calibri"/>
                <a:ea typeface="Calibri"/>
                <a:cs typeface="Calibri"/>
                <a:sym typeface="Calibri"/>
              </a:rPr>
              <a:t>Урок </a:t>
            </a:r>
            <a:r>
              <a:rPr lang="en-US" sz="3000" b="1" dirty="0">
                <a:solidFill>
                  <a:schemeClr val="dk1"/>
                </a:solidFill>
                <a:latin typeface="Calibri"/>
                <a:ea typeface="Calibri"/>
                <a:cs typeface="Calibri"/>
                <a:sym typeface="Calibri"/>
              </a:rPr>
              <a:t>3. </a:t>
            </a:r>
            <a:r>
              <a:rPr lang="bg-BG" sz="3000" b="1" dirty="0">
                <a:solidFill>
                  <a:schemeClr val="dk1"/>
                </a:solidFill>
                <a:latin typeface="Calibri"/>
                <a:ea typeface="Calibri"/>
                <a:cs typeface="Calibri"/>
                <a:sym typeface="Calibri"/>
              </a:rPr>
              <a:t>СЪВЕТИ ЗА ЛИЧНИ ФИНАНСИ</a:t>
            </a:r>
            <a:endParaRPr sz="3000" b="1" dirty="0">
              <a:solidFill>
                <a:schemeClr val="dk1"/>
              </a:solidFill>
              <a:latin typeface="Calibri"/>
              <a:ea typeface="Calibri"/>
              <a:cs typeface="Calibri"/>
              <a:sym typeface="Calibri"/>
            </a:endParaRPr>
          </a:p>
        </p:txBody>
      </p:sp>
      <p:sp>
        <p:nvSpPr>
          <p:cNvPr id="271" name="Google Shape;271;g23dfb39c1d0_0_96"/>
          <p:cNvSpPr txBox="1"/>
          <p:nvPr/>
        </p:nvSpPr>
        <p:spPr>
          <a:xfrm>
            <a:off x="542875" y="3502050"/>
            <a:ext cx="7932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272" name="Google Shape;272;g23dfb39c1d0_0_96"/>
          <p:cNvPicPr preferRelativeResize="0"/>
          <p:nvPr/>
        </p:nvPicPr>
        <p:blipFill rotWithShape="1">
          <a:blip r:embed="rId4">
            <a:alphaModFix/>
          </a:blip>
          <a:srcRect t="3972" b="10227"/>
          <a:stretch/>
        </p:blipFill>
        <p:spPr>
          <a:xfrm>
            <a:off x="2038350" y="2170900"/>
            <a:ext cx="4762500" cy="24518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Google Shape;278;g23dfb39c1d0_0_108"/>
          <p:cNvPicPr preferRelativeResize="0"/>
          <p:nvPr/>
        </p:nvPicPr>
        <p:blipFill rotWithShape="1">
          <a:blip r:embed="rId3">
            <a:alphaModFix/>
          </a:blip>
          <a:srcRect/>
          <a:stretch/>
        </p:blipFill>
        <p:spPr>
          <a:xfrm>
            <a:off x="0" y="643"/>
            <a:ext cx="9143998" cy="5142858"/>
          </a:xfrm>
          <a:prstGeom prst="rect">
            <a:avLst/>
          </a:prstGeom>
          <a:noFill/>
          <a:ln>
            <a:noFill/>
          </a:ln>
        </p:spPr>
      </p:pic>
      <p:sp>
        <p:nvSpPr>
          <p:cNvPr id="279" name="Google Shape;279;g23dfb39c1d0_0_108"/>
          <p:cNvSpPr/>
          <p:nvPr/>
        </p:nvSpPr>
        <p:spPr>
          <a:xfrm>
            <a:off x="160900" y="1241250"/>
            <a:ext cx="8892300" cy="37975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bg-BG" sz="1700" b="1" u="sng" dirty="0">
                <a:solidFill>
                  <a:schemeClr val="dk1"/>
                </a:solidFill>
                <a:latin typeface="Calibri"/>
                <a:ea typeface="Calibri"/>
                <a:cs typeface="Calibri"/>
                <a:sym typeface="Calibri"/>
              </a:rPr>
              <a:t>Ето няколко съвета, които да имате предвид, когато планирате и управлявате личните си финанси:</a:t>
            </a:r>
            <a:endParaRPr lang="bg-BG" sz="1700" dirty="0">
              <a:solidFill>
                <a:schemeClr val="dk1"/>
              </a:solidFill>
              <a:latin typeface="Calibri"/>
              <a:ea typeface="Calibri"/>
              <a:cs typeface="Calibri"/>
              <a:sym typeface="Calibri"/>
            </a:endParaRPr>
          </a:p>
          <a:p>
            <a:pPr marL="457200" lvl="0" indent="-336550" algn="just" rtl="0">
              <a:lnSpc>
                <a:spcPct val="115000"/>
              </a:lnSpc>
              <a:spcBef>
                <a:spcPts val="0"/>
              </a:spcBef>
              <a:spcAft>
                <a:spcPts val="0"/>
              </a:spcAft>
              <a:buClr>
                <a:schemeClr val="dk1"/>
              </a:buClr>
              <a:buSzPts val="1700"/>
              <a:buFont typeface="Calibri"/>
              <a:buChar char="●"/>
            </a:pPr>
            <a:r>
              <a:rPr lang="bg-BG" sz="1700" b="1" dirty="0">
                <a:solidFill>
                  <a:schemeClr val="dk1"/>
                </a:solidFill>
                <a:latin typeface="Calibri"/>
                <a:ea typeface="Calibri"/>
                <a:cs typeface="Calibri"/>
                <a:sym typeface="Calibri"/>
              </a:rPr>
              <a:t>Определете правилно доходите си!</a:t>
            </a:r>
          </a:p>
          <a:p>
            <a:pPr marL="0" lvl="0" indent="0" algn="just" rtl="0">
              <a:lnSpc>
                <a:spcPct val="115000"/>
              </a:lnSpc>
              <a:spcBef>
                <a:spcPts val="0"/>
              </a:spcBef>
              <a:spcAft>
                <a:spcPts val="0"/>
              </a:spcAft>
              <a:buNone/>
            </a:pPr>
            <a:r>
              <a:rPr lang="bg-BG" sz="1700" dirty="0">
                <a:solidFill>
                  <a:schemeClr val="dk1"/>
                </a:solidFill>
                <a:latin typeface="Calibri"/>
                <a:ea typeface="Calibri"/>
                <a:cs typeface="Calibri"/>
                <a:sym typeface="Calibri"/>
              </a:rPr>
              <a:t>Сметнете точно колко получавате след приспадане на всички данъци и такси. Не забравяйте да включите всички приходи, които получавате дори и тези, които не получавате редовно.</a:t>
            </a:r>
          </a:p>
          <a:p>
            <a:pPr marL="457200" lvl="0" indent="-336550" algn="just" rtl="0">
              <a:lnSpc>
                <a:spcPct val="115000"/>
              </a:lnSpc>
              <a:spcBef>
                <a:spcPts val="0"/>
              </a:spcBef>
              <a:spcAft>
                <a:spcPts val="0"/>
              </a:spcAft>
              <a:buClr>
                <a:schemeClr val="dk1"/>
              </a:buClr>
              <a:buSzPts val="1700"/>
              <a:buFont typeface="Calibri"/>
              <a:buChar char="●"/>
            </a:pPr>
            <a:r>
              <a:rPr lang="bg-BG" sz="1700" b="1" dirty="0">
                <a:solidFill>
                  <a:schemeClr val="dk1"/>
                </a:solidFill>
                <a:latin typeface="Calibri"/>
                <a:ea typeface="Calibri"/>
                <a:cs typeface="Calibri"/>
                <a:sym typeface="Calibri"/>
              </a:rPr>
              <a:t>Намалете заемите и дълговете! </a:t>
            </a:r>
          </a:p>
          <a:p>
            <a:pPr marL="0" lvl="0" indent="0" algn="just" rtl="0">
              <a:lnSpc>
                <a:spcPct val="115000"/>
              </a:lnSpc>
              <a:spcBef>
                <a:spcPts val="0"/>
              </a:spcBef>
              <a:spcAft>
                <a:spcPts val="0"/>
              </a:spcAft>
              <a:buNone/>
            </a:pPr>
            <a:r>
              <a:rPr lang="bg-BG" sz="1700" dirty="0">
                <a:solidFill>
                  <a:schemeClr val="dk1"/>
                </a:solidFill>
                <a:latin typeface="Calibri"/>
                <a:ea typeface="Calibri"/>
                <a:cs typeface="Calibri"/>
                <a:sym typeface="Calibri"/>
              </a:rPr>
              <a:t>Не харчете повече, отколкото печелите, за да не излязат дълговете ви извън контрол. Вземането на ипотечен кредит за закупуване на жилище е пример за дълг, който е добре да обмислите предварително.</a:t>
            </a:r>
          </a:p>
          <a:p>
            <a:pPr marL="457200" lvl="0" indent="-336550" algn="just" rtl="0">
              <a:lnSpc>
                <a:spcPct val="115000"/>
              </a:lnSpc>
              <a:spcBef>
                <a:spcPts val="0"/>
              </a:spcBef>
              <a:spcAft>
                <a:spcPts val="0"/>
              </a:spcAft>
              <a:buClr>
                <a:schemeClr val="dk1"/>
              </a:buClr>
              <a:buSzPts val="1700"/>
              <a:buFont typeface="Calibri"/>
              <a:buChar char="●"/>
            </a:pPr>
            <a:r>
              <a:rPr lang="bg-BG" sz="1700" b="1" dirty="0">
                <a:solidFill>
                  <a:schemeClr val="dk1"/>
                </a:solidFill>
                <a:latin typeface="Calibri"/>
                <a:ea typeface="Calibri"/>
                <a:cs typeface="Calibri"/>
                <a:sym typeface="Calibri"/>
              </a:rPr>
              <a:t>Вземете само толкова пари, колкото можете да върнете! </a:t>
            </a:r>
          </a:p>
          <a:p>
            <a:pPr marL="0" lvl="0" indent="0" algn="just" rtl="0">
              <a:lnSpc>
                <a:spcPct val="115000"/>
              </a:lnSpc>
              <a:spcBef>
                <a:spcPts val="0"/>
              </a:spcBef>
              <a:spcAft>
                <a:spcPts val="0"/>
              </a:spcAft>
              <a:buNone/>
            </a:pPr>
            <a:r>
              <a:rPr lang="bg-BG" sz="1700" dirty="0">
                <a:solidFill>
                  <a:schemeClr val="dk1"/>
                </a:solidFill>
                <a:latin typeface="Calibri"/>
                <a:ea typeface="Calibri"/>
                <a:cs typeface="Calibri"/>
                <a:sym typeface="Calibri"/>
              </a:rPr>
              <a:t>Кредитните карти са пример за т.н. дългов капан, но е нереалистично да нямате такава. Ето защо заетите средства трябва да се управляват правилно.</a:t>
            </a:r>
            <a:endParaRPr lang="bg-BG" sz="1700" b="1" dirty="0">
              <a:solidFill>
                <a:schemeClr val="dk1"/>
              </a:solidFill>
              <a:latin typeface="Calibri"/>
              <a:ea typeface="Calibri"/>
              <a:cs typeface="Calibri"/>
              <a:sym typeface="Calibri"/>
            </a:endParaRPr>
          </a:p>
        </p:txBody>
      </p:sp>
      <p:sp>
        <p:nvSpPr>
          <p:cNvPr id="280" name="Google Shape;280;g23dfb39c1d0_0_108"/>
          <p:cNvSpPr txBox="1"/>
          <p:nvPr/>
        </p:nvSpPr>
        <p:spPr>
          <a:xfrm>
            <a:off x="605550" y="3502050"/>
            <a:ext cx="7932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286" name="Google Shape;286;g23dfb39c1d0_0_207"/>
          <p:cNvPicPr preferRelativeResize="0"/>
          <p:nvPr/>
        </p:nvPicPr>
        <p:blipFill rotWithShape="1">
          <a:blip r:embed="rId3">
            <a:alphaModFix/>
          </a:blip>
          <a:srcRect/>
          <a:stretch/>
        </p:blipFill>
        <p:spPr>
          <a:xfrm>
            <a:off x="0" y="643"/>
            <a:ext cx="9143998" cy="5142858"/>
          </a:xfrm>
          <a:prstGeom prst="rect">
            <a:avLst/>
          </a:prstGeom>
          <a:noFill/>
          <a:ln>
            <a:noFill/>
          </a:ln>
        </p:spPr>
      </p:pic>
      <p:sp>
        <p:nvSpPr>
          <p:cNvPr id="287" name="Google Shape;287;g23dfb39c1d0_0_207"/>
          <p:cNvSpPr/>
          <p:nvPr/>
        </p:nvSpPr>
        <p:spPr>
          <a:xfrm>
            <a:off x="160900" y="676750"/>
            <a:ext cx="8892300" cy="44667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endParaRPr lang="bg-BG" sz="1700" dirty="0">
              <a:solidFill>
                <a:schemeClr val="dk1"/>
              </a:solidFill>
              <a:latin typeface="Calibri"/>
              <a:ea typeface="Calibri"/>
              <a:cs typeface="Calibri"/>
              <a:sym typeface="Calibri"/>
            </a:endParaRPr>
          </a:p>
          <a:p>
            <a:pPr marL="457200" lvl="0" indent="-336550" algn="just" rtl="0">
              <a:lnSpc>
                <a:spcPct val="115000"/>
              </a:lnSpc>
              <a:spcBef>
                <a:spcPts val="0"/>
              </a:spcBef>
              <a:spcAft>
                <a:spcPts val="0"/>
              </a:spcAft>
              <a:buClr>
                <a:schemeClr val="dk1"/>
              </a:buClr>
              <a:buSzPts val="1700"/>
              <a:buFont typeface="Calibri"/>
              <a:buChar char="●"/>
            </a:pPr>
            <a:r>
              <a:rPr lang="bg-BG" sz="1700" b="1" dirty="0">
                <a:solidFill>
                  <a:schemeClr val="dk1"/>
                </a:solidFill>
                <a:latin typeface="Calibri"/>
                <a:ea typeface="Calibri"/>
                <a:cs typeface="Calibri"/>
                <a:sym typeface="Calibri"/>
              </a:rPr>
              <a:t>Редуцирайте данъците, които плащате!</a:t>
            </a:r>
          </a:p>
          <a:p>
            <a:pPr marL="0" lvl="0" indent="0" algn="just" rtl="0">
              <a:lnSpc>
                <a:spcPct val="115000"/>
              </a:lnSpc>
              <a:spcBef>
                <a:spcPts val="0"/>
              </a:spcBef>
              <a:spcAft>
                <a:spcPts val="0"/>
              </a:spcAft>
              <a:buNone/>
            </a:pPr>
            <a:r>
              <a:rPr lang="bg-BG" sz="1700" dirty="0">
                <a:solidFill>
                  <a:schemeClr val="dk1"/>
                </a:solidFill>
                <a:latin typeface="Calibri"/>
                <a:ea typeface="Calibri"/>
                <a:cs typeface="Calibri"/>
                <a:sym typeface="Calibri"/>
              </a:rPr>
              <a:t>Когато минимизирате данъците, които плащате, вие освобождавате пари, които можете да инвестирате в намаляване на дългове и реализация на плановете ви за бъдещето.</a:t>
            </a:r>
          </a:p>
          <a:p>
            <a:pPr marL="457200" lvl="0" indent="-336550" algn="just" rtl="0">
              <a:lnSpc>
                <a:spcPct val="115000"/>
              </a:lnSpc>
              <a:spcBef>
                <a:spcPts val="0"/>
              </a:spcBef>
              <a:spcAft>
                <a:spcPts val="0"/>
              </a:spcAft>
              <a:buClr>
                <a:schemeClr val="dk1"/>
              </a:buClr>
              <a:buSzPts val="1700"/>
              <a:buFont typeface="Calibri"/>
              <a:buChar char="●"/>
            </a:pPr>
            <a:r>
              <a:rPr lang="bg-BG" sz="1700" b="1" dirty="0">
                <a:solidFill>
                  <a:schemeClr val="dk1"/>
                </a:solidFill>
                <a:latin typeface="Calibri"/>
                <a:ea typeface="Calibri"/>
                <a:cs typeface="Calibri"/>
                <a:sym typeface="Calibri"/>
              </a:rPr>
              <a:t>Спестявайте!</a:t>
            </a:r>
          </a:p>
          <a:p>
            <a:pPr marL="0" lvl="0" indent="0" algn="just" rtl="0">
              <a:lnSpc>
                <a:spcPct val="115000"/>
              </a:lnSpc>
              <a:spcBef>
                <a:spcPts val="0"/>
              </a:spcBef>
              <a:spcAft>
                <a:spcPts val="0"/>
              </a:spcAft>
              <a:buNone/>
            </a:pPr>
            <a:r>
              <a:rPr lang="bg-BG" sz="1700" dirty="0">
                <a:solidFill>
                  <a:schemeClr val="dk1"/>
                </a:solidFill>
                <a:latin typeface="Calibri"/>
                <a:ea typeface="Calibri"/>
                <a:cs typeface="Calibri"/>
                <a:sym typeface="Calibri"/>
              </a:rPr>
              <a:t>Уверете се, че отделяте пари за неочаквани разходи като медицински сметки или ремонт на кола.</a:t>
            </a:r>
          </a:p>
          <a:p>
            <a:pPr marL="457200" lvl="0" indent="-336550" algn="just" rtl="0">
              <a:lnSpc>
                <a:spcPct val="115000"/>
              </a:lnSpc>
              <a:spcBef>
                <a:spcPts val="0"/>
              </a:spcBef>
              <a:spcAft>
                <a:spcPts val="0"/>
              </a:spcAft>
              <a:buClr>
                <a:schemeClr val="dk1"/>
              </a:buClr>
              <a:buSzPts val="1700"/>
              <a:buFont typeface="Calibri"/>
              <a:buChar char="●"/>
            </a:pPr>
            <a:r>
              <a:rPr lang="bg-BG" sz="1700" b="1" dirty="0">
                <a:solidFill>
                  <a:schemeClr val="dk1"/>
                </a:solidFill>
                <a:latin typeface="Calibri"/>
                <a:ea typeface="Calibri"/>
                <a:cs typeface="Calibri"/>
                <a:sym typeface="Calibri"/>
              </a:rPr>
              <a:t>Застраховайте се!</a:t>
            </a:r>
          </a:p>
          <a:p>
            <a:pPr marL="0" lvl="0" indent="0" algn="just" rtl="0">
              <a:lnSpc>
                <a:spcPct val="115000"/>
              </a:lnSpc>
              <a:spcBef>
                <a:spcPts val="0"/>
              </a:spcBef>
              <a:spcAft>
                <a:spcPts val="0"/>
              </a:spcAft>
              <a:buNone/>
            </a:pPr>
            <a:r>
              <a:rPr lang="bg-BG" sz="1700" dirty="0">
                <a:solidFill>
                  <a:schemeClr val="dk1"/>
                </a:solidFill>
                <a:latin typeface="Calibri"/>
                <a:ea typeface="Calibri"/>
                <a:cs typeface="Calibri"/>
                <a:sym typeface="Calibri"/>
              </a:rPr>
              <a:t>Застраховката може да покрие повечето разходи за здраве в напреднала възраст! Медицинските разходи са една от основните причини за натрупване на дългове.</a:t>
            </a:r>
          </a:p>
          <a:p>
            <a:pPr marL="457200" lvl="0" indent="-336550" algn="just" rtl="0">
              <a:lnSpc>
                <a:spcPct val="115000"/>
              </a:lnSpc>
              <a:spcBef>
                <a:spcPts val="0"/>
              </a:spcBef>
              <a:spcAft>
                <a:spcPts val="0"/>
              </a:spcAft>
              <a:buClr>
                <a:schemeClr val="dk1"/>
              </a:buClr>
              <a:buSzPts val="1700"/>
              <a:buFont typeface="Calibri"/>
              <a:buChar char="●"/>
            </a:pPr>
            <a:r>
              <a:rPr lang="bg-BG" sz="1700" b="1" dirty="0">
                <a:solidFill>
                  <a:schemeClr val="dk1"/>
                </a:solidFill>
                <a:latin typeface="Calibri"/>
                <a:ea typeface="Calibri"/>
                <a:cs typeface="Calibri"/>
                <a:sym typeface="Calibri"/>
              </a:rPr>
              <a:t>Пенсиониране? </a:t>
            </a:r>
          </a:p>
          <a:p>
            <a:pPr marL="0" lvl="0" indent="0" algn="just" rtl="0">
              <a:lnSpc>
                <a:spcPct val="115000"/>
              </a:lnSpc>
              <a:spcBef>
                <a:spcPts val="0"/>
              </a:spcBef>
              <a:spcAft>
                <a:spcPts val="0"/>
              </a:spcAft>
              <a:buNone/>
            </a:pPr>
            <a:r>
              <a:rPr lang="bg-BG" sz="1700" dirty="0">
                <a:solidFill>
                  <a:schemeClr val="dk1"/>
                </a:solidFill>
                <a:latin typeface="Calibri"/>
                <a:ea typeface="Calibri"/>
                <a:cs typeface="Calibri"/>
                <a:sym typeface="Calibri"/>
              </a:rPr>
              <a:t>До пенсионирането ви може да остава цяла вечност, но рано или късно този етап от живота ни ще почука на вратата! Колкото по-млади започнете да мислите за това, толкова по-лесно ще ви бъде, когато момента да се пенсионирате настъпи!</a:t>
            </a:r>
          </a:p>
          <a:p>
            <a:pPr marL="0" lvl="0" indent="0" algn="just" rtl="0">
              <a:lnSpc>
                <a:spcPct val="115000"/>
              </a:lnSpc>
              <a:spcBef>
                <a:spcPts val="0"/>
              </a:spcBef>
              <a:spcAft>
                <a:spcPts val="0"/>
              </a:spcAft>
              <a:buNone/>
            </a:pPr>
            <a:endParaRPr lang="bg-BG" sz="3000" b="1" dirty="0">
              <a:solidFill>
                <a:schemeClr val="dk1"/>
              </a:solidFill>
              <a:latin typeface="Calibri"/>
              <a:ea typeface="Calibri"/>
              <a:cs typeface="Calibri"/>
              <a:sym typeface="Calibri"/>
            </a:endParaRPr>
          </a:p>
        </p:txBody>
      </p:sp>
      <p:sp>
        <p:nvSpPr>
          <p:cNvPr id="288" name="Google Shape;288;g23dfb39c1d0_0_207"/>
          <p:cNvSpPr txBox="1"/>
          <p:nvPr/>
        </p:nvSpPr>
        <p:spPr>
          <a:xfrm>
            <a:off x="436275" y="3608650"/>
            <a:ext cx="7932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294" name="Google Shape;294;g23dfb39c1d0_0_197"/>
          <p:cNvPicPr preferRelativeResize="0"/>
          <p:nvPr/>
        </p:nvPicPr>
        <p:blipFill rotWithShape="1">
          <a:blip r:embed="rId3">
            <a:alphaModFix/>
          </a:blip>
          <a:srcRect/>
          <a:stretch/>
        </p:blipFill>
        <p:spPr>
          <a:xfrm>
            <a:off x="0" y="643"/>
            <a:ext cx="9143998" cy="5142858"/>
          </a:xfrm>
          <a:prstGeom prst="rect">
            <a:avLst/>
          </a:prstGeom>
          <a:noFill/>
          <a:ln>
            <a:noFill/>
          </a:ln>
        </p:spPr>
      </p:pic>
      <p:sp>
        <p:nvSpPr>
          <p:cNvPr id="295" name="Google Shape;295;g23dfb39c1d0_0_197"/>
          <p:cNvSpPr/>
          <p:nvPr/>
        </p:nvSpPr>
        <p:spPr>
          <a:xfrm>
            <a:off x="577425" y="1212500"/>
            <a:ext cx="8076000" cy="33720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bg-BG" sz="1800" b="1" dirty="0">
                <a:solidFill>
                  <a:srgbClr val="00B0F0"/>
                </a:solidFill>
                <a:latin typeface="Calibri"/>
                <a:ea typeface="Calibri"/>
                <a:cs typeface="Calibri"/>
                <a:sym typeface="Calibri"/>
              </a:rPr>
              <a:t>ОСНОВНИ ПРАВИЛА ЗА ФИНАНСОВО ПЛАНИРАНЕ</a:t>
            </a:r>
            <a:r>
              <a:rPr lang="en-US" sz="1800" b="1" dirty="0">
                <a:solidFill>
                  <a:srgbClr val="00B0F0"/>
                </a:solidFill>
                <a:latin typeface="Calibri"/>
                <a:ea typeface="Calibri"/>
                <a:cs typeface="Calibri"/>
                <a:sym typeface="Calibri"/>
              </a:rPr>
              <a:t>:</a:t>
            </a:r>
            <a:endParaRPr sz="1800" b="1" dirty="0">
              <a:solidFill>
                <a:srgbClr val="00B0F0"/>
              </a:solidFill>
              <a:latin typeface="Calibri"/>
              <a:ea typeface="Calibri"/>
              <a:cs typeface="Calibri"/>
              <a:sym typeface="Calibri"/>
            </a:endParaRPr>
          </a:p>
          <a:p>
            <a:pPr marL="0" lvl="0" indent="0" algn="just" rtl="0">
              <a:lnSpc>
                <a:spcPct val="115000"/>
              </a:lnSpc>
              <a:spcBef>
                <a:spcPts val="0"/>
              </a:spcBef>
              <a:spcAft>
                <a:spcPts val="0"/>
              </a:spcAft>
              <a:buNone/>
            </a:pPr>
            <a:r>
              <a:rPr lang="bg-BG" sz="1700" dirty="0">
                <a:solidFill>
                  <a:schemeClr val="dk1"/>
                </a:solidFill>
                <a:latin typeface="Calibri"/>
                <a:ea typeface="Calibri"/>
                <a:cs typeface="Calibri"/>
                <a:sym typeface="Calibri"/>
              </a:rPr>
              <a:t>Финансовото планиране е процесът на управление на вашите пари по начин, по който можете да постигнете своите цели – краткосрочни и дългосрочно. На следващия слайд сме подготвили таблица с основните правила и съвети, за да ви помогнем да планирате правилно личните си финанси. </a:t>
            </a:r>
            <a:endParaRPr lang="bg-BG" sz="3600" b="1" dirty="0">
              <a:solidFill>
                <a:schemeClr val="dk1"/>
              </a:solidFill>
              <a:latin typeface="Calibri"/>
              <a:ea typeface="Calibri"/>
              <a:cs typeface="Calibri"/>
              <a:sym typeface="Calibri"/>
            </a:endParaRPr>
          </a:p>
        </p:txBody>
      </p:sp>
      <p:sp>
        <p:nvSpPr>
          <p:cNvPr id="296" name="Google Shape;296;g23dfb39c1d0_0_197"/>
          <p:cNvSpPr txBox="1"/>
          <p:nvPr/>
        </p:nvSpPr>
        <p:spPr>
          <a:xfrm>
            <a:off x="542875" y="3502050"/>
            <a:ext cx="7932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297" name="Google Shape;297;g23dfb39c1d0_0_197"/>
          <p:cNvPicPr preferRelativeResize="0"/>
          <p:nvPr/>
        </p:nvPicPr>
        <p:blipFill>
          <a:blip r:embed="rId4">
            <a:alphaModFix/>
          </a:blip>
          <a:stretch>
            <a:fillRect/>
          </a:stretch>
        </p:blipFill>
        <p:spPr>
          <a:xfrm>
            <a:off x="5104592" y="2898500"/>
            <a:ext cx="3583383" cy="212598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303" name="Google Shape;303;g23dfb39c1d0_0_132"/>
          <p:cNvPicPr preferRelativeResize="0"/>
          <p:nvPr/>
        </p:nvPicPr>
        <p:blipFill rotWithShape="1">
          <a:blip r:embed="rId3">
            <a:alphaModFix/>
          </a:blip>
          <a:srcRect/>
          <a:stretch/>
        </p:blipFill>
        <p:spPr>
          <a:xfrm>
            <a:off x="0" y="643"/>
            <a:ext cx="9143998" cy="5142858"/>
          </a:xfrm>
          <a:prstGeom prst="rect">
            <a:avLst/>
          </a:prstGeom>
          <a:noFill/>
          <a:ln>
            <a:noFill/>
          </a:ln>
        </p:spPr>
      </p:pic>
      <p:sp>
        <p:nvSpPr>
          <p:cNvPr id="304" name="Google Shape;304;g23dfb39c1d0_0_132"/>
          <p:cNvSpPr txBox="1"/>
          <p:nvPr/>
        </p:nvSpPr>
        <p:spPr>
          <a:xfrm>
            <a:off x="542875" y="3502050"/>
            <a:ext cx="7932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graphicFrame>
        <p:nvGraphicFramePr>
          <p:cNvPr id="305" name="Google Shape;305;g23dfb39c1d0_0_132"/>
          <p:cNvGraphicFramePr/>
          <p:nvPr>
            <p:extLst>
              <p:ext uri="{D42A27DB-BD31-4B8C-83A1-F6EECF244321}">
                <p14:modId xmlns:p14="http://schemas.microsoft.com/office/powerpoint/2010/main" val="4153704662"/>
              </p:ext>
            </p:extLst>
          </p:nvPr>
        </p:nvGraphicFramePr>
        <p:xfrm>
          <a:off x="413359" y="1241250"/>
          <a:ext cx="8542752" cy="3738880"/>
        </p:xfrm>
        <a:graphic>
          <a:graphicData uri="http://schemas.openxmlformats.org/drawingml/2006/table">
            <a:tbl>
              <a:tblPr>
                <a:noFill/>
                <a:tableStyleId>{14337CDE-0F95-4E7E-BD9E-E9095C796879}</a:tableStyleId>
              </a:tblPr>
              <a:tblGrid>
                <a:gridCol w="4271376">
                  <a:extLst>
                    <a:ext uri="{9D8B030D-6E8A-4147-A177-3AD203B41FA5}">
                      <a16:colId xmlns:a16="http://schemas.microsoft.com/office/drawing/2014/main" val="20000"/>
                    </a:ext>
                  </a:extLst>
                </a:gridCol>
                <a:gridCol w="4271376">
                  <a:extLst>
                    <a:ext uri="{9D8B030D-6E8A-4147-A177-3AD203B41FA5}">
                      <a16:colId xmlns:a16="http://schemas.microsoft.com/office/drawing/2014/main" val="20001"/>
                    </a:ext>
                  </a:extLst>
                </a:gridCol>
              </a:tblGrid>
              <a:tr h="381000">
                <a:tc>
                  <a:txBody>
                    <a:bodyPr/>
                    <a:lstStyle/>
                    <a:p>
                      <a:pPr marL="0" lvl="0" indent="0" algn="ctr" rtl="0">
                        <a:spcBef>
                          <a:spcPts val="0"/>
                        </a:spcBef>
                        <a:spcAft>
                          <a:spcPts val="0"/>
                        </a:spcAft>
                        <a:buNone/>
                      </a:pPr>
                      <a:r>
                        <a:rPr lang="bg-BG" sz="1700" b="1" dirty="0">
                          <a:latin typeface="Calibri"/>
                          <a:ea typeface="Calibri"/>
                          <a:cs typeface="Calibri"/>
                          <a:sym typeface="Calibri"/>
                        </a:rPr>
                        <a:t>Правилно</a:t>
                      </a:r>
                      <a:endParaRPr sz="1700" b="1" dirty="0">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bg-BG" sz="1700" b="1" dirty="0">
                          <a:latin typeface="Calibri"/>
                          <a:ea typeface="Calibri"/>
                          <a:cs typeface="Calibri"/>
                          <a:sym typeface="Calibri"/>
                        </a:rPr>
                        <a:t>Погрешно</a:t>
                      </a:r>
                      <a:endParaRPr sz="1700" b="1" dirty="0">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457200" lvl="0" indent="-336550" algn="l" rtl="0">
                        <a:spcBef>
                          <a:spcPts val="0"/>
                        </a:spcBef>
                        <a:spcAft>
                          <a:spcPts val="0"/>
                        </a:spcAft>
                        <a:buSzPts val="1700"/>
                        <a:buFont typeface="Calibri"/>
                        <a:buChar char="●"/>
                      </a:pPr>
                      <a:r>
                        <a:rPr lang="bg-BG" sz="1700" b="1" dirty="0">
                          <a:latin typeface="Calibri"/>
                          <a:ea typeface="Calibri"/>
                          <a:cs typeface="Calibri"/>
                          <a:sym typeface="Calibri"/>
                        </a:rPr>
                        <a:t>Поставяйте си ясни финансови цели</a:t>
                      </a:r>
                      <a:r>
                        <a:rPr lang="en-US" sz="1700" b="1" dirty="0">
                          <a:latin typeface="Calibri"/>
                          <a:ea typeface="Calibri"/>
                          <a:cs typeface="Calibri"/>
                          <a:sym typeface="Calibri"/>
                        </a:rPr>
                        <a:t>;</a:t>
                      </a:r>
                      <a:endParaRPr sz="1700" b="1" dirty="0">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457200" lvl="0" indent="-336550" algn="l" rtl="0">
                        <a:spcBef>
                          <a:spcPts val="0"/>
                        </a:spcBef>
                        <a:spcAft>
                          <a:spcPts val="0"/>
                        </a:spcAft>
                        <a:buSzPts val="1700"/>
                        <a:buFont typeface="Calibri"/>
                        <a:buChar char="●"/>
                      </a:pPr>
                      <a:r>
                        <a:rPr lang="bg-BG" sz="1700" b="1" dirty="0" err="1">
                          <a:latin typeface="Calibri"/>
                          <a:ea typeface="Calibri"/>
                          <a:cs typeface="Calibri"/>
                          <a:sym typeface="Calibri"/>
                        </a:rPr>
                        <a:t>Приоритизирате</a:t>
                      </a:r>
                      <a:r>
                        <a:rPr lang="bg-BG" sz="1700" b="1" dirty="0">
                          <a:latin typeface="Calibri"/>
                          <a:ea typeface="Calibri"/>
                          <a:cs typeface="Calibri"/>
                          <a:sym typeface="Calibri"/>
                        </a:rPr>
                        <a:t>, това което искате, а не това от което имате нужда</a:t>
                      </a:r>
                      <a:r>
                        <a:rPr lang="en-US" sz="1700" b="1" dirty="0">
                          <a:latin typeface="Calibri"/>
                          <a:ea typeface="Calibri"/>
                          <a:cs typeface="Calibri"/>
                          <a:sym typeface="Calibri"/>
                        </a:rPr>
                        <a:t>;</a:t>
                      </a:r>
                      <a:endParaRPr sz="1700" b="1" dirty="0">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457200" lvl="0" indent="-336550" algn="l" rtl="0">
                        <a:spcBef>
                          <a:spcPts val="0"/>
                        </a:spcBef>
                        <a:spcAft>
                          <a:spcPts val="0"/>
                        </a:spcAft>
                        <a:buSzPts val="1700"/>
                        <a:buFont typeface="Calibri"/>
                        <a:buChar char="●"/>
                      </a:pPr>
                      <a:r>
                        <a:rPr lang="bg-BG" sz="1700" b="1" dirty="0">
                          <a:latin typeface="Calibri"/>
                          <a:ea typeface="Calibri"/>
                          <a:cs typeface="Calibri"/>
                          <a:sym typeface="Calibri"/>
                        </a:rPr>
                        <a:t>Направете си застраховка и имайте средства за извънредни ситуации</a:t>
                      </a:r>
                      <a:r>
                        <a:rPr lang="en-US" sz="1700" b="1" dirty="0">
                          <a:latin typeface="Calibri"/>
                          <a:ea typeface="Calibri"/>
                          <a:cs typeface="Calibri"/>
                          <a:sym typeface="Calibri"/>
                        </a:rPr>
                        <a:t>;</a:t>
                      </a:r>
                      <a:endParaRPr sz="1700" b="1" dirty="0">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457200" lvl="0" indent="-336550" algn="l" rtl="0">
                        <a:spcBef>
                          <a:spcPts val="0"/>
                        </a:spcBef>
                        <a:spcAft>
                          <a:spcPts val="0"/>
                        </a:spcAft>
                        <a:buSzPts val="1700"/>
                        <a:buFont typeface="Calibri"/>
                        <a:buChar char="●"/>
                      </a:pPr>
                      <a:r>
                        <a:rPr lang="bg-BG" sz="1700" b="1" dirty="0">
                          <a:latin typeface="Calibri"/>
                          <a:ea typeface="Calibri"/>
                          <a:cs typeface="Calibri"/>
                          <a:sym typeface="Calibri"/>
                        </a:rPr>
                        <a:t>Попадате в капана на задлъжнялостта</a:t>
                      </a:r>
                      <a:r>
                        <a:rPr lang="en-US" sz="1700" b="1" dirty="0">
                          <a:latin typeface="Calibri"/>
                          <a:ea typeface="Calibri"/>
                          <a:cs typeface="Calibri"/>
                          <a:sym typeface="Calibri"/>
                        </a:rPr>
                        <a:t>;</a:t>
                      </a:r>
                      <a:endParaRPr sz="1700" b="1" dirty="0">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457200" lvl="0" indent="-336550" algn="l" rtl="0">
                        <a:spcBef>
                          <a:spcPts val="0"/>
                        </a:spcBef>
                        <a:spcAft>
                          <a:spcPts val="0"/>
                        </a:spcAft>
                        <a:buSzPts val="1700"/>
                        <a:buFont typeface="Calibri"/>
                        <a:buChar char="●"/>
                      </a:pPr>
                      <a:r>
                        <a:rPr lang="bg-BG" sz="1700" b="1" dirty="0">
                          <a:latin typeface="Calibri"/>
                          <a:ea typeface="Calibri"/>
                          <a:cs typeface="Calibri"/>
                          <a:sym typeface="Calibri"/>
                        </a:rPr>
                        <a:t>Създайте си бюджет</a:t>
                      </a:r>
                      <a:r>
                        <a:rPr lang="en-US" sz="1700" b="1" dirty="0">
                          <a:latin typeface="Calibri"/>
                          <a:ea typeface="Calibri"/>
                          <a:cs typeface="Calibri"/>
                          <a:sym typeface="Calibri"/>
                        </a:rPr>
                        <a:t>; </a:t>
                      </a:r>
                      <a:endParaRPr sz="1700" b="1" dirty="0">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457200" lvl="0" indent="-336550" algn="l" rtl="0">
                        <a:spcBef>
                          <a:spcPts val="0"/>
                        </a:spcBef>
                        <a:spcAft>
                          <a:spcPts val="0"/>
                        </a:spcAft>
                        <a:buSzPts val="1700"/>
                        <a:buFont typeface="Calibri"/>
                        <a:buChar char="●"/>
                      </a:pPr>
                      <a:r>
                        <a:rPr lang="bg-BG" sz="1700" b="1" dirty="0">
                          <a:latin typeface="Calibri"/>
                          <a:ea typeface="Calibri"/>
                          <a:cs typeface="Calibri"/>
                          <a:sym typeface="Calibri"/>
                        </a:rPr>
                        <a:t>Неглижирате спестяванията</a:t>
                      </a:r>
                      <a:r>
                        <a:rPr lang="en-US" sz="1700" b="1" dirty="0">
                          <a:latin typeface="Calibri"/>
                          <a:ea typeface="Calibri"/>
                          <a:cs typeface="Calibri"/>
                          <a:sym typeface="Calibri"/>
                        </a:rPr>
                        <a:t>;</a:t>
                      </a:r>
                      <a:endParaRPr sz="1700" b="1" dirty="0">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457200" lvl="0" indent="-336550" algn="l" rtl="0">
                        <a:spcBef>
                          <a:spcPts val="0"/>
                        </a:spcBef>
                        <a:spcAft>
                          <a:spcPts val="0"/>
                        </a:spcAft>
                        <a:buSzPts val="1700"/>
                        <a:buFont typeface="Calibri"/>
                        <a:buChar char="●"/>
                      </a:pPr>
                      <a:r>
                        <a:rPr lang="bg-BG" sz="1700" b="1" dirty="0">
                          <a:latin typeface="Calibri"/>
                          <a:ea typeface="Calibri"/>
                          <a:cs typeface="Calibri"/>
                          <a:sym typeface="Calibri"/>
                        </a:rPr>
                        <a:t>Следете разходите си </a:t>
                      </a:r>
                      <a:r>
                        <a:rPr lang="en-US" sz="1700" b="1" dirty="0">
                          <a:latin typeface="Calibri"/>
                          <a:ea typeface="Calibri"/>
                          <a:cs typeface="Calibri"/>
                          <a:sym typeface="Calibri"/>
                        </a:rPr>
                        <a:t>;</a:t>
                      </a:r>
                      <a:endParaRPr sz="1700" b="1" dirty="0">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457200" lvl="0" indent="-336550" algn="l" rtl="0">
                        <a:spcBef>
                          <a:spcPts val="0"/>
                        </a:spcBef>
                        <a:spcAft>
                          <a:spcPts val="0"/>
                        </a:spcAft>
                        <a:buSzPts val="1700"/>
                        <a:buFont typeface="Calibri"/>
                        <a:buChar char="●"/>
                      </a:pPr>
                      <a:r>
                        <a:rPr lang="bg-BG" sz="1700" b="1" dirty="0">
                          <a:latin typeface="Calibri"/>
                          <a:ea typeface="Calibri"/>
                          <a:cs typeface="Calibri"/>
                          <a:sym typeface="Calibri"/>
                        </a:rPr>
                        <a:t>Спестяването не е задължително</a:t>
                      </a:r>
                      <a:r>
                        <a:rPr lang="en-US" sz="1700" b="1" dirty="0">
                          <a:latin typeface="Calibri"/>
                          <a:ea typeface="Calibri"/>
                          <a:cs typeface="Calibri"/>
                          <a:sym typeface="Calibri"/>
                        </a:rPr>
                        <a:t>;</a:t>
                      </a:r>
                      <a:endParaRPr sz="1700" b="1" dirty="0">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457200" lvl="0" indent="-336550" algn="l" rtl="0">
                        <a:spcBef>
                          <a:spcPts val="0"/>
                        </a:spcBef>
                        <a:spcAft>
                          <a:spcPts val="0"/>
                        </a:spcAft>
                        <a:buSzPts val="1700"/>
                        <a:buFont typeface="Calibri"/>
                        <a:buChar char="●"/>
                      </a:pPr>
                      <a:r>
                        <a:rPr lang="bg-BG" sz="1700" b="1" dirty="0">
                          <a:latin typeface="Calibri"/>
                          <a:ea typeface="Calibri"/>
                          <a:cs typeface="Calibri"/>
                          <a:sym typeface="Calibri"/>
                        </a:rPr>
                        <a:t>Започнете да спестявате за пенсионирането ви</a:t>
                      </a:r>
                      <a:r>
                        <a:rPr lang="en-US" sz="1700" b="1" dirty="0">
                          <a:latin typeface="Calibri"/>
                          <a:ea typeface="Calibri"/>
                          <a:cs typeface="Calibri"/>
                          <a:sym typeface="Calibri"/>
                        </a:rPr>
                        <a:t>;</a:t>
                      </a:r>
                      <a:endParaRPr sz="1700" b="1" dirty="0">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457200" lvl="0" indent="-336550" algn="l" rtl="0">
                        <a:spcBef>
                          <a:spcPts val="0"/>
                        </a:spcBef>
                        <a:spcAft>
                          <a:spcPts val="0"/>
                        </a:spcAft>
                        <a:buSzPts val="1700"/>
                        <a:buFont typeface="Calibri"/>
                        <a:buChar char="●"/>
                      </a:pPr>
                      <a:r>
                        <a:rPr lang="bg-BG" sz="1700" b="1" dirty="0">
                          <a:latin typeface="Calibri"/>
                          <a:ea typeface="Calibri"/>
                          <a:cs typeface="Calibri"/>
                          <a:sym typeface="Calibri"/>
                        </a:rPr>
                        <a:t>Живеете над възможностите си</a:t>
                      </a:r>
                      <a:r>
                        <a:rPr lang="en-US" sz="1700" b="1" dirty="0">
                          <a:latin typeface="Calibri"/>
                          <a:ea typeface="Calibri"/>
                          <a:cs typeface="Calibri"/>
                          <a:sym typeface="Calibri"/>
                        </a:rPr>
                        <a:t>;</a:t>
                      </a:r>
                      <a:endParaRPr sz="1700" b="1" dirty="0">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457200" lvl="0" indent="-336550" algn="l" rtl="0">
                        <a:spcBef>
                          <a:spcPts val="0"/>
                        </a:spcBef>
                        <a:spcAft>
                          <a:spcPts val="0"/>
                        </a:spcAft>
                        <a:buSzPts val="1700"/>
                        <a:buFont typeface="Calibri"/>
                        <a:buChar char="●"/>
                      </a:pPr>
                      <a:r>
                        <a:rPr lang="bg-BG" sz="1700" b="1" dirty="0">
                          <a:latin typeface="Calibri"/>
                          <a:ea typeface="Calibri"/>
                          <a:cs typeface="Calibri"/>
                          <a:sym typeface="Calibri"/>
                        </a:rPr>
                        <a:t>Сдобивайте се с активи (ако е възможно)</a:t>
                      </a:r>
                      <a:r>
                        <a:rPr lang="en-US" sz="1700" b="1" dirty="0">
                          <a:latin typeface="Calibri"/>
                          <a:ea typeface="Calibri"/>
                          <a:cs typeface="Calibri"/>
                          <a:sym typeface="Calibri"/>
                        </a:rPr>
                        <a:t>;</a:t>
                      </a:r>
                      <a:endParaRPr sz="1700" b="1" dirty="0">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457200" lvl="0" indent="-336550" algn="l" rtl="0">
                        <a:spcBef>
                          <a:spcPts val="0"/>
                        </a:spcBef>
                        <a:spcAft>
                          <a:spcPts val="0"/>
                        </a:spcAft>
                        <a:buSzPts val="1700"/>
                        <a:buFont typeface="Calibri"/>
                        <a:buChar char="●"/>
                      </a:pPr>
                      <a:r>
                        <a:rPr lang="bg-BG" sz="1700" b="1" dirty="0">
                          <a:latin typeface="Calibri"/>
                          <a:ea typeface="Calibri"/>
                          <a:cs typeface="Calibri"/>
                          <a:sym typeface="Calibri"/>
                        </a:rPr>
                        <a:t>Не следвате разходите си</a:t>
                      </a:r>
                      <a:r>
                        <a:rPr lang="en-US" sz="1700" b="1" dirty="0">
                          <a:latin typeface="Calibri"/>
                          <a:ea typeface="Calibri"/>
                          <a:cs typeface="Calibri"/>
                          <a:sym typeface="Calibri"/>
                        </a:rPr>
                        <a:t>; </a:t>
                      </a:r>
                      <a:endParaRPr sz="1700" b="1" dirty="0">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306" name="Google Shape;306;g23dfb39c1d0_0_132"/>
          <p:cNvSpPr txBox="1"/>
          <p:nvPr/>
        </p:nvSpPr>
        <p:spPr>
          <a:xfrm>
            <a:off x="698275" y="759270"/>
            <a:ext cx="7622100" cy="7188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Clr>
                <a:schemeClr val="dk1"/>
              </a:buClr>
              <a:buSzPts val="1100"/>
              <a:buFont typeface="Arial"/>
              <a:buNone/>
            </a:pPr>
            <a:r>
              <a:rPr lang="bg-BG" sz="1800" b="1" dirty="0">
                <a:solidFill>
                  <a:schemeClr val="dk1"/>
                </a:solidFill>
                <a:latin typeface="Calibri"/>
                <a:ea typeface="Calibri"/>
                <a:cs typeface="Calibri"/>
                <a:sym typeface="Calibri"/>
              </a:rPr>
              <a:t>Ето някой насоки / съвети, които да следвате</a:t>
            </a:r>
            <a:r>
              <a:rPr lang="en-US" sz="1800" b="1" dirty="0">
                <a:solidFill>
                  <a:schemeClr val="dk1"/>
                </a:solidFill>
                <a:latin typeface="Calibri"/>
                <a:ea typeface="Calibri"/>
                <a:cs typeface="Calibri"/>
                <a:sym typeface="Calibri"/>
              </a:rPr>
              <a:t>:</a:t>
            </a:r>
            <a:endParaRPr sz="1800" b="1" dirty="0">
              <a:solidFill>
                <a:schemeClr val="dk1"/>
              </a:solidFill>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pic>
        <p:nvPicPr>
          <p:cNvPr id="312" name="Google Shape;312;p6"/>
          <p:cNvPicPr preferRelativeResize="0"/>
          <p:nvPr/>
        </p:nvPicPr>
        <p:blipFill rotWithShape="1">
          <a:blip r:embed="rId3">
            <a:alphaModFix/>
          </a:blip>
          <a:srcRect/>
          <a:stretch/>
        </p:blipFill>
        <p:spPr>
          <a:xfrm>
            <a:off x="0" y="321"/>
            <a:ext cx="9144000" cy="5142857"/>
          </a:xfrm>
          <a:prstGeom prst="rect">
            <a:avLst/>
          </a:prstGeom>
          <a:noFill/>
          <a:ln>
            <a:noFill/>
          </a:ln>
        </p:spPr>
      </p:pic>
      <p:sp>
        <p:nvSpPr>
          <p:cNvPr id="313" name="Google Shape;313;p6"/>
          <p:cNvSpPr/>
          <p:nvPr/>
        </p:nvSpPr>
        <p:spPr>
          <a:xfrm>
            <a:off x="224117" y="1140242"/>
            <a:ext cx="8695800" cy="361094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bg-BG" sz="1700" b="1" dirty="0">
                <a:solidFill>
                  <a:srgbClr val="0070C0"/>
                </a:solidFill>
                <a:latin typeface="Calibri"/>
                <a:ea typeface="Calibri"/>
                <a:cs typeface="Calibri"/>
                <a:sym typeface="Calibri"/>
              </a:rPr>
              <a:t>Въпросник за самооценка на знанията</a:t>
            </a:r>
          </a:p>
          <a:p>
            <a:pPr marL="0" lvl="0" indent="0" algn="just" rtl="0">
              <a:lnSpc>
                <a:spcPct val="115000"/>
              </a:lnSpc>
              <a:spcBef>
                <a:spcPts val="0"/>
              </a:spcBef>
              <a:spcAft>
                <a:spcPts val="0"/>
              </a:spcAft>
              <a:buClr>
                <a:schemeClr val="dk1"/>
              </a:buClr>
              <a:buSzPts val="1100"/>
              <a:buFont typeface="Arial"/>
              <a:buNone/>
            </a:pPr>
            <a:r>
              <a:rPr lang="bg-BG" sz="1700" dirty="0">
                <a:solidFill>
                  <a:schemeClr val="dk1"/>
                </a:solidFill>
                <a:latin typeface="Calibri"/>
                <a:ea typeface="Calibri"/>
                <a:cs typeface="Calibri"/>
                <a:sym typeface="Calibri"/>
              </a:rPr>
              <a:t>Самооценката е чудесен инструмент, за да проверите знанията си по дадена тема. Подготвихме тези въпроси, за да можете да оцените вашите силни и слаби страни по отношение на личните ви финанси.</a:t>
            </a:r>
            <a:endParaRPr lang="bg-BG" sz="1700" b="1" dirty="0">
              <a:solidFill>
                <a:srgbClr val="0070C0"/>
              </a:solidFill>
              <a:latin typeface="Calibri"/>
              <a:ea typeface="Calibri"/>
              <a:cs typeface="Calibri"/>
              <a:sym typeface="Calibri"/>
            </a:endParaRPr>
          </a:p>
          <a:p>
            <a:pPr marL="0" marR="0" lvl="0" indent="0" algn="l" rtl="0">
              <a:spcBef>
                <a:spcPts val="0"/>
              </a:spcBef>
              <a:spcAft>
                <a:spcPts val="0"/>
              </a:spcAft>
              <a:buNone/>
            </a:pPr>
            <a:endParaRPr lang="bg-BG" sz="1700" b="1" dirty="0">
              <a:solidFill>
                <a:srgbClr val="000000"/>
              </a:solidFill>
              <a:latin typeface="Calibri"/>
              <a:ea typeface="Calibri"/>
              <a:cs typeface="Calibri"/>
              <a:sym typeface="Calibri"/>
            </a:endParaRPr>
          </a:p>
          <a:p>
            <a:pPr marL="0" marR="0" lvl="0" indent="0" algn="l" rtl="0">
              <a:spcBef>
                <a:spcPts val="0"/>
              </a:spcBef>
              <a:spcAft>
                <a:spcPts val="0"/>
              </a:spcAft>
              <a:buNone/>
            </a:pPr>
            <a:r>
              <a:rPr lang="bg-BG" sz="1700" b="1" dirty="0">
                <a:solidFill>
                  <a:srgbClr val="000000"/>
                </a:solidFill>
                <a:latin typeface="Calibri"/>
                <a:ea typeface="Calibri"/>
                <a:cs typeface="Calibri"/>
                <a:sym typeface="Calibri"/>
              </a:rPr>
              <a:t>Въпрос 1:</a:t>
            </a:r>
            <a:r>
              <a:rPr lang="bg-BG" sz="1700" dirty="0">
                <a:solidFill>
                  <a:srgbClr val="000000"/>
                </a:solidFill>
                <a:latin typeface="Calibri"/>
                <a:ea typeface="Calibri"/>
                <a:cs typeface="Calibri"/>
                <a:sym typeface="Calibri"/>
              </a:rPr>
              <a:t> “</a:t>
            </a:r>
            <a:r>
              <a:rPr lang="bg-BG" sz="1700" dirty="0">
                <a:solidFill>
                  <a:schemeClr val="dk1"/>
                </a:solidFill>
                <a:latin typeface="Calibri"/>
                <a:ea typeface="Calibri"/>
                <a:cs typeface="Calibri"/>
                <a:sym typeface="Calibri"/>
              </a:rPr>
              <a:t>Личните финанси са термин, който обхваща управлението на вашите пари, както и спестяването и инвестирането” </a:t>
            </a:r>
            <a:endParaRPr lang="bg-BG" sz="1700" dirty="0">
              <a:latin typeface="Calibri"/>
              <a:ea typeface="Calibri"/>
              <a:cs typeface="Calibri"/>
              <a:sym typeface="Calibri"/>
            </a:endParaRPr>
          </a:p>
          <a:p>
            <a:pPr marL="342900" marR="0" lvl="0" indent="-336550" algn="l" rtl="0">
              <a:spcBef>
                <a:spcPts val="0"/>
              </a:spcBef>
              <a:spcAft>
                <a:spcPts val="0"/>
              </a:spcAft>
              <a:buClr>
                <a:schemeClr val="dk1"/>
              </a:buClr>
              <a:buSzPts val="1700"/>
              <a:buFont typeface="Calibri"/>
              <a:buAutoNum type="alphaUcPeriod"/>
            </a:pPr>
            <a:r>
              <a:rPr lang="bg-BG" sz="1700" dirty="0">
                <a:solidFill>
                  <a:schemeClr val="dk1"/>
                </a:solidFill>
                <a:latin typeface="Calibri"/>
                <a:ea typeface="Calibri"/>
                <a:cs typeface="Calibri"/>
                <a:sym typeface="Calibri"/>
              </a:rPr>
              <a:t>Вярно Б. Грешно В. Не съм сигурен/а</a:t>
            </a:r>
            <a:endParaRPr lang="bg-BG" sz="1700" dirty="0">
              <a:latin typeface="Calibri"/>
              <a:ea typeface="Calibri"/>
              <a:cs typeface="Calibri"/>
              <a:sym typeface="Calibri"/>
            </a:endParaRPr>
          </a:p>
          <a:p>
            <a:pPr marL="0" marR="0" lvl="0" indent="0" algn="l" rtl="0">
              <a:spcBef>
                <a:spcPts val="0"/>
              </a:spcBef>
              <a:spcAft>
                <a:spcPts val="0"/>
              </a:spcAft>
              <a:buNone/>
            </a:pPr>
            <a:endParaRPr lang="bg-BG" sz="1700" b="1" dirty="0">
              <a:solidFill>
                <a:srgbClr val="000000"/>
              </a:solidFill>
              <a:latin typeface="Calibri"/>
              <a:ea typeface="Calibri"/>
              <a:cs typeface="Calibri"/>
              <a:sym typeface="Calibri"/>
            </a:endParaRPr>
          </a:p>
          <a:p>
            <a:pPr marL="0" marR="0" lvl="0" indent="0" algn="l" rtl="0">
              <a:spcBef>
                <a:spcPts val="0"/>
              </a:spcBef>
              <a:spcAft>
                <a:spcPts val="0"/>
              </a:spcAft>
              <a:buNone/>
            </a:pPr>
            <a:r>
              <a:rPr lang="bg-BG" sz="1700" b="1" dirty="0">
                <a:solidFill>
                  <a:srgbClr val="000000"/>
                </a:solidFill>
                <a:latin typeface="Calibri"/>
                <a:ea typeface="Calibri"/>
                <a:cs typeface="Calibri"/>
                <a:sym typeface="Calibri"/>
              </a:rPr>
              <a:t>Въпрос 2:</a:t>
            </a:r>
            <a:r>
              <a:rPr lang="bg-BG" sz="1700" dirty="0">
                <a:solidFill>
                  <a:srgbClr val="000000"/>
                </a:solidFill>
                <a:latin typeface="Calibri"/>
                <a:ea typeface="Calibri"/>
                <a:cs typeface="Calibri"/>
                <a:sym typeface="Calibri"/>
              </a:rPr>
              <a:t> Приходите ви идват само от заплата</a:t>
            </a:r>
            <a:r>
              <a:rPr lang="bg-BG" sz="1700" dirty="0">
                <a:solidFill>
                  <a:schemeClr val="dk1"/>
                </a:solidFill>
                <a:latin typeface="Calibri"/>
                <a:ea typeface="Calibri"/>
                <a:cs typeface="Calibri"/>
                <a:sym typeface="Calibri"/>
              </a:rPr>
              <a:t>. </a:t>
            </a:r>
            <a:endParaRPr lang="bg-BG" sz="1700" dirty="0">
              <a:latin typeface="Calibri"/>
              <a:ea typeface="Calibri"/>
              <a:cs typeface="Calibri"/>
              <a:sym typeface="Calibri"/>
            </a:endParaRPr>
          </a:p>
          <a:p>
            <a:pPr marL="342900" marR="0" lvl="0" indent="-336550" algn="l" rtl="0">
              <a:spcBef>
                <a:spcPts val="0"/>
              </a:spcBef>
              <a:spcAft>
                <a:spcPts val="0"/>
              </a:spcAft>
              <a:buClr>
                <a:schemeClr val="dk1"/>
              </a:buClr>
              <a:buSzPts val="1700"/>
              <a:buFont typeface="Calibri"/>
              <a:buAutoNum type="alphaUcPeriod"/>
            </a:pPr>
            <a:r>
              <a:rPr lang="bg-BG" sz="1700" dirty="0">
                <a:solidFill>
                  <a:schemeClr val="dk1"/>
                </a:solidFill>
                <a:latin typeface="Calibri"/>
                <a:ea typeface="Calibri"/>
                <a:cs typeface="Calibri"/>
                <a:sym typeface="Calibri"/>
              </a:rPr>
              <a:t>Вярно Б. Грешно В. Не съм сигурен/а</a:t>
            </a:r>
            <a:endParaRPr lang="bg-BG" sz="1700" dirty="0">
              <a:latin typeface="Calibri"/>
              <a:ea typeface="Calibri"/>
              <a:cs typeface="Calibri"/>
              <a:sym typeface="Calibri"/>
            </a:endParaRPr>
          </a:p>
          <a:p>
            <a:pPr marL="0" marR="0" lvl="0" indent="0" algn="l" rtl="0">
              <a:spcBef>
                <a:spcPts val="0"/>
              </a:spcBef>
              <a:spcAft>
                <a:spcPts val="0"/>
              </a:spcAft>
              <a:buNone/>
            </a:pPr>
            <a:endParaRPr lang="bg-BG" sz="1700" b="1" dirty="0">
              <a:solidFill>
                <a:srgbClr val="000000"/>
              </a:solidFill>
              <a:latin typeface="Calibri"/>
              <a:ea typeface="Calibri"/>
              <a:cs typeface="Calibri"/>
              <a:sym typeface="Calibri"/>
            </a:endParaRPr>
          </a:p>
          <a:p>
            <a:pPr marL="0" marR="0" lvl="0" indent="0" algn="l" rtl="0">
              <a:spcBef>
                <a:spcPts val="0"/>
              </a:spcBef>
              <a:spcAft>
                <a:spcPts val="0"/>
              </a:spcAft>
              <a:buNone/>
            </a:pPr>
            <a:endParaRPr lang="bg-BG" sz="1700" dirty="0">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pic>
        <p:nvPicPr>
          <p:cNvPr id="319" name="Google Shape;319;p7"/>
          <p:cNvPicPr preferRelativeResize="0"/>
          <p:nvPr/>
        </p:nvPicPr>
        <p:blipFill rotWithShape="1">
          <a:blip r:embed="rId3">
            <a:alphaModFix/>
          </a:blip>
          <a:srcRect/>
          <a:stretch/>
        </p:blipFill>
        <p:spPr>
          <a:xfrm>
            <a:off x="0" y="643"/>
            <a:ext cx="9144000" cy="5142857"/>
          </a:xfrm>
          <a:prstGeom prst="rect">
            <a:avLst/>
          </a:prstGeom>
          <a:noFill/>
          <a:ln>
            <a:noFill/>
          </a:ln>
        </p:spPr>
      </p:pic>
      <p:sp>
        <p:nvSpPr>
          <p:cNvPr id="320" name="Google Shape;320;p7"/>
          <p:cNvSpPr txBox="1"/>
          <p:nvPr/>
        </p:nvSpPr>
        <p:spPr>
          <a:xfrm>
            <a:off x="289846" y="1277924"/>
            <a:ext cx="8564400" cy="3754834"/>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bg-BG" sz="1700" b="1" dirty="0">
                <a:solidFill>
                  <a:srgbClr val="000000"/>
                </a:solidFill>
                <a:latin typeface="Calibri"/>
                <a:ea typeface="Calibri"/>
                <a:cs typeface="Calibri"/>
                <a:sym typeface="Calibri"/>
              </a:rPr>
              <a:t>Въпрос</a:t>
            </a:r>
            <a:r>
              <a:rPr lang="en-US" sz="1700" b="1" dirty="0">
                <a:solidFill>
                  <a:schemeClr val="dk1"/>
                </a:solidFill>
                <a:latin typeface="Calibri"/>
                <a:ea typeface="Calibri"/>
                <a:cs typeface="Calibri"/>
                <a:sym typeface="Calibri"/>
              </a:rPr>
              <a:t> 3:</a:t>
            </a:r>
            <a:r>
              <a:rPr lang="en-US" sz="1700" dirty="0">
                <a:solidFill>
                  <a:schemeClr val="dk1"/>
                </a:solidFill>
                <a:latin typeface="Calibri"/>
                <a:ea typeface="Calibri"/>
                <a:cs typeface="Calibri"/>
                <a:sym typeface="Calibri"/>
              </a:rPr>
              <a:t> </a:t>
            </a:r>
            <a:r>
              <a:rPr lang="ru-RU" sz="1700" dirty="0" err="1">
                <a:solidFill>
                  <a:schemeClr val="dk1"/>
                </a:solidFill>
                <a:latin typeface="Calibri"/>
                <a:ea typeface="Calibri"/>
                <a:cs typeface="Calibri"/>
                <a:sym typeface="Calibri"/>
              </a:rPr>
              <a:t>Разходите</a:t>
            </a:r>
            <a:r>
              <a:rPr lang="ru-RU" sz="1700" dirty="0">
                <a:solidFill>
                  <a:schemeClr val="dk1"/>
                </a:solidFill>
                <a:latin typeface="Calibri"/>
                <a:ea typeface="Calibri"/>
                <a:cs typeface="Calibri"/>
                <a:sym typeface="Calibri"/>
              </a:rPr>
              <a:t> </a:t>
            </a:r>
            <a:r>
              <a:rPr lang="ru-RU" sz="1700" dirty="0" err="1">
                <a:solidFill>
                  <a:schemeClr val="dk1"/>
                </a:solidFill>
                <a:latin typeface="Calibri"/>
                <a:ea typeface="Calibri"/>
                <a:cs typeface="Calibri"/>
                <a:sym typeface="Calibri"/>
              </a:rPr>
              <a:t>са</a:t>
            </a:r>
            <a:r>
              <a:rPr lang="ru-RU" sz="1700" dirty="0">
                <a:solidFill>
                  <a:schemeClr val="dk1"/>
                </a:solidFill>
                <a:latin typeface="Calibri"/>
                <a:ea typeface="Calibri"/>
                <a:cs typeface="Calibri"/>
                <a:sym typeface="Calibri"/>
              </a:rPr>
              <a:t> </a:t>
            </a:r>
            <a:r>
              <a:rPr lang="ru-RU" sz="1700" dirty="0" err="1">
                <a:solidFill>
                  <a:schemeClr val="dk1"/>
                </a:solidFill>
                <a:latin typeface="Calibri"/>
                <a:ea typeface="Calibri"/>
                <a:cs typeface="Calibri"/>
                <a:sym typeface="Calibri"/>
              </a:rPr>
              <a:t>всичко</a:t>
            </a:r>
            <a:r>
              <a:rPr lang="ru-RU" sz="1700" dirty="0">
                <a:solidFill>
                  <a:schemeClr val="dk1"/>
                </a:solidFill>
                <a:latin typeface="Calibri"/>
                <a:ea typeface="Calibri"/>
                <a:cs typeface="Calibri"/>
                <a:sym typeface="Calibri"/>
              </a:rPr>
              <a:t>, </a:t>
            </a:r>
            <a:r>
              <a:rPr lang="ru-RU" sz="1700" dirty="0" err="1">
                <a:solidFill>
                  <a:schemeClr val="dk1"/>
                </a:solidFill>
                <a:latin typeface="Calibri"/>
                <a:ea typeface="Calibri"/>
                <a:cs typeface="Calibri"/>
                <a:sym typeface="Calibri"/>
              </a:rPr>
              <a:t>което</a:t>
            </a:r>
            <a:r>
              <a:rPr lang="ru-RU" sz="1700" dirty="0">
                <a:solidFill>
                  <a:schemeClr val="dk1"/>
                </a:solidFill>
                <a:latin typeface="Calibri"/>
                <a:ea typeface="Calibri"/>
                <a:cs typeface="Calibri"/>
                <a:sym typeface="Calibri"/>
              </a:rPr>
              <a:t> </a:t>
            </a:r>
            <a:r>
              <a:rPr lang="ru-RU" sz="1700" dirty="0" err="1">
                <a:solidFill>
                  <a:schemeClr val="dk1"/>
                </a:solidFill>
                <a:latin typeface="Calibri"/>
                <a:ea typeface="Calibri"/>
                <a:cs typeface="Calibri"/>
                <a:sym typeface="Calibri"/>
              </a:rPr>
              <a:t>човек</a:t>
            </a:r>
            <a:r>
              <a:rPr lang="ru-RU" sz="1700" dirty="0">
                <a:solidFill>
                  <a:schemeClr val="dk1"/>
                </a:solidFill>
                <a:latin typeface="Calibri"/>
                <a:ea typeface="Calibri"/>
                <a:cs typeface="Calibri"/>
                <a:sym typeface="Calibri"/>
              </a:rPr>
              <a:t> </a:t>
            </a:r>
            <a:r>
              <a:rPr lang="ru-RU" sz="1700" dirty="0" err="1">
                <a:solidFill>
                  <a:schemeClr val="dk1"/>
                </a:solidFill>
                <a:latin typeface="Calibri"/>
                <a:ea typeface="Calibri"/>
                <a:cs typeface="Calibri"/>
                <a:sym typeface="Calibri"/>
              </a:rPr>
              <a:t>купува</a:t>
            </a:r>
            <a:r>
              <a:rPr lang="ru-RU" sz="1700" dirty="0">
                <a:solidFill>
                  <a:schemeClr val="dk1"/>
                </a:solidFill>
                <a:latin typeface="Calibri"/>
                <a:ea typeface="Calibri"/>
                <a:cs typeface="Calibri"/>
                <a:sym typeface="Calibri"/>
              </a:rPr>
              <a:t> или плаща с доходите си</a:t>
            </a:r>
            <a:r>
              <a:rPr lang="en-US" sz="1700" dirty="0">
                <a:solidFill>
                  <a:schemeClr val="dk1"/>
                </a:solidFill>
                <a:latin typeface="Calibri"/>
                <a:ea typeface="Calibri"/>
                <a:cs typeface="Calibri"/>
                <a:sym typeface="Calibri"/>
              </a:rPr>
              <a:t>.</a:t>
            </a:r>
            <a:endParaRPr sz="1700" dirty="0">
              <a:solidFill>
                <a:schemeClr val="dk1"/>
              </a:solidFill>
              <a:latin typeface="Calibri"/>
              <a:ea typeface="Calibri"/>
              <a:cs typeface="Calibri"/>
              <a:sym typeface="Calibri"/>
            </a:endParaRPr>
          </a:p>
          <a:p>
            <a:pPr marL="342900" marR="0" lvl="0" indent="-336550" algn="l" rtl="0">
              <a:spcBef>
                <a:spcPts val="0"/>
              </a:spcBef>
              <a:spcAft>
                <a:spcPts val="0"/>
              </a:spcAft>
              <a:buClr>
                <a:schemeClr val="dk1"/>
              </a:buClr>
              <a:buSzPts val="1700"/>
              <a:buFont typeface="Calibri"/>
              <a:buAutoNum type="alphaUcPeriod"/>
            </a:pPr>
            <a:r>
              <a:rPr lang="ru-RU" sz="1700" dirty="0" err="1">
                <a:solidFill>
                  <a:schemeClr val="dk1"/>
                </a:solidFill>
                <a:latin typeface="Calibri"/>
                <a:ea typeface="Calibri"/>
                <a:cs typeface="Calibri"/>
                <a:sym typeface="Calibri"/>
              </a:rPr>
              <a:t>Вярно</a:t>
            </a:r>
            <a:r>
              <a:rPr lang="ru-RU" sz="1700" dirty="0">
                <a:solidFill>
                  <a:schemeClr val="dk1"/>
                </a:solidFill>
                <a:latin typeface="Calibri"/>
                <a:ea typeface="Calibri"/>
                <a:cs typeface="Calibri"/>
                <a:sym typeface="Calibri"/>
              </a:rPr>
              <a:t> Б. Грешно В. Не </a:t>
            </a:r>
            <a:r>
              <a:rPr lang="ru-RU" sz="1700" dirty="0" err="1">
                <a:solidFill>
                  <a:schemeClr val="dk1"/>
                </a:solidFill>
                <a:latin typeface="Calibri"/>
                <a:ea typeface="Calibri"/>
                <a:cs typeface="Calibri"/>
                <a:sym typeface="Calibri"/>
              </a:rPr>
              <a:t>съм</a:t>
            </a:r>
            <a:r>
              <a:rPr lang="ru-RU" sz="1700" dirty="0">
                <a:solidFill>
                  <a:schemeClr val="dk1"/>
                </a:solidFill>
                <a:latin typeface="Calibri"/>
                <a:ea typeface="Calibri"/>
                <a:cs typeface="Calibri"/>
                <a:sym typeface="Calibri"/>
              </a:rPr>
              <a:t> </a:t>
            </a:r>
            <a:r>
              <a:rPr lang="ru-RU" sz="1700" dirty="0" err="1">
                <a:solidFill>
                  <a:schemeClr val="dk1"/>
                </a:solidFill>
                <a:latin typeface="Calibri"/>
                <a:ea typeface="Calibri"/>
                <a:cs typeface="Calibri"/>
                <a:sym typeface="Calibri"/>
              </a:rPr>
              <a:t>сигурен</a:t>
            </a:r>
            <a:r>
              <a:rPr lang="ru-RU" sz="1700" dirty="0">
                <a:solidFill>
                  <a:schemeClr val="dk1"/>
                </a:solidFill>
                <a:latin typeface="Calibri"/>
                <a:ea typeface="Calibri"/>
                <a:cs typeface="Calibri"/>
                <a:sym typeface="Calibri"/>
              </a:rPr>
              <a:t>/а</a:t>
            </a:r>
            <a:endParaRPr lang="ru-RU" sz="1700" dirty="0">
              <a:latin typeface="Calibri"/>
              <a:ea typeface="Calibri"/>
              <a:cs typeface="Calibri"/>
              <a:sym typeface="Calibri"/>
            </a:endParaRPr>
          </a:p>
          <a:p>
            <a:pPr marL="0" marR="0" lvl="0" indent="0" algn="l" rtl="0">
              <a:spcBef>
                <a:spcPts val="0"/>
              </a:spcBef>
              <a:spcAft>
                <a:spcPts val="0"/>
              </a:spcAft>
              <a:buNone/>
            </a:pPr>
            <a:endParaRPr sz="1700" b="1" dirty="0">
              <a:latin typeface="Calibri"/>
              <a:ea typeface="Calibri"/>
              <a:cs typeface="Calibri"/>
              <a:sym typeface="Calibri"/>
            </a:endParaRPr>
          </a:p>
          <a:p>
            <a:pPr marL="0" marR="0" lvl="0" indent="0" algn="l" rtl="0">
              <a:spcBef>
                <a:spcPts val="0"/>
              </a:spcBef>
              <a:spcAft>
                <a:spcPts val="0"/>
              </a:spcAft>
              <a:buNone/>
            </a:pPr>
            <a:r>
              <a:rPr lang="bg-BG" sz="1700" b="1" dirty="0">
                <a:solidFill>
                  <a:srgbClr val="000000"/>
                </a:solidFill>
                <a:latin typeface="Calibri"/>
                <a:ea typeface="Calibri"/>
                <a:cs typeface="Calibri"/>
                <a:sym typeface="Calibri"/>
              </a:rPr>
              <a:t>Въпрос </a:t>
            </a:r>
            <a:r>
              <a:rPr lang="en-US" sz="1700" b="1" dirty="0">
                <a:solidFill>
                  <a:srgbClr val="000000"/>
                </a:solidFill>
                <a:latin typeface="Calibri"/>
                <a:ea typeface="Calibri"/>
                <a:cs typeface="Calibri"/>
                <a:sym typeface="Calibri"/>
              </a:rPr>
              <a:t>4:</a:t>
            </a:r>
            <a:r>
              <a:rPr lang="en-US" sz="1700" dirty="0">
                <a:solidFill>
                  <a:srgbClr val="000000"/>
                </a:solidFill>
                <a:latin typeface="Calibri"/>
                <a:ea typeface="Calibri"/>
                <a:cs typeface="Calibri"/>
                <a:sym typeface="Calibri"/>
              </a:rPr>
              <a:t> </a:t>
            </a:r>
            <a:r>
              <a:rPr lang="ru-RU" sz="1700" dirty="0" err="1">
                <a:solidFill>
                  <a:srgbClr val="000000"/>
                </a:solidFill>
                <a:latin typeface="Calibri"/>
                <a:ea typeface="Calibri"/>
                <a:cs typeface="Calibri"/>
                <a:sym typeface="Calibri"/>
              </a:rPr>
              <a:t>Спестяванията</a:t>
            </a:r>
            <a:r>
              <a:rPr lang="ru-RU" sz="1700" dirty="0">
                <a:solidFill>
                  <a:srgbClr val="000000"/>
                </a:solidFill>
                <a:latin typeface="Calibri"/>
                <a:ea typeface="Calibri"/>
                <a:cs typeface="Calibri"/>
                <a:sym typeface="Calibri"/>
              </a:rPr>
              <a:t> </a:t>
            </a:r>
            <a:r>
              <a:rPr lang="ru-RU" sz="1700" dirty="0" err="1">
                <a:solidFill>
                  <a:srgbClr val="000000"/>
                </a:solidFill>
                <a:latin typeface="Calibri"/>
                <a:ea typeface="Calibri"/>
                <a:cs typeface="Calibri"/>
                <a:sym typeface="Calibri"/>
              </a:rPr>
              <a:t>са</a:t>
            </a:r>
            <a:r>
              <a:rPr lang="ru-RU" sz="1700" dirty="0">
                <a:solidFill>
                  <a:srgbClr val="000000"/>
                </a:solidFill>
                <a:latin typeface="Calibri"/>
                <a:ea typeface="Calibri"/>
                <a:cs typeface="Calibri"/>
                <a:sym typeface="Calibri"/>
              </a:rPr>
              <a:t> доходите, </a:t>
            </a:r>
            <a:r>
              <a:rPr lang="ru-RU" sz="1700" dirty="0" err="1">
                <a:solidFill>
                  <a:srgbClr val="000000"/>
                </a:solidFill>
                <a:latin typeface="Calibri"/>
                <a:ea typeface="Calibri"/>
                <a:cs typeface="Calibri"/>
                <a:sym typeface="Calibri"/>
              </a:rPr>
              <a:t>които</a:t>
            </a:r>
            <a:r>
              <a:rPr lang="ru-RU" sz="1700" dirty="0">
                <a:solidFill>
                  <a:srgbClr val="000000"/>
                </a:solidFill>
                <a:latin typeface="Calibri"/>
                <a:ea typeface="Calibri"/>
                <a:cs typeface="Calibri"/>
                <a:sym typeface="Calibri"/>
              </a:rPr>
              <a:t> </a:t>
            </a:r>
            <a:r>
              <a:rPr lang="ru-RU" sz="1700" dirty="0" err="1">
                <a:solidFill>
                  <a:srgbClr val="000000"/>
                </a:solidFill>
                <a:latin typeface="Calibri"/>
                <a:ea typeface="Calibri"/>
                <a:cs typeface="Calibri"/>
                <a:sym typeface="Calibri"/>
              </a:rPr>
              <a:t>обикновено</a:t>
            </a:r>
            <a:r>
              <a:rPr lang="ru-RU" sz="1700" dirty="0">
                <a:solidFill>
                  <a:srgbClr val="000000"/>
                </a:solidFill>
                <a:latin typeface="Calibri"/>
                <a:ea typeface="Calibri"/>
                <a:cs typeface="Calibri"/>
                <a:sym typeface="Calibri"/>
              </a:rPr>
              <a:t> </a:t>
            </a:r>
            <a:r>
              <a:rPr lang="ru-RU" sz="1700" dirty="0" err="1">
                <a:solidFill>
                  <a:srgbClr val="000000"/>
                </a:solidFill>
                <a:latin typeface="Calibri"/>
                <a:ea typeface="Calibri"/>
                <a:cs typeface="Calibri"/>
                <a:sym typeface="Calibri"/>
              </a:rPr>
              <a:t>получавате</a:t>
            </a:r>
            <a:r>
              <a:rPr lang="ru-RU" sz="1700" dirty="0">
                <a:solidFill>
                  <a:srgbClr val="000000"/>
                </a:solidFill>
                <a:latin typeface="Calibri"/>
                <a:ea typeface="Calibri"/>
                <a:cs typeface="Calibri"/>
                <a:sym typeface="Calibri"/>
              </a:rPr>
              <a:t> от </a:t>
            </a:r>
            <a:r>
              <a:rPr lang="ru-RU" sz="1700" dirty="0" err="1">
                <a:solidFill>
                  <a:srgbClr val="000000"/>
                </a:solidFill>
                <a:latin typeface="Calibri"/>
                <a:ea typeface="Calibri"/>
                <a:cs typeface="Calibri"/>
                <a:sym typeface="Calibri"/>
              </a:rPr>
              <a:t>Вашата</a:t>
            </a:r>
            <a:r>
              <a:rPr lang="ru-RU" sz="1700" dirty="0">
                <a:solidFill>
                  <a:srgbClr val="000000"/>
                </a:solidFill>
                <a:latin typeface="Calibri"/>
                <a:ea typeface="Calibri"/>
                <a:cs typeface="Calibri"/>
                <a:sym typeface="Calibri"/>
              </a:rPr>
              <a:t> </a:t>
            </a:r>
            <a:r>
              <a:rPr lang="ru-RU" sz="1700" dirty="0" err="1">
                <a:solidFill>
                  <a:srgbClr val="000000"/>
                </a:solidFill>
                <a:latin typeface="Calibri"/>
                <a:ea typeface="Calibri"/>
                <a:cs typeface="Calibri"/>
                <a:sym typeface="Calibri"/>
              </a:rPr>
              <a:t>спестовна</a:t>
            </a:r>
            <a:r>
              <a:rPr lang="ru-RU" sz="1700" dirty="0">
                <a:solidFill>
                  <a:srgbClr val="000000"/>
                </a:solidFill>
                <a:latin typeface="Calibri"/>
                <a:ea typeface="Calibri"/>
                <a:cs typeface="Calibri"/>
                <a:sym typeface="Calibri"/>
              </a:rPr>
              <a:t> сметка</a:t>
            </a:r>
            <a:r>
              <a:rPr lang="en-US" sz="1700" dirty="0">
                <a:solidFill>
                  <a:srgbClr val="000000"/>
                </a:solidFill>
                <a:latin typeface="Calibri"/>
                <a:ea typeface="Calibri"/>
                <a:cs typeface="Calibri"/>
                <a:sym typeface="Calibri"/>
              </a:rPr>
              <a:t>. </a:t>
            </a:r>
            <a:endParaRPr sz="1700" dirty="0">
              <a:solidFill>
                <a:schemeClr val="dk1"/>
              </a:solidFill>
              <a:latin typeface="Calibri"/>
              <a:ea typeface="Calibri"/>
              <a:cs typeface="Calibri"/>
              <a:sym typeface="Calibri"/>
            </a:endParaRPr>
          </a:p>
          <a:p>
            <a:pPr marL="342900" marR="0" lvl="0" indent="-336550" algn="l" rtl="0">
              <a:spcBef>
                <a:spcPts val="0"/>
              </a:spcBef>
              <a:spcAft>
                <a:spcPts val="0"/>
              </a:spcAft>
              <a:buClr>
                <a:schemeClr val="dk1"/>
              </a:buClr>
              <a:buSzPts val="1700"/>
              <a:buFont typeface="Calibri"/>
              <a:buAutoNum type="alphaUcPeriod"/>
            </a:pPr>
            <a:r>
              <a:rPr lang="ru-RU" sz="1700" dirty="0" err="1">
                <a:solidFill>
                  <a:schemeClr val="dk1"/>
                </a:solidFill>
                <a:latin typeface="Calibri"/>
                <a:ea typeface="Calibri"/>
                <a:cs typeface="Calibri"/>
                <a:sym typeface="Calibri"/>
              </a:rPr>
              <a:t>Вярно</a:t>
            </a:r>
            <a:r>
              <a:rPr lang="ru-RU" sz="1700" dirty="0">
                <a:solidFill>
                  <a:schemeClr val="dk1"/>
                </a:solidFill>
                <a:latin typeface="Calibri"/>
                <a:ea typeface="Calibri"/>
                <a:cs typeface="Calibri"/>
                <a:sym typeface="Calibri"/>
              </a:rPr>
              <a:t> Б. Грешно В. Не </a:t>
            </a:r>
            <a:r>
              <a:rPr lang="ru-RU" sz="1700" dirty="0" err="1">
                <a:solidFill>
                  <a:schemeClr val="dk1"/>
                </a:solidFill>
                <a:latin typeface="Calibri"/>
                <a:ea typeface="Calibri"/>
                <a:cs typeface="Calibri"/>
                <a:sym typeface="Calibri"/>
              </a:rPr>
              <a:t>съм</a:t>
            </a:r>
            <a:r>
              <a:rPr lang="ru-RU" sz="1700" dirty="0">
                <a:solidFill>
                  <a:schemeClr val="dk1"/>
                </a:solidFill>
                <a:latin typeface="Calibri"/>
                <a:ea typeface="Calibri"/>
                <a:cs typeface="Calibri"/>
                <a:sym typeface="Calibri"/>
              </a:rPr>
              <a:t> </a:t>
            </a:r>
            <a:r>
              <a:rPr lang="ru-RU" sz="1700" dirty="0" err="1">
                <a:solidFill>
                  <a:schemeClr val="dk1"/>
                </a:solidFill>
                <a:latin typeface="Calibri"/>
                <a:ea typeface="Calibri"/>
                <a:cs typeface="Calibri"/>
                <a:sym typeface="Calibri"/>
              </a:rPr>
              <a:t>сигурен</a:t>
            </a:r>
            <a:r>
              <a:rPr lang="ru-RU" sz="1700" dirty="0">
                <a:solidFill>
                  <a:schemeClr val="dk1"/>
                </a:solidFill>
                <a:latin typeface="Calibri"/>
                <a:ea typeface="Calibri"/>
                <a:cs typeface="Calibri"/>
                <a:sym typeface="Calibri"/>
              </a:rPr>
              <a:t>/а</a:t>
            </a:r>
            <a:endParaRPr lang="ru-RU" sz="1700" dirty="0">
              <a:latin typeface="Calibri"/>
              <a:ea typeface="Calibri"/>
              <a:cs typeface="Calibri"/>
              <a:sym typeface="Calibri"/>
            </a:endParaRPr>
          </a:p>
          <a:p>
            <a:pPr marL="0" marR="0" lvl="0" indent="0" algn="l" rtl="0">
              <a:spcBef>
                <a:spcPts val="0"/>
              </a:spcBef>
              <a:spcAft>
                <a:spcPts val="0"/>
              </a:spcAft>
              <a:buNone/>
            </a:pPr>
            <a:endParaRPr sz="1700" b="1" dirty="0">
              <a:solidFill>
                <a:srgbClr val="000000"/>
              </a:solidFill>
              <a:latin typeface="Calibri"/>
              <a:ea typeface="Calibri"/>
              <a:cs typeface="Calibri"/>
              <a:sym typeface="Calibri"/>
            </a:endParaRPr>
          </a:p>
          <a:p>
            <a:pPr marL="0" marR="0" lvl="0" indent="0" algn="l" rtl="0">
              <a:spcBef>
                <a:spcPts val="0"/>
              </a:spcBef>
              <a:spcAft>
                <a:spcPts val="0"/>
              </a:spcAft>
              <a:buNone/>
            </a:pPr>
            <a:r>
              <a:rPr lang="bg-BG" sz="1700" b="1" dirty="0">
                <a:solidFill>
                  <a:srgbClr val="000000"/>
                </a:solidFill>
                <a:latin typeface="Calibri"/>
                <a:ea typeface="Calibri"/>
                <a:cs typeface="Calibri"/>
                <a:sym typeface="Calibri"/>
              </a:rPr>
              <a:t>Въпрос</a:t>
            </a:r>
            <a:r>
              <a:rPr lang="en-US" sz="1700" b="1" dirty="0">
                <a:solidFill>
                  <a:srgbClr val="000000"/>
                </a:solidFill>
                <a:latin typeface="Calibri"/>
                <a:ea typeface="Calibri"/>
                <a:cs typeface="Calibri"/>
                <a:sym typeface="Calibri"/>
              </a:rPr>
              <a:t> 5:</a:t>
            </a:r>
            <a:r>
              <a:rPr lang="en-US" sz="1700" dirty="0">
                <a:solidFill>
                  <a:srgbClr val="000000"/>
                </a:solidFill>
                <a:latin typeface="Calibri"/>
                <a:ea typeface="Calibri"/>
                <a:cs typeface="Calibri"/>
                <a:sym typeface="Calibri"/>
              </a:rPr>
              <a:t> </a:t>
            </a:r>
            <a:r>
              <a:rPr lang="ru-RU" sz="1700" dirty="0" err="1">
                <a:solidFill>
                  <a:schemeClr val="dk1"/>
                </a:solidFill>
                <a:latin typeface="Calibri"/>
                <a:ea typeface="Calibri"/>
                <a:cs typeface="Calibri"/>
                <a:sym typeface="Calibri"/>
              </a:rPr>
              <a:t>Инвестирането</a:t>
            </a:r>
            <a:r>
              <a:rPr lang="ru-RU" sz="1700" dirty="0">
                <a:solidFill>
                  <a:schemeClr val="dk1"/>
                </a:solidFill>
                <a:latin typeface="Calibri"/>
                <a:ea typeface="Calibri"/>
                <a:cs typeface="Calibri"/>
                <a:sym typeface="Calibri"/>
              </a:rPr>
              <a:t> </a:t>
            </a:r>
            <a:r>
              <a:rPr lang="ru-RU" sz="1700" dirty="0" err="1">
                <a:solidFill>
                  <a:schemeClr val="dk1"/>
                </a:solidFill>
                <a:latin typeface="Calibri"/>
                <a:ea typeface="Calibri"/>
                <a:cs typeface="Calibri"/>
                <a:sym typeface="Calibri"/>
              </a:rPr>
              <a:t>означава</a:t>
            </a:r>
            <a:r>
              <a:rPr lang="ru-RU" sz="1700" dirty="0">
                <a:solidFill>
                  <a:schemeClr val="dk1"/>
                </a:solidFill>
                <a:latin typeface="Calibri"/>
                <a:ea typeface="Calibri"/>
                <a:cs typeface="Calibri"/>
                <a:sym typeface="Calibri"/>
              </a:rPr>
              <a:t> </a:t>
            </a:r>
            <a:r>
              <a:rPr lang="ru-RU" sz="1700" dirty="0" err="1">
                <a:solidFill>
                  <a:schemeClr val="dk1"/>
                </a:solidFill>
                <a:latin typeface="Calibri"/>
                <a:ea typeface="Calibri"/>
                <a:cs typeface="Calibri"/>
                <a:sym typeface="Calibri"/>
              </a:rPr>
              <a:t>придобиване</a:t>
            </a:r>
            <a:r>
              <a:rPr lang="ru-RU" sz="1700" dirty="0">
                <a:solidFill>
                  <a:schemeClr val="dk1"/>
                </a:solidFill>
                <a:latin typeface="Calibri"/>
                <a:ea typeface="Calibri"/>
                <a:cs typeface="Calibri"/>
                <a:sym typeface="Calibri"/>
              </a:rPr>
              <a:t> на стоки, за да </a:t>
            </a:r>
            <a:r>
              <a:rPr lang="ru-RU" sz="1700" dirty="0" err="1">
                <a:solidFill>
                  <a:schemeClr val="dk1"/>
                </a:solidFill>
                <a:latin typeface="Calibri"/>
                <a:ea typeface="Calibri"/>
                <a:cs typeface="Calibri"/>
                <a:sym typeface="Calibri"/>
              </a:rPr>
              <a:t>спечелите</a:t>
            </a:r>
            <a:r>
              <a:rPr lang="ru-RU" sz="1700" dirty="0">
                <a:solidFill>
                  <a:schemeClr val="dk1"/>
                </a:solidFill>
                <a:latin typeface="Calibri"/>
                <a:ea typeface="Calibri"/>
                <a:cs typeface="Calibri"/>
                <a:sym typeface="Calibri"/>
              </a:rPr>
              <a:t> </a:t>
            </a:r>
            <a:r>
              <a:rPr lang="ru-RU" sz="1700" dirty="0" err="1">
                <a:solidFill>
                  <a:schemeClr val="dk1"/>
                </a:solidFill>
                <a:latin typeface="Calibri"/>
                <a:ea typeface="Calibri"/>
                <a:cs typeface="Calibri"/>
                <a:sym typeface="Calibri"/>
              </a:rPr>
              <a:t>възвръщаемост</a:t>
            </a:r>
            <a:r>
              <a:rPr lang="ru-RU" sz="1700" dirty="0">
                <a:solidFill>
                  <a:schemeClr val="dk1"/>
                </a:solidFill>
                <a:latin typeface="Calibri"/>
                <a:ea typeface="Calibri"/>
                <a:cs typeface="Calibri"/>
                <a:sym typeface="Calibri"/>
              </a:rPr>
              <a:t> на </a:t>
            </a:r>
            <a:r>
              <a:rPr lang="ru-RU" sz="1700" dirty="0" err="1">
                <a:solidFill>
                  <a:schemeClr val="dk1"/>
                </a:solidFill>
                <a:latin typeface="Calibri"/>
                <a:ea typeface="Calibri"/>
                <a:cs typeface="Calibri"/>
                <a:sym typeface="Calibri"/>
              </a:rPr>
              <a:t>инвестираните</a:t>
            </a:r>
            <a:r>
              <a:rPr lang="ru-RU" sz="1700" dirty="0">
                <a:solidFill>
                  <a:schemeClr val="dk1"/>
                </a:solidFill>
                <a:latin typeface="Calibri"/>
                <a:ea typeface="Calibri"/>
                <a:cs typeface="Calibri"/>
                <a:sym typeface="Calibri"/>
              </a:rPr>
              <a:t> пари</a:t>
            </a:r>
            <a:r>
              <a:rPr lang="en-US" sz="1700" dirty="0">
                <a:solidFill>
                  <a:schemeClr val="dk1"/>
                </a:solidFill>
                <a:latin typeface="Calibri"/>
                <a:ea typeface="Calibri"/>
                <a:cs typeface="Calibri"/>
                <a:sym typeface="Calibri"/>
              </a:rPr>
              <a:t>.</a:t>
            </a:r>
            <a:endParaRPr sz="1700" dirty="0">
              <a:latin typeface="Calibri"/>
              <a:ea typeface="Calibri"/>
              <a:cs typeface="Calibri"/>
              <a:sym typeface="Calibri"/>
            </a:endParaRPr>
          </a:p>
          <a:p>
            <a:pPr marL="342900" marR="0" lvl="0" indent="-336550" algn="l" rtl="0">
              <a:spcBef>
                <a:spcPts val="0"/>
              </a:spcBef>
              <a:spcAft>
                <a:spcPts val="0"/>
              </a:spcAft>
              <a:buClr>
                <a:schemeClr val="dk1"/>
              </a:buClr>
              <a:buSzPts val="1700"/>
              <a:buFont typeface="Calibri"/>
              <a:buAutoNum type="alphaUcPeriod"/>
            </a:pPr>
            <a:r>
              <a:rPr lang="ru-RU" sz="1700" dirty="0" err="1">
                <a:solidFill>
                  <a:schemeClr val="dk1"/>
                </a:solidFill>
                <a:latin typeface="Calibri"/>
                <a:ea typeface="Calibri"/>
                <a:cs typeface="Calibri"/>
                <a:sym typeface="Calibri"/>
              </a:rPr>
              <a:t>Вярно</a:t>
            </a:r>
            <a:r>
              <a:rPr lang="ru-RU" sz="1700" dirty="0">
                <a:solidFill>
                  <a:schemeClr val="dk1"/>
                </a:solidFill>
                <a:latin typeface="Calibri"/>
                <a:ea typeface="Calibri"/>
                <a:cs typeface="Calibri"/>
                <a:sym typeface="Calibri"/>
              </a:rPr>
              <a:t> Б. Грешно В. Не </a:t>
            </a:r>
            <a:r>
              <a:rPr lang="ru-RU" sz="1700" dirty="0" err="1">
                <a:solidFill>
                  <a:schemeClr val="dk1"/>
                </a:solidFill>
                <a:latin typeface="Calibri"/>
                <a:ea typeface="Calibri"/>
                <a:cs typeface="Calibri"/>
                <a:sym typeface="Calibri"/>
              </a:rPr>
              <a:t>съм</a:t>
            </a:r>
            <a:r>
              <a:rPr lang="ru-RU" sz="1700" dirty="0">
                <a:solidFill>
                  <a:schemeClr val="dk1"/>
                </a:solidFill>
                <a:latin typeface="Calibri"/>
                <a:ea typeface="Calibri"/>
                <a:cs typeface="Calibri"/>
                <a:sym typeface="Calibri"/>
              </a:rPr>
              <a:t> </a:t>
            </a:r>
            <a:r>
              <a:rPr lang="ru-RU" sz="1700" dirty="0" err="1">
                <a:solidFill>
                  <a:schemeClr val="dk1"/>
                </a:solidFill>
                <a:latin typeface="Calibri"/>
                <a:ea typeface="Calibri"/>
                <a:cs typeface="Calibri"/>
                <a:sym typeface="Calibri"/>
              </a:rPr>
              <a:t>сигурен</a:t>
            </a:r>
            <a:r>
              <a:rPr lang="ru-RU" sz="1700" dirty="0">
                <a:solidFill>
                  <a:schemeClr val="dk1"/>
                </a:solidFill>
                <a:latin typeface="Calibri"/>
                <a:ea typeface="Calibri"/>
                <a:cs typeface="Calibri"/>
                <a:sym typeface="Calibri"/>
              </a:rPr>
              <a:t>/а</a:t>
            </a:r>
            <a:endParaRPr lang="ru-RU" sz="1700" dirty="0">
              <a:latin typeface="Calibri"/>
              <a:ea typeface="Calibri"/>
              <a:cs typeface="Calibri"/>
              <a:sym typeface="Calibri"/>
            </a:endParaRPr>
          </a:p>
          <a:p>
            <a:pPr marL="0" marR="0" lvl="0" indent="0" algn="l" rtl="0">
              <a:spcBef>
                <a:spcPts val="0"/>
              </a:spcBef>
              <a:spcAft>
                <a:spcPts val="0"/>
              </a:spcAft>
              <a:buNone/>
            </a:pPr>
            <a:endParaRPr sz="1700" b="1" dirty="0">
              <a:solidFill>
                <a:srgbClr val="000000"/>
              </a:solidFill>
              <a:latin typeface="Calibri"/>
              <a:ea typeface="Calibri"/>
              <a:cs typeface="Calibri"/>
              <a:sym typeface="Calibri"/>
            </a:endParaRPr>
          </a:p>
          <a:p>
            <a:pPr marL="0" marR="0" lvl="0" indent="0" algn="l" rtl="0">
              <a:spcBef>
                <a:spcPts val="0"/>
              </a:spcBef>
              <a:spcAft>
                <a:spcPts val="0"/>
              </a:spcAft>
              <a:buNone/>
            </a:pPr>
            <a:r>
              <a:rPr lang="bg-BG" sz="1700" b="1" dirty="0">
                <a:solidFill>
                  <a:srgbClr val="000000"/>
                </a:solidFill>
                <a:latin typeface="Calibri"/>
                <a:ea typeface="Calibri"/>
                <a:cs typeface="Calibri"/>
                <a:sym typeface="Calibri"/>
              </a:rPr>
              <a:t>Въпрос </a:t>
            </a:r>
            <a:r>
              <a:rPr lang="en-US" sz="1700" b="1" dirty="0">
                <a:solidFill>
                  <a:srgbClr val="000000"/>
                </a:solidFill>
                <a:latin typeface="Calibri"/>
                <a:ea typeface="Calibri"/>
                <a:cs typeface="Calibri"/>
                <a:sym typeface="Calibri"/>
              </a:rPr>
              <a:t>6:</a:t>
            </a:r>
            <a:r>
              <a:rPr lang="en-US" sz="1700" dirty="0">
                <a:solidFill>
                  <a:srgbClr val="000000"/>
                </a:solidFill>
                <a:latin typeface="Calibri"/>
                <a:ea typeface="Calibri"/>
                <a:cs typeface="Calibri"/>
                <a:sym typeface="Calibri"/>
              </a:rPr>
              <a:t> </a:t>
            </a:r>
            <a:r>
              <a:rPr lang="ru-RU" sz="1700" dirty="0" err="1">
                <a:solidFill>
                  <a:schemeClr val="dk1"/>
                </a:solidFill>
                <a:latin typeface="Calibri"/>
                <a:ea typeface="Calibri"/>
                <a:cs typeface="Calibri"/>
                <a:sym typeface="Calibri"/>
              </a:rPr>
              <a:t>Терминът</a:t>
            </a:r>
            <a:r>
              <a:rPr lang="ru-RU" sz="1700" dirty="0">
                <a:solidFill>
                  <a:schemeClr val="dk1"/>
                </a:solidFill>
                <a:latin typeface="Calibri"/>
                <a:ea typeface="Calibri"/>
                <a:cs typeface="Calibri"/>
                <a:sym typeface="Calibri"/>
              </a:rPr>
              <a:t> защита се </a:t>
            </a:r>
            <a:r>
              <a:rPr lang="ru-RU" sz="1700" dirty="0" err="1">
                <a:solidFill>
                  <a:schemeClr val="dk1"/>
                </a:solidFill>
                <a:latin typeface="Calibri"/>
                <a:ea typeface="Calibri"/>
                <a:cs typeface="Calibri"/>
                <a:sym typeface="Calibri"/>
              </a:rPr>
              <a:t>отнася</a:t>
            </a:r>
            <a:r>
              <a:rPr lang="ru-RU" sz="1700" dirty="0">
                <a:solidFill>
                  <a:schemeClr val="dk1"/>
                </a:solidFill>
                <a:latin typeface="Calibri"/>
                <a:ea typeface="Calibri"/>
                <a:cs typeface="Calibri"/>
                <a:sym typeface="Calibri"/>
              </a:rPr>
              <a:t> до </a:t>
            </a:r>
            <a:r>
              <a:rPr lang="ru-RU" sz="1700" dirty="0" err="1">
                <a:solidFill>
                  <a:schemeClr val="dk1"/>
                </a:solidFill>
                <a:latin typeface="Calibri"/>
                <a:ea typeface="Calibri"/>
                <a:cs typeface="Calibri"/>
                <a:sym typeface="Calibri"/>
              </a:rPr>
              <a:t>стъпките</a:t>
            </a:r>
            <a:r>
              <a:rPr lang="ru-RU" sz="1700" dirty="0">
                <a:solidFill>
                  <a:schemeClr val="dk1"/>
                </a:solidFill>
                <a:latin typeface="Calibri"/>
                <a:ea typeface="Calibri"/>
                <a:cs typeface="Calibri"/>
                <a:sym typeface="Calibri"/>
              </a:rPr>
              <a:t>, </a:t>
            </a:r>
            <a:r>
              <a:rPr lang="ru-RU" sz="1700" dirty="0" err="1">
                <a:solidFill>
                  <a:schemeClr val="dk1"/>
                </a:solidFill>
                <a:latin typeface="Calibri"/>
                <a:ea typeface="Calibri"/>
                <a:cs typeface="Calibri"/>
                <a:sym typeface="Calibri"/>
              </a:rPr>
              <a:t>които</a:t>
            </a:r>
            <a:r>
              <a:rPr lang="ru-RU" sz="1700" dirty="0">
                <a:solidFill>
                  <a:schemeClr val="dk1"/>
                </a:solidFill>
                <a:latin typeface="Calibri"/>
                <a:ea typeface="Calibri"/>
                <a:cs typeface="Calibri"/>
                <a:sym typeface="Calibri"/>
              </a:rPr>
              <a:t> </a:t>
            </a:r>
            <a:r>
              <a:rPr lang="ru-RU" sz="1700" dirty="0" err="1">
                <a:solidFill>
                  <a:schemeClr val="dk1"/>
                </a:solidFill>
                <a:latin typeface="Calibri"/>
                <a:ea typeface="Calibri"/>
                <a:cs typeface="Calibri"/>
                <a:sym typeface="Calibri"/>
              </a:rPr>
              <a:t>хората</a:t>
            </a:r>
            <a:r>
              <a:rPr lang="ru-RU" sz="1700" dirty="0">
                <a:solidFill>
                  <a:schemeClr val="dk1"/>
                </a:solidFill>
                <a:latin typeface="Calibri"/>
                <a:ea typeface="Calibri"/>
                <a:cs typeface="Calibri"/>
                <a:sym typeface="Calibri"/>
              </a:rPr>
              <a:t> </a:t>
            </a:r>
            <a:r>
              <a:rPr lang="ru-RU" sz="1700" dirty="0" err="1">
                <a:solidFill>
                  <a:schemeClr val="dk1"/>
                </a:solidFill>
                <a:latin typeface="Calibri"/>
                <a:ea typeface="Calibri"/>
                <a:cs typeface="Calibri"/>
                <a:sym typeface="Calibri"/>
              </a:rPr>
              <a:t>предприемат</a:t>
            </a:r>
            <a:r>
              <a:rPr lang="ru-RU" sz="1700" dirty="0">
                <a:solidFill>
                  <a:schemeClr val="dk1"/>
                </a:solidFill>
                <a:latin typeface="Calibri"/>
                <a:ea typeface="Calibri"/>
                <a:cs typeface="Calibri"/>
                <a:sym typeface="Calibri"/>
              </a:rPr>
              <a:t>, за да </a:t>
            </a:r>
            <a:r>
              <a:rPr lang="ru-RU" sz="1700" dirty="0" err="1">
                <a:solidFill>
                  <a:schemeClr val="dk1"/>
                </a:solidFill>
                <a:latin typeface="Calibri"/>
                <a:ea typeface="Calibri"/>
                <a:cs typeface="Calibri"/>
                <a:sym typeface="Calibri"/>
              </a:rPr>
              <a:t>харчат</a:t>
            </a:r>
            <a:r>
              <a:rPr lang="ru-RU" sz="1700" dirty="0">
                <a:solidFill>
                  <a:schemeClr val="dk1"/>
                </a:solidFill>
                <a:latin typeface="Calibri"/>
                <a:ea typeface="Calibri"/>
                <a:cs typeface="Calibri"/>
                <a:sym typeface="Calibri"/>
              </a:rPr>
              <a:t> </a:t>
            </a:r>
            <a:r>
              <a:rPr lang="ru-RU" sz="1700" dirty="0" err="1">
                <a:solidFill>
                  <a:schemeClr val="dk1"/>
                </a:solidFill>
                <a:latin typeface="Calibri"/>
                <a:ea typeface="Calibri"/>
                <a:cs typeface="Calibri"/>
                <a:sym typeface="Calibri"/>
              </a:rPr>
              <a:t>спестяванията</a:t>
            </a:r>
            <a:r>
              <a:rPr lang="ru-RU" sz="1700" dirty="0">
                <a:solidFill>
                  <a:schemeClr val="dk1"/>
                </a:solidFill>
                <a:latin typeface="Calibri"/>
                <a:ea typeface="Calibri"/>
                <a:cs typeface="Calibri"/>
                <a:sym typeface="Calibri"/>
              </a:rPr>
              <a:t> си</a:t>
            </a:r>
            <a:r>
              <a:rPr lang="en-US" sz="1700" dirty="0">
                <a:solidFill>
                  <a:schemeClr val="dk1"/>
                </a:solidFill>
                <a:latin typeface="Calibri"/>
                <a:ea typeface="Calibri"/>
                <a:cs typeface="Calibri"/>
                <a:sym typeface="Calibri"/>
              </a:rPr>
              <a:t>. </a:t>
            </a:r>
            <a:endParaRPr sz="1700" dirty="0">
              <a:latin typeface="Calibri"/>
              <a:ea typeface="Calibri"/>
              <a:cs typeface="Calibri"/>
              <a:sym typeface="Calibri"/>
            </a:endParaRPr>
          </a:p>
          <a:p>
            <a:pPr marL="342900" marR="0" lvl="0" indent="-336550" algn="l" rtl="0">
              <a:spcBef>
                <a:spcPts val="0"/>
              </a:spcBef>
              <a:spcAft>
                <a:spcPts val="0"/>
              </a:spcAft>
              <a:buClr>
                <a:schemeClr val="dk1"/>
              </a:buClr>
              <a:buSzPts val="1700"/>
              <a:buFont typeface="Calibri"/>
              <a:buAutoNum type="alphaUcPeriod"/>
            </a:pPr>
            <a:r>
              <a:rPr lang="ru-RU" sz="1700" dirty="0" err="1">
                <a:solidFill>
                  <a:schemeClr val="dk1"/>
                </a:solidFill>
                <a:latin typeface="Calibri"/>
                <a:ea typeface="Calibri"/>
                <a:cs typeface="Calibri"/>
                <a:sym typeface="Calibri"/>
              </a:rPr>
              <a:t>Вярно</a:t>
            </a:r>
            <a:r>
              <a:rPr lang="ru-RU" sz="1700" dirty="0">
                <a:solidFill>
                  <a:schemeClr val="dk1"/>
                </a:solidFill>
                <a:latin typeface="Calibri"/>
                <a:ea typeface="Calibri"/>
                <a:cs typeface="Calibri"/>
                <a:sym typeface="Calibri"/>
              </a:rPr>
              <a:t> Б. Грешно В. Не </a:t>
            </a:r>
            <a:r>
              <a:rPr lang="ru-RU" sz="1700" dirty="0" err="1">
                <a:solidFill>
                  <a:schemeClr val="dk1"/>
                </a:solidFill>
                <a:latin typeface="Calibri"/>
                <a:ea typeface="Calibri"/>
                <a:cs typeface="Calibri"/>
                <a:sym typeface="Calibri"/>
              </a:rPr>
              <a:t>съм</a:t>
            </a:r>
            <a:r>
              <a:rPr lang="ru-RU" sz="1700" dirty="0">
                <a:solidFill>
                  <a:schemeClr val="dk1"/>
                </a:solidFill>
                <a:latin typeface="Calibri"/>
                <a:ea typeface="Calibri"/>
                <a:cs typeface="Calibri"/>
                <a:sym typeface="Calibri"/>
              </a:rPr>
              <a:t> </a:t>
            </a:r>
            <a:r>
              <a:rPr lang="ru-RU" sz="1700" dirty="0" err="1">
                <a:solidFill>
                  <a:schemeClr val="dk1"/>
                </a:solidFill>
                <a:latin typeface="Calibri"/>
                <a:ea typeface="Calibri"/>
                <a:cs typeface="Calibri"/>
                <a:sym typeface="Calibri"/>
              </a:rPr>
              <a:t>сигурен</a:t>
            </a:r>
            <a:r>
              <a:rPr lang="ru-RU" sz="1700" dirty="0">
                <a:solidFill>
                  <a:schemeClr val="dk1"/>
                </a:solidFill>
                <a:latin typeface="Calibri"/>
                <a:ea typeface="Calibri"/>
                <a:cs typeface="Calibri"/>
                <a:sym typeface="Calibri"/>
              </a:rPr>
              <a:t>/а</a:t>
            </a:r>
            <a:endParaRPr lang="ru-RU" sz="1700" dirty="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g23dfb39c1d0_0_1"/>
          <p:cNvPicPr preferRelativeResize="0"/>
          <p:nvPr/>
        </p:nvPicPr>
        <p:blipFill rotWithShape="1">
          <a:blip r:embed="rId3">
            <a:alphaModFix/>
          </a:blip>
          <a:srcRect/>
          <a:stretch/>
        </p:blipFill>
        <p:spPr>
          <a:xfrm>
            <a:off x="0" y="-21451"/>
            <a:ext cx="9143998" cy="5142858"/>
          </a:xfrm>
          <a:prstGeom prst="rect">
            <a:avLst/>
          </a:prstGeom>
          <a:noFill/>
          <a:ln>
            <a:noFill/>
          </a:ln>
        </p:spPr>
      </p:pic>
      <p:sp>
        <p:nvSpPr>
          <p:cNvPr id="104" name="Google Shape;104;g23dfb39c1d0_0_1"/>
          <p:cNvSpPr txBox="1"/>
          <p:nvPr/>
        </p:nvSpPr>
        <p:spPr>
          <a:xfrm>
            <a:off x="301821" y="1026050"/>
            <a:ext cx="41496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bg-BG" sz="1800" b="1" dirty="0">
                <a:solidFill>
                  <a:srgbClr val="0070C0"/>
                </a:solidFill>
                <a:latin typeface="Calibri"/>
                <a:ea typeface="Calibri"/>
                <a:cs typeface="Calibri"/>
                <a:sym typeface="Calibri"/>
              </a:rPr>
              <a:t>Кратко въведение</a:t>
            </a:r>
            <a:r>
              <a:rPr lang="en-US" sz="1800" b="1" dirty="0">
                <a:solidFill>
                  <a:srgbClr val="0070C0"/>
                </a:solidFill>
                <a:latin typeface="Calibri"/>
                <a:ea typeface="Calibri"/>
                <a:cs typeface="Calibri"/>
                <a:sym typeface="Calibri"/>
              </a:rPr>
              <a:t>: </a:t>
            </a:r>
            <a:endParaRPr sz="1800" b="1" i="0" u="none" strike="noStrike" cap="none" dirty="0">
              <a:solidFill>
                <a:srgbClr val="0070C0"/>
              </a:solidFill>
              <a:latin typeface="Calibri"/>
              <a:ea typeface="Calibri"/>
              <a:cs typeface="Calibri"/>
              <a:sym typeface="Calibri"/>
            </a:endParaRPr>
          </a:p>
        </p:txBody>
      </p:sp>
      <p:sp>
        <p:nvSpPr>
          <p:cNvPr id="105" name="Google Shape;105;g23dfb39c1d0_0_1"/>
          <p:cNvSpPr txBox="1"/>
          <p:nvPr/>
        </p:nvSpPr>
        <p:spPr>
          <a:xfrm>
            <a:off x="130100" y="1448200"/>
            <a:ext cx="8217300" cy="3193152"/>
          </a:xfrm>
          <a:prstGeom prst="rect">
            <a:avLst/>
          </a:prstGeom>
          <a:noFill/>
          <a:ln>
            <a:noFill/>
          </a:ln>
        </p:spPr>
        <p:txBody>
          <a:bodyPr spcFirstLastPara="1" wrap="square" lIns="91425" tIns="91425" rIns="91425" bIns="91425" anchor="t" anchorCtr="0">
            <a:spAutoFit/>
          </a:bodyPr>
          <a:lstStyle/>
          <a:p>
            <a:pPr marL="457200" lvl="0" indent="-355600" algn="just" rtl="0">
              <a:lnSpc>
                <a:spcPct val="115000"/>
              </a:lnSpc>
              <a:spcBef>
                <a:spcPts val="0"/>
              </a:spcBef>
              <a:spcAft>
                <a:spcPts val="0"/>
              </a:spcAft>
              <a:buSzPts val="2000"/>
              <a:buFont typeface="Calibri"/>
              <a:buChar char="●"/>
            </a:pPr>
            <a:r>
              <a:rPr lang="bg-BG" sz="1700" dirty="0">
                <a:solidFill>
                  <a:schemeClr val="dk1"/>
                </a:solidFill>
                <a:latin typeface="Calibri"/>
                <a:ea typeface="Calibri"/>
                <a:cs typeface="Calibri"/>
                <a:sym typeface="Calibri"/>
              </a:rPr>
              <a:t>Планирането на личните финанси е процес на управление на вашите пари за постигане на вашите финансови цели. В този модул ще бъдат разгледани няколко теми относно планирането на личните финанси.</a:t>
            </a:r>
          </a:p>
          <a:p>
            <a:pPr marL="101600" lvl="0" algn="just" rtl="0">
              <a:lnSpc>
                <a:spcPct val="115000"/>
              </a:lnSpc>
              <a:spcBef>
                <a:spcPts val="0"/>
              </a:spcBef>
              <a:spcAft>
                <a:spcPts val="0"/>
              </a:spcAft>
              <a:buSzPts val="2000"/>
            </a:pPr>
            <a:endParaRPr lang="bg-BG" sz="1700" dirty="0">
              <a:solidFill>
                <a:schemeClr val="dk1"/>
              </a:solidFill>
              <a:latin typeface="Calibri"/>
              <a:ea typeface="Calibri"/>
              <a:cs typeface="Calibri"/>
              <a:sym typeface="Calibri"/>
            </a:endParaRPr>
          </a:p>
          <a:p>
            <a:pPr marL="457200" lvl="0" indent="-336550" algn="just" rtl="0">
              <a:lnSpc>
                <a:spcPct val="115000"/>
              </a:lnSpc>
              <a:spcBef>
                <a:spcPts val="0"/>
              </a:spcBef>
              <a:spcAft>
                <a:spcPts val="0"/>
              </a:spcAft>
              <a:buClr>
                <a:schemeClr val="dk1"/>
              </a:buClr>
              <a:buSzPts val="1700"/>
              <a:buFont typeface="Calibri"/>
              <a:buChar char="●"/>
            </a:pPr>
            <a:r>
              <a:rPr lang="bg-BG" sz="1700" dirty="0">
                <a:solidFill>
                  <a:schemeClr val="dk1"/>
                </a:solidFill>
                <a:latin typeface="Calibri"/>
                <a:ea typeface="Calibri"/>
                <a:cs typeface="Calibri"/>
                <a:sym typeface="Calibri"/>
              </a:rPr>
              <a:t>Ще ви покажем примери, концепции, описания, съвети, трикове и препоръки, с цел да улесним процеса на осмисляне и управление на личните финанси.</a:t>
            </a:r>
          </a:p>
          <a:p>
            <a:pPr marL="120650" lvl="0" algn="just" rtl="0">
              <a:lnSpc>
                <a:spcPct val="115000"/>
              </a:lnSpc>
              <a:spcBef>
                <a:spcPts val="0"/>
              </a:spcBef>
              <a:spcAft>
                <a:spcPts val="0"/>
              </a:spcAft>
              <a:buClr>
                <a:schemeClr val="dk1"/>
              </a:buClr>
              <a:buSzPts val="1700"/>
            </a:pPr>
            <a:endParaRPr lang="bg-BG" sz="1700" dirty="0">
              <a:solidFill>
                <a:schemeClr val="dk1"/>
              </a:solidFill>
              <a:latin typeface="Calibri"/>
              <a:ea typeface="Calibri"/>
              <a:cs typeface="Calibri"/>
              <a:sym typeface="Calibri"/>
            </a:endParaRPr>
          </a:p>
          <a:p>
            <a:pPr marL="457200" lvl="0" indent="-336550" algn="just" rtl="0">
              <a:lnSpc>
                <a:spcPct val="115000"/>
              </a:lnSpc>
              <a:spcBef>
                <a:spcPts val="0"/>
              </a:spcBef>
              <a:spcAft>
                <a:spcPts val="0"/>
              </a:spcAft>
              <a:buClr>
                <a:schemeClr val="dk1"/>
              </a:buClr>
              <a:buSzPts val="1700"/>
              <a:buFont typeface="Calibri"/>
              <a:buChar char="●"/>
            </a:pPr>
            <a:r>
              <a:rPr lang="bg-BG" sz="1700" dirty="0">
                <a:solidFill>
                  <a:schemeClr val="dk1"/>
                </a:solidFill>
                <a:latin typeface="Calibri"/>
                <a:ea typeface="Calibri"/>
                <a:cs typeface="Calibri"/>
                <a:sym typeface="Calibri"/>
              </a:rPr>
              <a:t>Когато си поставяте цели по отношение на вашите финанси и създадете план за постигането им, ще намалите финансовия стрес, увеличите спестяванията си ще съумеете да инвестирате в бъдещето си развитие.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pic>
        <p:nvPicPr>
          <p:cNvPr id="326" name="Google Shape;326;p18"/>
          <p:cNvPicPr preferRelativeResize="0"/>
          <p:nvPr/>
        </p:nvPicPr>
        <p:blipFill rotWithShape="1">
          <a:blip r:embed="rId3">
            <a:alphaModFix/>
          </a:blip>
          <a:srcRect/>
          <a:stretch/>
        </p:blipFill>
        <p:spPr>
          <a:xfrm>
            <a:off x="0" y="321"/>
            <a:ext cx="9144000" cy="5142857"/>
          </a:xfrm>
          <a:prstGeom prst="rect">
            <a:avLst/>
          </a:prstGeom>
          <a:noFill/>
          <a:ln>
            <a:noFill/>
          </a:ln>
        </p:spPr>
      </p:pic>
      <p:sp>
        <p:nvSpPr>
          <p:cNvPr id="327" name="Google Shape;327;p18"/>
          <p:cNvSpPr txBox="1"/>
          <p:nvPr/>
        </p:nvSpPr>
        <p:spPr>
          <a:xfrm>
            <a:off x="1851024" y="1957684"/>
            <a:ext cx="4954500" cy="240061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bg-BG" sz="3000" b="1" dirty="0">
                <a:solidFill>
                  <a:schemeClr val="dk1"/>
                </a:solidFill>
                <a:latin typeface="Calibri"/>
                <a:ea typeface="Calibri"/>
                <a:cs typeface="Calibri"/>
                <a:sym typeface="Calibri"/>
              </a:rPr>
              <a:t>Следва продължение</a:t>
            </a:r>
            <a:r>
              <a:rPr lang="en-US" sz="3000" b="1" dirty="0">
                <a:solidFill>
                  <a:schemeClr val="dk1"/>
                </a:solidFill>
                <a:latin typeface="Calibri"/>
                <a:ea typeface="Calibri"/>
                <a:cs typeface="Calibri"/>
                <a:sym typeface="Calibri"/>
              </a:rPr>
              <a:t>..</a:t>
            </a:r>
            <a:endParaRPr sz="3000" dirty="0"/>
          </a:p>
          <a:p>
            <a:pPr marL="0" marR="0" lvl="0" indent="0" algn="ctr" rtl="0">
              <a:spcBef>
                <a:spcPts val="0"/>
              </a:spcBef>
              <a:spcAft>
                <a:spcPts val="0"/>
              </a:spcAft>
              <a:buNone/>
            </a:pPr>
            <a:endParaRPr sz="3000" b="1" dirty="0">
              <a:solidFill>
                <a:schemeClr val="dk1"/>
              </a:solidFill>
              <a:latin typeface="Calibri"/>
              <a:ea typeface="Calibri"/>
              <a:cs typeface="Calibri"/>
              <a:sym typeface="Calibri"/>
            </a:endParaRPr>
          </a:p>
          <a:p>
            <a:pPr marL="0" marR="0" lvl="0" indent="0" algn="ctr" rtl="0">
              <a:spcBef>
                <a:spcPts val="0"/>
              </a:spcBef>
              <a:spcAft>
                <a:spcPts val="0"/>
              </a:spcAft>
              <a:buNone/>
            </a:pPr>
            <a:r>
              <a:rPr lang="bg-BG" sz="3000" b="1" dirty="0">
                <a:solidFill>
                  <a:schemeClr val="dk1"/>
                </a:solidFill>
                <a:latin typeface="Calibri"/>
                <a:ea typeface="Calibri"/>
                <a:cs typeface="Calibri"/>
                <a:sym typeface="Calibri"/>
              </a:rPr>
              <a:t>МОДУЛ</a:t>
            </a:r>
            <a:r>
              <a:rPr lang="en-US" sz="3000" b="1" dirty="0">
                <a:solidFill>
                  <a:schemeClr val="dk1"/>
                </a:solidFill>
                <a:latin typeface="Calibri"/>
                <a:ea typeface="Calibri"/>
                <a:cs typeface="Calibri"/>
                <a:sym typeface="Calibri"/>
              </a:rPr>
              <a:t> 3: </a:t>
            </a:r>
            <a:r>
              <a:rPr lang="bg-BG" sz="3000" b="1" dirty="0">
                <a:solidFill>
                  <a:schemeClr val="dk1"/>
                </a:solidFill>
                <a:latin typeface="Calibri"/>
                <a:ea typeface="Calibri"/>
                <a:cs typeface="Calibri"/>
                <a:sym typeface="Calibri"/>
              </a:rPr>
              <a:t> ФИНАНСОВИ УСЛУГИ – КРАТЪК НАРЪЧНИК</a:t>
            </a:r>
            <a:endParaRPr sz="3000" b="1" dirty="0">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pic>
        <p:nvPicPr>
          <p:cNvPr id="332" name="Google Shape;332;p19"/>
          <p:cNvPicPr preferRelativeResize="0"/>
          <p:nvPr/>
        </p:nvPicPr>
        <p:blipFill rotWithShape="1">
          <a:blip r:embed="rId3">
            <a:alphaModFix/>
          </a:blip>
          <a:srcRect/>
          <a:stretch/>
        </p:blipFill>
        <p:spPr>
          <a:xfrm>
            <a:off x="0" y="321"/>
            <a:ext cx="9144000" cy="514285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g23dfb39c1d0_0_9"/>
          <p:cNvPicPr preferRelativeResize="0"/>
          <p:nvPr/>
        </p:nvPicPr>
        <p:blipFill rotWithShape="1">
          <a:blip r:embed="rId3">
            <a:alphaModFix/>
          </a:blip>
          <a:srcRect/>
          <a:stretch/>
        </p:blipFill>
        <p:spPr>
          <a:xfrm>
            <a:off x="0" y="431279"/>
            <a:ext cx="9143998" cy="5142858"/>
          </a:xfrm>
          <a:prstGeom prst="rect">
            <a:avLst/>
          </a:prstGeom>
          <a:noFill/>
          <a:ln>
            <a:noFill/>
          </a:ln>
        </p:spPr>
      </p:pic>
      <p:sp>
        <p:nvSpPr>
          <p:cNvPr id="119" name="Google Shape;119;g23dfb39c1d0_0_9"/>
          <p:cNvSpPr txBox="1"/>
          <p:nvPr/>
        </p:nvSpPr>
        <p:spPr>
          <a:xfrm>
            <a:off x="336549" y="2522444"/>
            <a:ext cx="8332200" cy="1558848"/>
          </a:xfrm>
          <a:prstGeom prst="rect">
            <a:avLst/>
          </a:prstGeom>
          <a:noFill/>
          <a:ln>
            <a:noFill/>
          </a:ln>
        </p:spPr>
        <p:txBody>
          <a:bodyPr spcFirstLastPara="1" wrap="square" lIns="91425" tIns="45700" rIns="91425" bIns="45700" anchor="t" anchorCtr="0">
            <a:spAutoFit/>
          </a:bodyPr>
          <a:lstStyle/>
          <a:p>
            <a:pPr marL="457200" lvl="0" indent="0" algn="l" rtl="0">
              <a:lnSpc>
                <a:spcPct val="115000"/>
              </a:lnSpc>
              <a:spcBef>
                <a:spcPts val="0"/>
              </a:spcBef>
              <a:spcAft>
                <a:spcPts val="1500"/>
              </a:spcAft>
              <a:buNone/>
            </a:pPr>
            <a:r>
              <a:rPr lang="en-US" sz="2400" b="1" i="1" dirty="0">
                <a:solidFill>
                  <a:schemeClr val="dk1"/>
                </a:solidFill>
                <a:highlight>
                  <a:srgbClr val="EFEFEF"/>
                </a:highlight>
                <a:latin typeface="Calibri"/>
                <a:ea typeface="Calibri"/>
                <a:cs typeface="Calibri"/>
                <a:sym typeface="Calibri"/>
              </a:rPr>
              <a:t>“</a:t>
            </a:r>
            <a:r>
              <a:rPr lang="ru-RU" sz="2400" b="1" i="1" dirty="0">
                <a:solidFill>
                  <a:schemeClr val="dk1"/>
                </a:solidFill>
                <a:highlight>
                  <a:srgbClr val="EFEFEF"/>
                </a:highlight>
                <a:latin typeface="Calibri"/>
                <a:ea typeface="Calibri"/>
                <a:cs typeface="Calibri"/>
                <a:sym typeface="Calibri"/>
              </a:rPr>
              <a:t>Парите, </a:t>
            </a:r>
            <a:r>
              <a:rPr lang="ru-RU" sz="2400" b="1" i="1" dirty="0" err="1">
                <a:solidFill>
                  <a:schemeClr val="dk1"/>
                </a:solidFill>
                <a:highlight>
                  <a:srgbClr val="EFEFEF"/>
                </a:highlight>
                <a:latin typeface="Calibri"/>
                <a:ea typeface="Calibri"/>
                <a:cs typeface="Calibri"/>
                <a:sym typeface="Calibri"/>
              </a:rPr>
              <a:t>както</a:t>
            </a:r>
            <a:r>
              <a:rPr lang="ru-RU" sz="2400" b="1" i="1" dirty="0">
                <a:solidFill>
                  <a:schemeClr val="dk1"/>
                </a:solidFill>
                <a:highlight>
                  <a:srgbClr val="EFEFEF"/>
                </a:highlight>
                <a:latin typeface="Calibri"/>
                <a:ea typeface="Calibri"/>
                <a:cs typeface="Calibri"/>
                <a:sym typeface="Calibri"/>
              </a:rPr>
              <a:t> и </a:t>
            </a:r>
            <a:r>
              <a:rPr lang="ru-RU" sz="2400" b="1" i="1" dirty="0" err="1">
                <a:solidFill>
                  <a:schemeClr val="dk1"/>
                </a:solidFill>
                <a:highlight>
                  <a:srgbClr val="EFEFEF"/>
                </a:highlight>
                <a:latin typeface="Calibri"/>
                <a:ea typeface="Calibri"/>
                <a:cs typeface="Calibri"/>
                <a:sym typeface="Calibri"/>
              </a:rPr>
              <a:t>емоциите</a:t>
            </a:r>
            <a:r>
              <a:rPr lang="ru-RU" sz="2400" b="1" i="1" dirty="0">
                <a:solidFill>
                  <a:schemeClr val="dk1"/>
                </a:solidFill>
                <a:highlight>
                  <a:srgbClr val="EFEFEF"/>
                </a:highlight>
                <a:latin typeface="Calibri"/>
                <a:ea typeface="Calibri"/>
                <a:cs typeface="Calibri"/>
                <a:sym typeface="Calibri"/>
              </a:rPr>
              <a:t>, </a:t>
            </a:r>
            <a:r>
              <a:rPr lang="ru-RU" sz="2400" b="1" i="1" dirty="0" err="1">
                <a:solidFill>
                  <a:schemeClr val="dk1"/>
                </a:solidFill>
                <a:highlight>
                  <a:srgbClr val="EFEFEF"/>
                </a:highlight>
                <a:latin typeface="Calibri"/>
                <a:ea typeface="Calibri"/>
                <a:cs typeface="Calibri"/>
                <a:sym typeface="Calibri"/>
              </a:rPr>
              <a:t>са</a:t>
            </a:r>
            <a:r>
              <a:rPr lang="ru-RU" sz="2400" b="1" i="1" dirty="0">
                <a:solidFill>
                  <a:schemeClr val="dk1"/>
                </a:solidFill>
                <a:highlight>
                  <a:srgbClr val="EFEFEF"/>
                </a:highlight>
                <a:latin typeface="Calibri"/>
                <a:ea typeface="Calibri"/>
                <a:cs typeface="Calibri"/>
                <a:sym typeface="Calibri"/>
              </a:rPr>
              <a:t> </a:t>
            </a:r>
            <a:r>
              <a:rPr lang="ru-RU" sz="2400" b="1" i="1" dirty="0" err="1">
                <a:solidFill>
                  <a:schemeClr val="dk1"/>
                </a:solidFill>
                <a:highlight>
                  <a:srgbClr val="EFEFEF"/>
                </a:highlight>
                <a:latin typeface="Calibri"/>
                <a:ea typeface="Calibri"/>
                <a:cs typeface="Calibri"/>
                <a:sym typeface="Calibri"/>
              </a:rPr>
              <a:t>нещо</a:t>
            </a:r>
            <a:r>
              <a:rPr lang="ru-RU" sz="2400" b="1" i="1" dirty="0">
                <a:solidFill>
                  <a:schemeClr val="dk1"/>
                </a:solidFill>
                <a:highlight>
                  <a:srgbClr val="EFEFEF"/>
                </a:highlight>
                <a:latin typeface="Calibri"/>
                <a:ea typeface="Calibri"/>
                <a:cs typeface="Calibri"/>
                <a:sym typeface="Calibri"/>
              </a:rPr>
              <a:t>, </a:t>
            </a:r>
            <a:r>
              <a:rPr lang="ru-RU" sz="2400" b="1" i="1" dirty="0" err="1">
                <a:solidFill>
                  <a:schemeClr val="dk1"/>
                </a:solidFill>
                <a:highlight>
                  <a:srgbClr val="EFEFEF"/>
                </a:highlight>
                <a:latin typeface="Calibri"/>
                <a:ea typeface="Calibri"/>
                <a:cs typeface="Calibri"/>
                <a:sym typeface="Calibri"/>
              </a:rPr>
              <a:t>което</a:t>
            </a:r>
            <a:r>
              <a:rPr lang="ru-RU" sz="2400" b="1" i="1" dirty="0">
                <a:solidFill>
                  <a:schemeClr val="dk1"/>
                </a:solidFill>
                <a:highlight>
                  <a:srgbClr val="EFEFEF"/>
                </a:highlight>
                <a:latin typeface="Calibri"/>
                <a:ea typeface="Calibri"/>
                <a:cs typeface="Calibri"/>
                <a:sym typeface="Calibri"/>
              </a:rPr>
              <a:t> </a:t>
            </a:r>
            <a:r>
              <a:rPr lang="ru-RU" sz="2400" b="1" i="1" dirty="0" err="1">
                <a:solidFill>
                  <a:schemeClr val="dk1"/>
                </a:solidFill>
                <a:highlight>
                  <a:srgbClr val="EFEFEF"/>
                </a:highlight>
                <a:latin typeface="Calibri"/>
                <a:ea typeface="Calibri"/>
                <a:cs typeface="Calibri"/>
                <a:sym typeface="Calibri"/>
              </a:rPr>
              <a:t>трябва</a:t>
            </a:r>
            <a:r>
              <a:rPr lang="ru-RU" sz="2400" b="1" i="1" dirty="0">
                <a:solidFill>
                  <a:schemeClr val="dk1"/>
                </a:solidFill>
                <a:highlight>
                  <a:srgbClr val="EFEFEF"/>
                </a:highlight>
                <a:latin typeface="Calibri"/>
                <a:ea typeface="Calibri"/>
                <a:cs typeface="Calibri"/>
                <a:sym typeface="Calibri"/>
              </a:rPr>
              <a:t> да </a:t>
            </a:r>
            <a:r>
              <a:rPr lang="ru-RU" sz="2400" b="1" i="1" dirty="0" err="1">
                <a:solidFill>
                  <a:schemeClr val="dk1"/>
                </a:solidFill>
                <a:highlight>
                  <a:srgbClr val="EFEFEF"/>
                </a:highlight>
                <a:latin typeface="Calibri"/>
                <a:ea typeface="Calibri"/>
                <a:cs typeface="Calibri"/>
                <a:sym typeface="Calibri"/>
              </a:rPr>
              <a:t>контролирате</a:t>
            </a:r>
            <a:r>
              <a:rPr lang="ru-RU" sz="2400" b="1" i="1" dirty="0">
                <a:solidFill>
                  <a:schemeClr val="dk1"/>
                </a:solidFill>
                <a:highlight>
                  <a:srgbClr val="EFEFEF"/>
                </a:highlight>
                <a:latin typeface="Calibri"/>
                <a:ea typeface="Calibri"/>
                <a:cs typeface="Calibri"/>
                <a:sym typeface="Calibri"/>
              </a:rPr>
              <a:t>, за да </a:t>
            </a:r>
            <a:r>
              <a:rPr lang="ru-RU" sz="2400" b="1" i="1" dirty="0" err="1">
                <a:solidFill>
                  <a:schemeClr val="dk1"/>
                </a:solidFill>
                <a:highlight>
                  <a:srgbClr val="EFEFEF"/>
                </a:highlight>
                <a:latin typeface="Calibri"/>
                <a:ea typeface="Calibri"/>
                <a:cs typeface="Calibri"/>
                <a:sym typeface="Calibri"/>
              </a:rPr>
              <a:t>поддържате</a:t>
            </a:r>
            <a:r>
              <a:rPr lang="ru-RU" sz="2400" b="1" i="1" dirty="0">
                <a:solidFill>
                  <a:schemeClr val="dk1"/>
                </a:solidFill>
                <a:highlight>
                  <a:srgbClr val="EFEFEF"/>
                </a:highlight>
                <a:latin typeface="Calibri"/>
                <a:ea typeface="Calibri"/>
                <a:cs typeface="Calibri"/>
                <a:sym typeface="Calibri"/>
              </a:rPr>
              <a:t> живота си в </a:t>
            </a:r>
            <a:r>
              <a:rPr lang="ru-RU" sz="2400" b="1" i="1" dirty="0" err="1">
                <a:solidFill>
                  <a:schemeClr val="dk1"/>
                </a:solidFill>
                <a:highlight>
                  <a:srgbClr val="EFEFEF"/>
                </a:highlight>
                <a:latin typeface="Calibri"/>
                <a:ea typeface="Calibri"/>
                <a:cs typeface="Calibri"/>
                <a:sym typeface="Calibri"/>
              </a:rPr>
              <a:t>правилната</a:t>
            </a:r>
            <a:r>
              <a:rPr lang="ru-RU" sz="2400" b="1" i="1" dirty="0">
                <a:solidFill>
                  <a:schemeClr val="dk1"/>
                </a:solidFill>
                <a:highlight>
                  <a:srgbClr val="EFEFEF"/>
                </a:highlight>
                <a:latin typeface="Calibri"/>
                <a:ea typeface="Calibri"/>
                <a:cs typeface="Calibri"/>
                <a:sym typeface="Calibri"/>
              </a:rPr>
              <a:t> </a:t>
            </a:r>
            <a:r>
              <a:rPr lang="ru-RU" sz="2400" b="1" i="1" dirty="0" err="1">
                <a:solidFill>
                  <a:schemeClr val="dk1"/>
                </a:solidFill>
                <a:highlight>
                  <a:srgbClr val="EFEFEF"/>
                </a:highlight>
                <a:latin typeface="Calibri"/>
                <a:ea typeface="Calibri"/>
                <a:cs typeface="Calibri"/>
                <a:sym typeface="Calibri"/>
              </a:rPr>
              <a:t>посока</a:t>
            </a:r>
            <a:r>
              <a:rPr lang="en-US" sz="2400" b="1" i="1" dirty="0">
                <a:solidFill>
                  <a:schemeClr val="dk1"/>
                </a:solidFill>
                <a:highlight>
                  <a:srgbClr val="EFEFEF"/>
                </a:highlight>
                <a:latin typeface="Calibri"/>
                <a:ea typeface="Calibri"/>
                <a:cs typeface="Calibri"/>
                <a:sym typeface="Calibri"/>
              </a:rPr>
              <a:t>.” </a:t>
            </a:r>
            <a:r>
              <a:rPr lang="en-US" sz="2400" b="1" dirty="0">
                <a:solidFill>
                  <a:schemeClr val="dk1"/>
                </a:solidFill>
                <a:highlight>
                  <a:srgbClr val="EFEFEF"/>
                </a:highlight>
                <a:latin typeface="Calibri"/>
                <a:ea typeface="Calibri"/>
                <a:cs typeface="Calibri"/>
                <a:sym typeface="Calibri"/>
              </a:rPr>
              <a:t>― </a:t>
            </a:r>
            <a:r>
              <a:rPr lang="bg-BG" sz="2400" b="1" dirty="0">
                <a:solidFill>
                  <a:schemeClr val="dk1"/>
                </a:solidFill>
                <a:highlight>
                  <a:srgbClr val="EFEFEF"/>
                </a:highlight>
                <a:latin typeface="Calibri"/>
                <a:ea typeface="Calibri"/>
                <a:cs typeface="Calibri"/>
                <a:sym typeface="Calibri"/>
              </a:rPr>
              <a:t>Наташа </a:t>
            </a:r>
            <a:r>
              <a:rPr lang="bg-BG" sz="2400" b="1" dirty="0" err="1">
                <a:solidFill>
                  <a:schemeClr val="dk1"/>
                </a:solidFill>
                <a:highlight>
                  <a:srgbClr val="EFEFEF"/>
                </a:highlight>
                <a:latin typeface="Calibri"/>
                <a:ea typeface="Calibri"/>
                <a:cs typeface="Calibri"/>
                <a:sym typeface="Calibri"/>
              </a:rPr>
              <a:t>Мънсън</a:t>
            </a:r>
            <a:endParaRPr sz="3000" dirty="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p3"/>
          <p:cNvPicPr preferRelativeResize="0"/>
          <p:nvPr/>
        </p:nvPicPr>
        <p:blipFill rotWithShape="1">
          <a:blip r:embed="rId3">
            <a:alphaModFix/>
          </a:blip>
          <a:srcRect/>
          <a:stretch/>
        </p:blipFill>
        <p:spPr>
          <a:xfrm>
            <a:off x="0" y="-25921"/>
            <a:ext cx="9143998" cy="5142858"/>
          </a:xfrm>
          <a:prstGeom prst="rect">
            <a:avLst/>
          </a:prstGeom>
          <a:noFill/>
          <a:ln>
            <a:noFill/>
          </a:ln>
        </p:spPr>
      </p:pic>
      <p:sp>
        <p:nvSpPr>
          <p:cNvPr id="126" name="Google Shape;126;p3"/>
          <p:cNvSpPr txBox="1"/>
          <p:nvPr/>
        </p:nvSpPr>
        <p:spPr>
          <a:xfrm>
            <a:off x="329675" y="1227050"/>
            <a:ext cx="8491500" cy="29853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bg-BG" sz="1800" b="1" dirty="0">
                <a:solidFill>
                  <a:srgbClr val="0070C0"/>
                </a:solidFill>
                <a:latin typeface="Calibri"/>
                <a:ea typeface="Calibri"/>
                <a:cs typeface="Calibri"/>
                <a:sym typeface="Calibri"/>
              </a:rPr>
              <a:t>Резултати от обучението</a:t>
            </a:r>
            <a:r>
              <a:rPr lang="bg-BG" sz="1800" b="1" i="0" u="none" strike="noStrike" cap="none" dirty="0">
                <a:solidFill>
                  <a:srgbClr val="0070C0"/>
                </a:solidFill>
                <a:latin typeface="Calibri"/>
                <a:ea typeface="Calibri"/>
                <a:cs typeface="Calibri"/>
                <a:sym typeface="Calibri"/>
              </a:rPr>
              <a:t>:</a:t>
            </a:r>
            <a:endParaRPr lang="bg-BG" sz="1800" dirty="0"/>
          </a:p>
          <a:p>
            <a:pPr lvl="0"/>
            <a:r>
              <a:rPr lang="bg-BG" sz="1700" dirty="0">
                <a:solidFill>
                  <a:schemeClr val="dk1"/>
                </a:solidFill>
                <a:latin typeface="Calibri"/>
                <a:ea typeface="Calibri"/>
                <a:cs typeface="Calibri"/>
                <a:sym typeface="Calibri"/>
              </a:rPr>
              <a:t>Структурата на модул 2 е разделена на 3 части, всяка със специфични резултати и методология.</a:t>
            </a:r>
          </a:p>
          <a:p>
            <a:pPr lvl="0"/>
            <a:endParaRPr lang="bg-BG" sz="1700" dirty="0">
              <a:solidFill>
                <a:schemeClr val="dk1"/>
              </a:solidFill>
              <a:latin typeface="Calibri"/>
              <a:ea typeface="Calibri"/>
              <a:cs typeface="Calibri"/>
              <a:sym typeface="Calibri"/>
            </a:endParaRPr>
          </a:p>
          <a:p>
            <a:pPr marL="0" marR="0" lvl="0" indent="0" algn="l" rtl="0">
              <a:spcBef>
                <a:spcPts val="0"/>
              </a:spcBef>
              <a:spcAft>
                <a:spcPts val="0"/>
              </a:spcAft>
              <a:buNone/>
            </a:pPr>
            <a:r>
              <a:rPr lang="bg-BG" sz="1700" dirty="0">
                <a:solidFill>
                  <a:schemeClr val="dk1"/>
                </a:solidFill>
                <a:latin typeface="Calibri"/>
                <a:ea typeface="Calibri"/>
                <a:cs typeface="Calibri"/>
                <a:sym typeface="Calibri"/>
              </a:rPr>
              <a:t> </a:t>
            </a:r>
            <a:r>
              <a:rPr lang="bg-BG" sz="1700" b="1" dirty="0">
                <a:solidFill>
                  <a:schemeClr val="dk1"/>
                </a:solidFill>
                <a:latin typeface="Calibri"/>
                <a:ea typeface="Calibri"/>
                <a:cs typeface="Calibri"/>
                <a:sym typeface="Calibri"/>
              </a:rPr>
              <a:t>Основните цели са: </a:t>
            </a:r>
            <a:endParaRPr lang="bg-BG" sz="1700" b="1" dirty="0">
              <a:latin typeface="Calibri"/>
              <a:ea typeface="Calibri"/>
              <a:cs typeface="Calibri"/>
              <a:sym typeface="Calibri"/>
            </a:endParaRPr>
          </a:p>
          <a:p>
            <a:pPr marL="285750" marR="0" lvl="0" indent="-279400" algn="l" rtl="0">
              <a:spcBef>
                <a:spcPts val="0"/>
              </a:spcBef>
              <a:spcAft>
                <a:spcPts val="0"/>
              </a:spcAft>
              <a:buClr>
                <a:schemeClr val="dk1"/>
              </a:buClr>
              <a:buSzPts val="1700"/>
              <a:buFont typeface="Calibri"/>
              <a:buChar char="•"/>
            </a:pPr>
            <a:r>
              <a:rPr lang="bg-BG" sz="1700" dirty="0">
                <a:solidFill>
                  <a:schemeClr val="dk1"/>
                </a:solidFill>
                <a:latin typeface="Calibri"/>
                <a:ea typeface="Calibri"/>
                <a:cs typeface="Calibri"/>
                <a:sym typeface="Calibri"/>
              </a:rPr>
              <a:t>Да разберем какво е финансово планиране;</a:t>
            </a:r>
          </a:p>
          <a:p>
            <a:pPr marL="285750" marR="0" lvl="0" indent="-279400" algn="l" rtl="0">
              <a:spcBef>
                <a:spcPts val="0"/>
              </a:spcBef>
              <a:spcAft>
                <a:spcPts val="0"/>
              </a:spcAft>
              <a:buClr>
                <a:schemeClr val="dk1"/>
              </a:buClr>
              <a:buSzPts val="1700"/>
              <a:buFont typeface="Calibri"/>
              <a:buChar char="•"/>
            </a:pPr>
            <a:r>
              <a:rPr lang="bg-BG" sz="1700" dirty="0">
                <a:solidFill>
                  <a:schemeClr val="dk1"/>
                </a:solidFill>
                <a:latin typeface="Calibri"/>
                <a:ea typeface="Calibri"/>
                <a:cs typeface="Calibri"/>
                <a:sym typeface="Calibri"/>
              </a:rPr>
              <a:t>Да разберете влиянието на семейството и другите фактори във вашите финансови планове;</a:t>
            </a:r>
          </a:p>
          <a:p>
            <a:pPr marL="285750" marR="0" lvl="0" indent="-279400" algn="l" rtl="0">
              <a:spcBef>
                <a:spcPts val="0"/>
              </a:spcBef>
              <a:spcAft>
                <a:spcPts val="0"/>
              </a:spcAft>
              <a:buClr>
                <a:schemeClr val="dk1"/>
              </a:buClr>
              <a:buSzPts val="1700"/>
              <a:buFont typeface="Calibri"/>
              <a:buChar char="•"/>
            </a:pPr>
            <a:r>
              <a:rPr lang="bg-BG" sz="1700" dirty="0">
                <a:solidFill>
                  <a:schemeClr val="dk1"/>
                </a:solidFill>
                <a:latin typeface="Calibri"/>
                <a:ea typeface="Calibri"/>
                <a:cs typeface="Calibri"/>
                <a:sym typeface="Calibri"/>
              </a:rPr>
              <a:t>Да повиши разбирането на личните финанси със специален фокус инвестициите, заемите или други подобни финансови инициативи;</a:t>
            </a:r>
          </a:p>
          <a:p>
            <a:pPr marL="285750" marR="0" lvl="0" indent="-279400" algn="l" rtl="0">
              <a:spcBef>
                <a:spcPts val="0"/>
              </a:spcBef>
              <a:spcAft>
                <a:spcPts val="0"/>
              </a:spcAft>
              <a:buClr>
                <a:schemeClr val="dk1"/>
              </a:buClr>
              <a:buSzPts val="1700"/>
              <a:buFont typeface="Calibri"/>
              <a:buChar char="•"/>
            </a:pPr>
            <a:r>
              <a:rPr lang="bg-BG" sz="1700" dirty="0">
                <a:solidFill>
                  <a:schemeClr val="dk1"/>
                </a:solidFill>
                <a:latin typeface="Calibri"/>
                <a:ea typeface="Calibri"/>
                <a:cs typeface="Calibri"/>
                <a:sym typeface="Calibri"/>
              </a:rPr>
              <a:t>Да ви дадем някой интересни практически съвети.</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4"/>
          <p:cNvPicPr preferRelativeResize="0"/>
          <p:nvPr/>
        </p:nvPicPr>
        <p:blipFill rotWithShape="1">
          <a:blip r:embed="rId3">
            <a:alphaModFix/>
          </a:blip>
          <a:srcRect/>
          <a:stretch/>
        </p:blipFill>
        <p:spPr>
          <a:xfrm>
            <a:off x="0" y="643"/>
            <a:ext cx="9143998" cy="5142858"/>
          </a:xfrm>
          <a:prstGeom prst="rect">
            <a:avLst/>
          </a:prstGeom>
          <a:noFill/>
          <a:ln>
            <a:noFill/>
          </a:ln>
        </p:spPr>
      </p:pic>
      <p:sp>
        <p:nvSpPr>
          <p:cNvPr id="133" name="Google Shape;133;p4"/>
          <p:cNvSpPr/>
          <p:nvPr/>
        </p:nvSpPr>
        <p:spPr>
          <a:xfrm>
            <a:off x="510749" y="1097175"/>
            <a:ext cx="6828000" cy="1431121"/>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SzPts val="1100"/>
              <a:buNone/>
            </a:pPr>
            <a:r>
              <a:rPr lang="bg-BG" sz="3000" b="1" dirty="0">
                <a:solidFill>
                  <a:schemeClr val="dk1"/>
                </a:solidFill>
                <a:latin typeface="Calibri"/>
                <a:ea typeface="Calibri"/>
                <a:cs typeface="Calibri"/>
                <a:sym typeface="Calibri"/>
              </a:rPr>
              <a:t>Урок</a:t>
            </a:r>
            <a:r>
              <a:rPr lang="en-US" sz="3000" b="1" dirty="0">
                <a:solidFill>
                  <a:schemeClr val="dk1"/>
                </a:solidFill>
                <a:latin typeface="Calibri"/>
                <a:ea typeface="Calibri"/>
                <a:cs typeface="Calibri"/>
                <a:sym typeface="Calibri"/>
              </a:rPr>
              <a:t> 1. </a:t>
            </a:r>
            <a:endParaRPr sz="30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bg-BG" sz="3000" b="1" dirty="0">
                <a:solidFill>
                  <a:schemeClr val="dk1"/>
                </a:solidFill>
                <a:latin typeface="Calibri"/>
                <a:ea typeface="Calibri"/>
                <a:cs typeface="Calibri"/>
                <a:sym typeface="Calibri"/>
              </a:rPr>
              <a:t>КАКВО СА ЛИЧНИТЕ ФИНАНСИ?</a:t>
            </a:r>
            <a:endParaRPr sz="3000" b="1" dirty="0">
              <a:solidFill>
                <a:schemeClr val="dk1"/>
              </a:solidFill>
              <a:latin typeface="Calibri"/>
              <a:ea typeface="Calibri"/>
              <a:cs typeface="Calibri"/>
              <a:sym typeface="Calibri"/>
            </a:endParaRPr>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p:txBody>
      </p:sp>
      <p:pic>
        <p:nvPicPr>
          <p:cNvPr id="134" name="Google Shape;134;p4"/>
          <p:cNvPicPr preferRelativeResize="0"/>
          <p:nvPr/>
        </p:nvPicPr>
        <p:blipFill>
          <a:blip r:embed="rId4">
            <a:alphaModFix/>
          </a:blip>
          <a:stretch>
            <a:fillRect/>
          </a:stretch>
        </p:blipFill>
        <p:spPr>
          <a:xfrm>
            <a:off x="4340300" y="2311650"/>
            <a:ext cx="4539324" cy="25541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g23dfb39c1d0_0_22"/>
          <p:cNvPicPr preferRelativeResize="0"/>
          <p:nvPr/>
        </p:nvPicPr>
        <p:blipFill rotWithShape="1">
          <a:blip r:embed="rId3">
            <a:alphaModFix/>
          </a:blip>
          <a:srcRect/>
          <a:stretch/>
        </p:blipFill>
        <p:spPr>
          <a:xfrm>
            <a:off x="0" y="643"/>
            <a:ext cx="9143998" cy="5142858"/>
          </a:xfrm>
          <a:prstGeom prst="rect">
            <a:avLst/>
          </a:prstGeom>
          <a:noFill/>
          <a:ln>
            <a:noFill/>
          </a:ln>
        </p:spPr>
      </p:pic>
      <p:sp>
        <p:nvSpPr>
          <p:cNvPr id="141" name="Google Shape;141;g23dfb39c1d0_0_22"/>
          <p:cNvSpPr/>
          <p:nvPr/>
        </p:nvSpPr>
        <p:spPr>
          <a:xfrm>
            <a:off x="436250" y="1284700"/>
            <a:ext cx="8163900" cy="33837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SzPts val="1100"/>
              <a:buNone/>
            </a:pPr>
            <a:r>
              <a:rPr lang="bg-BG" sz="1700" dirty="0">
                <a:solidFill>
                  <a:schemeClr val="dk1"/>
                </a:solidFill>
                <a:latin typeface="Calibri"/>
                <a:ea typeface="Calibri"/>
                <a:cs typeface="Calibri"/>
                <a:sym typeface="Calibri"/>
              </a:rPr>
              <a:t>В този раздел ще разгледаме някои ключови термини, когато става дума за лични финанси. Някои от тях може да са ви познати от ежедневието или работата ви. Финансите са сложен свят от концепции, който е ключов за разбиране, поради нашето ежедневно изискване да работим и да използваме пари (Вижте повече в Модул 3). Личните финанси заемат важна част от живота ни и могат да бъдат полезни не само от финансова гледна точка, но и за организирането и планирането на личния ни живот! Това е така, защото финансите са част от почти всеки аспект от живота ни. Личните финанси включват широк набор от дейности и отговорности, свързани с управлението на вашите пари. Разбирането на тези ключови аспекти е гаранция и за по-добро използване на личните ни финанси.</a:t>
            </a:r>
            <a:endParaRPr lang="bg-BG" sz="1300" dirty="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g23dfb39c1d0_0_169"/>
          <p:cNvPicPr preferRelativeResize="0"/>
          <p:nvPr/>
        </p:nvPicPr>
        <p:blipFill rotWithShape="1">
          <a:blip r:embed="rId3">
            <a:alphaModFix/>
          </a:blip>
          <a:srcRect/>
          <a:stretch/>
        </p:blipFill>
        <p:spPr>
          <a:xfrm>
            <a:off x="0" y="643"/>
            <a:ext cx="9143998" cy="5142858"/>
          </a:xfrm>
          <a:prstGeom prst="rect">
            <a:avLst/>
          </a:prstGeom>
          <a:noFill/>
          <a:ln>
            <a:noFill/>
          </a:ln>
        </p:spPr>
      </p:pic>
      <p:sp>
        <p:nvSpPr>
          <p:cNvPr id="148" name="Google Shape;148;g23dfb39c1d0_0_169"/>
          <p:cNvSpPr/>
          <p:nvPr/>
        </p:nvSpPr>
        <p:spPr>
          <a:xfrm>
            <a:off x="436250" y="1284700"/>
            <a:ext cx="8163900" cy="33837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SzPts val="1100"/>
              <a:buNone/>
            </a:pPr>
            <a:r>
              <a:rPr lang="bg-BG" sz="1800" b="1" dirty="0">
                <a:solidFill>
                  <a:srgbClr val="0070C0"/>
                </a:solidFill>
                <a:latin typeface="Calibri"/>
                <a:ea typeface="Calibri"/>
                <a:cs typeface="Calibri"/>
                <a:sym typeface="Calibri"/>
              </a:rPr>
              <a:t>Какво са личните финанси</a:t>
            </a:r>
            <a:r>
              <a:rPr lang="en-US" sz="1800" b="1" dirty="0">
                <a:solidFill>
                  <a:srgbClr val="0070C0"/>
                </a:solidFill>
                <a:latin typeface="Calibri"/>
                <a:ea typeface="Calibri"/>
                <a:cs typeface="Calibri"/>
                <a:sym typeface="Calibri"/>
              </a:rPr>
              <a:t>? </a:t>
            </a:r>
            <a:endParaRPr sz="1800" b="1" dirty="0">
              <a:solidFill>
                <a:srgbClr val="0070C0"/>
              </a:solidFill>
              <a:latin typeface="Calibri"/>
              <a:ea typeface="Calibri"/>
              <a:cs typeface="Calibri"/>
              <a:sym typeface="Calibri"/>
            </a:endParaRPr>
          </a:p>
          <a:p>
            <a:pPr marL="0" lvl="0" indent="0" algn="just" rtl="0">
              <a:lnSpc>
                <a:spcPct val="115000"/>
              </a:lnSpc>
              <a:spcBef>
                <a:spcPts val="0"/>
              </a:spcBef>
              <a:spcAft>
                <a:spcPts val="0"/>
              </a:spcAft>
              <a:buSzPts val="1100"/>
              <a:buNone/>
            </a:pPr>
            <a:endParaRPr sz="1800" b="1" dirty="0">
              <a:solidFill>
                <a:srgbClr val="0070C0"/>
              </a:solidFill>
              <a:latin typeface="Calibri"/>
              <a:ea typeface="Calibri"/>
              <a:cs typeface="Calibri"/>
              <a:sym typeface="Calibri"/>
            </a:endParaRPr>
          </a:p>
          <a:p>
            <a:pPr marL="0" lvl="0" indent="0" algn="just" rtl="0">
              <a:lnSpc>
                <a:spcPct val="115000"/>
              </a:lnSpc>
              <a:spcBef>
                <a:spcPts val="0"/>
              </a:spcBef>
              <a:spcAft>
                <a:spcPts val="0"/>
              </a:spcAft>
              <a:buSzPts val="1100"/>
              <a:buNone/>
            </a:pPr>
            <a:r>
              <a:rPr lang="bg-BG" sz="1700" dirty="0">
                <a:solidFill>
                  <a:schemeClr val="dk1"/>
                </a:solidFill>
                <a:latin typeface="Calibri"/>
                <a:ea typeface="Calibri"/>
                <a:cs typeface="Calibri"/>
                <a:sym typeface="Calibri"/>
              </a:rPr>
              <a:t>Личните финанси са термин, който обхваща управлението на вашите пари, спестяването и инвестирането. Петте най-важни елемента на вашите лични финанси са доходите, спестяванията, разходите, инвестициите и защитата. Личните финанси включват проследяването на разходите, създаването на бюджет, управлението на дълговете ни, а също и планирането на бъдещи разходи (напр. пенсиониране или образованието на децата ни). Всяко от решенията, което вземаме по всяка от тези теми се отразява и определя финансовото ни благосъстояние. Освен това личните ни финанси са ключови за цялостната стабилност и качеството ни на живот. </a:t>
            </a:r>
          </a:p>
          <a:p>
            <a:pPr marL="0" lvl="0" indent="0" algn="just" rtl="0">
              <a:lnSpc>
                <a:spcPct val="115000"/>
              </a:lnSpc>
              <a:spcBef>
                <a:spcPts val="0"/>
              </a:spcBef>
              <a:spcAft>
                <a:spcPts val="0"/>
              </a:spcAft>
              <a:buSzPts val="1100"/>
              <a:buNone/>
            </a:pPr>
            <a:endParaRPr sz="1300"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SzPts val="1100"/>
              <a:buNone/>
            </a:pPr>
            <a:endParaRPr sz="1700"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SzPts val="1100"/>
              <a:buNone/>
            </a:pPr>
            <a:endParaRPr sz="1200"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SzPts val="1100"/>
              <a:buNone/>
            </a:pPr>
            <a:endParaRPr sz="1300" dirty="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g23dfb39c1d0_0_29"/>
          <p:cNvPicPr preferRelativeResize="0"/>
          <p:nvPr/>
        </p:nvPicPr>
        <p:blipFill rotWithShape="1">
          <a:blip r:embed="rId3">
            <a:alphaModFix/>
          </a:blip>
          <a:srcRect/>
          <a:stretch/>
        </p:blipFill>
        <p:spPr>
          <a:xfrm>
            <a:off x="0" y="643"/>
            <a:ext cx="9143998" cy="5142858"/>
          </a:xfrm>
          <a:prstGeom prst="rect">
            <a:avLst/>
          </a:prstGeom>
          <a:noFill/>
          <a:ln>
            <a:noFill/>
          </a:ln>
        </p:spPr>
      </p:pic>
      <p:sp>
        <p:nvSpPr>
          <p:cNvPr id="155" name="Google Shape;155;g23dfb39c1d0_0_29"/>
          <p:cNvSpPr/>
          <p:nvPr/>
        </p:nvSpPr>
        <p:spPr>
          <a:xfrm>
            <a:off x="542875" y="842725"/>
            <a:ext cx="6828000" cy="503025"/>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200"/>
              </a:spcBef>
              <a:spcAft>
                <a:spcPts val="0"/>
              </a:spcAft>
              <a:buSzPts val="1100"/>
              <a:buNone/>
            </a:pPr>
            <a:r>
              <a:rPr lang="bg-BG" sz="1800" b="1" dirty="0">
                <a:solidFill>
                  <a:srgbClr val="0070C0"/>
                </a:solidFill>
                <a:latin typeface="Calibri"/>
                <a:ea typeface="Calibri"/>
                <a:cs typeface="Calibri"/>
                <a:sym typeface="Calibri"/>
              </a:rPr>
              <a:t>КОИ СА ПЕТТЕ КЛЮЧОВИ ЕЛЕМЕНТА НА ЛИЧНИТЕ НИ ФИНАНСИ</a:t>
            </a:r>
            <a:endParaRPr sz="1800" b="1" dirty="0">
              <a:solidFill>
                <a:srgbClr val="0070C0"/>
              </a:solidFill>
              <a:latin typeface="Calibri"/>
              <a:ea typeface="Calibri"/>
              <a:cs typeface="Calibri"/>
              <a:sym typeface="Calibri"/>
            </a:endParaRPr>
          </a:p>
          <a:p>
            <a:pPr marL="0" marR="0" lvl="0" indent="0" algn="just" rtl="0">
              <a:spcBef>
                <a:spcPts val="1200"/>
              </a:spcBef>
              <a:spcAft>
                <a:spcPts val="0"/>
              </a:spcAft>
              <a:buNone/>
            </a:pPr>
            <a:endParaRPr sz="3000" b="1" dirty="0">
              <a:solidFill>
                <a:schemeClr val="dk1"/>
              </a:solidFill>
              <a:latin typeface="Calibri"/>
              <a:ea typeface="Calibri"/>
              <a:cs typeface="Calibri"/>
              <a:sym typeface="Calibri"/>
            </a:endParaRPr>
          </a:p>
        </p:txBody>
      </p:sp>
      <p:sp>
        <p:nvSpPr>
          <p:cNvPr id="156" name="Google Shape;156;g23dfb39c1d0_0_29"/>
          <p:cNvSpPr txBox="1"/>
          <p:nvPr/>
        </p:nvSpPr>
        <p:spPr>
          <a:xfrm>
            <a:off x="542875" y="3502050"/>
            <a:ext cx="7932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57" name="Google Shape;157;g23dfb39c1d0_0_29"/>
          <p:cNvSpPr txBox="1"/>
          <p:nvPr/>
        </p:nvSpPr>
        <p:spPr>
          <a:xfrm>
            <a:off x="311875" y="1641450"/>
            <a:ext cx="8163900" cy="1989745"/>
          </a:xfrm>
          <a:prstGeom prst="rect">
            <a:avLst/>
          </a:prstGeom>
          <a:noFill/>
          <a:ln>
            <a:noFill/>
          </a:ln>
        </p:spPr>
        <p:txBody>
          <a:bodyPr spcFirstLastPara="1" wrap="square" lIns="91425" tIns="91425" rIns="91425" bIns="91425" anchor="t" anchorCtr="0">
            <a:spAutoFit/>
          </a:bodyPr>
          <a:lstStyle/>
          <a:p>
            <a:pPr marL="120650" lvl="0" algn="just" rtl="0">
              <a:lnSpc>
                <a:spcPct val="115000"/>
              </a:lnSpc>
              <a:spcBef>
                <a:spcPts val="0"/>
              </a:spcBef>
              <a:spcAft>
                <a:spcPts val="0"/>
              </a:spcAft>
              <a:buClr>
                <a:schemeClr val="dk1"/>
              </a:buClr>
              <a:buSzPts val="1700"/>
            </a:pPr>
            <a:r>
              <a:rPr lang="bg-BG" sz="1700" b="1" u="sng" dirty="0">
                <a:solidFill>
                  <a:schemeClr val="dk1"/>
                </a:solidFill>
                <a:latin typeface="Calibri"/>
                <a:ea typeface="Calibri"/>
                <a:cs typeface="Calibri"/>
                <a:sym typeface="Calibri"/>
              </a:rPr>
              <a:t>Приходи или доходи  </a:t>
            </a:r>
            <a:endParaRPr lang="bg-BG" sz="1700" b="1"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None/>
            </a:pPr>
            <a:r>
              <a:rPr lang="bg-BG" sz="1700" dirty="0">
                <a:solidFill>
                  <a:schemeClr val="dk1"/>
                </a:solidFill>
                <a:latin typeface="Calibri"/>
                <a:ea typeface="Calibri"/>
                <a:cs typeface="Calibri"/>
                <a:sym typeface="Calibri"/>
              </a:rPr>
              <a:t>Доходите са в основата на вашите лични финанси. Доходът се отнася до общата сума пари, спечелени от физическо лице или организация през определен период от време от заплати, заплати, комисиони, бонуси, инвестиции или бизнес дейности. Съществуват различни източници на доход като заетост, самостоятелна заетост, доход от собственост или от инвестиции. </a:t>
            </a:r>
          </a:p>
        </p:txBody>
      </p:sp>
    </p:spTree>
  </p:cSld>
  <p:clrMapOvr>
    <a:masterClrMapping/>
  </p:clrMapOvr>
</p:sld>
</file>

<file path=ppt/theme/theme1.xml><?xml version="1.0" encoding="utf-8"?>
<a:theme xmlns:a="http://schemas.openxmlformats.org/drawingml/2006/main" name="Θέμα του Office">
  <a:themeElements>
    <a:clrScheme name="Θέμα του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1302</TotalTime>
  <Words>2781</Words>
  <Application>Microsoft Office PowerPoint</Application>
  <PresentationFormat>On-screen Show (16:9)</PresentationFormat>
  <Paragraphs>206</Paragraphs>
  <Slides>31</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Noto Sans Symbols</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Plamen Todorov</cp:lastModifiedBy>
  <cp:revision>4</cp:revision>
  <dcterms:created xsi:type="dcterms:W3CDTF">2022-03-09T08:32:52Z</dcterms:created>
  <dcterms:modified xsi:type="dcterms:W3CDTF">2023-05-05T18:27:12Z</dcterms:modified>
</cp:coreProperties>
</file>