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60" r:id="rId4"/>
    <p:sldId id="261" r:id="rId5"/>
    <p:sldId id="275" r:id="rId6"/>
    <p:sldId id="262" r:id="rId7"/>
    <p:sldId id="269" r:id="rId8"/>
    <p:sldId id="263" r:id="rId9"/>
    <p:sldId id="276" r:id="rId10"/>
    <p:sldId id="277" r:id="rId11"/>
    <p:sldId id="274" r:id="rId12"/>
    <p:sldId id="278" r:id="rId13"/>
    <p:sldId id="264" r:id="rId14"/>
    <p:sldId id="271" r:id="rId15"/>
    <p:sldId id="272" r:id="rId16"/>
    <p:sldId id="279" r:id="rId17"/>
    <p:sldId id="273" r:id="rId18"/>
    <p:sldId id="280" r:id="rId19"/>
    <p:sldId id="267" r:id="rId20"/>
    <p:sldId id="258"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83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inimized">
    <p:restoredLeft sz="15308" autoAdjust="0"/>
    <p:restoredTop sz="27128" autoAdjust="0"/>
  </p:normalViewPr>
  <p:slideViewPr>
    <p:cSldViewPr snapToGrid="0">
      <p:cViewPr varScale="1">
        <p:scale>
          <a:sx n="24" d="100"/>
          <a:sy n="24" d="100"/>
        </p:scale>
        <p:origin x="251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5050EE-0BE8-421F-992E-F779A5F6FF70}" type="datetimeFigureOut">
              <a:rPr lang="bg-BG" smtClean="0"/>
              <a:t>3.4.2023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38B4D5-C4E6-4954-98A1-497D711BF1F1}" type="slidenum">
              <a:rPr lang="bg-BG" smtClean="0"/>
              <a:t>‹#›</a:t>
            </a:fld>
            <a:endParaRPr lang="bg-B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ru-RU" b="1" i="1" dirty="0" smtClean="0"/>
              <a:t>Бележки за обучителя:</a:t>
            </a:r>
          </a:p>
          <a:p>
            <a:pPr algn="just"/>
            <a:endParaRPr lang="ru-RU" dirty="0" smtClean="0"/>
          </a:p>
          <a:p>
            <a:pPr algn="just"/>
            <a:r>
              <a:rPr lang="ru-RU" dirty="0" smtClean="0"/>
              <a:t>Ролята на обучителя в това обучение и особено в този модул е да подкрепя обучаемите (които се предполага, че са млади хора с ниско или никакво ниво на финансови познания) и да им дава примери от реалния живот на определенията, на основните термини и концепции за финансова грамотност и да накара учащите да се замислят и да разберат защо е много важно да бъдат финансово грамотни; да ги накара да разберат, че финансовата грамотност не е само за хора, работещи във финансите, но за всички, особено за млади хора, които тепърва започват да управляват парите си сами и има толкова много важни финансови решения, които ги очакват.</a:t>
            </a:r>
          </a:p>
          <a:p>
            <a:pPr algn="just"/>
            <a:endParaRPr lang="ru-RU" dirty="0" smtClean="0"/>
          </a:p>
          <a:p>
            <a:pPr algn="just"/>
            <a:r>
              <a:rPr lang="ru-RU" dirty="0" smtClean="0"/>
              <a:t>За да направи учебните сесии привлекателни за обучаемите, фасилитаторът/обучителя се насърчава да преработи модула преди обучението и да адаптира резултатите от обучението към целевата група.</a:t>
            </a:r>
            <a:endParaRPr lang="en-US"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1</a:t>
            </a:fld>
            <a:endParaRPr lang="bg-B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ru-RU" sz="1200" b="1" i="1" kern="1200" dirty="0" smtClean="0">
                <a:solidFill>
                  <a:schemeClr val="tx1"/>
                </a:solidFill>
                <a:effectLst/>
                <a:latin typeface="+mn-lt"/>
                <a:ea typeface="+mn-ea"/>
                <a:cs typeface="+mn-cs"/>
              </a:rPr>
              <a:t>Бележки за обучителя:</a:t>
            </a:r>
          </a:p>
          <a:p>
            <a:pPr marL="0" marR="0" lvl="0" indent="0" algn="l" defTabSz="914400" rtl="0" eaLnBrk="1" fontAlgn="auto" latinLnBrk="0" hangingPunct="1">
              <a:lnSpc>
                <a:spcPct val="100000"/>
              </a:lnSpc>
              <a:spcBef>
                <a:spcPts val="0"/>
              </a:spcBef>
              <a:spcAft>
                <a:spcPts val="0"/>
              </a:spcAft>
              <a:buClrTx/>
              <a:buSzTx/>
              <a:buFontTx/>
              <a:buNone/>
              <a:defRPr/>
            </a:pPr>
            <a:r>
              <a:rPr lang="ru-RU" sz="1200" kern="1200" dirty="0" smtClean="0">
                <a:solidFill>
                  <a:schemeClr val="tx1"/>
                </a:solidFill>
                <a:effectLst/>
                <a:latin typeface="+mn-lt"/>
                <a:ea typeface="+mn-ea"/>
                <a:cs typeface="+mn-cs"/>
              </a:rPr>
              <a:t>Обучителят ще продължи с втората част от термини и концепции, както следва:</a:t>
            </a:r>
          </a:p>
          <a:p>
            <a:pPr marL="0" marR="0" lvl="0" indent="0" algn="l" defTabSz="914400" rtl="0" eaLnBrk="1" fontAlgn="auto" latinLnBrk="0" hangingPunct="1">
              <a:lnSpc>
                <a:spcPct val="100000"/>
              </a:lnSpc>
              <a:spcBef>
                <a:spcPts val="0"/>
              </a:spcBef>
              <a:spcAft>
                <a:spcPts val="0"/>
              </a:spcAft>
              <a:buClrTx/>
              <a:buSzTx/>
              <a:buFontTx/>
              <a:buNone/>
              <a:defRPr/>
            </a:pPr>
            <a:endParaRPr lang="ru-R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ru-RU" sz="1200" kern="1200" dirty="0" smtClean="0">
                <a:solidFill>
                  <a:schemeClr val="tx1"/>
                </a:solidFill>
                <a:effectLst/>
                <a:latin typeface="+mn-lt"/>
                <a:ea typeface="+mn-ea"/>
                <a:cs typeface="+mn-cs"/>
              </a:rPr>
              <a:t>Когато обяснява </a:t>
            </a:r>
            <a:r>
              <a:rPr lang="ru-RU" sz="1200" b="1" kern="1200" dirty="0" smtClean="0">
                <a:solidFill>
                  <a:schemeClr val="tx1"/>
                </a:solidFill>
                <a:effectLst/>
                <a:latin typeface="+mn-lt"/>
                <a:ea typeface="+mn-ea"/>
                <a:cs typeface="+mn-cs"/>
              </a:rPr>
              <a:t>Основи на Кредитите</a:t>
            </a:r>
            <a:r>
              <a:rPr lang="ru-RU" sz="1200" kern="1200" dirty="0" smtClean="0">
                <a:solidFill>
                  <a:schemeClr val="tx1"/>
                </a:solidFill>
                <a:effectLst/>
                <a:latin typeface="+mn-lt"/>
                <a:ea typeface="+mn-ea"/>
                <a:cs typeface="+mn-cs"/>
              </a:rPr>
              <a:t>, обучителят трябва да подчертае, че кредитните карти осигуряват сигурност, удобство и дори награди въз основа на разходите. Въпреки това, ако картодържателите не управляват внимателно картите си, може да се окажат изправени пред нежелани последствия като лош кредитен рейтинг или скрити такси. Първата цел с кредитна карта е да разберете в какво се забърквате и как ще бъдете таксувани за това. Човек трябва да чете дребния шрифт на месечните извлечения. Човек трябва да разбира за увеличенията на лихвите и да знае какво се случва, ако пропусне плащане, плати по-малко от минимума или плати със закъснение. </a:t>
            </a:r>
          </a:p>
          <a:p>
            <a:pPr marL="0" marR="0" lvl="0" indent="0" algn="l" defTabSz="914400" rtl="0" eaLnBrk="1" fontAlgn="auto" latinLnBrk="0" hangingPunct="1">
              <a:lnSpc>
                <a:spcPct val="100000"/>
              </a:lnSpc>
              <a:spcBef>
                <a:spcPts val="0"/>
              </a:spcBef>
              <a:spcAft>
                <a:spcPts val="0"/>
              </a:spcAft>
              <a:buClrTx/>
              <a:buSzTx/>
              <a:buFontTx/>
              <a:buNone/>
              <a:defRPr/>
            </a:pPr>
            <a:endParaRPr lang="ru-R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ru-RU" sz="1200" kern="1200" dirty="0" smtClean="0">
                <a:solidFill>
                  <a:schemeClr val="tx1"/>
                </a:solidFill>
                <a:effectLst/>
                <a:latin typeface="+mn-lt"/>
                <a:ea typeface="+mn-ea"/>
                <a:cs typeface="+mn-cs"/>
              </a:rPr>
              <a:t>Когато говорим за </a:t>
            </a:r>
            <a:r>
              <a:rPr lang="ru-RU" sz="1200" b="1" kern="1200" dirty="0" smtClean="0">
                <a:solidFill>
                  <a:schemeClr val="tx1"/>
                </a:solidFill>
                <a:effectLst/>
                <a:latin typeface="+mn-lt"/>
                <a:ea typeface="+mn-ea"/>
                <a:cs typeface="+mn-cs"/>
              </a:rPr>
              <a:t>инвестиране, </a:t>
            </a:r>
            <a:r>
              <a:rPr lang="ru-RU" sz="1200" kern="1200" dirty="0" smtClean="0">
                <a:solidFill>
                  <a:schemeClr val="tx1"/>
                </a:solidFill>
                <a:effectLst/>
                <a:latin typeface="+mn-lt"/>
                <a:ea typeface="+mn-ea"/>
                <a:cs typeface="+mn-cs"/>
              </a:rPr>
              <a:t>обучителят трябва да уточни, че това се отнася до създаването и увеличаването на богатство, за да се наслади</a:t>
            </a:r>
            <a:r>
              <a:rPr lang="ru-RU" sz="1200" kern="1200" baseline="0" dirty="0" smtClean="0">
                <a:solidFill>
                  <a:schemeClr val="tx1"/>
                </a:solidFill>
                <a:effectLst/>
                <a:latin typeface="+mn-lt"/>
                <a:ea typeface="+mn-ea"/>
                <a:cs typeface="+mn-cs"/>
              </a:rPr>
              <a:t> в последствие човек</a:t>
            </a:r>
            <a:r>
              <a:rPr lang="ru-RU" sz="1200" kern="1200" dirty="0" smtClean="0">
                <a:solidFill>
                  <a:schemeClr val="tx1"/>
                </a:solidFill>
                <a:effectLst/>
                <a:latin typeface="+mn-lt"/>
                <a:ea typeface="+mn-ea"/>
                <a:cs typeface="+mn-cs"/>
              </a:rPr>
              <a:t> на финансово сигурно и щастливо бъдеще. Става дума за влагане на пари в нещо, което ще носи печалба с течение на времето, като собственост, пенсионни фондове и дялови тръстове. Нарастването на стойността на инвестицията може да създаде втори, месечен доход или, ако и когато бъде реализирана успешно</a:t>
            </a:r>
            <a:r>
              <a:rPr lang="ru-RU" sz="1200" kern="1200" baseline="0" dirty="0" smtClean="0">
                <a:solidFill>
                  <a:schemeClr val="tx1"/>
                </a:solidFill>
                <a:effectLst/>
                <a:latin typeface="+mn-lt"/>
                <a:ea typeface="+mn-ea"/>
                <a:cs typeface="+mn-cs"/>
              </a:rPr>
              <a:t> инвестицията</a:t>
            </a:r>
            <a:r>
              <a:rPr lang="ru-RU" sz="1200" kern="1200" dirty="0" smtClean="0">
                <a:solidFill>
                  <a:schemeClr val="tx1"/>
                </a:solidFill>
                <a:effectLst/>
                <a:latin typeface="+mn-lt"/>
                <a:ea typeface="+mn-ea"/>
                <a:cs typeface="+mn-cs"/>
              </a:rPr>
              <a:t>, човек ще има повече пари, отколкото е инвестирал първоначално.</a:t>
            </a:r>
          </a:p>
          <a:p>
            <a:pPr marL="0" marR="0" lvl="0" indent="0" algn="l" defTabSz="914400" rtl="0" eaLnBrk="1" fontAlgn="auto" latinLnBrk="0" hangingPunct="1">
              <a:lnSpc>
                <a:spcPct val="100000"/>
              </a:lnSpc>
              <a:spcBef>
                <a:spcPts val="0"/>
              </a:spcBef>
              <a:spcAft>
                <a:spcPts val="0"/>
              </a:spcAft>
              <a:buClrTx/>
              <a:buSzTx/>
              <a:buFontTx/>
              <a:buNone/>
              <a:defRPr/>
            </a:pPr>
            <a:endParaRPr lang="ru-R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ru-RU" sz="1200" kern="1200" dirty="0" smtClean="0">
                <a:solidFill>
                  <a:schemeClr val="tx1"/>
                </a:solidFill>
                <a:effectLst/>
                <a:latin typeface="+mn-lt"/>
                <a:ea typeface="+mn-ea"/>
                <a:cs typeface="+mn-cs"/>
              </a:rPr>
              <a:t>Когато представя термина </a:t>
            </a:r>
            <a:r>
              <a:rPr lang="ru-RU" sz="1200" b="1" kern="1200" dirty="0" smtClean="0">
                <a:solidFill>
                  <a:schemeClr val="tx1"/>
                </a:solidFill>
                <a:effectLst/>
                <a:latin typeface="+mn-lt"/>
                <a:ea typeface="+mn-ea"/>
                <a:cs typeface="+mn-cs"/>
              </a:rPr>
              <a:t>данъци</a:t>
            </a:r>
            <a:r>
              <a:rPr lang="ru-RU" sz="1200" kern="1200" dirty="0" smtClean="0">
                <a:solidFill>
                  <a:schemeClr val="tx1"/>
                </a:solidFill>
                <a:effectLst/>
                <a:latin typeface="+mn-lt"/>
                <a:ea typeface="+mn-ea"/>
                <a:cs typeface="+mn-cs"/>
              </a:rPr>
              <a:t>, обучителят започва с това, че данъците са неизменна част от финансовата среда, с която хората трябва да се справят през живота си. Компетентностите по този въпрос са свързани с необходимостта лицата да са наясно с важността на данъците, способността им да подават данъчни формуляри и осъзнаването на последствията, ако не го направят.</a:t>
            </a:r>
          </a:p>
          <a:p>
            <a:pPr marL="0" marR="0" lvl="0" indent="0" algn="l" defTabSz="914400" rtl="0" eaLnBrk="1" fontAlgn="auto" latinLnBrk="0" hangingPunct="1">
              <a:lnSpc>
                <a:spcPct val="100000"/>
              </a:lnSpc>
              <a:spcBef>
                <a:spcPts val="0"/>
              </a:spcBef>
              <a:spcAft>
                <a:spcPts val="0"/>
              </a:spcAft>
              <a:buClrTx/>
              <a:buSzTx/>
              <a:buFontTx/>
              <a:buNone/>
              <a:defRPr/>
            </a:pPr>
            <a:endParaRPr lang="ru-R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ru-RU" sz="1200" kern="1200" dirty="0" smtClean="0">
                <a:solidFill>
                  <a:schemeClr val="tx1"/>
                </a:solidFill>
                <a:effectLst/>
                <a:latin typeface="+mn-lt"/>
                <a:ea typeface="+mn-ea"/>
                <a:cs typeface="+mn-cs"/>
              </a:rPr>
              <a:t>Този раздел завършва с обяснение на </a:t>
            </a:r>
            <a:r>
              <a:rPr lang="ru-RU" sz="1200" b="1" kern="1200" dirty="0" smtClean="0">
                <a:solidFill>
                  <a:schemeClr val="tx1"/>
                </a:solidFill>
                <a:effectLst/>
                <a:latin typeface="+mn-lt"/>
                <a:ea typeface="+mn-ea"/>
                <a:cs typeface="+mn-cs"/>
              </a:rPr>
              <a:t>Основите за пенсиониране</a:t>
            </a:r>
            <a:r>
              <a:rPr lang="ru-RU" sz="1200" kern="1200" dirty="0" smtClean="0">
                <a:solidFill>
                  <a:schemeClr val="tx1"/>
                </a:solidFill>
                <a:effectLst/>
                <a:latin typeface="+mn-lt"/>
                <a:ea typeface="+mn-ea"/>
                <a:cs typeface="+mn-cs"/>
              </a:rPr>
              <a:t>, въпреки че изглежда твърде далеч в този момент от живота. Никога не е твърде рано човек да започне да спестява за пенсионирането си. За да извлече максимума от своите пенсионни спестявания, човек ще трябва да започне да планира и спестява от ранна възраст. Тъй като, ако някой започва пенсионните си спестявания рано, той/тя може да си позволи да бъде агресивен и да влага пари в по-рискови фондове. Ако неговите/нейните средства загубят стойност, той/тя все още ще има време да ги увеличи. Важно е да планирате къде искате да бъдете и как ще стигнете до там.</a:t>
            </a:r>
            <a:endParaRPr lang="bg-BG"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B38B4D5-C4E6-4954-98A1-497D711BF1F1}" type="slidenum">
              <a:rPr lang="bg-BG" smtClean="0"/>
              <a:t>10</a:t>
            </a:fld>
            <a:endParaRPr lang="bg-BG"/>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i="1" baseline="0" dirty="0" smtClean="0"/>
              <a:t>Бележки за обучителя:</a:t>
            </a:r>
          </a:p>
          <a:p>
            <a:endParaRPr lang="ru-RU" b="0" i="0" baseline="0" dirty="0" smtClean="0"/>
          </a:p>
          <a:p>
            <a:r>
              <a:rPr lang="ru-RU" b="0" i="0" baseline="0" dirty="0" smtClean="0"/>
              <a:t>Обучителят трябва да представи казуса и да зададе въпросите. Опитайте се да започнете дискусия около поведението на тези двама млади хора.Дискусията трябва да бъде обобщена с идеята, че Джеймс е финансово грамотен и следователно разпределя заплатата си, използвайки знанията си за основните финансови термини и концепции, както са представени в предишните слайдове.Питър, от друга страна, няма никакви финансови познания и затова харчи импулсивно – без никакво планиране.</a:t>
            </a:r>
            <a:endParaRPr lang="en-US" b="0" i="0" baseline="0" dirty="0" smtClean="0"/>
          </a:p>
          <a:p>
            <a:pPr marL="0" marR="0" lvl="0" indent="0" algn="l" defTabSz="914400" rtl="0" eaLnBrk="1" fontAlgn="auto" latinLnBrk="0" hangingPunct="1">
              <a:lnSpc>
                <a:spcPct val="100000"/>
              </a:lnSpc>
              <a:spcBef>
                <a:spcPts val="0"/>
              </a:spcBef>
              <a:spcAft>
                <a:spcPts val="0"/>
              </a:spcAft>
              <a:buClrTx/>
              <a:buSzTx/>
              <a:buFontTx/>
              <a:buNone/>
              <a:defRPr/>
            </a:pPr>
            <a:endParaRPr lang="en-US" b="0" i="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11</a:t>
            </a:fld>
            <a:endParaRPr lang="bg-BG"/>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ru-RU" b="1" i="1" dirty="0" smtClean="0"/>
              <a:t>Бележки за обучителя:</a:t>
            </a:r>
          </a:p>
          <a:p>
            <a:pPr marL="0" marR="0" lvl="0" indent="0" algn="l" defTabSz="914400" rtl="0" eaLnBrk="1" fontAlgn="auto" latinLnBrk="0" hangingPunct="1">
              <a:lnSpc>
                <a:spcPct val="100000"/>
              </a:lnSpc>
              <a:spcBef>
                <a:spcPts val="0"/>
              </a:spcBef>
              <a:spcAft>
                <a:spcPts val="0"/>
              </a:spcAft>
              <a:buClrTx/>
              <a:buSzTx/>
              <a:buFontTx/>
              <a:buNone/>
              <a:defRPr/>
            </a:pPr>
            <a:endParaRPr lang="ru-RU" b="0" i="0" dirty="0" smtClean="0"/>
          </a:p>
          <a:p>
            <a:pPr marL="0" marR="0" lvl="0" indent="0" algn="l" defTabSz="914400" rtl="0" eaLnBrk="1" fontAlgn="auto" latinLnBrk="0" hangingPunct="1">
              <a:lnSpc>
                <a:spcPct val="100000"/>
              </a:lnSpc>
              <a:spcBef>
                <a:spcPts val="0"/>
              </a:spcBef>
              <a:spcAft>
                <a:spcPts val="0"/>
              </a:spcAft>
              <a:buClrTx/>
              <a:buSzTx/>
              <a:buFontTx/>
              <a:buNone/>
              <a:defRPr/>
            </a:pPr>
            <a:r>
              <a:rPr lang="ru-RU" b="0" i="0" dirty="0" smtClean="0"/>
              <a:t>Обучителят може да премине през тези въпроси, за да провери разбирането на обучаемите на представените термини, като ги попита кое е ВЯРНО или НЕВЯРНО</a:t>
            </a:r>
          </a:p>
          <a:p>
            <a:pPr marL="0" marR="0" lvl="0" indent="0" algn="l" defTabSz="914400" rtl="0" eaLnBrk="1" fontAlgn="auto" latinLnBrk="0" hangingPunct="1">
              <a:lnSpc>
                <a:spcPct val="100000"/>
              </a:lnSpc>
              <a:spcBef>
                <a:spcPts val="0"/>
              </a:spcBef>
              <a:spcAft>
                <a:spcPts val="0"/>
              </a:spcAft>
              <a:buClrTx/>
              <a:buSzTx/>
              <a:buFontTx/>
              <a:buNone/>
              <a:defRPr/>
            </a:pPr>
            <a:endParaRPr lang="ru-RU" b="0" i="0" dirty="0" smtClean="0"/>
          </a:p>
          <a:p>
            <a:pPr marL="0" marR="0" lvl="0" indent="0" algn="l" defTabSz="914400" rtl="0" eaLnBrk="1" fontAlgn="auto" latinLnBrk="0" hangingPunct="1">
              <a:lnSpc>
                <a:spcPct val="100000"/>
              </a:lnSpc>
              <a:spcBef>
                <a:spcPts val="0"/>
              </a:spcBef>
              <a:spcAft>
                <a:spcPts val="0"/>
              </a:spcAft>
              <a:buClrTx/>
              <a:buSzTx/>
              <a:buFontTx/>
              <a:buNone/>
              <a:defRPr/>
            </a:pPr>
            <a:r>
              <a:rPr lang="ru-RU" b="1" i="0" dirty="0" smtClean="0"/>
              <a:t>Какво представляват спестяванията?</a:t>
            </a:r>
          </a:p>
          <a:p>
            <a:pPr marL="0" marR="0" lvl="0" indent="0" algn="l" defTabSz="914400" rtl="0" eaLnBrk="1" fontAlgn="auto" latinLnBrk="0" hangingPunct="1">
              <a:lnSpc>
                <a:spcPct val="100000"/>
              </a:lnSpc>
              <a:spcBef>
                <a:spcPts val="0"/>
              </a:spcBef>
              <a:spcAft>
                <a:spcPts val="0"/>
              </a:spcAft>
              <a:buClrTx/>
              <a:buSzTx/>
              <a:buFontTx/>
              <a:buNone/>
              <a:defRPr/>
            </a:pPr>
            <a:r>
              <a:rPr lang="ru-RU" b="0" i="0" dirty="0" smtClean="0"/>
              <a:t>Пари, които са заделени в настоящето за използване в бъдеще – </a:t>
            </a:r>
            <a:r>
              <a:rPr lang="ru-RU" b="1" i="0" dirty="0" smtClean="0"/>
              <a:t>Вярно</a:t>
            </a:r>
          </a:p>
          <a:p>
            <a:pPr marL="0" marR="0" lvl="0" indent="0" algn="l" defTabSz="914400" rtl="0" eaLnBrk="1" fontAlgn="auto" latinLnBrk="0" hangingPunct="1">
              <a:lnSpc>
                <a:spcPct val="100000"/>
              </a:lnSpc>
              <a:spcBef>
                <a:spcPts val="0"/>
              </a:spcBef>
              <a:spcAft>
                <a:spcPts val="0"/>
              </a:spcAft>
              <a:buClrTx/>
              <a:buSzTx/>
              <a:buFontTx/>
              <a:buNone/>
              <a:defRPr/>
            </a:pPr>
            <a:r>
              <a:rPr lang="ru-RU" b="0" i="0" dirty="0" smtClean="0"/>
              <a:t>Пари, взети назаем от някого – </a:t>
            </a:r>
            <a:r>
              <a:rPr lang="ru-RU" b="1" i="0" dirty="0" smtClean="0"/>
              <a:t>Грешно</a:t>
            </a:r>
          </a:p>
          <a:p>
            <a:pPr marL="0" marR="0" lvl="0" indent="0" algn="l" defTabSz="914400" rtl="0" eaLnBrk="1" fontAlgn="auto" latinLnBrk="0" hangingPunct="1">
              <a:lnSpc>
                <a:spcPct val="100000"/>
              </a:lnSpc>
              <a:spcBef>
                <a:spcPts val="0"/>
              </a:spcBef>
              <a:spcAft>
                <a:spcPts val="0"/>
              </a:spcAft>
              <a:buClrTx/>
              <a:buSzTx/>
              <a:buFontTx/>
              <a:buNone/>
              <a:defRPr/>
            </a:pPr>
            <a:r>
              <a:rPr lang="ru-RU" b="0" i="0" dirty="0" smtClean="0"/>
              <a:t>Инвестиции в предмети като животни, земя или злато, които могат да бъдат продадени, когато са необходими пари. Това е начин за създаване на активи – </a:t>
            </a:r>
            <a:r>
              <a:rPr lang="ru-RU" b="1" i="0" dirty="0" smtClean="0"/>
              <a:t>Вярно</a:t>
            </a:r>
          </a:p>
          <a:p>
            <a:pPr marL="0" marR="0" lvl="0" indent="0" algn="l" defTabSz="914400" rtl="0" eaLnBrk="1" fontAlgn="auto" latinLnBrk="0" hangingPunct="1">
              <a:lnSpc>
                <a:spcPct val="100000"/>
              </a:lnSpc>
              <a:spcBef>
                <a:spcPts val="0"/>
              </a:spcBef>
              <a:spcAft>
                <a:spcPts val="0"/>
              </a:spcAft>
              <a:buClrTx/>
              <a:buSzTx/>
              <a:buFontTx/>
              <a:buNone/>
              <a:defRPr/>
            </a:pPr>
            <a:endParaRPr lang="ru-RU" b="0" i="0" dirty="0" smtClean="0"/>
          </a:p>
          <a:p>
            <a:pPr marL="0" marR="0" lvl="0" indent="0" algn="l" defTabSz="914400" rtl="0" eaLnBrk="1" fontAlgn="auto" latinLnBrk="0" hangingPunct="1">
              <a:lnSpc>
                <a:spcPct val="100000"/>
              </a:lnSpc>
              <a:spcBef>
                <a:spcPts val="0"/>
              </a:spcBef>
              <a:spcAft>
                <a:spcPts val="0"/>
              </a:spcAft>
              <a:buClrTx/>
              <a:buSzTx/>
              <a:buFontTx/>
              <a:buNone/>
              <a:defRPr/>
            </a:pPr>
            <a:r>
              <a:rPr lang="ru-RU" b="0" i="0" dirty="0" smtClean="0"/>
              <a:t>Кое е правилно за спешните фондове?</a:t>
            </a:r>
          </a:p>
          <a:p>
            <a:pPr marL="0" marR="0" lvl="0" indent="0" algn="l" defTabSz="914400" rtl="0" eaLnBrk="1" fontAlgn="auto" latinLnBrk="0" hangingPunct="1">
              <a:lnSpc>
                <a:spcPct val="100000"/>
              </a:lnSpc>
              <a:spcBef>
                <a:spcPts val="0"/>
              </a:spcBef>
              <a:spcAft>
                <a:spcPts val="0"/>
              </a:spcAft>
              <a:buClrTx/>
              <a:buSzTx/>
              <a:buFontTx/>
              <a:buNone/>
              <a:defRPr/>
            </a:pPr>
            <a:r>
              <a:rPr lang="ru-RU" b="0" i="0" dirty="0" smtClean="0"/>
              <a:t>Трябва да се съхраняват отделно от нормалните спестявания – </a:t>
            </a:r>
            <a:r>
              <a:rPr lang="ru-RU" b="1" i="0" dirty="0" smtClean="0"/>
              <a:t>Вярно</a:t>
            </a:r>
          </a:p>
          <a:p>
            <a:pPr marL="0" marR="0" lvl="0" indent="0" algn="l" defTabSz="914400" rtl="0" eaLnBrk="1" fontAlgn="auto" latinLnBrk="0" hangingPunct="1">
              <a:lnSpc>
                <a:spcPct val="100000"/>
              </a:lnSpc>
              <a:spcBef>
                <a:spcPts val="0"/>
              </a:spcBef>
              <a:spcAft>
                <a:spcPts val="0"/>
              </a:spcAft>
              <a:buClrTx/>
              <a:buSzTx/>
              <a:buFontTx/>
              <a:buNone/>
              <a:defRPr/>
            </a:pPr>
            <a:r>
              <a:rPr lang="ru-RU" b="0" i="0" dirty="0" smtClean="0"/>
              <a:t>Трябва да се комбинира с други нормални спестявания – </a:t>
            </a:r>
            <a:r>
              <a:rPr lang="ru-RU" b="1" i="0" dirty="0" smtClean="0"/>
              <a:t>Грешно</a:t>
            </a:r>
          </a:p>
          <a:p>
            <a:pPr marL="0" marR="0" lvl="0" indent="0" algn="l" defTabSz="914400" rtl="0" eaLnBrk="1" fontAlgn="auto" latinLnBrk="0" hangingPunct="1">
              <a:lnSpc>
                <a:spcPct val="100000"/>
              </a:lnSpc>
              <a:spcBef>
                <a:spcPts val="0"/>
              </a:spcBef>
              <a:spcAft>
                <a:spcPts val="0"/>
              </a:spcAft>
              <a:buClrTx/>
              <a:buSzTx/>
              <a:buFontTx/>
              <a:buNone/>
              <a:defRPr/>
            </a:pPr>
            <a:endParaRPr lang="ru-RU" b="0" i="0" dirty="0" smtClean="0"/>
          </a:p>
          <a:p>
            <a:pPr marL="0" marR="0" lvl="0" indent="0" algn="l" defTabSz="914400" rtl="0" eaLnBrk="1" fontAlgn="auto" latinLnBrk="0" hangingPunct="1">
              <a:lnSpc>
                <a:spcPct val="100000"/>
              </a:lnSpc>
              <a:spcBef>
                <a:spcPts val="0"/>
              </a:spcBef>
              <a:spcAft>
                <a:spcPts val="0"/>
              </a:spcAft>
              <a:buClrTx/>
              <a:buSzTx/>
              <a:buFontTx/>
              <a:buNone/>
              <a:defRPr/>
            </a:pPr>
            <a:r>
              <a:rPr lang="ru-RU" b="0" i="0" dirty="0" smtClean="0"/>
              <a:t>Кои от следните неща са примери за предизвикателства пред спестяванията?</a:t>
            </a:r>
          </a:p>
          <a:p>
            <a:pPr marL="0" marR="0" lvl="0" indent="0" algn="l" defTabSz="914400" rtl="0" eaLnBrk="1" fontAlgn="auto" latinLnBrk="0" hangingPunct="1">
              <a:lnSpc>
                <a:spcPct val="100000"/>
              </a:lnSpc>
              <a:spcBef>
                <a:spcPts val="0"/>
              </a:spcBef>
              <a:spcAft>
                <a:spcPts val="0"/>
              </a:spcAft>
              <a:buClrTx/>
              <a:buSzTx/>
              <a:buFontTx/>
              <a:buNone/>
              <a:defRPr/>
            </a:pPr>
            <a:r>
              <a:rPr lang="ru-RU" b="0" i="0" dirty="0" smtClean="0"/>
              <a:t>Липса на бюджет – </a:t>
            </a:r>
            <a:r>
              <a:rPr lang="ru-RU" b="1" i="0" dirty="0" smtClean="0"/>
              <a:t>Вярно</a:t>
            </a:r>
          </a:p>
          <a:p>
            <a:pPr marL="0" marR="0" lvl="0" indent="0" algn="l" defTabSz="914400" rtl="0" eaLnBrk="1" fontAlgn="auto" latinLnBrk="0" hangingPunct="1">
              <a:lnSpc>
                <a:spcPct val="100000"/>
              </a:lnSpc>
              <a:spcBef>
                <a:spcPts val="0"/>
              </a:spcBef>
              <a:spcAft>
                <a:spcPts val="0"/>
              </a:spcAft>
              <a:buClrTx/>
              <a:buSzTx/>
              <a:buFontTx/>
              <a:buNone/>
              <a:defRPr/>
            </a:pPr>
            <a:r>
              <a:rPr lang="ru-RU" b="0" i="0" dirty="0" smtClean="0"/>
              <a:t>Импулсивно харчене – </a:t>
            </a:r>
            <a:r>
              <a:rPr lang="ru-RU" b="1" i="0" dirty="0" smtClean="0"/>
              <a:t>Вярно</a:t>
            </a:r>
          </a:p>
          <a:p>
            <a:pPr marL="0" marR="0" lvl="0" indent="0" algn="l" defTabSz="914400" rtl="0" eaLnBrk="1" fontAlgn="auto" latinLnBrk="0" hangingPunct="1">
              <a:lnSpc>
                <a:spcPct val="100000"/>
              </a:lnSpc>
              <a:spcBef>
                <a:spcPts val="0"/>
              </a:spcBef>
              <a:spcAft>
                <a:spcPts val="0"/>
              </a:spcAft>
              <a:buClrTx/>
              <a:buSzTx/>
              <a:buFontTx/>
              <a:buNone/>
              <a:defRPr/>
            </a:pPr>
            <a:r>
              <a:rPr lang="ru-RU" b="0" i="0" dirty="0" smtClean="0"/>
              <a:t>Натиск от връстници - </a:t>
            </a:r>
            <a:r>
              <a:rPr lang="ru-RU" b="1" i="0" dirty="0" smtClean="0"/>
              <a:t>Вярно</a:t>
            </a:r>
            <a:endParaRPr lang="en-US" b="1" i="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12</a:t>
            </a:fld>
            <a:endParaRPr lang="bg-BG"/>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ru-RU" b="1" i="1" dirty="0" smtClean="0"/>
              <a:t>Бележки за обучителя:</a:t>
            </a:r>
          </a:p>
          <a:p>
            <a:endParaRPr lang="ru-RU" dirty="0" smtClean="0"/>
          </a:p>
          <a:p>
            <a:r>
              <a:rPr lang="ru-RU" dirty="0" smtClean="0"/>
              <a:t>Обучителят би могъл да обясни, че освен термина „финансова грамотност“ е добре да се разбере какво означава „финансова неграмотност“ и какво носи тя в личния и професионалния живот.</a:t>
            </a:r>
          </a:p>
          <a:p>
            <a:endParaRPr lang="ru-RU" dirty="0" smtClean="0"/>
          </a:p>
          <a:p>
            <a:r>
              <a:rPr lang="ru-RU" dirty="0" smtClean="0"/>
              <a:t>Попитайте обучаемите как биха могли да опишат „Финансова неграмотност“? След това ги попитайте дали тази липса на знания/умения засяга само личния им живот или засяга както личния, така и професионалния и защо?</a:t>
            </a:r>
          </a:p>
          <a:p>
            <a:endParaRPr lang="ru-RU" dirty="0" smtClean="0"/>
          </a:p>
          <a:p>
            <a:r>
              <a:rPr lang="ru-RU" dirty="0" smtClean="0"/>
              <a:t>След това завършете дискусията с обяснението, че липсата на умения, които не позволяват на човек да разбере как да разпредели доходите си към различни цели едновременно - не само към текущи разходи, но към спестявания, изплащане на дълг и фонд за спешни случаи и има знания за и разбиране за задълбочено проучване и оценка на заеми, кредитни карти и инвестиционни възможности, се нарича финансово неграмотен.</a:t>
            </a:r>
          </a:p>
          <a:p>
            <a:endParaRPr lang="ru-RU" dirty="0" smtClean="0"/>
          </a:p>
          <a:p>
            <a:r>
              <a:rPr lang="ru-RU" dirty="0" smtClean="0"/>
              <a:t>Финансовата неграмотност пречи на хората да станат продуктивни членове на икономиката и обществото по същия начин, по който неспособността да се чете или пише поставя в неравностойно положение определени</a:t>
            </a:r>
            <a:r>
              <a:rPr lang="ru-RU" baseline="0" dirty="0" smtClean="0"/>
              <a:t> хора</a:t>
            </a:r>
            <a:r>
              <a:rPr lang="ru-RU" dirty="0" smtClean="0"/>
              <a:t>. Може да има пагубни физически, психически и социално-икономически ефекти върху хора от всички възрасти и всички области на живота. </a:t>
            </a:r>
          </a:p>
          <a:p>
            <a:endParaRPr lang="ru-RU" dirty="0" smtClean="0"/>
          </a:p>
          <a:p>
            <a:r>
              <a:rPr lang="ru-RU" dirty="0" smtClean="0"/>
              <a:t>Липсата на финансова грамотност може да доведе до вземане на лоши финансови избори, които могат да имат отрицателни последици за финансовото благосъстояние на индивида.  Липсата на финансова грамотност сред младите хора може да доведе до пагубни действия. Те включват теглене на твърде много студентски заеми или поемане на твърде много дългове по кредитни карти без пълното знание за какво всъщност се подписват.</a:t>
            </a:r>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13</a:t>
            </a:fld>
            <a:endParaRPr lang="bg-BG"/>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i="1" kern="1200" dirty="0" smtClean="0">
                <a:solidFill>
                  <a:schemeClr val="tx1"/>
                </a:solidFill>
                <a:effectLst/>
                <a:latin typeface="+mn-lt"/>
                <a:ea typeface="+mn-ea"/>
                <a:cs typeface="+mn-cs"/>
              </a:rPr>
              <a:t>Бележки за обучителя:</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Обучителят трябва да започне отново дискусия около въпроса за финансовата неграмотност и нейните последици върху професионалния и личния живот.</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Обучителят трябва да затвори дискусията, обяснявайки, че финансовата грамотност позволява на индивида да бъде по-добре подготвен за конкретни финансови пречки, което от своя страна намалява шансовете за лични икономически затруднения. Финансовата грамотност оказва влияние върху личния и професионалния живот на индивида.</a:t>
            </a:r>
          </a:p>
          <a:p>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В личен план </a:t>
            </a:r>
            <a:r>
              <a:rPr lang="ru-RU" sz="1200" kern="1200" dirty="0" smtClean="0">
                <a:solidFill>
                  <a:schemeClr val="tx1"/>
                </a:solidFill>
                <a:effectLst/>
                <a:latin typeface="+mn-lt"/>
                <a:ea typeface="+mn-ea"/>
                <a:cs typeface="+mn-cs"/>
              </a:rPr>
              <a:t>човек става достатъчно стабилен, за да се грижи за семейството си, да купува имоти, осигурява бъдещето на децата си и има възможност да изгради свой собствен начин на живот.</a:t>
            </a:r>
          </a:p>
          <a:p>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В професионален план </a:t>
            </a:r>
            <a:r>
              <a:rPr lang="ru-RU" sz="1200" kern="1200" dirty="0" smtClean="0">
                <a:solidFill>
                  <a:schemeClr val="tx1"/>
                </a:solidFill>
                <a:effectLst/>
                <a:latin typeface="+mn-lt"/>
                <a:ea typeface="+mn-ea"/>
                <a:cs typeface="+mn-cs"/>
              </a:rPr>
              <a:t>кариерата на човек има много възходи и падения, които се превръщат в поуки. По същия начин това включва и динамичния характер на финансовия живот на индивида. Младите професионалисти могат да погледнат на финансите от различна гледна точка от човек на средна възраст. Инвестициите могат да бъдат в акции, взаимни фондове и планиране на пенсиониране.</a:t>
            </a:r>
            <a:endParaRPr lang="bg-BG" sz="1200" kern="1200" dirty="0" smtClean="0">
              <a:solidFill>
                <a:schemeClr val="tx1"/>
              </a:solidFill>
              <a:effectLst/>
              <a:latin typeface="+mn-lt"/>
              <a:ea typeface="+mn-ea"/>
              <a:cs typeface="+mn-cs"/>
            </a:endParaRPr>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14</a:t>
            </a:fld>
            <a:endParaRPr lang="bg-BG"/>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ru-RU" sz="1200" b="1" i="1" kern="1200" dirty="0" smtClean="0">
                <a:solidFill>
                  <a:schemeClr val="tx1"/>
                </a:solidFill>
                <a:effectLst/>
                <a:latin typeface="+mn-lt"/>
                <a:ea typeface="+mn-ea"/>
                <a:cs typeface="+mn-cs"/>
              </a:rPr>
              <a:t>Бележки за обучителя:</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Обучителят трябва да подчертае важността на финансовата грамотност, особено за младите хора. Обучителят трябва да подчертае факта, че финансовата грамотност учи човек да разбира своите финансови нужди и приоритети, които се променят с времето. Да бъдеш финансово грамотен е умение, което носи набор от ползи, които могат да подобрят стандарта на живот на младите хора чрез увеличаване на финансовата стабилност. Правенето на стъпки към придобиването на финансова грамотност е важен компонент от живота, който може да осигури финансова стабилност, да намали безпокойството и да стимулира постигането на финансови цели.</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След това задайте въпрос, за да затворите сесията – помолете обучаемите да дефинират някои ползи от притежаването на финансови компетенции/умения?</a:t>
            </a:r>
            <a:endParaRPr lang="bg-BG"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b="0" i="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15</a:t>
            </a:fld>
            <a:endParaRPr lang="bg-BG"/>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i="1" dirty="0" smtClean="0"/>
              <a:t>Бележки за обучителя:</a:t>
            </a:r>
          </a:p>
          <a:p>
            <a:endParaRPr lang="ru-RU" dirty="0" smtClean="0"/>
          </a:p>
          <a:p>
            <a:r>
              <a:rPr lang="ru-RU" dirty="0" smtClean="0"/>
              <a:t>За да обобщи предложенията на обучаемите, обучителят трябва да разясни, какво е финансово осигурен живот. Контролът върху парите не само осигурява така желаното спокойствие и независимост, но също така може да проправи път за растеж, разширяване и възможности.</a:t>
            </a:r>
          </a:p>
          <a:p>
            <a:endParaRPr lang="ru-RU" dirty="0" smtClean="0"/>
          </a:p>
          <a:p>
            <a:r>
              <a:rPr lang="ru-RU" dirty="0" smtClean="0"/>
              <a:t>Финансовата грамотност се отнася до способността на човек да разбира и ефективно да прилага различни финансови инструменти, включително лично финансово управление, бюджетиране и инвестиране.Финансовата грамотност ще определи връзката на човек с парите и е процес на учене през целия живот, тъй като паричните системи, платформи и технологии се развиват и променят редовно.</a:t>
            </a:r>
          </a:p>
          <a:p>
            <a:endParaRPr lang="ru-RU" dirty="0" smtClean="0"/>
          </a:p>
          <a:p>
            <a:r>
              <a:rPr lang="ru-RU" dirty="0" smtClean="0"/>
              <a:t>Някои от ползите, ако сте финансово грамотен, могат да бъдат описани като:...</a:t>
            </a:r>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16</a:t>
            </a:fld>
            <a:endParaRPr lang="bg-BG"/>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i="1" baseline="0" dirty="0" smtClean="0"/>
              <a:t>Бележки за обучителя:</a:t>
            </a:r>
          </a:p>
          <a:p>
            <a:endParaRPr lang="ru-RU" b="1" i="1" baseline="0" dirty="0" smtClean="0"/>
          </a:p>
          <a:p>
            <a:r>
              <a:rPr lang="ru-RU" baseline="0" dirty="0" smtClean="0"/>
              <a:t>За да приключите обучителният модул, се представя дедин последен казус за групова дискусия.</a:t>
            </a:r>
          </a:p>
          <a:p>
            <a:r>
              <a:rPr lang="ru-RU" baseline="0" dirty="0" smtClean="0"/>
              <a:t>Обучителят разказва текста. </a:t>
            </a:r>
          </a:p>
          <a:p>
            <a:r>
              <a:rPr lang="ru-RU" baseline="0" dirty="0" smtClean="0"/>
              <a:t>След това обучителят ще попита обучаемите как Мери и Рик биха могли да постигнат финансовите си цели.</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17</a:t>
            </a:fld>
            <a:endParaRPr lang="bg-BG"/>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i="1" dirty="0" smtClean="0"/>
              <a:t>Бележки за обучителя:</a:t>
            </a:r>
          </a:p>
          <a:p>
            <a:endParaRPr lang="ru-RU" b="1" i="1" dirty="0" smtClean="0"/>
          </a:p>
          <a:p>
            <a:r>
              <a:rPr lang="ru-RU" dirty="0" smtClean="0"/>
              <a:t>Обучителят ще завърши казуса с това, че като всеки млад човек Мери и Рик не трябва да се въздържат да ходят на ресторанти, да гледат филми и концерти, но за да постигнат целите си, те ще трябва да следят разходите си.</a:t>
            </a:r>
          </a:p>
          <a:p>
            <a:endParaRPr lang="ru-RU" dirty="0" smtClean="0"/>
          </a:p>
          <a:p>
            <a:r>
              <a:rPr lang="ru-RU" dirty="0" smtClean="0"/>
              <a:t>Въпреки че все още са в гимназията, финансовите навици, които развиват сега, ще се отплатят в дългосрочен план.</a:t>
            </a:r>
          </a:p>
          <a:p>
            <a:endParaRPr lang="ru-RU" dirty="0" smtClean="0"/>
          </a:p>
          <a:p>
            <a:r>
              <a:rPr lang="ru-RU" dirty="0" smtClean="0"/>
              <a:t>Поставянето на финансови цели ще им помогне да избегнат дългове и да постигнат финансова сигурност в бъдеще.</a:t>
            </a:r>
          </a:p>
          <a:p>
            <a:endParaRPr lang="ru-RU" dirty="0" smtClean="0"/>
          </a:p>
          <a:p>
            <a:r>
              <a:rPr lang="ru-RU" dirty="0" smtClean="0"/>
              <a:t>И двамата млади хора трябва да са наясно с финансовите възможности, които имат, и да намерят баланса, за да постигнат дългосрочния си дълг, без да ограничават всичките си краткосрочни желания и радости.</a:t>
            </a:r>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18</a:t>
            </a:fld>
            <a:endParaRPr lang="bg-BG"/>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smtClean="0"/>
          </a:p>
          <a:p>
            <a:r>
              <a:rPr lang="ru-RU" b="1" i="1" dirty="0" smtClean="0"/>
              <a:t>Бележки за обучителя:</a:t>
            </a:r>
          </a:p>
          <a:p>
            <a:endParaRPr lang="ru-RU" dirty="0" smtClean="0"/>
          </a:p>
          <a:p>
            <a:r>
              <a:rPr lang="ru-RU" dirty="0" smtClean="0"/>
              <a:t>Завършете деня на обучението, като разкажете, че </a:t>
            </a:r>
            <a:r>
              <a:rPr lang="ru-RU" b="1" dirty="0" smtClean="0"/>
              <a:t>Личното финансово планиране </a:t>
            </a:r>
            <a:r>
              <a:rPr lang="ru-RU" dirty="0" smtClean="0"/>
              <a:t>е организиране на това как да харчите, спестявате и инвестирате пари, за да живеете комфортно, да имате финансова сигурност и да постигате цели. Планирането на личните финанси е важно, защото ще помогне на човек да постигне целите си, независимо какви са те. Независимо дали човек харчи, спестява или инвестира пари, планирането може да му помогне да вземе големи или малки финансови решения.Така че в следващия модул фокусът ще бъде върху разбиването на най-важните области на личните финанси и изследването на всяка от тях по-подробно, така че човек да има цялостно разбиране на темата.</a:t>
            </a:r>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19</a:t>
            </a:fld>
            <a:endParaRPr lang="bg-B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i="1" baseline="0" dirty="0" smtClean="0"/>
              <a:t>Бележки за обучителя:</a:t>
            </a:r>
          </a:p>
          <a:p>
            <a:endParaRPr lang="en-US" b="0" i="0" baseline="0" dirty="0" smtClean="0"/>
          </a:p>
          <a:p>
            <a:r>
              <a:rPr lang="ru-RU" b="0" i="0" baseline="0" dirty="0" smtClean="0"/>
              <a:t>Обучителят</a:t>
            </a:r>
            <a:r>
              <a:rPr lang="bg-BG" b="0" i="0" baseline="0" dirty="0" smtClean="0"/>
              <a:t> трябва да </a:t>
            </a:r>
            <a:r>
              <a:rPr lang="ru-RU" b="0" i="0" baseline="0" dirty="0" smtClean="0"/>
              <a:t>започне срещата, като приветства обучаемите в тази сесия за обучение по финансова грамотност. Трябва да се отбележи, че цялото съдържание на обучението е разделено на 5 модула, всеки от които обхваща различни аспекти на финансовата грамотност, като особено важно умение за един млад човек и днес ще бъде представен модул 1. Трябва да се подчертае,че освен това физическо предоставяне на обучението, има платформа за обучение, която е създадена по проекта, която обхваща същите знания и информация, предоставяйки по-систематизиран текст и информация, която може да се използва паралелно - https://finfluencers.org/, достъпна в 5 езици.</a:t>
            </a:r>
          </a:p>
          <a:p>
            <a:endParaRPr lang="ru-RU" b="0" i="0" baseline="0" dirty="0" smtClean="0"/>
          </a:p>
          <a:p>
            <a:r>
              <a:rPr lang="ru-RU" b="0" i="0" baseline="0" dirty="0" smtClean="0"/>
              <a:t>Нека обучаемите се представят един друг. Попитайте участниците за тяхното име, местожителство, опит в обучението по финансова грамотност, както и очакванията им за днешното обучение. Представете дневния ред на сесията и нейните цели. Подчертайте важността на активното участие и взаимното обучение.Посочете, че този модул се определя като ниско ниво на трудност, тъй като е началната точка на обучението и може да продължи около час и половина. </a:t>
            </a:r>
          </a:p>
          <a:p>
            <a:r>
              <a:rPr lang="ru-RU" b="0" i="0" baseline="0" dirty="0" smtClean="0"/>
              <a:t>Днес обучаемите ще се запознаят с въвеждащата част от обучението по финансова грамотност, чиято цел е да ангажира обучаемите и да им представи света на финансовата грамотност, но като компетентност/умение, което е важно не само за хората, ангажирани във финансовия свят професионално, но за всеки, особено за младите хора, които скоро ще бъдат изправени пред важни финансови решения.</a:t>
            </a:r>
            <a:endParaRPr lang="en-US" b="0" i="0" baseline="0" dirty="0" smtClean="0"/>
          </a:p>
          <a:p>
            <a:endParaRPr lang="en-US" b="0" i="0" baseline="0" dirty="0" smtClean="0"/>
          </a:p>
          <a:p>
            <a:endParaRPr lang="en-US" b="0" i="0" baseline="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2</a:t>
            </a:fld>
            <a:endParaRPr lang="bg-BG"/>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ru-RU" b="1" i="1" dirty="0" smtClean="0"/>
              <a:t>Бележки за обучителя:</a:t>
            </a:r>
          </a:p>
          <a:p>
            <a:pPr algn="just"/>
            <a:endParaRPr lang="ru-RU" b="1" i="1" dirty="0" smtClean="0"/>
          </a:p>
          <a:p>
            <a:pPr algn="just"/>
            <a:r>
              <a:rPr lang="ru-RU" dirty="0" smtClean="0"/>
              <a:t>Обучителят трябва да започне с представяне на какво ще се съдържа като информация в този модул и какви знания се очаква да придобият обучаемите. Обучителят трябва да обясни, че модулът представя градивните елементи на финансовата грамотност. Модулът ще предостави разработка на финансовата грамотност като научена компетентност/умение, което е от съществено значение за съвременното общество и е от голямо значение, особено за младите хора да притежават това, защото ще осигури по-малко стресиращ и по-успешен живот по време на прехода им от деца към млади възрастни.</a:t>
            </a:r>
          </a:p>
          <a:p>
            <a:pPr algn="just"/>
            <a:r>
              <a:rPr lang="ru-RU" dirty="0" smtClean="0"/>
              <a:t>Обучителят трябва да подчертае, че финансовата грамотност има предимства и тези предимства се отнасят до успешния професионален и личен живот на младите хора. Обучителят трябва да обясни, че преминавайки през този модул, някои много основни концепции и термини ще бъдат представени накратко с прости и лесни думи. </a:t>
            </a:r>
          </a:p>
          <a:p>
            <a:pPr algn="just"/>
            <a:r>
              <a:rPr lang="ru-RU" dirty="0" smtClean="0"/>
              <a:t>Завършвайки модула, обучителят трябва да обясни на младите хора, че те ще бъдат наясно с въздействието, което финансовата грамотност и финансовата неграмотност оказват върху техния личен и професионален живот и ползите, които финансовата грамотност може да им донесе.</a:t>
            </a:r>
            <a:endParaRPr lang="en-US"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3</a:t>
            </a:fld>
            <a:endParaRPr lang="bg-B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i="1" dirty="0" smtClean="0"/>
              <a:t>Бележки за обучителя:</a:t>
            </a:r>
          </a:p>
          <a:p>
            <a:endParaRPr lang="ru-RU" b="1" i="1" dirty="0" smtClean="0"/>
          </a:p>
          <a:p>
            <a:r>
              <a:rPr lang="ru-RU" dirty="0" smtClean="0"/>
              <a:t>Обучителят трябва да обясни, че учебното съдържание е структурирано в 3 раздела. Първият раздел ще представи на обучаемите дефиниции за „финансова грамотност“, предоставени от Организацията за икономическо сътрудничество и развитие, които се развиват през годините, започвайки с първото</a:t>
            </a:r>
            <a:r>
              <a:rPr lang="ru-RU" baseline="0" dirty="0" smtClean="0"/>
              <a:t> </a:t>
            </a:r>
            <a:r>
              <a:rPr lang="ru-RU" dirty="0" smtClean="0"/>
              <a:t>от 2009 г. Добре е да се посочи какво се добавя в дефинициите. На ниво Европейска комисия все още няма прието определение за финансова грамотност. Обучителят трябва да посочи, че финансовата грамотност е умение и може да се научи. И както всяко умение, започвайки своето развитие по-рано, то ще бъде по-добре усвоено.</a:t>
            </a:r>
          </a:p>
          <a:p>
            <a:endParaRPr lang="ru-RU" dirty="0" smtClean="0"/>
          </a:p>
          <a:p>
            <a:r>
              <a:rPr lang="ru-RU" dirty="0" smtClean="0"/>
              <a:t>След това ще бъде представен втория</a:t>
            </a:r>
            <a:r>
              <a:rPr lang="ru-RU" baseline="0" dirty="0" smtClean="0"/>
              <a:t> раздел</a:t>
            </a:r>
            <a:r>
              <a:rPr lang="ru-RU" dirty="0" smtClean="0"/>
              <a:t>. Обучителят трябва да обясни, че този раздел представя 7 основни термина, които се предполага, че всеки млад</a:t>
            </a:r>
            <a:r>
              <a:rPr lang="ru-RU" baseline="0" dirty="0" smtClean="0"/>
              <a:t> или </a:t>
            </a:r>
            <a:r>
              <a:rPr lang="ru-RU" dirty="0" smtClean="0"/>
              <a:t>възрастен човек трябва да знае и да се запознае с тях, когато навлезе в света на финансовата грамотност. Това са термини, които не са свързани с работата на финансови експерти, но термини, които всички ние използваме/можем да използваме в ежедневието и ще бъде полезно, ако се развие по-задълбочено разбиране за тяхното значение.</a:t>
            </a:r>
          </a:p>
          <a:p>
            <a:endParaRPr lang="ru-RU" dirty="0" smtClean="0"/>
          </a:p>
          <a:p>
            <a:r>
              <a:rPr lang="ru-RU" dirty="0" smtClean="0"/>
              <a:t>След това обучителят трябва да представи последния раздел, като обясни, че този</a:t>
            </a:r>
            <a:r>
              <a:rPr lang="ru-RU" baseline="0" dirty="0" smtClean="0"/>
              <a:t> раздел </a:t>
            </a:r>
            <a:r>
              <a:rPr lang="ru-RU" dirty="0" smtClean="0"/>
              <a:t>ще навлезе по-дълбоко в това какво означава липса на финансови познания и как би могло да бъде пагубно за професионалния и личния живот на младите хора липсата на основната финансова грамотност и незнаниято как да управляват личните си финанси.</a:t>
            </a:r>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4</a:t>
            </a:fld>
            <a:endParaRPr lang="bg-B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i="1" dirty="0" smtClean="0"/>
              <a:t>Бележки за обучителя:</a:t>
            </a:r>
          </a:p>
          <a:p>
            <a:endParaRPr lang="ru-RU" b="0" i="0" dirty="0" smtClean="0"/>
          </a:p>
          <a:p>
            <a:r>
              <a:rPr lang="ru-RU" b="0" i="0" dirty="0" smtClean="0"/>
              <a:t>Започнете с това, че всички имаме нужда и използваме пари всеки ден. Много от нас обаче не познават понятието пари и как да ги управляваме разумно. Независимо от различията ни в нивото на доходите, образованието, възрастта, пола или къде живеем и работим, всички правим грешки при управлението на парите ежедневно. Ако не управляваме парите си внимателно, дори и малкото пари, които имаме, животът ни може да бъде нещастен. </a:t>
            </a:r>
          </a:p>
          <a:p>
            <a:endParaRPr lang="ru-RU" b="0" i="0" dirty="0" smtClean="0"/>
          </a:p>
          <a:p>
            <a:r>
              <a:rPr lang="ru-RU" b="0" i="0" dirty="0" smtClean="0"/>
              <a:t>Няма да успеем да се справим с неочаквани извънредни ситуации или дори да можем да се възползваме от бъдещи възможности.  След това помолете</a:t>
            </a:r>
            <a:r>
              <a:rPr lang="ru-RU" b="0" i="0" baseline="0" dirty="0" smtClean="0"/>
              <a:t> </a:t>
            </a:r>
            <a:r>
              <a:rPr lang="ru-RU" b="0" i="0" dirty="0" smtClean="0"/>
              <a:t>членовете на групата да обяснят термините, според тяхното разбиране...</a:t>
            </a:r>
          </a:p>
          <a:p>
            <a:r>
              <a:rPr lang="ru-RU" b="0" i="0" dirty="0" smtClean="0"/>
              <a:t>• Какво е финансова грамотност?</a:t>
            </a:r>
          </a:p>
          <a:p>
            <a:r>
              <a:rPr lang="ru-RU" b="0" i="0" dirty="0" smtClean="0"/>
              <a:t>• Защо финансовата грамотност/образование е важно в ежедневието ни?</a:t>
            </a:r>
            <a:endParaRPr lang="en-US" b="0" i="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5</a:t>
            </a:fld>
            <a:endParaRPr lang="bg-B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ru-RU" sz="1200" b="1" i="1" dirty="0" smtClean="0"/>
              <a:t>Бележки за обучителя:</a:t>
            </a:r>
          </a:p>
          <a:p>
            <a:pPr marL="0" marR="0" lvl="0" indent="0" algn="l" defTabSz="914400" rtl="0" eaLnBrk="1" fontAlgn="auto" latinLnBrk="0" hangingPunct="1">
              <a:lnSpc>
                <a:spcPct val="100000"/>
              </a:lnSpc>
              <a:spcBef>
                <a:spcPts val="0"/>
              </a:spcBef>
              <a:spcAft>
                <a:spcPts val="0"/>
              </a:spcAft>
              <a:buClrTx/>
              <a:buSzTx/>
              <a:buFontTx/>
              <a:buNone/>
              <a:defRPr/>
            </a:pPr>
            <a:endParaRPr lang="ru-RU" sz="1200" dirty="0" smtClean="0"/>
          </a:p>
          <a:p>
            <a:pPr marL="0" marR="0" lvl="0" indent="0" algn="l" defTabSz="914400" rtl="0" eaLnBrk="1" fontAlgn="auto" latinLnBrk="0" hangingPunct="1">
              <a:lnSpc>
                <a:spcPct val="100000"/>
              </a:lnSpc>
              <a:spcBef>
                <a:spcPts val="0"/>
              </a:spcBef>
              <a:spcAft>
                <a:spcPts val="0"/>
              </a:spcAft>
              <a:buClrTx/>
              <a:buSzTx/>
              <a:buFontTx/>
              <a:buNone/>
              <a:defRPr/>
            </a:pPr>
            <a:r>
              <a:rPr lang="ru-RU" sz="1200" dirty="0" smtClean="0"/>
              <a:t>След всички отговори, обучителят ще покаже официалното определение на Организацията за икономическо сътрудничество и развитие.</a:t>
            </a:r>
          </a:p>
          <a:p>
            <a:pPr marL="0" marR="0" lvl="0" indent="0" algn="l" defTabSz="914400" rtl="0" eaLnBrk="1" fontAlgn="auto" latinLnBrk="0" hangingPunct="1">
              <a:lnSpc>
                <a:spcPct val="100000"/>
              </a:lnSpc>
              <a:spcBef>
                <a:spcPts val="0"/>
              </a:spcBef>
              <a:spcAft>
                <a:spcPts val="0"/>
              </a:spcAft>
              <a:buClrTx/>
              <a:buSzTx/>
              <a:buFontTx/>
              <a:buNone/>
              <a:defRPr/>
            </a:pPr>
            <a:endParaRPr lang="ru-RU" sz="1200" dirty="0" smtClean="0"/>
          </a:p>
          <a:p>
            <a:pPr marL="0" marR="0" lvl="0" indent="0" algn="l" defTabSz="914400" rtl="0" eaLnBrk="1" fontAlgn="auto" latinLnBrk="0" hangingPunct="1">
              <a:lnSpc>
                <a:spcPct val="100000"/>
              </a:lnSpc>
              <a:spcBef>
                <a:spcPts val="0"/>
              </a:spcBef>
              <a:spcAft>
                <a:spcPts val="0"/>
              </a:spcAft>
              <a:buClrTx/>
              <a:buSzTx/>
              <a:buFontTx/>
              <a:buNone/>
              <a:defRPr/>
            </a:pPr>
            <a:r>
              <a:rPr lang="ru-RU" sz="1200" dirty="0" smtClean="0"/>
              <a:t>Тогава обучителят трябва да подчертае важността на финансовите умения в наши дни:</a:t>
            </a:r>
          </a:p>
          <a:p>
            <a:pPr marL="0" marR="0" lvl="0" indent="0" algn="l" defTabSz="914400" rtl="0" eaLnBrk="1" fontAlgn="auto" latinLnBrk="0" hangingPunct="1">
              <a:lnSpc>
                <a:spcPct val="100000"/>
              </a:lnSpc>
              <a:spcBef>
                <a:spcPts val="0"/>
              </a:spcBef>
              <a:spcAft>
                <a:spcPts val="0"/>
              </a:spcAft>
              <a:buClrTx/>
              <a:buSzTx/>
              <a:buFontTx/>
              <a:buNone/>
              <a:defRPr/>
            </a:pPr>
            <a:r>
              <a:rPr lang="ru-RU" sz="1200" dirty="0" smtClean="0"/>
              <a:t>• Предоставя на хората знания за парите и как да ги управляват разумно.</a:t>
            </a:r>
          </a:p>
          <a:p>
            <a:pPr marL="0" marR="0" lvl="0" indent="0" algn="l" defTabSz="914400" rtl="0" eaLnBrk="1" fontAlgn="auto" latinLnBrk="0" hangingPunct="1">
              <a:lnSpc>
                <a:spcPct val="100000"/>
              </a:lnSpc>
              <a:spcBef>
                <a:spcPts val="0"/>
              </a:spcBef>
              <a:spcAft>
                <a:spcPts val="0"/>
              </a:spcAft>
              <a:buClrTx/>
              <a:buSzTx/>
              <a:buFontTx/>
              <a:buNone/>
              <a:defRPr/>
            </a:pPr>
            <a:r>
              <a:rPr lang="ru-RU" sz="1200" dirty="0" smtClean="0"/>
              <a:t>• Предлага основни знания, свързани с печеленето, харченето, бюджетирането, спестяването и вземането на заеми.</a:t>
            </a:r>
          </a:p>
          <a:p>
            <a:pPr marL="0" marR="0" lvl="0" indent="0" algn="l" defTabSz="914400" rtl="0" eaLnBrk="1" fontAlgn="auto" latinLnBrk="0" hangingPunct="1">
              <a:lnSpc>
                <a:spcPct val="100000"/>
              </a:lnSpc>
              <a:spcBef>
                <a:spcPts val="0"/>
              </a:spcBef>
              <a:spcAft>
                <a:spcPts val="0"/>
              </a:spcAft>
              <a:buClrTx/>
              <a:buSzTx/>
              <a:buFontTx/>
              <a:buNone/>
              <a:defRPr/>
            </a:pPr>
            <a:r>
              <a:rPr lang="ru-RU" sz="1200" dirty="0" smtClean="0"/>
              <a:t>• Дава възможност на хората да станат по-информирани, вземащи финансови решения;</a:t>
            </a:r>
          </a:p>
          <a:p>
            <a:pPr marL="0" marR="0" lvl="0" indent="0" algn="l" defTabSz="914400" rtl="0" eaLnBrk="1" fontAlgn="auto" latinLnBrk="0" hangingPunct="1">
              <a:lnSpc>
                <a:spcPct val="100000"/>
              </a:lnSpc>
              <a:spcBef>
                <a:spcPts val="0"/>
              </a:spcBef>
              <a:spcAft>
                <a:spcPts val="0"/>
              </a:spcAft>
              <a:buClrTx/>
              <a:buSzTx/>
              <a:buFontTx/>
              <a:buNone/>
              <a:defRPr/>
            </a:pPr>
            <a:r>
              <a:rPr lang="ru-RU" sz="1200" dirty="0" smtClean="0"/>
              <a:t>• Те могат да планират и реализират целите си чрез поставяне на финансови цели, спестяване с цел и инвестиране разумно.</a:t>
            </a:r>
          </a:p>
          <a:p>
            <a:pPr marL="0" marR="0" lvl="0" indent="0" algn="l" defTabSz="914400" rtl="0" eaLnBrk="1" fontAlgn="auto" latinLnBrk="0" hangingPunct="1">
              <a:lnSpc>
                <a:spcPct val="100000"/>
              </a:lnSpc>
              <a:spcBef>
                <a:spcPts val="0"/>
              </a:spcBef>
              <a:spcAft>
                <a:spcPts val="0"/>
              </a:spcAft>
              <a:buClrTx/>
              <a:buSzTx/>
              <a:buFontTx/>
              <a:buNone/>
              <a:defRPr/>
            </a:pPr>
            <a:r>
              <a:rPr lang="ru-RU" sz="1200" dirty="0" smtClean="0"/>
              <a:t>• Те ще знаят как да водят правилно записи на финансовите транзакции, така че да могат да управлявате разумно своите приходи и разходи.</a:t>
            </a:r>
          </a:p>
          <a:p>
            <a:pPr marL="0" marR="0" lvl="0" indent="0" algn="l" defTabSz="914400" rtl="0" eaLnBrk="1" fontAlgn="auto" latinLnBrk="0" hangingPunct="1">
              <a:lnSpc>
                <a:spcPct val="100000"/>
              </a:lnSpc>
              <a:spcBef>
                <a:spcPts val="0"/>
              </a:spcBef>
              <a:spcAft>
                <a:spcPts val="0"/>
              </a:spcAft>
              <a:buClrTx/>
              <a:buSzTx/>
              <a:buFontTx/>
              <a:buNone/>
              <a:defRPr/>
            </a:pPr>
            <a:endParaRPr lang="ru-RU" sz="1200" dirty="0" smtClean="0"/>
          </a:p>
          <a:p>
            <a:pPr marL="0" marR="0" lvl="0" indent="0" algn="l" defTabSz="914400" rtl="0" eaLnBrk="1" fontAlgn="auto" latinLnBrk="0" hangingPunct="1">
              <a:lnSpc>
                <a:spcPct val="100000"/>
              </a:lnSpc>
              <a:spcBef>
                <a:spcPts val="0"/>
              </a:spcBef>
              <a:spcAft>
                <a:spcPts val="0"/>
              </a:spcAft>
              <a:buClrTx/>
              <a:buSzTx/>
              <a:buFontTx/>
              <a:buNone/>
              <a:defRPr/>
            </a:pPr>
            <a:r>
              <a:rPr lang="ru-RU" sz="1200" dirty="0" smtClean="0"/>
              <a:t>Обучителя</a:t>
            </a:r>
            <a:r>
              <a:rPr lang="ru-RU" sz="1200" baseline="0" dirty="0" smtClean="0"/>
              <a:t> трябва да обяси сега</a:t>
            </a:r>
            <a:r>
              <a:rPr lang="ru-RU" sz="1200" dirty="0" smtClean="0"/>
              <a:t>, че след като разгледахме какво е финансова грамотност и защо е важна в наши дни, сега ще се съсредоточим върху изследването защо това е особено важна компетентност за един млад човек. </a:t>
            </a:r>
          </a:p>
          <a:p>
            <a:pPr marL="0" marR="0" lvl="0" indent="0" algn="l" defTabSz="914400" rtl="0" eaLnBrk="1" fontAlgn="auto" latinLnBrk="0" hangingPunct="1">
              <a:lnSpc>
                <a:spcPct val="100000"/>
              </a:lnSpc>
              <a:spcBef>
                <a:spcPts val="0"/>
              </a:spcBef>
              <a:spcAft>
                <a:spcPts val="0"/>
              </a:spcAft>
              <a:buClrTx/>
              <a:buSzTx/>
              <a:buFontTx/>
              <a:buNone/>
              <a:defRPr/>
            </a:pPr>
            <a:r>
              <a:rPr lang="ru-RU" sz="1200" dirty="0" smtClean="0"/>
              <a:t>Започнете като обясните, че тази група хора (млади хора) има специфични изисквания, които са различни от тези на възрастните (и тези на по-малките деца). По-специално, младите хора са сравнително неопитни в използването на финансови продукти и може би едва наскоро са започнали да се занимават с финансови транзакции.  Също така е много вероятно младите хора да се изправят пред важни финансови решения в близко бъдеще, различни от тези, пред които са изправени по-възрастните, като например решение как да финансират допълнително образование или идентифициране на възможности за работа.  Преходът от младост към зряла възраст е финансово труден период и е лесно да се попадне в трудна ситуация без правилните финансови познания.</a:t>
            </a:r>
            <a:endParaRPr lang="bg-BG" sz="1200" dirty="0" smtClean="0"/>
          </a:p>
          <a:p>
            <a:endParaRPr lang="en-US"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6</a:t>
            </a:fld>
            <a:endParaRPr lang="bg-BG"/>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i="1" baseline="0" dirty="0" smtClean="0"/>
              <a:t>Бележки за обучителя:</a:t>
            </a:r>
          </a:p>
          <a:p>
            <a:endParaRPr lang="ru-RU" b="0" i="0" baseline="0" dirty="0" smtClean="0"/>
          </a:p>
          <a:p>
            <a:r>
              <a:rPr lang="ru-RU" b="0" i="0" baseline="0" dirty="0" smtClean="0"/>
              <a:t>Обучителят разказва историята по-горе.</a:t>
            </a:r>
          </a:p>
          <a:p>
            <a:r>
              <a:rPr lang="ru-RU" b="0" i="0" baseline="0" dirty="0" smtClean="0"/>
              <a:t>Опитайте се да започнете дискусия около казуса, като зададете въпросите по-горе.</a:t>
            </a:r>
          </a:p>
          <a:p>
            <a:endParaRPr lang="ru-RU" b="0" i="0" baseline="0" dirty="0" smtClean="0"/>
          </a:p>
          <a:p>
            <a:r>
              <a:rPr lang="ru-RU" b="1" i="0" baseline="0" dirty="0" smtClean="0"/>
              <a:t>Основното послание, което трябва да предадете след дискусията е, че:</a:t>
            </a:r>
          </a:p>
          <a:p>
            <a:r>
              <a:rPr lang="ru-RU" b="0" i="0" baseline="0" dirty="0" smtClean="0"/>
              <a:t>Като има краткосрочен поглед, управлението на финансите на Ан изглежда перфектно, тъй като тя е в състояние да посрещне всичките си ежедневни разходи и желания; обаче в дългосрочен план това очевидно е неподходящо, тъй като тя няма спестявания за бъдещето. Това означава, че нейният доход винаги ще бъде фиксиран на 1000 евро и тя никога няма да има възможности да харчи повече, отколкото в момента, освен ако не реши да премине към работа с по-високи доходи.</a:t>
            </a:r>
          </a:p>
          <a:p>
            <a:endParaRPr lang="ru-RU" b="0" i="0" baseline="0" dirty="0" smtClean="0"/>
          </a:p>
          <a:p>
            <a:r>
              <a:rPr lang="ru-RU" b="0" i="0" baseline="0" dirty="0" smtClean="0"/>
              <a:t>Ако се научи как да управлява по-добре финансите си, тя ще може да купи нещата, от които се нуждае, и да спести достатъчно пари за черни дни.</a:t>
            </a:r>
            <a:endParaRPr lang="en-US" b="0" i="0" baseline="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7</a:t>
            </a:fld>
            <a:endParaRPr lang="bg-B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ru-RU" b="1" i="1" dirty="0" smtClean="0"/>
              <a:t>Бележки за обучителя:</a:t>
            </a:r>
          </a:p>
          <a:p>
            <a:pPr marL="0" marR="0" lvl="0" indent="0" algn="l" defTabSz="914400" rtl="0" eaLnBrk="1" fontAlgn="auto" latinLnBrk="0" hangingPunct="1">
              <a:lnSpc>
                <a:spcPct val="100000"/>
              </a:lnSpc>
              <a:spcBef>
                <a:spcPts val="0"/>
              </a:spcBef>
              <a:spcAft>
                <a:spcPts val="0"/>
              </a:spcAft>
              <a:buClrTx/>
              <a:buSzTx/>
              <a:buFontTx/>
              <a:buNone/>
              <a:defRPr/>
            </a:pPr>
            <a:endParaRPr lang="ru-RU" b="0" i="0" dirty="0" smtClean="0"/>
          </a:p>
          <a:p>
            <a:pPr marL="0" marR="0" lvl="0" indent="0" algn="l" defTabSz="914400" rtl="0" eaLnBrk="1" fontAlgn="auto" latinLnBrk="0" hangingPunct="1">
              <a:lnSpc>
                <a:spcPct val="100000"/>
              </a:lnSpc>
              <a:spcBef>
                <a:spcPts val="0"/>
              </a:spcBef>
              <a:spcAft>
                <a:spcPts val="0"/>
              </a:spcAft>
              <a:buClrTx/>
              <a:buSzTx/>
              <a:buFontTx/>
              <a:buNone/>
              <a:defRPr/>
            </a:pPr>
            <a:r>
              <a:rPr lang="ru-RU" b="0" i="0" dirty="0" smtClean="0"/>
              <a:t>Обучителят трябва да подчертае, че основните стъпки за постигане на финансова грамотност започват с изучаването на няколко основни термина и концепции, за да могат да бъдат приложени на практика:</a:t>
            </a:r>
          </a:p>
          <a:p>
            <a:pPr marL="171450" marR="0" lvl="0" indent="-171450" algn="l" defTabSz="914400" rtl="0" eaLnBrk="1" fontAlgn="auto" latinLnBrk="0" hangingPunct="1">
              <a:lnSpc>
                <a:spcPct val="100000"/>
              </a:lnSpc>
              <a:spcBef>
                <a:spcPts val="0"/>
              </a:spcBef>
              <a:spcAft>
                <a:spcPts val="0"/>
              </a:spcAft>
              <a:buClrTx/>
              <a:buSzTx/>
              <a:buFontTx/>
              <a:buChar char="-"/>
              <a:defRPr/>
            </a:pPr>
            <a:r>
              <a:rPr lang="ru-RU" b="0" i="0" dirty="0" smtClean="0"/>
              <a:t>Как да съставим бюджет</a:t>
            </a:r>
          </a:p>
          <a:p>
            <a:pPr marL="171450" marR="0" lvl="0" indent="-171450" algn="l" defTabSz="914400" rtl="0" eaLnBrk="1" fontAlgn="auto" latinLnBrk="0" hangingPunct="1">
              <a:lnSpc>
                <a:spcPct val="100000"/>
              </a:lnSpc>
              <a:spcBef>
                <a:spcPts val="0"/>
              </a:spcBef>
              <a:spcAft>
                <a:spcPts val="0"/>
              </a:spcAft>
              <a:buClrTx/>
              <a:buSzTx/>
              <a:buFontTx/>
              <a:buChar char="-"/>
              <a:defRPr/>
            </a:pPr>
            <a:r>
              <a:rPr lang="ru-RU" b="0" i="0" dirty="0" smtClean="0"/>
              <a:t>Как да следим разходите</a:t>
            </a:r>
            <a:r>
              <a:rPr lang="ru-RU" b="0" i="0" baseline="0" dirty="0" smtClean="0"/>
              <a:t> си</a:t>
            </a:r>
          </a:p>
          <a:p>
            <a:pPr marL="171450" marR="0" lvl="0" indent="-171450" algn="l" defTabSz="914400" rtl="0" eaLnBrk="1" fontAlgn="auto" latinLnBrk="0" hangingPunct="1">
              <a:lnSpc>
                <a:spcPct val="100000"/>
              </a:lnSpc>
              <a:spcBef>
                <a:spcPts val="0"/>
              </a:spcBef>
              <a:spcAft>
                <a:spcPts val="0"/>
              </a:spcAft>
              <a:buClrTx/>
              <a:buSzTx/>
              <a:buFontTx/>
              <a:buChar char="-"/>
              <a:defRPr/>
            </a:pPr>
            <a:r>
              <a:rPr lang="ru-RU" b="0" i="0" dirty="0" smtClean="0"/>
              <a:t>Как да научим техниките за изплащане на дълг</a:t>
            </a:r>
          </a:p>
          <a:p>
            <a:pPr marL="171450" marR="0" lvl="0" indent="-171450" algn="l" defTabSz="914400" rtl="0" eaLnBrk="1" fontAlgn="auto" latinLnBrk="0" hangingPunct="1">
              <a:lnSpc>
                <a:spcPct val="100000"/>
              </a:lnSpc>
              <a:spcBef>
                <a:spcPts val="0"/>
              </a:spcBef>
              <a:spcAft>
                <a:spcPts val="0"/>
              </a:spcAft>
              <a:buClrTx/>
              <a:buSzTx/>
              <a:buFontTx/>
              <a:buChar char="-"/>
              <a:defRPr/>
            </a:pPr>
            <a:r>
              <a:rPr lang="ru-RU" b="0" i="0" dirty="0" smtClean="0"/>
              <a:t>Как да управляваме кредити си</a:t>
            </a:r>
          </a:p>
          <a:p>
            <a:pPr marL="171450" marR="0" lvl="0" indent="-171450" algn="l" defTabSz="914400" rtl="0" eaLnBrk="1" fontAlgn="auto" latinLnBrk="0" hangingPunct="1">
              <a:lnSpc>
                <a:spcPct val="100000"/>
              </a:lnSpc>
              <a:spcBef>
                <a:spcPts val="0"/>
              </a:spcBef>
              <a:spcAft>
                <a:spcPts val="0"/>
              </a:spcAft>
              <a:buClrTx/>
              <a:buSzTx/>
              <a:buFontTx/>
              <a:buChar char="-"/>
              <a:defRPr/>
            </a:pPr>
            <a:r>
              <a:rPr lang="ru-RU" b="0" i="0" dirty="0" smtClean="0"/>
              <a:t>Основни</a:t>
            </a:r>
            <a:r>
              <a:rPr lang="ru-RU" b="0" i="0" baseline="0" dirty="0" smtClean="0"/>
              <a:t> понятия</a:t>
            </a:r>
            <a:r>
              <a:rPr lang="ru-RU" b="0" i="0" dirty="0" smtClean="0"/>
              <a:t> на данъците</a:t>
            </a:r>
          </a:p>
          <a:p>
            <a:pPr marL="171450" marR="0" lvl="0" indent="-171450" algn="l" defTabSz="914400" rtl="0" eaLnBrk="1" fontAlgn="auto" latinLnBrk="0" hangingPunct="1">
              <a:lnSpc>
                <a:spcPct val="100000"/>
              </a:lnSpc>
              <a:spcBef>
                <a:spcPts val="0"/>
              </a:spcBef>
              <a:spcAft>
                <a:spcPts val="0"/>
              </a:spcAft>
              <a:buClrTx/>
              <a:buSzTx/>
              <a:buFontTx/>
              <a:buChar char="-"/>
              <a:defRPr/>
            </a:pPr>
            <a:r>
              <a:rPr lang="ru-RU" b="0" i="0" dirty="0" smtClean="0"/>
              <a:t>Основни</a:t>
            </a:r>
            <a:r>
              <a:rPr lang="ru-RU" b="0" i="0" baseline="0" dirty="0" smtClean="0"/>
              <a:t> понятия </a:t>
            </a:r>
            <a:r>
              <a:rPr lang="ru-RU" b="0" i="0" dirty="0" smtClean="0"/>
              <a:t>на инвестициите</a:t>
            </a:r>
          </a:p>
          <a:p>
            <a:pPr marL="171450" marR="0" lvl="0" indent="-171450" algn="l" defTabSz="914400" rtl="0" eaLnBrk="1" fontAlgn="auto" latinLnBrk="0" hangingPunct="1">
              <a:lnSpc>
                <a:spcPct val="100000"/>
              </a:lnSpc>
              <a:spcBef>
                <a:spcPts val="0"/>
              </a:spcBef>
              <a:spcAft>
                <a:spcPts val="0"/>
              </a:spcAft>
              <a:buClrTx/>
              <a:buSzTx/>
              <a:buFontTx/>
              <a:buChar char="-"/>
              <a:defRPr/>
            </a:pPr>
            <a:r>
              <a:rPr lang="ru-RU" b="0" i="0" dirty="0" smtClean="0"/>
              <a:t>Ефективно планиране за пенсиониране.</a:t>
            </a:r>
          </a:p>
          <a:p>
            <a:pPr marL="0" marR="0" lvl="0" indent="0" algn="l" defTabSz="914400" rtl="0" eaLnBrk="1" fontAlgn="auto" latinLnBrk="0" hangingPunct="1">
              <a:lnSpc>
                <a:spcPct val="100000"/>
              </a:lnSpc>
              <a:spcBef>
                <a:spcPts val="0"/>
              </a:spcBef>
              <a:spcAft>
                <a:spcPts val="0"/>
              </a:spcAft>
              <a:buClrTx/>
              <a:buSzTx/>
              <a:buFontTx/>
              <a:buNone/>
              <a:defRPr/>
            </a:pPr>
            <a:endParaRPr lang="ru-RU" b="0" i="0" dirty="0" smtClean="0"/>
          </a:p>
          <a:p>
            <a:pPr marL="0" marR="0" lvl="0" indent="0" algn="l" defTabSz="914400" rtl="0" eaLnBrk="1" fontAlgn="auto" latinLnBrk="0" hangingPunct="1">
              <a:lnSpc>
                <a:spcPct val="100000"/>
              </a:lnSpc>
              <a:spcBef>
                <a:spcPts val="0"/>
              </a:spcBef>
              <a:spcAft>
                <a:spcPts val="0"/>
              </a:spcAft>
              <a:buClrTx/>
              <a:buSzTx/>
              <a:buFontTx/>
              <a:buNone/>
              <a:defRPr/>
            </a:pPr>
            <a:r>
              <a:rPr lang="ru-RU" b="0" i="0" dirty="0" smtClean="0"/>
              <a:t>Разбирането на тези термини ще накара обучаемите да разберат как работят парите, създаването и постигането на финансови цели и управлението на вътрешни и външни финансови предизвикателства. Разбирането на основните финансови термини и концепции, които засягат финансовото състояние, е първата стъпка към финансовата грамотност. Познаването на тези важни финансови условия и как те се прилагат към нечий личен финансов план и бюджет може да помогне на всеки да продължи напред с целите си.</a:t>
            </a:r>
            <a:endParaRPr lang="en-US" b="0" i="0" dirty="0" smtClean="0"/>
          </a:p>
          <a:p>
            <a:pPr marL="0" marR="0" lvl="0" indent="0" algn="l" defTabSz="914400" rtl="0" eaLnBrk="1" fontAlgn="auto" latinLnBrk="0" hangingPunct="1">
              <a:lnSpc>
                <a:spcPct val="100000"/>
              </a:lnSpc>
              <a:spcBef>
                <a:spcPts val="0"/>
              </a:spcBef>
              <a:spcAft>
                <a:spcPts val="0"/>
              </a:spcAft>
              <a:buClrTx/>
              <a:buSzTx/>
              <a:buFontTx/>
              <a:buNone/>
              <a:defRPr/>
            </a:pPr>
            <a:endParaRPr lang="en-US" b="1" i="1"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8</a:t>
            </a:fld>
            <a:endParaRPr lang="bg-B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i="1" kern="1200" dirty="0" smtClean="0">
                <a:solidFill>
                  <a:schemeClr val="tx1"/>
                </a:solidFill>
                <a:effectLst/>
                <a:latin typeface="+mn-lt"/>
                <a:ea typeface="+mn-ea"/>
                <a:cs typeface="+mn-cs"/>
              </a:rPr>
              <a:t>Бележки за обучителя:</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Обучителят трябва да отдели известно време за всеки термин, без да навлиза в много подробности, тъй като в следващия модул тези термини са обяснени по-задълбочено.</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Когато се обяснява </a:t>
            </a:r>
            <a:r>
              <a:rPr lang="ru-RU" sz="1200" b="1" kern="1200" dirty="0" smtClean="0">
                <a:solidFill>
                  <a:schemeClr val="tx1"/>
                </a:solidFill>
                <a:effectLst/>
                <a:latin typeface="+mn-lt"/>
                <a:ea typeface="+mn-ea"/>
                <a:cs typeface="+mn-cs"/>
              </a:rPr>
              <a:t>бюджетирането</a:t>
            </a:r>
            <a:r>
              <a:rPr lang="ru-RU" sz="1200" kern="1200" dirty="0" smtClean="0">
                <a:solidFill>
                  <a:schemeClr val="tx1"/>
                </a:solidFill>
                <a:effectLst/>
                <a:latin typeface="+mn-lt"/>
                <a:ea typeface="+mn-ea"/>
                <a:cs typeface="+mn-cs"/>
              </a:rPr>
              <a:t>, обучителят трябва да започне с това, че човек трябва да разбере какво е бюджет и как той помага да провери какво човек печели и какво харчи. Бюджетът е финансов план, който взема предвид приходите и разходите и предоставя прогнози за това колко човек печели и харчи за даден период от време. Един млад човек е много вероятно да трябва да следи парите си като студент. Колко от неговите/нейните пари реалистично трябва да разпредели за дрехи, училищни и апартаментни принадлежности, както и вечери с пица.</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Когато се представят </a:t>
            </a:r>
            <a:r>
              <a:rPr lang="ru-RU" sz="1200" b="1" kern="1200" dirty="0" smtClean="0">
                <a:solidFill>
                  <a:schemeClr val="tx1"/>
                </a:solidFill>
                <a:effectLst/>
                <a:latin typeface="+mn-lt"/>
                <a:ea typeface="+mn-ea"/>
                <a:cs typeface="+mn-cs"/>
              </a:rPr>
              <a:t>Основите на спестяването</a:t>
            </a:r>
            <a:r>
              <a:rPr lang="ru-RU" sz="1200" kern="1200" dirty="0" smtClean="0">
                <a:solidFill>
                  <a:schemeClr val="tx1"/>
                </a:solidFill>
                <a:effectLst/>
                <a:latin typeface="+mn-lt"/>
                <a:ea typeface="+mn-ea"/>
                <a:cs typeface="+mn-cs"/>
              </a:rPr>
              <a:t>, обучителят трябва да уточни, че през целия си живот, човек ще бъде изправен пред много решения относно спестяването и харченето. Нечии цели могат да варират от по-малки покупки като нов смартфон до по-големи покупки като кола или къща до дългосрочни спестявания за пенсиониране. Има някои житейски събития, за които човек може да планира и спестява, като висше образование или създаване на семейство, но е невъзможно да се предвидят непланирани разходи. Това прави спестяването важно! Човек трябва да бъде подготвен за всякакъв вид разходи, като има заделени пари.</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Когато се представя </a:t>
            </a:r>
            <a:r>
              <a:rPr lang="ru-RU" sz="1200" b="1" kern="1200" dirty="0" smtClean="0">
                <a:solidFill>
                  <a:schemeClr val="tx1"/>
                </a:solidFill>
                <a:effectLst/>
                <a:latin typeface="+mn-lt"/>
                <a:ea typeface="+mn-ea"/>
                <a:cs typeface="+mn-cs"/>
              </a:rPr>
              <a:t>дълг</a:t>
            </a:r>
            <a:r>
              <a:rPr lang="ru-RU" sz="1200" kern="1200" dirty="0" smtClean="0">
                <a:solidFill>
                  <a:schemeClr val="tx1"/>
                </a:solidFill>
                <a:effectLst/>
                <a:latin typeface="+mn-lt"/>
                <a:ea typeface="+mn-ea"/>
                <a:cs typeface="+mn-cs"/>
              </a:rPr>
              <a:t>, обучителят трябва да подчертае важността да се признае, че има два различни вида дългове и те не винаги ще доведат до един и същ резултат. Например, задлъжняването за учебни или бизнес цели или тегленето на заем за недвижими имоти (като ипотека) може да се счита за инвестиция, която може да доведе до по-големи финансови печалби в бъдеще. Този вид дълг може да бъде скъп в краткосрочен план, но потенциално може да се изплати в дългосрочен план, ако е инвестиция в актив като образование или недвижими имоти. Въпреки това дългът, който не инвестира в нищо, е просто финансово бреме както в краткосрочен, така и в дългосрочен план. Това е вид дълг, който трябва да се управлява внимателно, за да се избегне бързото му излизане извън контрол.</a:t>
            </a:r>
            <a:endParaRPr lang="bg-BG"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lang="bg-BG"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b="0" i="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9</a:t>
            </a:fld>
            <a:endParaRPr lang="bg-B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841772"/>
            <a:ext cx="6858000" cy="1790700"/>
          </a:xfrm>
        </p:spPr>
        <p:txBody>
          <a:bodyPr anchor="b"/>
          <a:lstStyle>
            <a:lvl1pPr algn="ctr">
              <a:defRPr sz="45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3/4/2023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3/4/2023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543675" y="273844"/>
            <a:ext cx="1971675" cy="4358879"/>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3/4/2023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3/4/2023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282304"/>
            <a:ext cx="7886700" cy="2139553"/>
          </a:xfrm>
        </p:spPr>
        <p:txBody>
          <a:bodyPr anchor="b"/>
          <a:lstStyle>
            <a:lvl1pPr>
              <a:defRPr sz="45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274D144-2B42-40FF-9114-CA00871934A9}" type="datetimeFigureOut">
              <a:rPr lang="el-GR" smtClean="0"/>
              <a:t>3/4/2023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274D144-2B42-40FF-9114-CA00871934A9}" type="datetimeFigureOut">
              <a:rPr lang="el-GR" smtClean="0"/>
              <a:t>3/4/2023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273844"/>
            <a:ext cx="7886700" cy="994172"/>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hasCustomPrompt="1"/>
          </p:nvPr>
        </p:nvSpPr>
        <p:spPr>
          <a:xfrm>
            <a:off x="629842" y="1878806"/>
            <a:ext cx="3868340"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hasCustomPrompt="1"/>
          </p:nvPr>
        </p:nvSpPr>
        <p:spPr>
          <a:xfrm>
            <a:off x="4629150" y="1878806"/>
            <a:ext cx="3887391"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274D144-2B42-40FF-9114-CA00871934A9}" type="datetimeFigureOut">
              <a:rPr lang="el-GR" smtClean="0"/>
              <a:t>3/4/2023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A3CE8A0-D399-4920-9530-763813D0C220}"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274D144-2B42-40FF-9114-CA00871934A9}" type="datetimeFigureOut">
              <a:rPr lang="el-GR" smtClean="0"/>
              <a:t>3/4/2023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A3CE8A0-D399-4920-9530-763813D0C22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4D144-2B42-40FF-9114-CA00871934A9}" type="datetimeFigureOut">
              <a:rPr lang="el-GR" smtClean="0"/>
              <a:t>3/4/2023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A3CE8A0-D399-4920-9530-763813D0C22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3/4/2023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3/4/2023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274D144-2B42-40FF-9114-CA00871934A9}" type="datetimeFigureOut">
              <a:rPr lang="el-GR" smtClean="0"/>
              <a:t>3/4/2023</a:t>
            </a:fld>
            <a:endParaRPr lang="el-G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7A3CE8A0-D399-4920-9530-763813D0C22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 y="-314"/>
            <a:ext cx="9144000" cy="514285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p:cNvSpPr txBox="1"/>
          <p:nvPr/>
        </p:nvSpPr>
        <p:spPr>
          <a:xfrm>
            <a:off x="293726" y="501833"/>
            <a:ext cx="8556548" cy="4832092"/>
          </a:xfrm>
          <a:prstGeom prst="rect">
            <a:avLst/>
          </a:prstGeom>
          <a:noFill/>
        </p:spPr>
        <p:txBody>
          <a:bodyPr wrap="square" rtlCol="0">
            <a:spAutoFit/>
          </a:bodyPr>
          <a:lstStyle/>
          <a:p>
            <a:pPr algn="just"/>
            <a:endParaRPr lang="bg-BG" b="1" dirty="0" smtClean="0">
              <a:solidFill>
                <a:srgbClr val="0070C0"/>
              </a:solidFill>
            </a:endParaRPr>
          </a:p>
          <a:p>
            <a:pPr algn="just"/>
            <a:r>
              <a:rPr lang="bg-BG" b="1" dirty="0" smtClean="0">
                <a:solidFill>
                  <a:srgbClr val="0070C0"/>
                </a:solidFill>
              </a:rPr>
              <a:t>Раздел </a:t>
            </a:r>
            <a:r>
              <a:rPr lang="bg-BG" b="1" dirty="0">
                <a:solidFill>
                  <a:srgbClr val="0070C0"/>
                </a:solidFill>
              </a:rPr>
              <a:t>1.2: Основни термини и понятия</a:t>
            </a:r>
          </a:p>
          <a:p>
            <a:pPr algn="just"/>
            <a:r>
              <a:rPr lang="bg-BG" sz="1600" b="1" dirty="0" smtClean="0"/>
              <a:t>Кредит</a:t>
            </a:r>
            <a:endParaRPr lang="bg-BG" sz="1600" b="1" dirty="0"/>
          </a:p>
          <a:p>
            <a:pPr algn="just"/>
            <a:r>
              <a:rPr lang="bg-BG" sz="1600" dirty="0"/>
              <a:t>Кредитните карти осигуряват сигурност, удобство и дори награди въз основа на разходите. Въпреки това, ако картодържателите не управляват внимателно картите си, може да се окажат изправени пред нежелани последствия като лош кредитен рейтинг или скрити такси.</a:t>
            </a:r>
          </a:p>
          <a:p>
            <a:pPr algn="just"/>
            <a:endParaRPr lang="bg-BG" sz="1600" b="1" dirty="0" smtClean="0"/>
          </a:p>
          <a:p>
            <a:pPr algn="just"/>
            <a:r>
              <a:rPr lang="bg-BG" sz="1600" b="1" dirty="0" smtClean="0"/>
              <a:t>Инвестиране</a:t>
            </a:r>
            <a:endParaRPr lang="bg-BG" sz="1600" b="1" dirty="0"/>
          </a:p>
          <a:p>
            <a:pPr algn="just"/>
            <a:r>
              <a:rPr lang="bg-BG" sz="1600" dirty="0"/>
              <a:t>Инвестирането е свързано със създаването и увеличаването на богатството, за да се насладите на финансово сигурно и щастливо бъдеще.</a:t>
            </a:r>
          </a:p>
          <a:p>
            <a:pPr algn="just"/>
            <a:endParaRPr lang="bg-BG" sz="1600" b="1" dirty="0" smtClean="0"/>
          </a:p>
          <a:p>
            <a:pPr algn="just"/>
            <a:r>
              <a:rPr lang="bg-BG" sz="1600" b="1" dirty="0" smtClean="0"/>
              <a:t>Данъци</a:t>
            </a:r>
            <a:endParaRPr lang="bg-BG" sz="1600" b="1" dirty="0"/>
          </a:p>
          <a:p>
            <a:pPr algn="just"/>
            <a:r>
              <a:rPr lang="bg-BG" sz="1600" dirty="0"/>
              <a:t>Данъците са неизменна част от финансовата среда, с която хората трябва да се справят през живота си.</a:t>
            </a:r>
          </a:p>
          <a:p>
            <a:pPr algn="just"/>
            <a:r>
              <a:rPr lang="bg-BG" sz="1600" b="1" dirty="0"/>
              <a:t>Основи на пенсионирането</a:t>
            </a:r>
          </a:p>
          <a:p>
            <a:pPr algn="just"/>
            <a:r>
              <a:rPr lang="bg-BG" sz="1600" dirty="0"/>
              <a:t>Никога не е твърде рано човек да започне да спестява за пенсионирането си. За да извлече максимума от своите пенсионни спестявания, човек ще трябва да започне да планира и спестява от ранна възраст.</a:t>
            </a:r>
          </a:p>
          <a:p>
            <a:pPr algn="just"/>
            <a:endParaRPr lang="bg-BG" sz="1600" b="1" dirty="0">
              <a:solidFill>
                <a:srgbClr val="2B831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64" y="0"/>
            <a:ext cx="9144000" cy="5142857"/>
          </a:xfrm>
          <a:prstGeom prst="rect">
            <a:avLst/>
          </a:prstGeom>
        </p:spPr>
      </p:pic>
      <p:sp>
        <p:nvSpPr>
          <p:cNvPr id="2" name="TextBox 1"/>
          <p:cNvSpPr txBox="1"/>
          <p:nvPr/>
        </p:nvSpPr>
        <p:spPr>
          <a:xfrm>
            <a:off x="-87464" y="607574"/>
            <a:ext cx="9310977" cy="4955203"/>
          </a:xfrm>
          <a:prstGeom prst="rect">
            <a:avLst/>
          </a:prstGeom>
          <a:noFill/>
        </p:spPr>
        <p:txBody>
          <a:bodyPr wrap="square" rtlCol="0">
            <a:spAutoFit/>
          </a:bodyPr>
          <a:lstStyle/>
          <a:p>
            <a:pPr algn="ctr"/>
            <a:endParaRPr lang="en-US" b="1" dirty="0" smtClean="0">
              <a:solidFill>
                <a:srgbClr val="00B0F0"/>
              </a:solidFill>
            </a:endParaRPr>
          </a:p>
          <a:p>
            <a:r>
              <a:rPr lang="bg-BG" b="1" dirty="0">
                <a:solidFill>
                  <a:srgbClr val="0070C0"/>
                </a:solidFill>
              </a:rPr>
              <a:t>Раздел 1.2: Основни термини и понятия</a:t>
            </a:r>
          </a:p>
          <a:p>
            <a:endParaRPr lang="bg-BG" sz="1200" b="1" dirty="0">
              <a:solidFill>
                <a:srgbClr val="0070C0"/>
              </a:solidFill>
            </a:endParaRPr>
          </a:p>
          <a:p>
            <a:r>
              <a:rPr lang="bg-BG" b="1" dirty="0">
                <a:solidFill>
                  <a:srgbClr val="0070C0"/>
                </a:solidFill>
              </a:rPr>
              <a:t>Казус:</a:t>
            </a:r>
          </a:p>
          <a:p>
            <a:pPr algn="ctr"/>
            <a:endParaRPr lang="bg-BG" sz="1200" b="1" dirty="0">
              <a:solidFill>
                <a:srgbClr val="2B8313"/>
              </a:solidFill>
            </a:endParaRPr>
          </a:p>
          <a:p>
            <a:pPr algn="ctr"/>
            <a:r>
              <a:rPr lang="bg-BG" sz="1200" b="1" dirty="0"/>
              <a:t>Да приемем, че и Джеймс, и Питър печелят </a:t>
            </a:r>
            <a:r>
              <a:rPr lang="bg-BG" sz="1200" b="1" dirty="0" smtClean="0"/>
              <a:t>по 2000 </a:t>
            </a:r>
            <a:r>
              <a:rPr lang="bg-BG" sz="1200" b="1" dirty="0"/>
              <a:t>евро всеки месец. Те </a:t>
            </a:r>
            <a:r>
              <a:rPr lang="bg-BG" sz="1200" b="1" dirty="0" smtClean="0"/>
              <a:t>току-що са започнали </a:t>
            </a:r>
            <a:r>
              <a:rPr lang="bg-BG" sz="1200" b="1" dirty="0"/>
              <a:t>първата си работа след университета.</a:t>
            </a:r>
          </a:p>
          <a:p>
            <a:pPr algn="ctr"/>
            <a:endParaRPr lang="bg-BG" sz="1200" b="1" dirty="0"/>
          </a:p>
          <a:p>
            <a:pPr algn="ctr"/>
            <a:r>
              <a:rPr lang="bg-BG" sz="1200" b="1" dirty="0"/>
              <a:t>Джеймс разпределя заплатата си, както следва:</a:t>
            </a:r>
          </a:p>
          <a:p>
            <a:pPr algn="ctr"/>
            <a:r>
              <a:rPr lang="bg-BG" sz="1200" b="1" dirty="0"/>
              <a:t>Разход = 1500 евро</a:t>
            </a:r>
          </a:p>
          <a:p>
            <a:pPr algn="ctr"/>
            <a:r>
              <a:rPr lang="bg-BG" sz="1200" b="1" dirty="0"/>
              <a:t>Инвестиция = 150 евро</a:t>
            </a:r>
          </a:p>
          <a:p>
            <a:pPr algn="ctr"/>
            <a:r>
              <a:rPr lang="bg-BG" sz="1200" b="1" dirty="0" smtClean="0"/>
              <a:t>Фонд за спешна помощ = </a:t>
            </a:r>
            <a:r>
              <a:rPr lang="bg-BG" sz="1200" b="1" dirty="0"/>
              <a:t>200 евро</a:t>
            </a:r>
          </a:p>
          <a:p>
            <a:pPr algn="ctr"/>
            <a:r>
              <a:rPr lang="bg-BG" sz="1200" b="1" dirty="0"/>
              <a:t>Спестовна сметка = 150 евро</a:t>
            </a:r>
          </a:p>
          <a:p>
            <a:pPr algn="ctr"/>
            <a:endParaRPr lang="bg-BG" sz="1200" b="1" dirty="0"/>
          </a:p>
          <a:p>
            <a:pPr algn="ctr"/>
            <a:r>
              <a:rPr lang="bg-BG" sz="1200" b="1" dirty="0"/>
              <a:t>В края на годината Джеймс инвестира 1800 евро </a:t>
            </a:r>
            <a:r>
              <a:rPr lang="bg-BG" sz="1200" b="1" dirty="0" smtClean="0"/>
              <a:t> и има 1800 евро </a:t>
            </a:r>
            <a:r>
              <a:rPr lang="bg-BG" sz="1200" b="1" dirty="0"/>
              <a:t>в спестовната си сметка. И </a:t>
            </a:r>
            <a:r>
              <a:rPr lang="bg-BG" sz="1200" b="1" dirty="0" smtClean="0"/>
              <a:t>двете неща имат </a:t>
            </a:r>
            <a:r>
              <a:rPr lang="bg-BG" sz="1200" b="1" dirty="0"/>
              <a:t>лихви, които могат да му донесат около 500 евро повече за текущата година.</a:t>
            </a:r>
          </a:p>
          <a:p>
            <a:pPr algn="ctr"/>
            <a:endParaRPr lang="bg-BG" sz="1200" b="1" dirty="0"/>
          </a:p>
          <a:p>
            <a:pPr algn="ctr"/>
            <a:r>
              <a:rPr lang="bg-BG" sz="1200" b="1" dirty="0"/>
              <a:t>Питър, от друга страна, харчи импулсивно - без никакво планиране. Той оставя остатъка в сметката си за </a:t>
            </a:r>
            <a:r>
              <a:rPr lang="bg-BG" sz="1200" b="1" dirty="0" smtClean="0"/>
              <a:t>заплати (разплащателната си сметка) – като това му носи много ниска </a:t>
            </a:r>
            <a:r>
              <a:rPr lang="bg-BG" sz="1200" b="1" dirty="0"/>
              <a:t>лихва. Вследствие на това Питър харчи пари за ненужни вещи и парите му </a:t>
            </a:r>
            <a:r>
              <a:rPr lang="bg-BG" sz="1200" b="1" dirty="0" smtClean="0"/>
              <a:t>свършват </a:t>
            </a:r>
            <a:r>
              <a:rPr lang="bg-BG" sz="1200" b="1" dirty="0"/>
              <a:t>за нула време.</a:t>
            </a:r>
          </a:p>
          <a:p>
            <a:pPr algn="ctr"/>
            <a:endParaRPr lang="bg-BG" sz="1200" b="1" dirty="0">
              <a:solidFill>
                <a:srgbClr val="2B8313"/>
              </a:solidFill>
            </a:endParaRPr>
          </a:p>
          <a:p>
            <a:pPr algn="ctr"/>
            <a:r>
              <a:rPr lang="bg-BG" sz="1200" b="1" dirty="0">
                <a:solidFill>
                  <a:srgbClr val="0070C0"/>
                </a:solidFill>
              </a:rPr>
              <a:t>Според вас кой е наясно с основните термини и понятия във финансовата грамотност?</a:t>
            </a:r>
          </a:p>
          <a:p>
            <a:endParaRPr lang="en-US" sz="1400" b="1" dirty="0"/>
          </a:p>
          <a:p>
            <a:endParaRPr lang="bg-BG" sz="1400" dirty="0"/>
          </a:p>
          <a:p>
            <a:endParaRPr lang="en-US" b="1"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64" y="0"/>
            <a:ext cx="9144000" cy="5142857"/>
          </a:xfrm>
          <a:prstGeom prst="rect">
            <a:avLst/>
          </a:prstGeom>
        </p:spPr>
      </p:pic>
      <p:sp>
        <p:nvSpPr>
          <p:cNvPr id="2" name="TextBox 1"/>
          <p:cNvSpPr txBox="1"/>
          <p:nvPr/>
        </p:nvSpPr>
        <p:spPr>
          <a:xfrm>
            <a:off x="167" y="782898"/>
            <a:ext cx="8231302" cy="1077218"/>
          </a:xfrm>
          <a:prstGeom prst="rect">
            <a:avLst/>
          </a:prstGeom>
          <a:noFill/>
        </p:spPr>
        <p:txBody>
          <a:bodyPr wrap="square" rtlCol="0">
            <a:spAutoFit/>
          </a:bodyPr>
          <a:lstStyle/>
          <a:p>
            <a:r>
              <a:rPr lang="en-US" b="1" dirty="0" smtClean="0">
                <a:solidFill>
                  <a:srgbClr val="0070C0"/>
                </a:solidFill>
              </a:rPr>
              <a:t>Раздел </a:t>
            </a:r>
            <a:r>
              <a:rPr lang="en-US" b="1" dirty="0" smtClean="0">
                <a:solidFill>
                  <a:srgbClr val="0070C0"/>
                </a:solidFill>
              </a:rPr>
              <a:t>1.2: Основни термини и понятия</a:t>
            </a:r>
          </a:p>
          <a:p>
            <a:endParaRPr lang="en-US" sz="1400" b="1" dirty="0"/>
          </a:p>
          <a:p>
            <a:endParaRPr lang="bg-BG" sz="1400" dirty="0"/>
          </a:p>
          <a:p>
            <a:endParaRPr lang="en-US" b="1" dirty="0">
              <a:solidFill>
                <a:srgbClr val="0070C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21235617"/>
              </p:ext>
            </p:extLst>
          </p:nvPr>
        </p:nvGraphicFramePr>
        <p:xfrm>
          <a:off x="497775" y="1170854"/>
          <a:ext cx="8359505" cy="2914711"/>
        </p:xfrm>
        <a:graphic>
          <a:graphicData uri="http://schemas.openxmlformats.org/drawingml/2006/table">
            <a:tbl>
              <a:tblPr firstRow="1" firstCol="1" bandRow="1">
                <a:tableStyleId>{5C22544A-7EE6-4342-B048-85BDC9FD1C3A}</a:tableStyleId>
              </a:tblPr>
              <a:tblGrid>
                <a:gridCol w="3584896">
                  <a:extLst>
                    <a:ext uri="{9D8B030D-6E8A-4147-A177-3AD203B41FA5}">
                      <a16:colId xmlns:a16="http://schemas.microsoft.com/office/drawing/2014/main" val="20000"/>
                    </a:ext>
                  </a:extLst>
                </a:gridCol>
                <a:gridCol w="3584896">
                  <a:extLst>
                    <a:ext uri="{9D8B030D-6E8A-4147-A177-3AD203B41FA5}">
                      <a16:colId xmlns:a16="http://schemas.microsoft.com/office/drawing/2014/main" val="20001"/>
                    </a:ext>
                  </a:extLst>
                </a:gridCol>
                <a:gridCol w="1189713">
                  <a:extLst>
                    <a:ext uri="{9D8B030D-6E8A-4147-A177-3AD203B41FA5}">
                      <a16:colId xmlns:a16="http://schemas.microsoft.com/office/drawing/2014/main" val="20002"/>
                    </a:ext>
                  </a:extLst>
                </a:gridCol>
              </a:tblGrid>
              <a:tr h="276941">
                <a:tc>
                  <a:txBody>
                    <a:bodyPr/>
                    <a:lstStyle/>
                    <a:p>
                      <a:pPr algn="ctr">
                        <a:lnSpc>
                          <a:spcPct val="107000"/>
                        </a:lnSpc>
                        <a:spcAft>
                          <a:spcPts val="0"/>
                        </a:spcAft>
                      </a:pPr>
                      <a:r>
                        <a:rPr lang="bg-BG" sz="1100" dirty="0" smtClean="0">
                          <a:effectLst/>
                        </a:rPr>
                        <a:t>ВЪПРОА</a:t>
                      </a:r>
                      <a:endParaRPr lang="en-US" sz="1100" dirty="0" smtClean="0">
                        <a:effectLst/>
                      </a:endParaRPr>
                    </a:p>
                  </a:txBody>
                  <a:tcPr marL="68580" marR="68580" marT="0" marB="0"/>
                </a:tc>
                <a:tc>
                  <a:txBody>
                    <a:bodyPr/>
                    <a:lstStyle/>
                    <a:p>
                      <a:pPr algn="ctr">
                        <a:lnSpc>
                          <a:spcPct val="107000"/>
                        </a:lnSpc>
                        <a:spcAft>
                          <a:spcPts val="0"/>
                        </a:spcAft>
                      </a:pPr>
                      <a:r>
                        <a:rPr lang="bg-BG" sz="1100" dirty="0">
                          <a:effectLst/>
                        </a:rPr>
                        <a:t> </a:t>
                      </a:r>
                      <a:r>
                        <a:rPr lang="bg-BG" sz="1100" dirty="0" smtClean="0">
                          <a:effectLst/>
                        </a:rPr>
                        <a:t>ОТГОВОРИ</a:t>
                      </a:r>
                      <a:endParaRPr lang="en-US" sz="1100" dirty="0" smtClean="0">
                        <a:effectLst/>
                      </a:endParaRPr>
                    </a:p>
                  </a:txBody>
                  <a:tcPr marL="68580" marR="68580" marT="0" marB="0"/>
                </a:tc>
                <a:tc>
                  <a:txBody>
                    <a:bodyPr/>
                    <a:lstStyle/>
                    <a:p>
                      <a:pPr algn="ctr">
                        <a:lnSpc>
                          <a:spcPct val="107000"/>
                        </a:lnSpc>
                        <a:spcAft>
                          <a:spcPts val="0"/>
                        </a:spcAft>
                      </a:pPr>
                      <a:r>
                        <a:rPr lang="en-US" sz="1100" dirty="0">
                          <a:effectLst/>
                        </a:rPr>
                        <a:t> </a:t>
                      </a:r>
                      <a:r>
                        <a:rPr lang="bg-BG" sz="1100" dirty="0" smtClean="0">
                          <a:effectLst/>
                        </a:rPr>
                        <a:t>ВЯРНО/ГРЕШНО</a:t>
                      </a:r>
                      <a:endParaRPr lang="en-US" sz="1100" dirty="0" smtClean="0">
                        <a:effectLst/>
                      </a:endParaRPr>
                    </a:p>
                  </a:txBody>
                  <a:tcPr marL="68580" marR="68580" marT="0" marB="0"/>
                </a:tc>
                <a:extLst>
                  <a:ext uri="{0D108BD9-81ED-4DB2-BD59-A6C34878D82A}">
                    <a16:rowId xmlns:a16="http://schemas.microsoft.com/office/drawing/2014/main" val="10000"/>
                  </a:ext>
                </a:extLst>
              </a:tr>
              <a:tr h="303513">
                <a:tc rowSpan="3">
                  <a:txBody>
                    <a:bodyPr/>
                    <a:lstStyle/>
                    <a:p>
                      <a:pPr algn="ctr">
                        <a:lnSpc>
                          <a:spcPct val="107000"/>
                        </a:lnSpc>
                        <a:spcAft>
                          <a:spcPts val="0"/>
                        </a:spcAft>
                      </a:pPr>
                      <a:r>
                        <a:rPr lang="bg-BG" sz="1100" dirty="0">
                          <a:effectLst/>
                        </a:rPr>
                        <a:t> </a:t>
                      </a:r>
                    </a:p>
                    <a:p>
                      <a:pPr algn="ctr">
                        <a:lnSpc>
                          <a:spcPct val="107000"/>
                        </a:lnSpc>
                        <a:spcAft>
                          <a:spcPts val="0"/>
                        </a:spcAft>
                      </a:pPr>
                      <a:r>
                        <a:rPr lang="bg-BG" sz="1100" dirty="0" smtClean="0">
                          <a:effectLst/>
                        </a:rPr>
                        <a:t>Какво </a:t>
                      </a:r>
                      <a:r>
                        <a:rPr lang="bg-BG" sz="1100" dirty="0">
                          <a:effectLst/>
                        </a:rPr>
                        <a:t>представляват спестяванията?</a:t>
                      </a:r>
                    </a:p>
                    <a:p>
                      <a:pPr>
                        <a:lnSpc>
                          <a:spcPct val="107000"/>
                        </a:lnSpc>
                        <a:spcAft>
                          <a:spcPts val="0"/>
                        </a:spcAft>
                      </a:pPr>
                      <a:r>
                        <a:rPr lang="bg-BG" sz="1100" dirty="0">
                          <a:effectLst/>
                        </a:rPr>
                        <a:t> </a:t>
                      </a:r>
                      <a:endParaRPr lang="bg-BG" sz="1100" dirty="0">
                        <a:effectLst/>
                        <a:latin typeface="Calibri" panose="020F0502020204030204" charset="0"/>
                        <a:ea typeface="Calibri" panose="020F0502020204030204" charset="0"/>
                        <a:cs typeface="Times New Roman" panose="02020603050405020304" pitchFamily="18" charset="0"/>
                      </a:endParaRPr>
                    </a:p>
                  </a:txBody>
                  <a:tcPr marL="68580" marR="68580" marT="0" marB="0"/>
                </a:tc>
                <a:tc>
                  <a:txBody>
                    <a:bodyPr/>
                    <a:lstStyle/>
                    <a:p>
                      <a:pPr>
                        <a:lnSpc>
                          <a:spcPct val="107000"/>
                        </a:lnSpc>
                        <a:spcAft>
                          <a:spcPts val="0"/>
                        </a:spcAft>
                      </a:pPr>
                      <a:r>
                        <a:rPr lang="bg-BG" sz="1100" dirty="0" smtClean="0">
                          <a:effectLst/>
                          <a:latin typeface="Calibri" panose="020F0502020204030204" charset="0"/>
                          <a:ea typeface="Calibri" panose="020F0502020204030204" charset="0"/>
                          <a:cs typeface="Times New Roman" panose="02020603050405020304" pitchFamily="18" charset="0"/>
                        </a:rPr>
                        <a:t>Пари</a:t>
                      </a:r>
                      <a:r>
                        <a:rPr lang="bg-BG" sz="1100" dirty="0">
                          <a:effectLst/>
                          <a:latin typeface="Calibri" panose="020F0502020204030204" charset="0"/>
                          <a:ea typeface="Calibri" panose="020F0502020204030204" charset="0"/>
                          <a:cs typeface="Times New Roman" panose="02020603050405020304" pitchFamily="18" charset="0"/>
                        </a:rPr>
                        <a:t>, които са отделени в настоящето за използване в бъдеще</a:t>
                      </a:r>
                    </a:p>
                  </a:txBody>
                  <a:tcPr marL="68580" marR="68580" marT="0" marB="0"/>
                </a:tc>
                <a:tc>
                  <a:txBody>
                    <a:bodyPr/>
                    <a:lstStyle/>
                    <a:p>
                      <a:pPr algn="ctr">
                        <a:lnSpc>
                          <a:spcPct val="107000"/>
                        </a:lnSpc>
                        <a:spcAft>
                          <a:spcPts val="0"/>
                        </a:spcAft>
                      </a:pPr>
                      <a:endParaRPr lang="bg-BG" sz="1100" dirty="0">
                        <a:effectLst/>
                        <a:latin typeface="Calibri" panose="020F0502020204030204" charset="0"/>
                        <a:ea typeface="Calibri" panose="020F050202020403020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76941">
                <a:tc vMerge="1">
                  <a:txBody>
                    <a:bodyPr/>
                    <a:lstStyle/>
                    <a:p>
                      <a:endParaRPr lang="bg-BG"/>
                    </a:p>
                  </a:txBody>
                  <a:tcPr/>
                </a:tc>
                <a:tc>
                  <a:txBody>
                    <a:bodyPr/>
                    <a:lstStyle/>
                    <a:p>
                      <a:pPr>
                        <a:lnSpc>
                          <a:spcPct val="107000"/>
                        </a:lnSpc>
                        <a:spcAft>
                          <a:spcPts val="0"/>
                        </a:spcAft>
                      </a:pPr>
                      <a:r>
                        <a:rPr lang="bg-BG" sz="1100" dirty="0" smtClean="0">
                          <a:effectLst/>
                          <a:latin typeface="Calibri" panose="020F0502020204030204" charset="0"/>
                          <a:ea typeface="Calibri" panose="020F0502020204030204" charset="0"/>
                          <a:cs typeface="Times New Roman" panose="02020603050405020304" pitchFamily="18" charset="0"/>
                        </a:rPr>
                        <a:t>Пари</a:t>
                      </a:r>
                      <a:r>
                        <a:rPr lang="bg-BG" sz="1100" dirty="0">
                          <a:effectLst/>
                          <a:latin typeface="Calibri" panose="020F0502020204030204" charset="0"/>
                          <a:ea typeface="Calibri" panose="020F0502020204030204" charset="0"/>
                          <a:cs typeface="Times New Roman" panose="02020603050405020304" pitchFamily="18" charset="0"/>
                        </a:rPr>
                        <a:t>, взети назаем от някого</a:t>
                      </a:r>
                    </a:p>
                  </a:txBody>
                  <a:tcPr marL="68580" marR="68580" marT="0" marB="0"/>
                </a:tc>
                <a:tc>
                  <a:txBody>
                    <a:bodyPr/>
                    <a:lstStyle/>
                    <a:p>
                      <a:pPr algn="ctr">
                        <a:lnSpc>
                          <a:spcPct val="107000"/>
                        </a:lnSpc>
                        <a:spcAft>
                          <a:spcPts val="0"/>
                        </a:spcAft>
                      </a:pPr>
                      <a:endParaRPr lang="bg-BG" sz="1100" dirty="0">
                        <a:effectLst/>
                        <a:latin typeface="Calibri" panose="020F0502020204030204" charset="0"/>
                        <a:ea typeface="Calibri" panose="020F050202020403020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51389">
                <a:tc vMerge="1">
                  <a:txBody>
                    <a:bodyPr/>
                    <a:lstStyle/>
                    <a:p>
                      <a:endParaRPr lang="bg-BG"/>
                    </a:p>
                  </a:txBody>
                  <a:tcPr/>
                </a:tc>
                <a:tc>
                  <a:txBody>
                    <a:bodyPr/>
                    <a:lstStyle/>
                    <a:p>
                      <a:pPr>
                        <a:lnSpc>
                          <a:spcPct val="107000"/>
                        </a:lnSpc>
                        <a:spcAft>
                          <a:spcPts val="0"/>
                        </a:spcAft>
                      </a:pPr>
                      <a:r>
                        <a:rPr lang="bg-BG" sz="1100" dirty="0" smtClean="0">
                          <a:effectLst/>
                          <a:latin typeface="Calibri" panose="020F0502020204030204" charset="0"/>
                          <a:ea typeface="Calibri" panose="020F0502020204030204" charset="0"/>
                          <a:cs typeface="Times New Roman" panose="02020603050405020304" pitchFamily="18" charset="0"/>
                        </a:rPr>
                        <a:t>Инвестиции </a:t>
                      </a:r>
                      <a:r>
                        <a:rPr lang="bg-BG" sz="1100" dirty="0">
                          <a:effectLst/>
                          <a:latin typeface="Calibri" panose="020F0502020204030204" charset="0"/>
                          <a:ea typeface="Calibri" panose="020F0502020204030204" charset="0"/>
                          <a:cs typeface="Times New Roman" panose="02020603050405020304" pitchFamily="18" charset="0"/>
                        </a:rPr>
                        <a:t>в неща като животни, земя или злато, които могат да бъдат продадени, когато са необходими пари. Това е начин за изграждане на активи</a:t>
                      </a:r>
                    </a:p>
                  </a:txBody>
                  <a:tcPr marL="68580" marR="68580" marT="0" marB="0"/>
                </a:tc>
                <a:tc>
                  <a:txBody>
                    <a:bodyPr/>
                    <a:lstStyle/>
                    <a:p>
                      <a:pPr algn="ctr">
                        <a:lnSpc>
                          <a:spcPct val="107000"/>
                        </a:lnSpc>
                        <a:spcAft>
                          <a:spcPts val="0"/>
                        </a:spcAft>
                      </a:pPr>
                      <a:endParaRPr lang="bg-BG" sz="1100" dirty="0">
                        <a:effectLst/>
                        <a:latin typeface="Calibri" panose="020F0502020204030204" charset="0"/>
                        <a:ea typeface="Calibri" panose="020F050202020403020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76941">
                <a:tc rowSpan="2">
                  <a:txBody>
                    <a:bodyPr/>
                    <a:lstStyle/>
                    <a:p>
                      <a:pPr algn="ctr">
                        <a:lnSpc>
                          <a:spcPct val="107000"/>
                        </a:lnSpc>
                        <a:spcAft>
                          <a:spcPts val="0"/>
                        </a:spcAft>
                      </a:pPr>
                      <a:r>
                        <a:rPr lang="bg-BG" sz="1100" dirty="0" smtClean="0">
                          <a:effectLst/>
                          <a:latin typeface="Calibri" panose="020F0502020204030204" charset="0"/>
                          <a:ea typeface="Calibri" panose="020F0502020204030204" charset="0"/>
                          <a:cs typeface="Times New Roman" panose="02020603050405020304" pitchFamily="18" charset="0"/>
                        </a:rPr>
                        <a:t>Кое </a:t>
                      </a:r>
                      <a:r>
                        <a:rPr lang="bg-BG" sz="1100" dirty="0">
                          <a:effectLst/>
                          <a:latin typeface="Calibri" panose="020F0502020204030204" charset="0"/>
                          <a:ea typeface="Calibri" panose="020F0502020204030204" charset="0"/>
                          <a:cs typeface="Times New Roman" panose="02020603050405020304" pitchFamily="18" charset="0"/>
                        </a:rPr>
                        <a:t>е правилно за спешните </a:t>
                      </a:r>
                      <a:r>
                        <a:rPr lang="bg-BG" sz="1100" dirty="0" smtClean="0">
                          <a:effectLst/>
                          <a:latin typeface="Calibri" panose="020F0502020204030204" charset="0"/>
                          <a:ea typeface="Calibri" panose="020F0502020204030204" charset="0"/>
                          <a:cs typeface="Times New Roman" panose="02020603050405020304" pitchFamily="18" charset="0"/>
                        </a:rPr>
                        <a:t>фондове?</a:t>
                      </a:r>
                      <a:endParaRPr lang="bg-BG" sz="1100" dirty="0">
                        <a:effectLst/>
                        <a:latin typeface="Calibri" panose="020F0502020204030204" charset="0"/>
                        <a:ea typeface="Calibri" panose="020F0502020204030204" charset="0"/>
                        <a:cs typeface="Times New Roman" panose="02020603050405020304" pitchFamily="18" charset="0"/>
                      </a:endParaRPr>
                    </a:p>
                  </a:txBody>
                  <a:tcPr marL="68580" marR="68580" marT="0" marB="0"/>
                </a:tc>
                <a:tc>
                  <a:txBody>
                    <a:bodyPr/>
                    <a:lstStyle/>
                    <a:p>
                      <a:pPr>
                        <a:lnSpc>
                          <a:spcPct val="107000"/>
                        </a:lnSpc>
                        <a:spcAft>
                          <a:spcPts val="0"/>
                        </a:spcAft>
                      </a:pPr>
                      <a:r>
                        <a:rPr lang="bg-BG" sz="1100" dirty="0" smtClean="0">
                          <a:effectLst/>
                          <a:latin typeface="Calibri" panose="020F0502020204030204" charset="0"/>
                          <a:ea typeface="Calibri" panose="020F0502020204030204" charset="0"/>
                          <a:cs typeface="Times New Roman" panose="02020603050405020304" pitchFamily="18" charset="0"/>
                        </a:rPr>
                        <a:t>Трябва </a:t>
                      </a:r>
                      <a:r>
                        <a:rPr lang="bg-BG" sz="1100" dirty="0">
                          <a:effectLst/>
                          <a:latin typeface="Calibri" panose="020F0502020204030204" charset="0"/>
                          <a:ea typeface="Calibri" panose="020F0502020204030204" charset="0"/>
                          <a:cs typeface="Times New Roman" panose="02020603050405020304" pitchFamily="18" charset="0"/>
                        </a:rPr>
                        <a:t>да се съхранява отделно от нормалните спестявания</a:t>
                      </a:r>
                    </a:p>
                  </a:txBody>
                  <a:tcPr marL="68580" marR="68580" marT="0" marB="0"/>
                </a:tc>
                <a:tc>
                  <a:txBody>
                    <a:bodyPr/>
                    <a:lstStyle/>
                    <a:p>
                      <a:pPr algn="ctr">
                        <a:lnSpc>
                          <a:spcPct val="107000"/>
                        </a:lnSpc>
                        <a:spcAft>
                          <a:spcPts val="0"/>
                        </a:spcAft>
                      </a:pPr>
                      <a:endParaRPr lang="bg-BG" sz="1100" dirty="0">
                        <a:effectLst/>
                        <a:latin typeface="Calibri" panose="020F0502020204030204" charset="0"/>
                        <a:ea typeface="Calibri" panose="020F050202020403020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76941">
                <a:tc vMerge="1">
                  <a:txBody>
                    <a:bodyPr/>
                    <a:lstStyle/>
                    <a:p>
                      <a:endParaRPr lang="bg-BG"/>
                    </a:p>
                  </a:txBody>
                  <a:tcPr/>
                </a:tc>
                <a:tc>
                  <a:txBody>
                    <a:bodyPr/>
                    <a:lstStyle/>
                    <a:p>
                      <a:pPr>
                        <a:lnSpc>
                          <a:spcPct val="107000"/>
                        </a:lnSpc>
                        <a:spcAft>
                          <a:spcPts val="0"/>
                        </a:spcAft>
                      </a:pPr>
                      <a:r>
                        <a:rPr lang="bg-BG" sz="1100" dirty="0" smtClean="0">
                          <a:effectLst/>
                          <a:latin typeface="Calibri" panose="020F0502020204030204" charset="0"/>
                          <a:ea typeface="Calibri" panose="020F0502020204030204" charset="0"/>
                          <a:cs typeface="Times New Roman" panose="02020603050405020304" pitchFamily="18" charset="0"/>
                        </a:rPr>
                        <a:t>Трябва </a:t>
                      </a:r>
                      <a:r>
                        <a:rPr lang="bg-BG" sz="1100" dirty="0">
                          <a:effectLst/>
                          <a:latin typeface="Calibri" panose="020F0502020204030204" charset="0"/>
                          <a:ea typeface="Calibri" panose="020F0502020204030204" charset="0"/>
                          <a:cs typeface="Times New Roman" panose="02020603050405020304" pitchFamily="18" charset="0"/>
                        </a:rPr>
                        <a:t>да се комбинира с други нормални спестявания</a:t>
                      </a:r>
                    </a:p>
                  </a:txBody>
                  <a:tcPr marL="68580" marR="68580" marT="0" marB="0"/>
                </a:tc>
                <a:tc>
                  <a:txBody>
                    <a:bodyPr/>
                    <a:lstStyle/>
                    <a:p>
                      <a:pPr algn="ctr">
                        <a:lnSpc>
                          <a:spcPct val="107000"/>
                        </a:lnSpc>
                        <a:spcAft>
                          <a:spcPts val="0"/>
                        </a:spcAft>
                      </a:pPr>
                      <a:endParaRPr lang="bg-BG" sz="1100" dirty="0">
                        <a:effectLst/>
                        <a:latin typeface="Calibri" panose="020F0502020204030204" charset="0"/>
                        <a:ea typeface="Calibri" panose="020F050202020403020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76941">
                <a:tc rowSpan="3">
                  <a:txBody>
                    <a:bodyPr/>
                    <a:lstStyle/>
                    <a:p>
                      <a:pPr algn="ctr">
                        <a:lnSpc>
                          <a:spcPct val="107000"/>
                        </a:lnSpc>
                        <a:spcAft>
                          <a:spcPts val="0"/>
                        </a:spcAft>
                      </a:pPr>
                      <a:r>
                        <a:rPr lang="bg-BG" sz="1100" dirty="0" smtClean="0">
                          <a:effectLst/>
                          <a:latin typeface="Calibri" panose="020F0502020204030204" charset="0"/>
                          <a:ea typeface="Calibri" panose="020F0502020204030204" charset="0"/>
                          <a:cs typeface="Times New Roman" panose="02020603050405020304" pitchFamily="18" charset="0"/>
                        </a:rPr>
                        <a:t>Кои </a:t>
                      </a:r>
                      <a:r>
                        <a:rPr lang="bg-BG" sz="1100" dirty="0">
                          <a:effectLst/>
                          <a:latin typeface="Calibri" panose="020F0502020204030204" charset="0"/>
                          <a:ea typeface="Calibri" panose="020F0502020204030204" charset="0"/>
                          <a:cs typeface="Times New Roman" panose="02020603050405020304" pitchFamily="18" charset="0"/>
                        </a:rPr>
                        <a:t>от следните </a:t>
                      </a:r>
                      <a:r>
                        <a:rPr lang="bg-BG" sz="1100" dirty="0" smtClean="0">
                          <a:effectLst/>
                          <a:latin typeface="Calibri" panose="020F0502020204030204" charset="0"/>
                          <a:ea typeface="Calibri" panose="020F0502020204030204" charset="0"/>
                          <a:cs typeface="Times New Roman" panose="02020603050405020304" pitchFamily="18" charset="0"/>
                        </a:rPr>
                        <a:t> неща</a:t>
                      </a:r>
                      <a:r>
                        <a:rPr lang="bg-BG" sz="1100" baseline="0" dirty="0" smtClean="0">
                          <a:effectLst/>
                          <a:latin typeface="Calibri" panose="020F0502020204030204" charset="0"/>
                          <a:ea typeface="Calibri" panose="020F0502020204030204" charset="0"/>
                          <a:cs typeface="Times New Roman" panose="02020603050405020304" pitchFamily="18" charset="0"/>
                        </a:rPr>
                        <a:t> </a:t>
                      </a:r>
                      <a:r>
                        <a:rPr lang="bg-BG" sz="1100" dirty="0" smtClean="0">
                          <a:effectLst/>
                          <a:latin typeface="Calibri" panose="020F0502020204030204" charset="0"/>
                          <a:ea typeface="Calibri" panose="020F0502020204030204" charset="0"/>
                          <a:cs typeface="Times New Roman" panose="02020603050405020304" pitchFamily="18" charset="0"/>
                        </a:rPr>
                        <a:t>са </a:t>
                      </a:r>
                      <a:r>
                        <a:rPr lang="bg-BG" sz="1100" dirty="0">
                          <a:effectLst/>
                          <a:latin typeface="Calibri" panose="020F0502020204030204" charset="0"/>
                          <a:ea typeface="Calibri" panose="020F0502020204030204" charset="0"/>
                          <a:cs typeface="Times New Roman" panose="02020603050405020304" pitchFamily="18" charset="0"/>
                        </a:rPr>
                        <a:t>примери за предизвикателства пред спестяванията?</a:t>
                      </a:r>
                    </a:p>
                  </a:txBody>
                  <a:tcPr marL="68580" marR="68580" marT="0" marB="0"/>
                </a:tc>
                <a:tc>
                  <a:txBody>
                    <a:bodyPr/>
                    <a:lstStyle/>
                    <a:p>
                      <a:pPr algn="just">
                        <a:lnSpc>
                          <a:spcPct val="107000"/>
                        </a:lnSpc>
                        <a:spcAft>
                          <a:spcPts val="0"/>
                        </a:spcAft>
                      </a:pPr>
                      <a:r>
                        <a:rPr lang="bg-BG" sz="1100" dirty="0" smtClean="0">
                          <a:effectLst/>
                          <a:latin typeface="Calibri" panose="020F0502020204030204" charset="0"/>
                          <a:ea typeface="Calibri" panose="020F0502020204030204" charset="0"/>
                          <a:cs typeface="Times New Roman" panose="02020603050405020304" pitchFamily="18" charset="0"/>
                        </a:rPr>
                        <a:t>Липса </a:t>
                      </a:r>
                      <a:r>
                        <a:rPr lang="bg-BG" sz="1100" dirty="0">
                          <a:effectLst/>
                          <a:latin typeface="Calibri" panose="020F0502020204030204" charset="0"/>
                          <a:ea typeface="Calibri" panose="020F0502020204030204" charset="0"/>
                          <a:cs typeface="Times New Roman" panose="02020603050405020304" pitchFamily="18" charset="0"/>
                        </a:rPr>
                        <a:t>на бюджет</a:t>
                      </a:r>
                    </a:p>
                  </a:txBody>
                  <a:tcPr marL="68580" marR="68580" marT="0" marB="0"/>
                </a:tc>
                <a:tc>
                  <a:txBody>
                    <a:bodyPr/>
                    <a:lstStyle/>
                    <a:p>
                      <a:pPr algn="ctr">
                        <a:lnSpc>
                          <a:spcPct val="107000"/>
                        </a:lnSpc>
                        <a:spcAft>
                          <a:spcPts val="0"/>
                        </a:spcAft>
                      </a:pPr>
                      <a:endParaRPr lang="bg-BG" sz="1100" dirty="0">
                        <a:effectLst/>
                        <a:latin typeface="Calibri" panose="020F0502020204030204" charset="0"/>
                        <a:ea typeface="Calibri" panose="020F050202020403020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76941">
                <a:tc vMerge="1">
                  <a:txBody>
                    <a:bodyPr/>
                    <a:lstStyle/>
                    <a:p>
                      <a:endParaRPr lang="bg-BG"/>
                    </a:p>
                  </a:txBody>
                  <a:tcPr/>
                </a:tc>
                <a:tc>
                  <a:txBody>
                    <a:bodyPr/>
                    <a:lstStyle/>
                    <a:p>
                      <a:pPr algn="just">
                        <a:lnSpc>
                          <a:spcPct val="107000"/>
                        </a:lnSpc>
                        <a:spcAft>
                          <a:spcPts val="0"/>
                        </a:spcAft>
                      </a:pPr>
                      <a:r>
                        <a:rPr lang="bg-BG" sz="1100" dirty="0" smtClean="0">
                          <a:effectLst/>
                          <a:latin typeface="Calibri" panose="020F0502020204030204" charset="0"/>
                          <a:ea typeface="Calibri" panose="020F0502020204030204" charset="0"/>
                          <a:cs typeface="Times New Roman" panose="02020603050405020304" pitchFamily="18" charset="0"/>
                        </a:rPr>
                        <a:t>Импулсивно </a:t>
                      </a:r>
                      <a:r>
                        <a:rPr lang="bg-BG" sz="1100" dirty="0">
                          <a:effectLst/>
                          <a:latin typeface="Calibri" panose="020F0502020204030204" charset="0"/>
                          <a:ea typeface="Calibri" panose="020F0502020204030204" charset="0"/>
                          <a:cs typeface="Times New Roman" panose="02020603050405020304" pitchFamily="18" charset="0"/>
                        </a:rPr>
                        <a:t>харчене</a:t>
                      </a:r>
                    </a:p>
                  </a:txBody>
                  <a:tcPr marL="68580" marR="68580" marT="0" marB="0"/>
                </a:tc>
                <a:tc>
                  <a:txBody>
                    <a:bodyPr/>
                    <a:lstStyle/>
                    <a:p>
                      <a:pPr algn="ctr">
                        <a:lnSpc>
                          <a:spcPct val="107000"/>
                        </a:lnSpc>
                        <a:spcAft>
                          <a:spcPts val="0"/>
                        </a:spcAft>
                      </a:pPr>
                      <a:endParaRPr lang="bg-BG" sz="1100" dirty="0">
                        <a:effectLst/>
                        <a:latin typeface="Calibri" panose="020F0502020204030204" charset="0"/>
                        <a:ea typeface="Calibri" panose="020F050202020403020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76941">
                <a:tc vMerge="1">
                  <a:txBody>
                    <a:bodyPr/>
                    <a:lstStyle/>
                    <a:p>
                      <a:endParaRPr lang="bg-BG"/>
                    </a:p>
                  </a:txBody>
                  <a:tcPr/>
                </a:tc>
                <a:tc>
                  <a:txBody>
                    <a:bodyPr/>
                    <a:lstStyle/>
                    <a:p>
                      <a:pPr algn="just">
                        <a:lnSpc>
                          <a:spcPct val="107000"/>
                        </a:lnSpc>
                        <a:spcAft>
                          <a:spcPts val="0"/>
                        </a:spcAft>
                      </a:pPr>
                      <a:r>
                        <a:rPr lang="bg-BG" sz="1100" dirty="0" smtClean="0">
                          <a:effectLst/>
                          <a:latin typeface="Calibri" panose="020F0502020204030204" charset="0"/>
                          <a:ea typeface="Calibri" panose="020F0502020204030204" charset="0"/>
                          <a:cs typeface="Times New Roman" panose="02020603050405020304" pitchFamily="18" charset="0"/>
                        </a:rPr>
                        <a:t>Партньорски </a:t>
                      </a:r>
                      <a:r>
                        <a:rPr lang="bg-BG" sz="1100" dirty="0">
                          <a:effectLst/>
                          <a:latin typeface="Calibri" panose="020F0502020204030204" charset="0"/>
                          <a:ea typeface="Calibri" panose="020F0502020204030204" charset="0"/>
                          <a:cs typeface="Times New Roman" panose="02020603050405020304" pitchFamily="18" charset="0"/>
                        </a:rPr>
                        <a:t>натиск</a:t>
                      </a:r>
                    </a:p>
                  </a:txBody>
                  <a:tcPr marL="68580" marR="68580" marT="0" marB="0"/>
                </a:tc>
                <a:tc>
                  <a:txBody>
                    <a:bodyPr/>
                    <a:lstStyle/>
                    <a:p>
                      <a:pPr algn="ctr">
                        <a:lnSpc>
                          <a:spcPct val="107000"/>
                        </a:lnSpc>
                        <a:spcAft>
                          <a:spcPts val="0"/>
                        </a:spcAft>
                      </a:pPr>
                      <a:endParaRPr lang="bg-BG" sz="1100" dirty="0">
                        <a:effectLst/>
                        <a:latin typeface="Calibri" panose="020F0502020204030204" charset="0"/>
                        <a:ea typeface="Calibri" panose="020F050202020403020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1507" y="0"/>
            <a:ext cx="9144000" cy="5142857"/>
          </a:xfrm>
          <a:prstGeom prst="rect">
            <a:avLst/>
          </a:prstGeom>
        </p:spPr>
      </p:pic>
      <p:sp>
        <p:nvSpPr>
          <p:cNvPr id="2" name="TextBox 1"/>
          <p:cNvSpPr txBox="1"/>
          <p:nvPr/>
        </p:nvSpPr>
        <p:spPr>
          <a:xfrm>
            <a:off x="417223" y="988778"/>
            <a:ext cx="8166100" cy="2800767"/>
          </a:xfrm>
          <a:prstGeom prst="rect">
            <a:avLst/>
          </a:prstGeom>
          <a:noFill/>
        </p:spPr>
        <p:txBody>
          <a:bodyPr wrap="square" rtlCol="0">
            <a:spAutoFit/>
          </a:bodyPr>
          <a:lstStyle/>
          <a:p>
            <a:pPr algn="ctr"/>
            <a:endParaRPr lang="en-US" b="1" dirty="0" smtClean="0">
              <a:solidFill>
                <a:schemeClr val="accent1"/>
              </a:solidFill>
            </a:endParaRPr>
          </a:p>
          <a:p>
            <a:r>
              <a:rPr lang="en-US" b="1" dirty="0" smtClean="0">
                <a:solidFill>
                  <a:srgbClr val="0070C0"/>
                </a:solidFill>
              </a:rPr>
              <a:t>Раздел 1.3: Въздействието на финансовата грамотност и неграмотността върху личния и професионалния живот</a:t>
            </a:r>
          </a:p>
          <a:p>
            <a:pPr algn="ctr"/>
            <a:endParaRPr lang="en-US" b="1" dirty="0" smtClean="0">
              <a:solidFill>
                <a:srgbClr val="2B8313"/>
              </a:solidFill>
            </a:endParaRPr>
          </a:p>
          <a:p>
            <a:pPr algn="ctr"/>
            <a:endParaRPr lang="en-US" b="1" dirty="0" smtClean="0">
              <a:solidFill>
                <a:srgbClr val="0070C0"/>
              </a:solidFill>
            </a:endParaRPr>
          </a:p>
          <a:p>
            <a:pPr algn="ctr"/>
            <a:r>
              <a:rPr lang="en-US" b="1" dirty="0" smtClean="0">
                <a:solidFill>
                  <a:srgbClr val="0070C0"/>
                </a:solidFill>
              </a:rPr>
              <a:t>  Можете ли да дефинирате финансовата неграмотност?</a:t>
            </a:r>
          </a:p>
          <a:p>
            <a:pPr algn="ctr"/>
            <a:endParaRPr lang="en-US" b="1" dirty="0">
              <a:solidFill>
                <a:schemeClr val="accent1"/>
              </a:solidFill>
            </a:endParaRPr>
          </a:p>
          <a:p>
            <a:pPr algn="ctr"/>
            <a:endParaRPr lang="en-US" b="1" dirty="0" smtClean="0">
              <a:solidFill>
                <a:schemeClr val="accent1"/>
              </a:solidFill>
            </a:endParaRPr>
          </a:p>
          <a:p>
            <a:pPr marL="285750" indent="-285750">
              <a:buFont typeface="Arial" panose="020B0604020202020204" pitchFamily="34" charset="0"/>
              <a:buChar char="•"/>
            </a:pPr>
            <a:endParaRPr lang="en-US" sz="1400" i="1" dirty="0" smtClean="0"/>
          </a:p>
          <a:p>
            <a:endParaRPr lang="en-US" b="1"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p:cNvSpPr txBox="1"/>
          <p:nvPr/>
        </p:nvSpPr>
        <p:spPr>
          <a:xfrm>
            <a:off x="584200" y="1123950"/>
            <a:ext cx="8166100" cy="2585323"/>
          </a:xfrm>
          <a:prstGeom prst="rect">
            <a:avLst/>
          </a:prstGeom>
          <a:noFill/>
        </p:spPr>
        <p:txBody>
          <a:bodyPr wrap="square" rtlCol="0">
            <a:spAutoFit/>
          </a:bodyPr>
          <a:lstStyle/>
          <a:p>
            <a:r>
              <a:rPr lang="en-US" b="1" dirty="0" smtClean="0">
                <a:solidFill>
                  <a:srgbClr val="0070C0"/>
                </a:solidFill>
              </a:rPr>
              <a:t>Раздел </a:t>
            </a:r>
            <a:r>
              <a:rPr lang="en-US" b="1" dirty="0">
                <a:solidFill>
                  <a:srgbClr val="0070C0"/>
                </a:solidFill>
              </a:rPr>
              <a:t>1.3: Въздействието на финансовата грамотност и неграмотността върху личния и професионалния живот</a:t>
            </a:r>
          </a:p>
          <a:p>
            <a:pPr algn="ctr"/>
            <a:endParaRPr lang="en-US" dirty="0">
              <a:solidFill>
                <a:srgbClr val="0070C0"/>
              </a:solidFill>
            </a:endParaRPr>
          </a:p>
          <a:p>
            <a:pPr algn="ctr"/>
            <a:r>
              <a:rPr lang="en-US" dirty="0" err="1" smtClean="0">
                <a:solidFill>
                  <a:srgbClr val="0070C0"/>
                </a:solidFill>
              </a:rPr>
              <a:t>Смятате</a:t>
            </a:r>
            <a:r>
              <a:rPr lang="en-US" dirty="0" smtClean="0">
                <a:solidFill>
                  <a:srgbClr val="0070C0"/>
                </a:solidFill>
              </a:rPr>
              <a:t> </a:t>
            </a:r>
            <a:r>
              <a:rPr lang="en-US" dirty="0">
                <a:solidFill>
                  <a:srgbClr val="0070C0"/>
                </a:solidFill>
              </a:rPr>
              <a:t>ли, че финансовата неграмотност може да засегне двете страни на живота ви – лична и професионална?</a:t>
            </a:r>
          </a:p>
          <a:p>
            <a:pPr algn="ctr"/>
            <a:endParaRPr lang="en-US" dirty="0">
              <a:solidFill>
                <a:srgbClr val="0070C0"/>
              </a:solidFill>
            </a:endParaRPr>
          </a:p>
          <a:p>
            <a:pPr algn="ctr"/>
            <a:r>
              <a:rPr lang="en-US" dirty="0">
                <a:solidFill>
                  <a:srgbClr val="0070C0"/>
                </a:solidFill>
              </a:rPr>
              <a:t>Бихте ли посочили примери за негативни последици от финансовата неграмотност, що се отнася до професионалния и личния живот?</a:t>
            </a:r>
          </a:p>
          <a:p>
            <a:endParaRPr lang="en-US" b="1" dirty="0">
              <a:solidFill>
                <a:srgbClr val="2B8313"/>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p:cNvSpPr txBox="1"/>
          <p:nvPr/>
        </p:nvSpPr>
        <p:spPr>
          <a:xfrm>
            <a:off x="433126" y="1076242"/>
            <a:ext cx="8166100" cy="3539430"/>
          </a:xfrm>
          <a:prstGeom prst="rect">
            <a:avLst/>
          </a:prstGeom>
          <a:noFill/>
        </p:spPr>
        <p:txBody>
          <a:bodyPr wrap="square" rtlCol="0">
            <a:spAutoFit/>
          </a:bodyPr>
          <a:lstStyle/>
          <a:p>
            <a:r>
              <a:rPr lang="en-US" sz="1600" b="1" dirty="0" smtClean="0">
                <a:solidFill>
                  <a:srgbClr val="0070C0"/>
                </a:solidFill>
              </a:rPr>
              <a:t>Раздел </a:t>
            </a:r>
            <a:r>
              <a:rPr lang="en-US" sz="1600" b="1" dirty="0" smtClean="0">
                <a:solidFill>
                  <a:srgbClr val="0070C0"/>
                </a:solidFill>
              </a:rPr>
              <a:t>1.3: Въздействието на финансовата грамотност и неграмотността върху личния и професионалния живот</a:t>
            </a:r>
          </a:p>
          <a:p>
            <a:pPr algn="ctr"/>
            <a:endParaRPr lang="en-US" sz="1600" b="1" dirty="0" smtClean="0">
              <a:solidFill>
                <a:srgbClr val="2B8313"/>
              </a:solidFill>
            </a:endParaRPr>
          </a:p>
          <a:p>
            <a:pPr algn="ctr"/>
            <a:r>
              <a:rPr lang="en-US" sz="1600" b="1" dirty="0" smtClean="0">
                <a:solidFill>
                  <a:srgbClr val="0070C0"/>
                </a:solidFill>
              </a:rPr>
              <a:t>Ползи от финансовата грамотност</a:t>
            </a:r>
          </a:p>
          <a:p>
            <a:pPr algn="ctr"/>
            <a:endParaRPr lang="en-US" sz="1600" b="1" dirty="0" smtClean="0">
              <a:solidFill>
                <a:srgbClr val="2B8313"/>
              </a:solidFill>
            </a:endParaRPr>
          </a:p>
          <a:p>
            <a:pPr algn="ctr"/>
            <a:r>
              <a:rPr lang="en-US" sz="1600" b="1" dirty="0" smtClean="0"/>
              <a:t>Да бъдеш финансово грамотен е умение, което носи набор от ползи, които могат да подобрят стандарта на живот на младите хора чрез увеличаване на финансовата стабилност. Правенето на стъпки </a:t>
            </a:r>
            <a:r>
              <a:rPr lang="en-US" sz="1600" b="1" dirty="0" err="1" smtClean="0"/>
              <a:t>към</a:t>
            </a:r>
            <a:r>
              <a:rPr lang="en-US" sz="1600" b="1" dirty="0" smtClean="0"/>
              <a:t> </a:t>
            </a:r>
            <a:r>
              <a:rPr lang="en-US" sz="1600" b="1" dirty="0" err="1" smtClean="0"/>
              <a:t>придобиване</a:t>
            </a:r>
            <a:r>
              <a:rPr lang="en-US" sz="1600" b="1" dirty="0" smtClean="0"/>
              <a:t> </a:t>
            </a:r>
            <a:r>
              <a:rPr lang="en-US" sz="1600" b="1" dirty="0" smtClean="0"/>
              <a:t>на финансова грамотност е важен компонент от живота, който може да осигури финансова стабилност, да намали безпокойството и да стимулира постигането на финансови цели.</a:t>
            </a:r>
          </a:p>
          <a:p>
            <a:pPr algn="ctr"/>
            <a:endParaRPr lang="en-US" sz="1600" b="1" dirty="0" smtClean="0">
              <a:solidFill>
                <a:srgbClr val="2B8313"/>
              </a:solidFill>
            </a:endParaRPr>
          </a:p>
          <a:p>
            <a:pPr algn="ctr"/>
            <a:endParaRPr lang="en-US" sz="1600" b="1" dirty="0" smtClean="0">
              <a:solidFill>
                <a:srgbClr val="2B8313"/>
              </a:solidFill>
            </a:endParaRPr>
          </a:p>
          <a:p>
            <a:pPr algn="ctr"/>
            <a:r>
              <a:rPr lang="en-US" sz="1600" b="1" dirty="0" smtClean="0">
                <a:solidFill>
                  <a:srgbClr val="0070C0"/>
                </a:solidFill>
              </a:rPr>
              <a:t>Можете ли да се сетите за някои от предимствата на финансовата грамотност?</a:t>
            </a:r>
          </a:p>
          <a:p>
            <a:endParaRPr lang="en-US" sz="1600" b="1" dirty="0" smtClean="0">
              <a:solidFill>
                <a:srgbClr val="2B8313"/>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p:cNvSpPr txBox="1"/>
          <p:nvPr/>
        </p:nvSpPr>
        <p:spPr>
          <a:xfrm>
            <a:off x="433125" y="1076242"/>
            <a:ext cx="8510849" cy="2985433"/>
          </a:xfrm>
          <a:prstGeom prst="rect">
            <a:avLst/>
          </a:prstGeom>
          <a:noFill/>
        </p:spPr>
        <p:txBody>
          <a:bodyPr wrap="square" rtlCol="0">
            <a:spAutoFit/>
          </a:bodyPr>
          <a:lstStyle/>
          <a:p>
            <a:r>
              <a:rPr lang="bg-BG" sz="1600" b="1" dirty="0" smtClean="0">
                <a:solidFill>
                  <a:srgbClr val="0070C0"/>
                </a:solidFill>
              </a:rPr>
              <a:t>Раздел </a:t>
            </a:r>
            <a:r>
              <a:rPr lang="bg-BG" sz="1600" b="1" dirty="0">
                <a:solidFill>
                  <a:srgbClr val="0070C0"/>
                </a:solidFill>
              </a:rPr>
              <a:t>1.3: Въздействието на финансовата грамотност и неграмотността върху личния и професионалния живот</a:t>
            </a:r>
          </a:p>
          <a:p>
            <a:endParaRPr lang="bg-BG" sz="1400" dirty="0">
              <a:solidFill>
                <a:srgbClr val="2B8313"/>
              </a:solidFill>
            </a:endParaRPr>
          </a:p>
          <a:p>
            <a:pPr algn="ctr"/>
            <a:r>
              <a:rPr lang="bg-BG" sz="1600" b="1" dirty="0">
                <a:solidFill>
                  <a:srgbClr val="0070C0"/>
                </a:solidFill>
              </a:rPr>
              <a:t>Ползи от финансовата грамотност</a:t>
            </a:r>
          </a:p>
          <a:p>
            <a:endParaRPr lang="bg-BG" sz="1400" dirty="0">
              <a:solidFill>
                <a:srgbClr val="2B8313"/>
              </a:solidFill>
            </a:endParaRPr>
          </a:p>
          <a:p>
            <a:r>
              <a:rPr lang="bg-BG" sz="1400" dirty="0">
                <a:solidFill>
                  <a:srgbClr val="0070C0"/>
                </a:solidFill>
              </a:rPr>
              <a:t>• Способност за вземане на по-добри финансови решения</a:t>
            </a:r>
          </a:p>
          <a:p>
            <a:r>
              <a:rPr lang="bg-BG" sz="1400" dirty="0">
                <a:solidFill>
                  <a:srgbClr val="0070C0"/>
                </a:solidFill>
              </a:rPr>
              <a:t>• Ефективно управление на пари и дълг</a:t>
            </a:r>
          </a:p>
          <a:p>
            <a:r>
              <a:rPr lang="bg-BG" sz="1400" dirty="0">
                <a:solidFill>
                  <a:srgbClr val="0070C0"/>
                </a:solidFill>
              </a:rPr>
              <a:t>• По-добре оборудвани за постигане на финансови цели</a:t>
            </a:r>
          </a:p>
          <a:p>
            <a:r>
              <a:rPr lang="bg-BG" sz="1400" dirty="0">
                <a:solidFill>
                  <a:srgbClr val="0070C0"/>
                </a:solidFill>
              </a:rPr>
              <a:t>• Намаляване на разходите чрез по-добро регулиране</a:t>
            </a:r>
          </a:p>
          <a:p>
            <a:r>
              <a:rPr lang="bg-BG" sz="1400" dirty="0">
                <a:solidFill>
                  <a:srgbClr val="0070C0"/>
                </a:solidFill>
              </a:rPr>
              <a:t>• По-малко финансов стрес и безпокойство</a:t>
            </a:r>
          </a:p>
          <a:p>
            <a:r>
              <a:rPr lang="bg-BG" sz="1400" dirty="0">
                <a:solidFill>
                  <a:srgbClr val="0070C0"/>
                </a:solidFill>
              </a:rPr>
              <a:t>• Повишаване на етичното вземане на решения при избор на застраховка, заеми, инвестиции и използване на кредитна карта</a:t>
            </a:r>
          </a:p>
          <a:p>
            <a:r>
              <a:rPr lang="bg-BG" sz="1400" dirty="0">
                <a:solidFill>
                  <a:srgbClr val="0070C0"/>
                </a:solidFill>
              </a:rPr>
              <a:t>• Ефективно създаване на структуриран бюджет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p:cNvSpPr txBox="1"/>
          <p:nvPr/>
        </p:nvSpPr>
        <p:spPr>
          <a:xfrm>
            <a:off x="99170" y="797946"/>
            <a:ext cx="8945769" cy="4647426"/>
          </a:xfrm>
          <a:prstGeom prst="rect">
            <a:avLst/>
          </a:prstGeom>
          <a:noFill/>
        </p:spPr>
        <p:txBody>
          <a:bodyPr wrap="square" rtlCol="0">
            <a:spAutoFit/>
          </a:bodyPr>
          <a:lstStyle/>
          <a:p>
            <a:endParaRPr lang="en-US" b="1" dirty="0" smtClean="0">
              <a:solidFill>
                <a:srgbClr val="0070C0"/>
              </a:solidFill>
            </a:endParaRPr>
          </a:p>
          <a:p>
            <a:r>
              <a:rPr lang="en-US" b="1" dirty="0" smtClean="0">
                <a:solidFill>
                  <a:srgbClr val="0070C0"/>
                </a:solidFill>
              </a:rPr>
              <a:t>Раздел 1.3: Въздействието на финансовата грамотност и неграмотността върху личния и професионалния живот</a:t>
            </a:r>
          </a:p>
          <a:p>
            <a:pPr algn="ctr"/>
            <a:r>
              <a:rPr lang="en-US" b="1" dirty="0" err="1" smtClean="0">
                <a:solidFill>
                  <a:srgbClr val="0070C0"/>
                </a:solidFill>
              </a:rPr>
              <a:t>Казус</a:t>
            </a:r>
            <a:r>
              <a:rPr lang="en-US" b="1" dirty="0" smtClean="0">
                <a:solidFill>
                  <a:srgbClr val="0070C0"/>
                </a:solidFill>
              </a:rPr>
              <a:t>:</a:t>
            </a:r>
          </a:p>
          <a:p>
            <a:pPr algn="ctr"/>
            <a:endParaRPr lang="en-US" sz="1600" dirty="0" smtClean="0"/>
          </a:p>
          <a:p>
            <a:pPr algn="ctr"/>
            <a:r>
              <a:rPr lang="en-US" sz="1600" dirty="0" smtClean="0"/>
              <a:t>Мари е </a:t>
            </a:r>
            <a:r>
              <a:rPr lang="bg-BG" sz="1600" dirty="0" smtClean="0"/>
              <a:t>последна година в гимназията</a:t>
            </a:r>
            <a:r>
              <a:rPr lang="en-US" sz="1600" dirty="0" smtClean="0"/>
              <a:t>, </a:t>
            </a:r>
            <a:r>
              <a:rPr lang="en-US" sz="1600" dirty="0" smtClean="0"/>
              <a:t>която работи на непълно работно време в магазин за спортни стоки. Тя се надява да спечели достатъчно пари, за да посещава </a:t>
            </a:r>
            <a:r>
              <a:rPr lang="bg-BG" sz="1600" dirty="0" smtClean="0"/>
              <a:t>университет</a:t>
            </a:r>
            <a:r>
              <a:rPr lang="en-US" sz="1600" dirty="0" smtClean="0"/>
              <a:t>, </a:t>
            </a:r>
            <a:r>
              <a:rPr lang="en-US" sz="1600" dirty="0" smtClean="0"/>
              <a:t>без да се налага да получава студентски заем.</a:t>
            </a:r>
          </a:p>
          <a:p>
            <a:pPr algn="ctr"/>
            <a:endParaRPr lang="en-US" sz="1600" dirty="0" smtClean="0"/>
          </a:p>
          <a:p>
            <a:pPr algn="ctr"/>
            <a:r>
              <a:rPr lang="en-US" sz="1600" dirty="0" smtClean="0"/>
              <a:t>Брат й Рик е </a:t>
            </a:r>
            <a:r>
              <a:rPr lang="en-US" sz="1600" dirty="0" err="1" smtClean="0"/>
              <a:t>млад</a:t>
            </a:r>
            <a:r>
              <a:rPr lang="bg-BG" sz="1600" dirty="0" smtClean="0"/>
              <a:t>еж</a:t>
            </a:r>
            <a:r>
              <a:rPr lang="en-US" sz="1600" dirty="0" smtClean="0"/>
              <a:t>, </a:t>
            </a:r>
            <a:r>
              <a:rPr lang="en-US" sz="1600" dirty="0" smtClean="0"/>
              <a:t>който работи в магазин за велосипеди. Той се опитва да спести достатъчно пари, за да отиде на далечно колоездене през лятото.</a:t>
            </a:r>
          </a:p>
          <a:p>
            <a:pPr algn="ctr"/>
            <a:endParaRPr lang="en-US" sz="1600" dirty="0" smtClean="0"/>
          </a:p>
          <a:p>
            <a:pPr algn="ctr"/>
            <a:r>
              <a:rPr lang="en-US" sz="1600" dirty="0" smtClean="0"/>
              <a:t>Рик и Мери обичат да ходят на ресторанти и да гледат филми и концерти като всеки млад човек.</a:t>
            </a:r>
          </a:p>
          <a:p>
            <a:pPr algn="ctr"/>
            <a:endParaRPr lang="bg-BG" sz="1600" dirty="0" smtClean="0">
              <a:solidFill>
                <a:srgbClr val="0070C0"/>
              </a:solidFill>
            </a:endParaRPr>
          </a:p>
          <a:p>
            <a:pPr algn="ctr"/>
            <a:r>
              <a:rPr lang="en-US" sz="1600" dirty="0" err="1" smtClean="0">
                <a:solidFill>
                  <a:srgbClr val="0070C0"/>
                </a:solidFill>
              </a:rPr>
              <a:t>За</a:t>
            </a:r>
            <a:r>
              <a:rPr lang="en-US" sz="1600" dirty="0" smtClean="0">
                <a:solidFill>
                  <a:srgbClr val="0070C0"/>
                </a:solidFill>
              </a:rPr>
              <a:t> </a:t>
            </a:r>
            <a:r>
              <a:rPr lang="en-US" sz="1600" dirty="0" smtClean="0">
                <a:solidFill>
                  <a:srgbClr val="0070C0"/>
                </a:solidFill>
              </a:rPr>
              <a:t>да постигнат финансовите си цели, кога трябва да направят?</a:t>
            </a:r>
          </a:p>
          <a:p>
            <a:pPr algn="just"/>
            <a:endParaRPr lang="en-US" sz="1600" dirty="0"/>
          </a:p>
          <a:p>
            <a:pPr marL="285750" indent="-285750">
              <a:buFont typeface="Arial" panose="020B0604020202020204" pitchFamily="34" charset="0"/>
              <a:buChar char="•"/>
            </a:pPr>
            <a:endParaRPr lang="en-US" sz="1400" b="1" dirty="0" smtClean="0">
              <a:solidFill>
                <a:schemeClr val="accent1"/>
              </a:solidFill>
            </a:endParaRPr>
          </a:p>
          <a:p>
            <a:endParaRPr lang="en-US" b="1" dirty="0">
              <a:solidFill>
                <a:srgbClr val="0070C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p:cNvSpPr txBox="1"/>
          <p:nvPr/>
        </p:nvSpPr>
        <p:spPr>
          <a:xfrm>
            <a:off x="99171" y="797946"/>
            <a:ext cx="8166100" cy="3139321"/>
          </a:xfrm>
          <a:prstGeom prst="rect">
            <a:avLst/>
          </a:prstGeom>
          <a:noFill/>
        </p:spPr>
        <p:txBody>
          <a:bodyPr wrap="square" rtlCol="0">
            <a:spAutoFit/>
          </a:bodyPr>
          <a:lstStyle/>
          <a:p>
            <a:pPr algn="just"/>
            <a:r>
              <a:rPr lang="bg-BG" b="1" dirty="0" smtClean="0">
                <a:solidFill>
                  <a:srgbClr val="0070C0"/>
                </a:solidFill>
              </a:rPr>
              <a:t>Раздел </a:t>
            </a:r>
            <a:r>
              <a:rPr lang="bg-BG" b="1" dirty="0">
                <a:solidFill>
                  <a:srgbClr val="0070C0"/>
                </a:solidFill>
              </a:rPr>
              <a:t>1.3: Въздействието на финансовата грамотност и неграмотността върху личния и професионалния живот</a:t>
            </a:r>
          </a:p>
          <a:p>
            <a:pPr algn="just"/>
            <a:endParaRPr lang="bg-BG" sz="1600" dirty="0">
              <a:solidFill>
                <a:srgbClr val="2B8313"/>
              </a:solidFill>
            </a:endParaRPr>
          </a:p>
          <a:p>
            <a:pPr algn="just"/>
            <a:r>
              <a:rPr lang="bg-BG" dirty="0" smtClean="0">
                <a:solidFill>
                  <a:srgbClr val="0070C0"/>
                </a:solidFill>
              </a:rPr>
              <a:t>Казус</a:t>
            </a:r>
            <a:r>
              <a:rPr lang="bg-BG" dirty="0">
                <a:solidFill>
                  <a:srgbClr val="0070C0"/>
                </a:solidFill>
              </a:rPr>
              <a:t>:</a:t>
            </a:r>
          </a:p>
          <a:p>
            <a:pPr algn="just"/>
            <a:endParaRPr lang="bg-BG" sz="1600" dirty="0">
              <a:solidFill>
                <a:srgbClr val="2B8313"/>
              </a:solidFill>
            </a:endParaRPr>
          </a:p>
          <a:p>
            <a:pPr algn="just"/>
            <a:r>
              <a:rPr lang="bg-BG" sz="1600" dirty="0"/>
              <a:t>Рик и Мери обичат да ходят на ресторанти, да гледат филми и концерти. Въпреки това, за да постигнат целите си, те ще трябва да следят разходите си. Въпреки че все още са в гимназията, финансовите навици, които развиват сега, ще се отплатят в дългосрочен план. Поставянето на финансови цели ще им помогне да избегнат дългове и да постигнат финансова сигурност в бъдеще.</a:t>
            </a:r>
          </a:p>
          <a:p>
            <a:pPr marL="285750" indent="-285750">
              <a:buFont typeface="Arial" panose="020B0604020202020204" pitchFamily="34" charset="0"/>
              <a:buChar char="•"/>
            </a:pPr>
            <a:endParaRPr lang="en-US" sz="1400" b="1" dirty="0" smtClean="0">
              <a:solidFill>
                <a:schemeClr val="accent1"/>
              </a:solidFill>
            </a:endParaRPr>
          </a:p>
          <a:p>
            <a:endParaRPr lang="en-US" b="1" dirty="0">
              <a:solidFill>
                <a:srgbClr val="0070C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08" y="0"/>
            <a:ext cx="9144000" cy="5142857"/>
          </a:xfrm>
          <a:prstGeom prst="rect">
            <a:avLst/>
          </a:prstGeom>
        </p:spPr>
      </p:pic>
      <p:sp>
        <p:nvSpPr>
          <p:cNvPr id="2" name="TextBox 1"/>
          <p:cNvSpPr txBox="1"/>
          <p:nvPr/>
        </p:nvSpPr>
        <p:spPr>
          <a:xfrm>
            <a:off x="2158714" y="1223116"/>
            <a:ext cx="6281198" cy="1692771"/>
          </a:xfrm>
          <a:prstGeom prst="rect">
            <a:avLst/>
          </a:prstGeom>
          <a:noFill/>
        </p:spPr>
        <p:txBody>
          <a:bodyPr wrap="square" rtlCol="0">
            <a:spAutoFit/>
          </a:bodyPr>
          <a:lstStyle/>
          <a:p>
            <a:pPr algn="ctr"/>
            <a:endParaRPr lang="bg-BG" sz="2400" b="1" dirty="0"/>
          </a:p>
          <a:p>
            <a:pPr algn="ctr"/>
            <a:r>
              <a:rPr lang="bg-BG" sz="2400" b="1" dirty="0">
                <a:solidFill>
                  <a:srgbClr val="2B8313"/>
                </a:solidFill>
              </a:rPr>
              <a:t> </a:t>
            </a:r>
            <a:r>
              <a:rPr lang="bg-BG" sz="2400" b="1" dirty="0">
                <a:solidFill>
                  <a:srgbClr val="0070C0"/>
                </a:solidFill>
              </a:rPr>
              <a:t>СЛЕДВА ПРОДЪЛЖЕНИЕ..</a:t>
            </a:r>
          </a:p>
          <a:p>
            <a:pPr algn="ctr"/>
            <a:endParaRPr lang="en-US" sz="2800" b="1" dirty="0" smtClean="0">
              <a:solidFill>
                <a:srgbClr val="0070C0"/>
              </a:solidFill>
            </a:endParaRPr>
          </a:p>
          <a:p>
            <a:pPr algn="ctr"/>
            <a:r>
              <a:rPr lang="en-US" sz="2800" b="1" dirty="0" smtClean="0">
                <a:solidFill>
                  <a:srgbClr val="0070C0"/>
                </a:solidFill>
              </a:rPr>
              <a:t>Модул 2: Лично финансово планиране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p:cNvSpPr txBox="1"/>
          <p:nvPr/>
        </p:nvSpPr>
        <p:spPr>
          <a:xfrm>
            <a:off x="674942" y="2017751"/>
            <a:ext cx="8166100" cy="1200329"/>
          </a:xfrm>
          <a:prstGeom prst="rect">
            <a:avLst/>
          </a:prstGeom>
          <a:noFill/>
        </p:spPr>
        <p:txBody>
          <a:bodyPr wrap="square" rtlCol="0">
            <a:spAutoFit/>
          </a:bodyPr>
          <a:lstStyle/>
          <a:p>
            <a:pPr algn="ctr"/>
            <a:r>
              <a:rPr lang="bg-BG" sz="2400" b="1" dirty="0" smtClean="0"/>
              <a:t>Модул </a:t>
            </a:r>
            <a:r>
              <a:rPr lang="bg-BG" sz="2400" b="1" dirty="0"/>
              <a:t>1. Да бъдеш финансово грамотен – какво означава и какво е необходимо!</a:t>
            </a:r>
          </a:p>
          <a:p>
            <a:endParaRPr lang="bg-BG" sz="2400" dirty="0">
              <a:solidFill>
                <a:schemeClr val="accent6"/>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4533"/>
            <a:ext cx="9144000" cy="5142857"/>
          </a:xfrm>
          <a:prstGeom prst="rect">
            <a:avLst/>
          </a:prstGeom>
        </p:spPr>
      </p:pic>
      <p:sp>
        <p:nvSpPr>
          <p:cNvPr id="2" name="TextBox 1"/>
          <p:cNvSpPr txBox="1"/>
          <p:nvPr/>
        </p:nvSpPr>
        <p:spPr>
          <a:xfrm>
            <a:off x="595630" y="1112520"/>
            <a:ext cx="8166100" cy="3139321"/>
          </a:xfrm>
          <a:prstGeom prst="rect">
            <a:avLst/>
          </a:prstGeom>
          <a:noFill/>
        </p:spPr>
        <p:txBody>
          <a:bodyPr wrap="square" rtlCol="0">
            <a:spAutoFit/>
          </a:bodyPr>
          <a:lstStyle/>
          <a:p>
            <a:pPr algn="ctr"/>
            <a:endParaRPr lang="en-US" i="1" u="sng" dirty="0">
              <a:solidFill>
                <a:srgbClr val="0070C0"/>
              </a:solidFill>
            </a:endParaRPr>
          </a:p>
          <a:p>
            <a:pPr algn="ctr"/>
            <a:r>
              <a:rPr lang="en-US" i="1" u="sng" dirty="0">
                <a:solidFill>
                  <a:srgbClr val="0070C0"/>
                </a:solidFill>
              </a:rPr>
              <a:t>Резултати от обучението на </a:t>
            </a:r>
            <a:r>
              <a:rPr lang="en-US" i="1" u="sng" dirty="0" err="1">
                <a:solidFill>
                  <a:srgbClr val="0070C0"/>
                </a:solidFill>
              </a:rPr>
              <a:t>този</a:t>
            </a:r>
            <a:r>
              <a:rPr lang="en-US" i="1" u="sng" dirty="0">
                <a:solidFill>
                  <a:srgbClr val="0070C0"/>
                </a:solidFill>
              </a:rPr>
              <a:t> </a:t>
            </a:r>
            <a:r>
              <a:rPr lang="bg-BG" i="1" u="sng" dirty="0" smtClean="0">
                <a:solidFill>
                  <a:srgbClr val="0070C0"/>
                </a:solidFill>
              </a:rPr>
              <a:t>М</a:t>
            </a:r>
            <a:r>
              <a:rPr lang="en-US" i="1" u="sng" dirty="0" err="1" smtClean="0">
                <a:solidFill>
                  <a:srgbClr val="0070C0"/>
                </a:solidFill>
              </a:rPr>
              <a:t>одул</a:t>
            </a:r>
            <a:r>
              <a:rPr lang="en-US" i="1" u="sng" dirty="0" smtClean="0">
                <a:solidFill>
                  <a:srgbClr val="0070C0"/>
                </a:solidFill>
              </a:rPr>
              <a:t>:</a:t>
            </a:r>
            <a:endParaRPr lang="bg-BG" i="1" u="sng" dirty="0" smtClean="0">
              <a:solidFill>
                <a:srgbClr val="0070C0"/>
              </a:solidFill>
            </a:endParaRPr>
          </a:p>
          <a:p>
            <a:pPr algn="ctr"/>
            <a:endParaRPr lang="bg-BG" i="1" u="sng" dirty="0">
              <a:solidFill>
                <a:srgbClr val="0070C0"/>
              </a:solidFill>
            </a:endParaRPr>
          </a:p>
          <a:p>
            <a:pPr algn="ctr"/>
            <a:endParaRPr lang="en-US" i="1" u="sng" dirty="0">
              <a:solidFill>
                <a:srgbClr val="0070C0"/>
              </a:solidFill>
            </a:endParaRPr>
          </a:p>
          <a:p>
            <a:endParaRPr lang="en-US" i="1" dirty="0"/>
          </a:p>
          <a:p>
            <a:r>
              <a:rPr lang="en-US" i="1" dirty="0"/>
              <a:t>а) Разбиране какво е </a:t>
            </a:r>
            <a:r>
              <a:rPr lang="en-US" i="1" dirty="0" err="1"/>
              <a:t>финансова</a:t>
            </a:r>
            <a:r>
              <a:rPr lang="en-US" i="1" dirty="0"/>
              <a:t> </a:t>
            </a:r>
            <a:r>
              <a:rPr lang="en-US" i="1" dirty="0" err="1" smtClean="0"/>
              <a:t>грамотност</a:t>
            </a:r>
            <a:endParaRPr lang="bg-BG" i="1" dirty="0" smtClean="0"/>
          </a:p>
          <a:p>
            <a:endParaRPr lang="en-US" i="1" dirty="0"/>
          </a:p>
          <a:p>
            <a:r>
              <a:rPr lang="en-US" i="1" dirty="0"/>
              <a:t>б) Ползи от </a:t>
            </a:r>
            <a:r>
              <a:rPr lang="en-US" i="1" dirty="0" err="1"/>
              <a:t>финансовата</a:t>
            </a:r>
            <a:r>
              <a:rPr lang="en-US" i="1" dirty="0"/>
              <a:t> </a:t>
            </a:r>
            <a:r>
              <a:rPr lang="en-US" i="1" dirty="0" err="1" smtClean="0"/>
              <a:t>грамотност</a:t>
            </a:r>
            <a:endParaRPr lang="bg-BG" i="1" dirty="0" smtClean="0"/>
          </a:p>
          <a:p>
            <a:endParaRPr lang="en-US" i="1" dirty="0"/>
          </a:p>
          <a:p>
            <a:r>
              <a:rPr lang="en-US" i="1" dirty="0"/>
              <a:t>в) Въздействието на финансовата грамотност и финансовата неграмотност върху личния и професионалния живот</a:t>
            </a:r>
            <a:r>
              <a:rPr lang="en-US" i="1" dirty="0">
                <a:solidFill>
                  <a:schemeClr val="accent6"/>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p:cNvSpPr txBox="1"/>
          <p:nvPr/>
        </p:nvSpPr>
        <p:spPr>
          <a:xfrm>
            <a:off x="574675" y="828675"/>
            <a:ext cx="8166100" cy="4278094"/>
          </a:xfrm>
          <a:prstGeom prst="rect">
            <a:avLst/>
          </a:prstGeom>
          <a:noFill/>
        </p:spPr>
        <p:txBody>
          <a:bodyPr wrap="square" rtlCol="0">
            <a:spAutoFit/>
          </a:bodyPr>
          <a:lstStyle/>
          <a:p>
            <a:r>
              <a:rPr lang="en-US" sz="1600" b="1" dirty="0" smtClean="0"/>
              <a:t>Раздел </a:t>
            </a:r>
            <a:r>
              <a:rPr lang="en-US" sz="1600" b="1" dirty="0"/>
              <a:t>1.1: Финансовата грамотност като придобита компетентност</a:t>
            </a:r>
          </a:p>
          <a:p>
            <a:pPr marL="285750" indent="-285750">
              <a:buFont typeface="Arial" panose="020B0604020202020204" pitchFamily="34" charset="0"/>
              <a:buChar char="•"/>
            </a:pPr>
            <a:r>
              <a:rPr lang="en-US" sz="1600" i="1" dirty="0">
                <a:solidFill>
                  <a:srgbClr val="0070C0"/>
                </a:solidFill>
              </a:rPr>
              <a:t>Дефиниция на термина „финансова грамотност“</a:t>
            </a:r>
          </a:p>
          <a:p>
            <a:pPr marL="285750" indent="-285750">
              <a:buFont typeface="Arial" panose="020B0604020202020204" pitchFamily="34" charset="0"/>
              <a:buChar char="•"/>
            </a:pPr>
            <a:r>
              <a:rPr lang="en-US" sz="1600" i="1" dirty="0">
                <a:solidFill>
                  <a:srgbClr val="0070C0"/>
                </a:solidFill>
              </a:rPr>
              <a:t>Защо това е основно умение в наши дни..</a:t>
            </a:r>
          </a:p>
          <a:p>
            <a:pPr marL="285750" indent="-285750">
              <a:buFont typeface="Arial" panose="020B0604020202020204" pitchFamily="34" charset="0"/>
              <a:buChar char="•"/>
            </a:pPr>
            <a:r>
              <a:rPr lang="en-US" sz="1600" i="1" dirty="0">
                <a:solidFill>
                  <a:srgbClr val="0070C0"/>
                </a:solidFill>
              </a:rPr>
              <a:t>Защо е </a:t>
            </a:r>
            <a:r>
              <a:rPr lang="en-US" sz="1600" i="1" dirty="0" err="1">
                <a:solidFill>
                  <a:srgbClr val="0070C0"/>
                </a:solidFill>
              </a:rPr>
              <a:t>важна</a:t>
            </a:r>
            <a:r>
              <a:rPr lang="en-US" sz="1600" i="1" dirty="0">
                <a:solidFill>
                  <a:srgbClr val="0070C0"/>
                </a:solidFill>
              </a:rPr>
              <a:t> </a:t>
            </a:r>
            <a:r>
              <a:rPr lang="en-US" sz="1600" i="1" dirty="0" err="1" smtClean="0">
                <a:solidFill>
                  <a:srgbClr val="0070C0"/>
                </a:solidFill>
              </a:rPr>
              <a:t>компетентност</a:t>
            </a:r>
            <a:r>
              <a:rPr lang="en-US" sz="1600" i="1" dirty="0" smtClean="0">
                <a:solidFill>
                  <a:srgbClr val="0070C0"/>
                </a:solidFill>
              </a:rPr>
              <a:t> </a:t>
            </a:r>
            <a:r>
              <a:rPr lang="en-US" sz="1600" i="1" dirty="0">
                <a:solidFill>
                  <a:srgbClr val="0070C0"/>
                </a:solidFill>
              </a:rPr>
              <a:t>за младите хора..</a:t>
            </a:r>
          </a:p>
          <a:p>
            <a:pPr marL="285750" indent="-285750">
              <a:buFont typeface="Arial" panose="020B0604020202020204" pitchFamily="34" charset="0"/>
              <a:buChar char="•"/>
            </a:pPr>
            <a:endParaRPr lang="en-US" sz="1600" i="1" dirty="0">
              <a:solidFill>
                <a:schemeClr val="accent6"/>
              </a:solidFill>
            </a:endParaRPr>
          </a:p>
          <a:p>
            <a:r>
              <a:rPr lang="en-US" sz="1600" b="1" dirty="0"/>
              <a:t>Раздел 1.2: Основни термини и понятия</a:t>
            </a:r>
          </a:p>
          <a:p>
            <a:pPr marL="285750" indent="-285750">
              <a:buFont typeface="Arial" panose="020B0604020202020204" pitchFamily="34" charset="0"/>
              <a:buChar char="•"/>
            </a:pPr>
            <a:r>
              <a:rPr lang="en-US" sz="1600" i="1" dirty="0">
                <a:solidFill>
                  <a:srgbClr val="0070C0"/>
                </a:solidFill>
              </a:rPr>
              <a:t>Разбиране на основни финансови термини и концепции, които влияят на финансовото здраве</a:t>
            </a:r>
          </a:p>
          <a:p>
            <a:pPr marL="285750" indent="-285750">
              <a:buFont typeface="Arial" panose="020B0604020202020204" pitchFamily="34" charset="0"/>
              <a:buChar char="•"/>
            </a:pPr>
            <a:r>
              <a:rPr lang="en-US" sz="1600" i="1" dirty="0">
                <a:solidFill>
                  <a:srgbClr val="0070C0"/>
                </a:solidFill>
              </a:rPr>
              <a:t>Кратки определения за бюджетиране, спестявания, дългове, инвестиции, кредити, пенсиониране, </a:t>
            </a:r>
            <a:r>
              <a:rPr lang="en-US" sz="1600" i="1" dirty="0" smtClean="0">
                <a:solidFill>
                  <a:srgbClr val="0070C0"/>
                </a:solidFill>
              </a:rPr>
              <a:t>данъци</a:t>
            </a:r>
            <a:r>
              <a:rPr lang="bg-BG" sz="1600" i="1" dirty="0" smtClean="0">
                <a:solidFill>
                  <a:srgbClr val="0070C0"/>
                </a:solidFill>
              </a:rPr>
              <a:t>.</a:t>
            </a:r>
          </a:p>
          <a:p>
            <a:pPr marL="285750" indent="-285750">
              <a:buFont typeface="Arial" panose="020B0604020202020204" pitchFamily="34" charset="0"/>
              <a:buChar char="•"/>
            </a:pPr>
            <a:endParaRPr lang="en-US" sz="1600" i="1" dirty="0">
              <a:solidFill>
                <a:schemeClr val="accent6"/>
              </a:solidFill>
            </a:endParaRPr>
          </a:p>
          <a:p>
            <a:r>
              <a:rPr lang="en-US" sz="1600" b="1" dirty="0"/>
              <a:t>Раздел 1.3: Въздействието на финансовата грамотност и </a:t>
            </a:r>
            <a:r>
              <a:rPr lang="en-US" sz="1600" b="1" dirty="0" err="1" smtClean="0"/>
              <a:t>неграмотност</a:t>
            </a:r>
            <a:r>
              <a:rPr lang="en-US" sz="1600" b="1" dirty="0" smtClean="0"/>
              <a:t> </a:t>
            </a:r>
            <a:r>
              <a:rPr lang="en-US" sz="1600" b="1" dirty="0"/>
              <a:t>върху личния и професионалния живот</a:t>
            </a:r>
          </a:p>
          <a:p>
            <a:pPr marL="285750" indent="-285750">
              <a:buFont typeface="Arial" panose="020B0604020202020204" pitchFamily="34" charset="0"/>
              <a:buChar char="•"/>
            </a:pPr>
            <a:r>
              <a:rPr lang="en-US" sz="1600" i="1" dirty="0">
                <a:solidFill>
                  <a:srgbClr val="0070C0"/>
                </a:solidFill>
              </a:rPr>
              <a:t>Дефиниране на финансовата неграмотност</a:t>
            </a:r>
          </a:p>
          <a:p>
            <a:pPr marL="285750" indent="-285750">
              <a:buFont typeface="Arial" panose="020B0604020202020204" pitchFamily="34" charset="0"/>
              <a:buChar char="•"/>
            </a:pPr>
            <a:r>
              <a:rPr lang="en-US" sz="1600" i="1" dirty="0">
                <a:solidFill>
                  <a:srgbClr val="0070C0"/>
                </a:solidFill>
              </a:rPr>
              <a:t>Как липсата на финансова грамотност може да повлияе на личния и </a:t>
            </a:r>
            <a:r>
              <a:rPr lang="en-US" sz="1600" i="1" dirty="0" err="1">
                <a:solidFill>
                  <a:srgbClr val="0070C0"/>
                </a:solidFill>
              </a:rPr>
              <a:t>професионалния</a:t>
            </a:r>
            <a:r>
              <a:rPr lang="en-US" sz="1600" i="1" dirty="0">
                <a:solidFill>
                  <a:srgbClr val="0070C0"/>
                </a:solidFill>
              </a:rPr>
              <a:t> </a:t>
            </a:r>
            <a:r>
              <a:rPr lang="en-US" sz="1600" i="1" dirty="0" err="1" smtClean="0">
                <a:solidFill>
                  <a:srgbClr val="0070C0"/>
                </a:solidFill>
              </a:rPr>
              <a:t>живот</a:t>
            </a:r>
            <a:r>
              <a:rPr lang="bg-BG" sz="1600" i="1" dirty="0" smtClean="0">
                <a:solidFill>
                  <a:srgbClr val="0070C0"/>
                </a:solidFill>
              </a:rPr>
              <a:t>?</a:t>
            </a:r>
            <a:endParaRPr lang="en-US" sz="1600" i="1" dirty="0">
              <a:solidFill>
                <a:srgbClr val="0070C0"/>
              </a:solidFill>
            </a:endParaRPr>
          </a:p>
          <a:p>
            <a:pPr marL="285750" indent="-285750">
              <a:buFont typeface="Arial" panose="020B0604020202020204" pitchFamily="34" charset="0"/>
              <a:buChar char="•"/>
            </a:pPr>
            <a:r>
              <a:rPr lang="en-US" sz="1600" i="1" dirty="0">
                <a:solidFill>
                  <a:srgbClr val="0070C0"/>
                </a:solidFill>
              </a:rPr>
              <a:t>Ползи от финансовата грамотност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72207"/>
            <a:ext cx="9144000" cy="5142857"/>
          </a:xfrm>
          <a:prstGeom prst="rect">
            <a:avLst/>
          </a:prstGeom>
        </p:spPr>
      </p:pic>
      <p:sp>
        <p:nvSpPr>
          <p:cNvPr id="2" name="TextBox 1"/>
          <p:cNvSpPr txBox="1"/>
          <p:nvPr/>
        </p:nvSpPr>
        <p:spPr>
          <a:xfrm>
            <a:off x="488950" y="1442543"/>
            <a:ext cx="8166100" cy="2339102"/>
          </a:xfrm>
          <a:prstGeom prst="rect">
            <a:avLst/>
          </a:prstGeom>
          <a:noFill/>
        </p:spPr>
        <p:txBody>
          <a:bodyPr wrap="square" rtlCol="0">
            <a:spAutoFit/>
          </a:bodyPr>
          <a:lstStyle/>
          <a:p>
            <a:pPr lvl="0" algn="ctr" defTabSz="914400"/>
            <a:endParaRPr lang="en-US" b="1" dirty="0">
              <a:solidFill>
                <a:srgbClr val="2B8313"/>
              </a:solidFill>
            </a:endParaRPr>
          </a:p>
          <a:p>
            <a:pPr lvl="0" algn="ctr" defTabSz="914400"/>
            <a:r>
              <a:rPr lang="en-US" sz="2400" b="1" dirty="0">
                <a:solidFill>
                  <a:srgbClr val="0070C0"/>
                </a:solidFill>
              </a:rPr>
              <a:t>Какво е „финансова грамотност“ според вас?</a:t>
            </a:r>
          </a:p>
          <a:p>
            <a:pPr lvl="0" algn="ctr" defTabSz="914400"/>
            <a:endParaRPr lang="en-US" sz="2400" b="1" dirty="0">
              <a:solidFill>
                <a:srgbClr val="0070C0"/>
              </a:solidFill>
            </a:endParaRPr>
          </a:p>
          <a:p>
            <a:pPr lvl="0" algn="ctr" defTabSz="914400"/>
            <a:r>
              <a:rPr lang="en-US" sz="2400" b="1" dirty="0">
                <a:solidFill>
                  <a:srgbClr val="0070C0"/>
                </a:solidFill>
              </a:rPr>
              <a:t>Защо финансовата грамотност/образование е важно в ежедневието ни?</a:t>
            </a:r>
          </a:p>
          <a:p>
            <a:endParaRPr lang="en-US" sz="1600" i="1" dirty="0" smtClean="0"/>
          </a:p>
          <a:p>
            <a:pPr marL="285750" indent="-285750">
              <a:buFont typeface="Arial" panose="020B0604020202020204" pitchFamily="34" charset="0"/>
              <a:buChar char="•"/>
            </a:pPr>
            <a:endParaRPr lang="en-US" sz="16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p:cNvSpPr txBox="1"/>
          <p:nvPr/>
        </p:nvSpPr>
        <p:spPr>
          <a:xfrm>
            <a:off x="579692" y="740041"/>
            <a:ext cx="8166100" cy="4401205"/>
          </a:xfrm>
          <a:prstGeom prst="rect">
            <a:avLst/>
          </a:prstGeom>
          <a:noFill/>
        </p:spPr>
        <p:txBody>
          <a:bodyPr wrap="square" rtlCol="0">
            <a:spAutoFit/>
          </a:bodyPr>
          <a:lstStyle/>
          <a:p>
            <a:pPr algn="just"/>
            <a:endParaRPr lang="bg-BG" sz="1200" dirty="0"/>
          </a:p>
          <a:p>
            <a:pPr algn="just"/>
            <a:r>
              <a:rPr lang="bg-BG" sz="1600" b="1" dirty="0">
                <a:solidFill>
                  <a:srgbClr val="0070C0"/>
                </a:solidFill>
              </a:rPr>
              <a:t>Раздел 1.1: Финансовата грамотност като придобита компетентност</a:t>
            </a:r>
          </a:p>
          <a:p>
            <a:pPr algn="just"/>
            <a:endParaRPr lang="bg-BG" sz="1200" dirty="0">
              <a:solidFill>
                <a:srgbClr val="2B8313"/>
              </a:solidFill>
            </a:endParaRPr>
          </a:p>
          <a:p>
            <a:pPr algn="just"/>
            <a:r>
              <a:rPr lang="bg-BG" sz="1200" dirty="0">
                <a:solidFill>
                  <a:srgbClr val="0070C0"/>
                </a:solidFill>
              </a:rPr>
              <a:t>Дефиниция на термина „финансова грамотност“</a:t>
            </a:r>
          </a:p>
          <a:p>
            <a:pPr algn="just"/>
            <a:r>
              <a:rPr lang="bg-BG" sz="1200" dirty="0"/>
              <a:t>„знанието и разбирането на финансовите концепции и рискове, както и уменията, мотивацията и увереността да се прилагат тези знания и разбиране, за да се вземат ефективни решения в редица финансови контексти, да се подобри индивидуалното и общественото финансово благосъстояние и позволяват участие в икономическия живот“ (ОИСР, 2016 г.).</a:t>
            </a:r>
          </a:p>
          <a:p>
            <a:pPr algn="just"/>
            <a:endParaRPr lang="bg-BG" sz="800" dirty="0">
              <a:solidFill>
                <a:srgbClr val="2B8313"/>
              </a:solidFill>
            </a:endParaRPr>
          </a:p>
          <a:p>
            <a:pPr algn="just"/>
            <a:r>
              <a:rPr lang="bg-BG" sz="1200" dirty="0">
                <a:solidFill>
                  <a:srgbClr val="0070C0"/>
                </a:solidFill>
              </a:rPr>
              <a:t>Защо това е основно умение в наши дни..</a:t>
            </a:r>
          </a:p>
          <a:p>
            <a:pPr algn="just"/>
            <a:r>
              <a:rPr lang="bg-BG" sz="1200" dirty="0"/>
              <a:t>В съвременните икономики способността за разумно справяне с парите и финансовите въпроси става все по-важна – не само за професионалистите в сектора на инвестициите и банкирането, но и за всеки индивид, отговорен за управлението на своите финансови дела в ежедневието.</a:t>
            </a:r>
          </a:p>
          <a:p>
            <a:pPr algn="just"/>
            <a:endParaRPr lang="bg-BG" sz="1200" dirty="0">
              <a:solidFill>
                <a:srgbClr val="2B8313"/>
              </a:solidFill>
            </a:endParaRPr>
          </a:p>
          <a:p>
            <a:pPr algn="just"/>
            <a:r>
              <a:rPr lang="bg-BG" sz="1200" dirty="0">
                <a:solidFill>
                  <a:srgbClr val="0070C0"/>
                </a:solidFill>
              </a:rPr>
              <a:t>Защо е важна компетентността за младите хора..</a:t>
            </a:r>
          </a:p>
          <a:p>
            <a:pPr algn="just"/>
            <a:endParaRPr lang="bg-BG" sz="800" dirty="0"/>
          </a:p>
          <a:p>
            <a:pPr algn="just"/>
            <a:r>
              <a:rPr lang="bg-BG" sz="1200" dirty="0"/>
              <a:t>Финансовата грамотност е широко призната като основно умение с голямо значение, особено за младите хора.</a:t>
            </a:r>
          </a:p>
          <a:p>
            <a:pPr algn="just"/>
            <a:r>
              <a:rPr lang="bg-BG" sz="1200" dirty="0" smtClean="0"/>
              <a:t>По-специално</a:t>
            </a:r>
            <a:r>
              <a:rPr lang="bg-BG" sz="1200" dirty="0"/>
              <a:t>, младите хора са сравнително неопитни в използването на финансови продукти и може би едва наскоро са започнали да се занимават с финансови транзакции.</a:t>
            </a:r>
          </a:p>
          <a:p>
            <a:pPr algn="just"/>
            <a:r>
              <a:rPr lang="bg-BG" sz="1200" dirty="0"/>
              <a:t>Също така е много вероятно младите хора да се изправят пред важни финансови решения в близко бъдеще, различни от тези, пред които са изправени по-възрастните, като например решение как да финансират допълнително образование или идентифициране на възможности за работа.</a:t>
            </a:r>
          </a:p>
          <a:p>
            <a:pPr algn="just"/>
            <a:r>
              <a:rPr lang="bg-BG" sz="1200" dirty="0" smtClean="0"/>
              <a:t>Преходът </a:t>
            </a:r>
            <a:r>
              <a:rPr lang="bg-BG" sz="1200" dirty="0"/>
              <a:t>от младост към зряла възраст изисква финансови усилия и е лесно да се обърка без правилните познания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p:cNvSpPr txBox="1"/>
          <p:nvPr/>
        </p:nvSpPr>
        <p:spPr>
          <a:xfrm>
            <a:off x="544790" y="767962"/>
            <a:ext cx="8387454" cy="3585597"/>
          </a:xfrm>
          <a:prstGeom prst="rect">
            <a:avLst/>
          </a:prstGeom>
          <a:noFill/>
        </p:spPr>
        <p:txBody>
          <a:bodyPr wrap="square" rtlCol="0">
            <a:spAutoFit/>
          </a:bodyPr>
          <a:lstStyle/>
          <a:p>
            <a:endParaRPr lang="en-US" sz="1200" b="1" dirty="0" smtClean="0">
              <a:solidFill>
                <a:srgbClr val="0070C0"/>
              </a:solidFill>
            </a:endParaRPr>
          </a:p>
          <a:p>
            <a:r>
              <a:rPr lang="en-US" b="1" dirty="0" smtClean="0">
                <a:solidFill>
                  <a:srgbClr val="0070C0"/>
                </a:solidFill>
              </a:rPr>
              <a:t>Раздел 1.1: Финансовата грамотност като придобита компетентност</a:t>
            </a:r>
          </a:p>
          <a:p>
            <a:pPr algn="ctr"/>
            <a:endParaRPr lang="en-US" sz="1200" b="1" dirty="0" smtClean="0">
              <a:solidFill>
                <a:srgbClr val="2B8313"/>
              </a:solidFill>
            </a:endParaRPr>
          </a:p>
          <a:p>
            <a:r>
              <a:rPr lang="en-US" sz="1600" b="1" dirty="0" smtClean="0">
                <a:solidFill>
                  <a:srgbClr val="0070C0"/>
                </a:solidFill>
              </a:rPr>
              <a:t>Казус:</a:t>
            </a:r>
          </a:p>
          <a:p>
            <a:pPr algn="ctr"/>
            <a:endParaRPr lang="bg-BG" sz="1200" b="1" dirty="0" smtClean="0">
              <a:solidFill>
                <a:srgbClr val="002060"/>
              </a:solidFill>
            </a:endParaRPr>
          </a:p>
          <a:p>
            <a:pPr algn="ctr"/>
            <a:r>
              <a:rPr lang="en-US" sz="1200" b="1" dirty="0" err="1" smtClean="0"/>
              <a:t>Ан</a:t>
            </a:r>
            <a:r>
              <a:rPr lang="en-US" sz="1200" b="1" dirty="0" smtClean="0"/>
              <a:t> </a:t>
            </a:r>
            <a:r>
              <a:rPr lang="en-US" sz="1200" b="1" dirty="0" smtClean="0"/>
              <a:t>започва своята първа работа след университета и печели 1000 евро на месец. Месечните й разходи, включително сметки за комунални услуги и домакинство, са около 400 евро. От останалите 600 евро тя плаща 100 евро за месечния си абонамент за фитнес, който предлага множество услуги, които не се използват изцяло от нея. Тя също така използва останалите 500 евро, </a:t>
            </a:r>
            <a:r>
              <a:rPr lang="en-US" sz="1200" b="1" dirty="0" err="1" smtClean="0"/>
              <a:t>за</a:t>
            </a:r>
            <a:r>
              <a:rPr lang="en-US" sz="1200" b="1" dirty="0" smtClean="0"/>
              <a:t> </a:t>
            </a:r>
            <a:r>
              <a:rPr lang="en-US" sz="1200" b="1" dirty="0" smtClean="0"/>
              <a:t>да купува луксозни артикули, включително маркови дрехи и да посещава скъпи вечери и барове. Това означава, че в края на месеца тя няма спестявания за непредвидени задължения, които могат да възникнат.</a:t>
            </a:r>
          </a:p>
          <a:p>
            <a:pPr algn="ctr"/>
            <a:endParaRPr lang="en-US" sz="1200" b="1" dirty="0" smtClean="0">
              <a:solidFill>
                <a:srgbClr val="0070C0"/>
              </a:solidFill>
            </a:endParaRPr>
          </a:p>
          <a:p>
            <a:pPr algn="ctr"/>
            <a:r>
              <a:rPr lang="en-US" sz="1200" b="1" dirty="0" smtClean="0">
                <a:solidFill>
                  <a:srgbClr val="0070C0"/>
                </a:solidFill>
              </a:rPr>
              <a:t>Какво мислите за начина, по който Ан управлява финансите си?</a:t>
            </a:r>
          </a:p>
          <a:p>
            <a:pPr algn="ctr"/>
            <a:endParaRPr lang="en-US" sz="1200" b="1" dirty="0" smtClean="0">
              <a:solidFill>
                <a:srgbClr val="0070C0"/>
              </a:solidFill>
            </a:endParaRPr>
          </a:p>
          <a:p>
            <a:pPr algn="ctr"/>
            <a:r>
              <a:rPr lang="en-US" sz="1200" b="1" dirty="0" smtClean="0">
                <a:solidFill>
                  <a:srgbClr val="0070C0"/>
                </a:solidFill>
              </a:rPr>
              <a:t>Покрива ли всичките си нужди сега?</a:t>
            </a:r>
          </a:p>
          <a:p>
            <a:pPr algn="ctr"/>
            <a:endParaRPr lang="en-US" sz="1200" b="1" dirty="0" smtClean="0">
              <a:solidFill>
                <a:srgbClr val="0070C0"/>
              </a:solidFill>
            </a:endParaRPr>
          </a:p>
          <a:p>
            <a:pPr algn="ctr"/>
            <a:r>
              <a:rPr lang="en-US" sz="1200" b="1" dirty="0" smtClean="0">
                <a:solidFill>
                  <a:srgbClr val="0070C0"/>
                </a:solidFill>
              </a:rPr>
              <a:t>Мисли ли за бъдещето?</a:t>
            </a:r>
          </a:p>
          <a:p>
            <a:r>
              <a:rPr lang="en-US" sz="1600" dirty="0" smtClean="0">
                <a:solidFill>
                  <a:srgbClr val="0070C0"/>
                </a:solidFill>
              </a:rPr>
              <a:t> </a:t>
            </a:r>
          </a:p>
          <a:p>
            <a:endParaRPr lang="en-US" sz="300" b="1" dirty="0" smtClean="0"/>
          </a:p>
          <a:p>
            <a:endParaRPr lang="en-US" sz="300" b="1" dirty="0"/>
          </a:p>
          <a:p>
            <a:endParaRPr lang="en-US" sz="3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p:cNvSpPr txBox="1"/>
          <p:nvPr/>
        </p:nvSpPr>
        <p:spPr>
          <a:xfrm>
            <a:off x="612121" y="833313"/>
            <a:ext cx="8166100" cy="2739211"/>
          </a:xfrm>
          <a:prstGeom prst="rect">
            <a:avLst/>
          </a:prstGeom>
          <a:noFill/>
        </p:spPr>
        <p:txBody>
          <a:bodyPr wrap="square" rtlCol="0">
            <a:spAutoFit/>
          </a:bodyPr>
          <a:lstStyle/>
          <a:p>
            <a:endParaRPr lang="bg-BG" sz="1400" dirty="0"/>
          </a:p>
          <a:p>
            <a:r>
              <a:rPr lang="bg-BG" b="1" dirty="0">
                <a:solidFill>
                  <a:srgbClr val="0070C0"/>
                </a:solidFill>
              </a:rPr>
              <a:t>Раздел 1.2: Основни термини и понятия</a:t>
            </a:r>
          </a:p>
          <a:p>
            <a:endParaRPr lang="bg-BG" sz="1400" dirty="0"/>
          </a:p>
          <a:p>
            <a:pPr marL="285750" indent="-285750">
              <a:buFont typeface="Wingdings" panose="05000000000000000000" pitchFamily="2" charset="2"/>
              <a:buChar char="Ø"/>
            </a:pPr>
            <a:r>
              <a:rPr lang="bg-BG" sz="1600" dirty="0" smtClean="0"/>
              <a:t>Основи </a:t>
            </a:r>
            <a:r>
              <a:rPr lang="bg-BG" sz="1600" dirty="0"/>
              <a:t>на </a:t>
            </a:r>
            <a:r>
              <a:rPr lang="bg-BG" sz="1600" dirty="0" smtClean="0"/>
              <a:t>бюджетирането</a:t>
            </a:r>
          </a:p>
          <a:p>
            <a:pPr marL="285750" indent="-285750">
              <a:buFont typeface="Wingdings" panose="05000000000000000000" pitchFamily="2" charset="2"/>
              <a:buChar char="Ø"/>
            </a:pPr>
            <a:r>
              <a:rPr lang="bg-BG" sz="1600" dirty="0" smtClean="0"/>
              <a:t>Основи на спестяванията</a:t>
            </a:r>
            <a:endParaRPr lang="bg-BG" sz="1600" dirty="0"/>
          </a:p>
          <a:p>
            <a:pPr marL="285750" indent="-285750">
              <a:buFont typeface="Wingdings" panose="05000000000000000000" pitchFamily="2" charset="2"/>
              <a:buChar char="Ø"/>
            </a:pPr>
            <a:r>
              <a:rPr lang="bg-BG" sz="1600" dirty="0" smtClean="0"/>
              <a:t>Основи </a:t>
            </a:r>
            <a:r>
              <a:rPr lang="bg-BG" sz="1600" dirty="0"/>
              <a:t>на </a:t>
            </a:r>
            <a:r>
              <a:rPr lang="bg-BG" sz="1600" dirty="0" smtClean="0"/>
              <a:t>дълга</a:t>
            </a:r>
          </a:p>
          <a:p>
            <a:pPr marL="285750" indent="-285750">
              <a:buFont typeface="Wingdings" panose="05000000000000000000" pitchFamily="2" charset="2"/>
              <a:buChar char="Ø"/>
            </a:pPr>
            <a:r>
              <a:rPr lang="bg-BG" sz="1600" dirty="0" smtClean="0"/>
              <a:t>Основи на кредита</a:t>
            </a:r>
          </a:p>
          <a:p>
            <a:pPr marL="285750" indent="-285750">
              <a:buFont typeface="Wingdings" panose="05000000000000000000" pitchFamily="2" charset="2"/>
              <a:buChar char="Ø"/>
            </a:pPr>
            <a:r>
              <a:rPr lang="bg-BG" sz="1600" dirty="0" smtClean="0"/>
              <a:t>Инвестиране</a:t>
            </a:r>
            <a:endParaRPr lang="bg-BG" sz="1600" dirty="0"/>
          </a:p>
          <a:p>
            <a:pPr marL="285750" indent="-285750">
              <a:buFont typeface="Wingdings" panose="05000000000000000000" pitchFamily="2" charset="2"/>
              <a:buChar char="Ø"/>
            </a:pPr>
            <a:r>
              <a:rPr lang="bg-BG" sz="1600" dirty="0" smtClean="0"/>
              <a:t>Основи </a:t>
            </a:r>
            <a:r>
              <a:rPr lang="bg-BG" sz="1600" dirty="0"/>
              <a:t>на </a:t>
            </a:r>
            <a:r>
              <a:rPr lang="bg-BG" sz="1600" dirty="0" smtClean="0"/>
              <a:t>пенсионирането</a:t>
            </a:r>
          </a:p>
          <a:p>
            <a:pPr marL="285750" indent="-285750">
              <a:buFont typeface="Wingdings" panose="05000000000000000000" pitchFamily="2" charset="2"/>
              <a:buChar char="Ø"/>
            </a:pPr>
            <a:r>
              <a:rPr lang="bg-BG" sz="1600" dirty="0" smtClean="0"/>
              <a:t>Данъци</a:t>
            </a:r>
            <a:endParaRPr lang="bg-BG" sz="1600" dirty="0"/>
          </a:p>
          <a:p>
            <a:endParaRPr lang="bg-BG" sz="1400" b="1" dirty="0">
              <a:solidFill>
                <a:srgbClr val="2B831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p:cNvSpPr txBox="1"/>
          <p:nvPr/>
        </p:nvSpPr>
        <p:spPr>
          <a:xfrm>
            <a:off x="293726" y="724670"/>
            <a:ext cx="8556548" cy="4662815"/>
          </a:xfrm>
          <a:prstGeom prst="rect">
            <a:avLst/>
          </a:prstGeom>
          <a:noFill/>
        </p:spPr>
        <p:txBody>
          <a:bodyPr wrap="square" rtlCol="0">
            <a:spAutoFit/>
          </a:bodyPr>
          <a:lstStyle/>
          <a:p>
            <a:r>
              <a:rPr lang="bg-BG" b="1" dirty="0" smtClean="0">
                <a:solidFill>
                  <a:srgbClr val="2B8313"/>
                </a:solidFill>
              </a:rPr>
              <a:t> </a:t>
            </a:r>
            <a:r>
              <a:rPr lang="bg-BG" b="1" dirty="0">
                <a:solidFill>
                  <a:srgbClr val="0070C0"/>
                </a:solidFill>
              </a:rPr>
              <a:t>Раздел 1.2: Основни термини и понятия</a:t>
            </a:r>
          </a:p>
          <a:p>
            <a:endParaRPr lang="en-US" sz="500" b="1" dirty="0">
              <a:solidFill>
                <a:srgbClr val="0070C0"/>
              </a:solidFill>
            </a:endParaRPr>
          </a:p>
          <a:p>
            <a:r>
              <a:rPr lang="en-US" b="1" dirty="0"/>
              <a:t>Основи на бюджетирането</a:t>
            </a:r>
          </a:p>
          <a:p>
            <a:r>
              <a:rPr lang="en-US" sz="1600" dirty="0"/>
              <a:t>Бюджетът е финансов план, който взема предвид приходите и разходите и предоставя прогнози за това колко човек прави и харчи за даден период от време.</a:t>
            </a:r>
          </a:p>
          <a:p>
            <a:endParaRPr lang="en-US" sz="900" b="1" dirty="0"/>
          </a:p>
          <a:p>
            <a:r>
              <a:rPr lang="en-US" b="1" dirty="0"/>
              <a:t>Основи за запазване</a:t>
            </a:r>
          </a:p>
          <a:p>
            <a:r>
              <a:rPr lang="en-US" sz="1400" dirty="0"/>
              <a:t>През целия си живот човек ще бъде изправен пред много решения за спестяване и харчене. Нечии цели могат да варират от по-малки покупки като нов смартфон до по-големи покупки като кола или къща до дългосрочни спестявания за пенсиониране. Човек трябва да бъде подготвен за всякакъв вид разходи, като има заделени </a:t>
            </a:r>
            <a:r>
              <a:rPr lang="en-US" sz="1400" dirty="0" err="1"/>
              <a:t>пари</a:t>
            </a:r>
            <a:r>
              <a:rPr lang="en-US" sz="1400" dirty="0" smtClean="0"/>
              <a:t>.</a:t>
            </a:r>
            <a:endParaRPr lang="bg-BG" sz="1400" dirty="0" smtClean="0"/>
          </a:p>
          <a:p>
            <a:endParaRPr lang="en-US" sz="1600" dirty="0"/>
          </a:p>
          <a:p>
            <a:r>
              <a:rPr lang="en-US" b="1" dirty="0" err="1" smtClean="0"/>
              <a:t>Основи</a:t>
            </a:r>
            <a:r>
              <a:rPr lang="en-US" b="1" dirty="0" smtClean="0"/>
              <a:t> </a:t>
            </a:r>
            <a:r>
              <a:rPr lang="en-US" b="1" dirty="0"/>
              <a:t>на дълга</a:t>
            </a:r>
          </a:p>
          <a:p>
            <a:r>
              <a:rPr lang="en-US" sz="1400" dirty="0"/>
              <a:t>Важно е да се признае, че има два различни вида дългове и те не винаги ще доведат до един и същ резултат.</a:t>
            </a:r>
          </a:p>
          <a:p>
            <a:r>
              <a:rPr lang="en-US" sz="1400" dirty="0"/>
              <a:t>Задлъжняването за учебни или бизнес цели или тегленето на заем за недвижими имоти (като ипотека) може да се счита за инвестиция, която може да доведе до по-големи финансови печалби в бъдеще. Този вид дълг може да бъде скъп в краткосрочен план, но потенциално може да се изплати в дългосрочен план, ако е инвестиция в актив като образование или недвижими имоти.</a:t>
            </a:r>
          </a:p>
          <a:p>
            <a:r>
              <a:rPr lang="en-US" sz="1400" dirty="0"/>
              <a:t>Въпреки това дългът, който не инвестира в нищо, е просто финансово бреме както в краткосрочен, така и в дългосрочен план.</a:t>
            </a:r>
          </a:p>
        </p:txBody>
      </p:sp>
    </p:spTree>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5196</Words>
  <Application>Microsoft Office PowerPoint</Application>
  <PresentationFormat>On-screen Show (16:9)</PresentationFormat>
  <Paragraphs>353</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Asus_Flip_13</cp:lastModifiedBy>
  <cp:revision>185</cp:revision>
  <dcterms:created xsi:type="dcterms:W3CDTF">2022-03-09T08:32:00Z</dcterms:created>
  <dcterms:modified xsi:type="dcterms:W3CDTF">2023-04-03T07:10:08Z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8FA7A6FBE4364FBBBF8067E5598D213C</vt:lpwstr>
  </property>
  <property fmtid="{D5CDD505-2E9C-101B-9397-08002B2CF9AE}" pid="3" name="KSOProductBuildVer">
    <vt:lpwstr>1033-11.2.0.11513</vt:lpwstr>
  </property>
</Properties>
</file>